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4"/>
  </p:notesMasterIdLst>
  <p:sldIdLst>
    <p:sldId id="256" r:id="rId2"/>
    <p:sldId id="269" r:id="rId3"/>
    <p:sldId id="270" r:id="rId4"/>
    <p:sldId id="271" r:id="rId5"/>
    <p:sldId id="272" r:id="rId6"/>
    <p:sldId id="596" r:id="rId7"/>
    <p:sldId id="273" r:id="rId8"/>
    <p:sldId id="274" r:id="rId9"/>
    <p:sldId id="276" r:id="rId10"/>
    <p:sldId id="275" r:id="rId11"/>
    <p:sldId id="277" r:id="rId12"/>
    <p:sldId id="278" r:id="rId13"/>
    <p:sldId id="264" r:id="rId14"/>
    <p:sldId id="261" r:id="rId15"/>
    <p:sldId id="280" r:id="rId16"/>
    <p:sldId id="594" r:id="rId17"/>
    <p:sldId id="593" r:id="rId18"/>
    <p:sldId id="260" r:id="rId19"/>
    <p:sldId id="279" r:id="rId20"/>
    <p:sldId id="263" r:id="rId21"/>
    <p:sldId id="592" r:id="rId22"/>
    <p:sldId id="595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54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CCB8DF-0D3B-4CDA-9989-25E9953401FC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AEBB1D-66A1-49FE-9953-D185327AB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823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AEBB1D-66A1-49FE-9953-D185327AB72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1375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AEBB1D-66A1-49FE-9953-D185327AB72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4855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28FBF-F246-40CE-84E9-40F2CEFBA418}" type="slidenum">
              <a:rPr lang="en-IN" smtClean="0"/>
              <a:t>21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296852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E2307-1E40-4E12-8716-25BFDA8E7013}" type="datetime1">
              <a:rPr lang="en-US" smtClean="0"/>
              <a:pPr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FCF5A-EA79-452C-A52C-1A2668C2E7DF}" type="datetime1">
              <a:rPr lang="en-US" smtClean="0"/>
              <a:pPr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C4C28-BD4B-4892-9A2D-6E19BD753A9A}" type="datetime1">
              <a:rPr lang="en-US" smtClean="0"/>
              <a:pPr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D9D02-426E-46C9-9EE9-0DE1EF8B2838}" type="datetime1">
              <a:rPr lang="en-US" smtClean="0"/>
              <a:pPr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EBBE-F8B2-42CF-9895-E86A608384EB}" type="datetime1">
              <a:rPr lang="en-US" smtClean="0"/>
              <a:pPr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A6B6-10E5-4810-BC9F-DA72D8452E73}" type="datetime1">
              <a:rPr lang="en-US" smtClean="0"/>
              <a:pPr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D072-EF12-4AA2-BD71-ABC68B06D0E2}" type="datetime1">
              <a:rPr lang="en-US" smtClean="0"/>
              <a:pPr/>
              <a:t>12/11/2024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BF60-6CC3-4B74-A60D-3486985E4346}" type="datetime1">
              <a:rPr lang="en-US" smtClean="0"/>
              <a:pPr/>
              <a:t>12/11/2024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14818-984F-4759-BF72-A33BDC1963BD}" type="datetime1">
              <a:rPr lang="en-US" smtClean="0"/>
              <a:pPr/>
              <a:t>12/11/2024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7E191-5F94-4FC1-B823-BD7CABF7FA06}" type="datetime1">
              <a:rPr lang="en-US" smtClean="0"/>
              <a:pPr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6D55-EFBE-4F9B-8A5F-09D42CA22A9B}" type="datetime1">
              <a:rPr lang="en-US" smtClean="0"/>
              <a:pPr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D1D110F-3F4E-48D9-B8AA-5D0E825AFDBA}" type="datetime1">
              <a:rPr lang="en-US" smtClean="0"/>
              <a:pPr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3200400"/>
          </a:xfrm>
        </p:spPr>
        <p:txBody>
          <a:bodyPr>
            <a:noAutofit/>
          </a:bodyPr>
          <a:lstStyle/>
          <a:p>
            <a:r>
              <a:rPr lang="en-US" sz="7200" b="1" dirty="0">
                <a:latin typeface="Times New Roman" pitchFamily="18" charset="0"/>
                <a:cs typeface="Times New Roman" pitchFamily="18" charset="0"/>
              </a:rPr>
              <a:t>Application of Image Processing</a:t>
            </a:r>
          </a:p>
        </p:txBody>
      </p:sp>
    </p:spTree>
    <p:extLst>
      <p:ext uri="{BB962C8B-B14F-4D97-AF65-F5344CB8AC3E}">
        <p14:creationId xmlns:p14="http://schemas.microsoft.com/office/powerpoint/2010/main" val="926150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19667" y="2667000"/>
            <a:ext cx="7967133" cy="3450696"/>
          </a:xfrm>
        </p:spPr>
        <p:txBody>
          <a:bodyPr/>
          <a:lstStyle/>
          <a:p>
            <a:pPr algn="just"/>
            <a:r>
              <a:rPr lang="en-US" sz="2800" dirty="0"/>
              <a:t>Hurdle detection is one of the common task that has been done through image processing, by identifying different type of objects in the image and then calculating </a:t>
            </a:r>
            <a:r>
              <a:rPr lang="en-US" sz="2800" b="1" dirty="0">
                <a:solidFill>
                  <a:srgbClr val="FF0000"/>
                </a:solidFill>
              </a:rPr>
              <a:t>the distance</a:t>
            </a:r>
            <a:r>
              <a:rPr lang="en-US" sz="2800" dirty="0"/>
              <a:t> between robot and hurdles.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Hurdle detection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7539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1836" y="2667000"/>
            <a:ext cx="5770992" cy="350520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</a:t>
            </a:r>
            <a:r>
              <a:rPr lang="en-US" b="1" dirty="0"/>
              <a:t>Hurdle detection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5922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514600"/>
            <a:ext cx="7899400" cy="3763963"/>
          </a:xfrm>
        </p:spPr>
        <p:txBody>
          <a:bodyPr/>
          <a:lstStyle/>
          <a:p>
            <a:pPr algn="just"/>
            <a:r>
              <a:rPr lang="en-US" dirty="0"/>
              <a:t>Most of the robots today work by </a:t>
            </a:r>
            <a:r>
              <a:rPr lang="en-US" dirty="0">
                <a:solidFill>
                  <a:srgbClr val="FF0000"/>
                </a:solidFill>
              </a:rPr>
              <a:t>following the line</a:t>
            </a:r>
            <a:r>
              <a:rPr lang="en-US" dirty="0"/>
              <a:t> and thus are called line follower robots. This help a robot to move on its path and perform some tasks. This has also been achieved through image processing.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Line follower robot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4267200"/>
            <a:ext cx="5105400" cy="234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0528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05000"/>
            <a:ext cx="8043333" cy="376396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3000" dirty="0"/>
              <a:t>A video is nothing but just the </a:t>
            </a:r>
            <a:r>
              <a:rPr lang="en-US" sz="3000" dirty="0">
                <a:solidFill>
                  <a:srgbClr val="FF0000"/>
                </a:solidFill>
              </a:rPr>
              <a:t>very fast movement of pictures</a:t>
            </a:r>
            <a:r>
              <a:rPr lang="en-US" sz="3000" dirty="0"/>
              <a:t>. </a:t>
            </a:r>
          </a:p>
          <a:p>
            <a:pPr algn="just"/>
            <a:r>
              <a:rPr lang="en-US" sz="3000" dirty="0"/>
              <a:t>The quality of the video depends on the number of </a:t>
            </a:r>
            <a:r>
              <a:rPr lang="en-US" sz="3000" dirty="0">
                <a:solidFill>
                  <a:srgbClr val="FF0000"/>
                </a:solidFill>
              </a:rPr>
              <a:t>frames/pictures per minute</a:t>
            </a:r>
            <a:r>
              <a:rPr lang="en-US" sz="3000" dirty="0"/>
              <a:t> and the quality of each frame being used. </a:t>
            </a:r>
          </a:p>
          <a:p>
            <a:pPr algn="just"/>
            <a:r>
              <a:rPr lang="en-US" sz="3000" dirty="0"/>
              <a:t>Video processing involves </a:t>
            </a:r>
            <a:r>
              <a:rPr lang="en-US" sz="3000" dirty="0">
                <a:solidFill>
                  <a:srgbClr val="FF0000"/>
                </a:solidFill>
              </a:rPr>
              <a:t>noise reduction</a:t>
            </a:r>
            <a:r>
              <a:rPr lang="en-US" sz="3000" dirty="0"/>
              <a:t> , detail enhancement, </a:t>
            </a:r>
            <a:r>
              <a:rPr lang="en-US" sz="3000" dirty="0">
                <a:solidFill>
                  <a:srgbClr val="FF0000"/>
                </a:solidFill>
              </a:rPr>
              <a:t>motion detection</a:t>
            </a:r>
            <a:r>
              <a:rPr lang="en-US" sz="3000" dirty="0"/>
              <a:t>, </a:t>
            </a:r>
            <a:r>
              <a:rPr lang="en-US" sz="3000" dirty="0">
                <a:solidFill>
                  <a:srgbClr val="FF0000"/>
                </a:solidFill>
              </a:rPr>
              <a:t>frame rate conversion, aspect ratio conversion , color space conversion </a:t>
            </a:r>
            <a:r>
              <a:rPr lang="en-US" sz="3000" dirty="0" err="1">
                <a:solidFill>
                  <a:srgbClr val="FF0000"/>
                </a:solidFill>
              </a:rPr>
              <a:t>e.t.c</a:t>
            </a:r>
            <a:r>
              <a:rPr lang="en-US" sz="3000" dirty="0"/>
              <a:t>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Video processing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5305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1" y="2514601"/>
            <a:ext cx="7924800" cy="35814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/>
              <a:t>Weeds were the plants growing in </a:t>
            </a:r>
            <a:r>
              <a:rPr lang="en-US" dirty="0">
                <a:solidFill>
                  <a:srgbClr val="FF0000"/>
                </a:solidFill>
              </a:rPr>
              <a:t>wrong place</a:t>
            </a:r>
            <a:r>
              <a:rPr lang="en-US" dirty="0"/>
              <a:t> in farm which compete with crop for water, light, nutrients and space, causing reduction in </a:t>
            </a:r>
            <a:r>
              <a:rPr lang="en-US" dirty="0">
                <a:solidFill>
                  <a:srgbClr val="FF0000"/>
                </a:solidFill>
              </a:rPr>
              <a:t>yield and effective</a:t>
            </a:r>
            <a:r>
              <a:rPr lang="en-US" dirty="0"/>
              <a:t> use of machinery. </a:t>
            </a:r>
          </a:p>
          <a:p>
            <a:pPr algn="just"/>
            <a:r>
              <a:rPr lang="en-US" dirty="0"/>
              <a:t>Weed control was important from agriculture point of view, so many researchers developed various methods based on image processing. </a:t>
            </a:r>
          </a:p>
          <a:p>
            <a:pPr algn="just"/>
            <a:r>
              <a:rPr lang="en-US" dirty="0"/>
              <a:t>Weed detection techniques used algorithms based on edge detection, color detection, classification based on wavelets, fuzzy etc.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Applications in Weed detection: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8737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67C6D57-41C5-41F8-93A6-D2B386BAF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3078" name="Picture 6" descr="Weed Detection | Comprehensive overview">
            <a:extLst>
              <a:ext uri="{FF2B5EF4-FFF2-40B4-BE49-F238E27FC236}">
                <a16:creationId xmlns:a16="http://schemas.microsoft.com/office/drawing/2014/main" id="{29C5F5DF-71BD-9DC3-46CF-4BD19A0DE4E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8600"/>
            <a:ext cx="8763000" cy="640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19224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2CABC87-E79F-FF2C-EF5D-F3A1D67A0F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7170" name="Picture 2" descr="Detection of diseases and pests in ...">
            <a:extLst>
              <a:ext uri="{FF2B5EF4-FFF2-40B4-BE49-F238E27FC236}">
                <a16:creationId xmlns:a16="http://schemas.microsoft.com/office/drawing/2014/main" id="{FDFB612B-CD68-7910-CB99-60DA3EE267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862309"/>
            <a:ext cx="8915400" cy="5659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87720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88C8079-7A39-0E46-6886-C1838B9B6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229600" cy="964692"/>
          </a:xfrm>
        </p:spPr>
        <p:txBody>
          <a:bodyPr/>
          <a:lstStyle/>
          <a:p>
            <a:r>
              <a:rPr lang="en-IN" dirty="0"/>
              <a:t>Crop yield estimation</a:t>
            </a:r>
          </a:p>
        </p:txBody>
      </p:sp>
      <p:pic>
        <p:nvPicPr>
          <p:cNvPr id="5122" name="Picture 2" descr="citrus fruits using a UAV ...">
            <a:extLst>
              <a:ext uri="{FF2B5EF4-FFF2-40B4-BE49-F238E27FC236}">
                <a16:creationId xmlns:a16="http://schemas.microsoft.com/office/drawing/2014/main" id="{C617BD1D-D07C-8B55-1D7D-C2E528266F4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838199"/>
            <a:ext cx="8797871" cy="5681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36400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/>
              <a:t>N</a:t>
            </a:r>
            <a:r>
              <a:rPr lang="en-US" dirty="0"/>
              <a:t>eed of accurate grading, sorting of fruits and foods or agriculture products arises because of increased expectations in quality food and safety standards.</a:t>
            </a:r>
          </a:p>
          <a:p>
            <a:pPr algn="just"/>
            <a:r>
              <a:rPr lang="en-US" dirty="0"/>
              <a:t> It causes increased processing and labor work. Computer vision and image. processing were non destructive, accurate and reliable methods to achieve target of grading.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Applications in fruit / food grading:</a:t>
            </a:r>
          </a:p>
        </p:txBody>
      </p:sp>
    </p:spTree>
    <p:extLst>
      <p:ext uri="{BB962C8B-B14F-4D97-AF65-F5344CB8AC3E}">
        <p14:creationId xmlns:p14="http://schemas.microsoft.com/office/powerpoint/2010/main" val="36990636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3C99EB9-5789-5D1E-B362-C88D172B0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1026" name="Picture 2" descr="Automatic Fruit Weighing &amp; Grading ...">
            <a:extLst>
              <a:ext uri="{FF2B5EF4-FFF2-40B4-BE49-F238E27FC236}">
                <a16:creationId xmlns:a16="http://schemas.microsoft.com/office/drawing/2014/main" id="{A4A511DD-F1A7-D259-D59F-CD5ACF8D165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57200"/>
            <a:ext cx="8534400" cy="5651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2373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46681" y="1793929"/>
            <a:ext cx="8763000" cy="50292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000" dirty="0"/>
              <a:t>Some of the </a:t>
            </a:r>
            <a:r>
              <a:rPr lang="en-US" sz="3000" dirty="0">
                <a:solidFill>
                  <a:srgbClr val="FF0000"/>
                </a:solidFill>
              </a:rPr>
              <a:t>major fields</a:t>
            </a:r>
            <a:r>
              <a:rPr lang="en-US" sz="3000" dirty="0"/>
              <a:t> in which digital image processing is widely used are mentioned below</a:t>
            </a:r>
          </a:p>
          <a:p>
            <a:pPr marL="0" indent="0">
              <a:buNone/>
            </a:pPr>
            <a:endParaRPr lang="en-US" sz="1700" dirty="0"/>
          </a:p>
          <a:p>
            <a:r>
              <a:rPr lang="en-US" sz="3000" dirty="0"/>
              <a:t>Medical field</a:t>
            </a:r>
          </a:p>
          <a:p>
            <a:r>
              <a:rPr lang="en-US" sz="3000" dirty="0"/>
              <a:t>Remote sensing</a:t>
            </a:r>
          </a:p>
          <a:p>
            <a:r>
              <a:rPr lang="en-US" sz="3000" dirty="0"/>
              <a:t>Communication</a:t>
            </a:r>
          </a:p>
          <a:p>
            <a:r>
              <a:rPr lang="en-US" sz="3000" dirty="0"/>
              <a:t>Computer/ Machine/Robot vision</a:t>
            </a:r>
          </a:p>
          <a:p>
            <a:r>
              <a:rPr lang="en-US" sz="3000" dirty="0"/>
              <a:t>Color processing</a:t>
            </a:r>
          </a:p>
          <a:p>
            <a:r>
              <a:rPr lang="en-US" sz="3000" dirty="0"/>
              <a:t>Video processing</a:t>
            </a:r>
          </a:p>
          <a:p>
            <a:r>
              <a:rPr lang="en-US" sz="3000" dirty="0"/>
              <a:t>Microscopic Imaging</a:t>
            </a:r>
          </a:p>
          <a:p>
            <a:r>
              <a:rPr lang="en-US" sz="3000" dirty="0"/>
              <a:t>Agriculture</a:t>
            </a:r>
          </a:p>
          <a:p>
            <a:r>
              <a:rPr lang="en-IN" sz="3000" dirty="0"/>
              <a:t>Industrial and Manufacturing Applications</a:t>
            </a:r>
            <a:endParaRPr lang="en-US" sz="30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338328"/>
            <a:ext cx="8686800" cy="1252728"/>
          </a:xfrm>
        </p:spPr>
        <p:txBody>
          <a:bodyPr>
            <a:normAutofit fontScale="90000"/>
          </a:bodyPr>
          <a:lstStyle/>
          <a:p>
            <a:r>
              <a:rPr lang="en-US" sz="4000" b="1" dirty="0"/>
              <a:t>Applications of Digital Image Processing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1566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209800"/>
            <a:ext cx="7747000" cy="3535363"/>
          </a:xfrm>
        </p:spPr>
        <p:txBody>
          <a:bodyPr/>
          <a:lstStyle/>
          <a:p>
            <a:pPr algn="just"/>
            <a:r>
              <a:rPr lang="en-US" dirty="0"/>
              <a:t>Pattern recognition involves study from image processing and from various other fields that includes machine learning ( a branch of artificial intelligence). </a:t>
            </a:r>
          </a:p>
          <a:p>
            <a:pPr algn="just"/>
            <a:r>
              <a:rPr lang="en-US" dirty="0"/>
              <a:t>In pattern recognition , image processing is used for </a:t>
            </a:r>
            <a:r>
              <a:rPr lang="en-US" dirty="0">
                <a:solidFill>
                  <a:srgbClr val="FF0000"/>
                </a:solidFill>
              </a:rPr>
              <a:t>identifying the objects</a:t>
            </a:r>
            <a:r>
              <a:rPr lang="en-US" dirty="0"/>
              <a:t> in an images and then machine learning is used to train the system for the change in pattern. </a:t>
            </a:r>
          </a:p>
          <a:p>
            <a:pPr algn="just"/>
            <a:r>
              <a:rPr lang="en-US" dirty="0"/>
              <a:t>Pattern recognition is used in computer aided diagnosis , recognition of handwriting , recognition of images </a:t>
            </a:r>
            <a:r>
              <a:rPr lang="en-US" dirty="0" err="1"/>
              <a:t>e.t.c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Pattern recognition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7766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E68CA9-B66A-37E2-4A50-CE61F88261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D3ED04-3494-FB8E-22CC-67175ADD7B5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Picture 6" descr="Image Pattern recognition process example, from interest region... |  Download Scientific Diagram">
            <a:extLst>
              <a:ext uri="{FF2B5EF4-FFF2-40B4-BE49-F238E27FC236}">
                <a16:creationId xmlns:a16="http://schemas.microsoft.com/office/drawing/2014/main" id="{93B6E49A-2CDC-D013-4160-EB6BAE1BDFE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8" t="3084" r="2572" b="13533"/>
          <a:stretch/>
        </p:blipFill>
        <p:spPr bwMode="auto">
          <a:xfrm>
            <a:off x="114300" y="457200"/>
            <a:ext cx="8915400" cy="6144683"/>
          </a:xfrm>
          <a:prstGeom prst="rect">
            <a:avLst/>
          </a:prstGeom>
          <a:noFill/>
          <a:ln w="28575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24336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4A4CA5A-4869-21A7-ABDC-3993644467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AF4DF98-AA69-D741-3D94-AE8D3D5C4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329" y="105472"/>
            <a:ext cx="8955670" cy="1252728"/>
          </a:xfrm>
        </p:spPr>
        <p:txBody>
          <a:bodyPr>
            <a:normAutofit fontScale="90000"/>
          </a:bodyPr>
          <a:lstStyle/>
          <a:p>
            <a:r>
              <a:rPr lang="en-IN" sz="4000" b="1" dirty="0"/>
              <a:t>Industrial and Manufacturing Applications</a:t>
            </a:r>
            <a:endParaRPr lang="en-IN" b="1" dirty="0"/>
          </a:p>
        </p:txBody>
      </p:sp>
      <p:pic>
        <p:nvPicPr>
          <p:cNvPr id="8194" name="Picture 2" descr="Computer Vision for Quality Inspection">
            <a:extLst>
              <a:ext uri="{FF2B5EF4-FFF2-40B4-BE49-F238E27FC236}">
                <a16:creationId xmlns:a16="http://schemas.microsoft.com/office/drawing/2014/main" id="{09984B7C-9C9D-4955-ECE6-994291E6E4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498" y="1358200"/>
            <a:ext cx="8955670" cy="519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4737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438400"/>
            <a:ext cx="8229599" cy="4114800"/>
          </a:xfrm>
        </p:spPr>
        <p:txBody>
          <a:bodyPr/>
          <a:lstStyle/>
          <a:p>
            <a:pPr algn="just"/>
            <a:r>
              <a:rPr lang="en-US" dirty="0"/>
              <a:t>Image sharpening and restoration refers here to process images that have been captured from the modern camera to make them a better image or to manipulate those images in way to achieve desired result. </a:t>
            </a:r>
          </a:p>
          <a:p>
            <a:pPr algn="just"/>
            <a:r>
              <a:rPr lang="en-US" dirty="0"/>
              <a:t>It refers to do what Photoshop usually does. </a:t>
            </a:r>
          </a:p>
          <a:p>
            <a:pPr algn="just"/>
            <a:r>
              <a:rPr lang="en-US" dirty="0"/>
              <a:t>This includes Zooming, blurring , sharpening , gray scale to color conversion, detecting edges and vice versa , Image retrieval and Image recognition</a:t>
            </a:r>
          </a:p>
          <a:p>
            <a:pPr algn="just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Image sharpening and restoration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8195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" y="1524000"/>
            <a:ext cx="9144000" cy="5334000"/>
          </a:xfrm>
        </p:spPr>
        <p:txBody>
          <a:bodyPr/>
          <a:lstStyle/>
          <a:p>
            <a:endParaRPr lang="en-US" dirty="0"/>
          </a:p>
          <a:p>
            <a:pPr marL="0" indent="0">
              <a:buNone/>
            </a:pPr>
            <a:r>
              <a:rPr lang="en-US" dirty="0"/>
              <a:t>    The original image  The zoomed image    </a:t>
            </a:r>
            <a:r>
              <a:rPr lang="en-US" dirty="0" err="1"/>
              <a:t>Blurr</a:t>
            </a:r>
            <a:r>
              <a:rPr lang="en-US" dirty="0"/>
              <a:t> image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sz="1100" dirty="0"/>
          </a:p>
          <a:p>
            <a:pPr marL="1554480" lvl="5" indent="0">
              <a:buNone/>
            </a:pPr>
            <a:r>
              <a:rPr lang="en-US" sz="2400" dirty="0"/>
              <a:t>Sharp image 			Edges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common examples are: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036" y="2391641"/>
            <a:ext cx="1771650" cy="17335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00" y="2391641"/>
            <a:ext cx="2304436" cy="178593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0200" y="2370858"/>
            <a:ext cx="2000250" cy="189634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4798558"/>
            <a:ext cx="1905000" cy="188799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4775757"/>
            <a:ext cx="1981200" cy="1938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5460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common applications of DIP in the field of medical is</a:t>
            </a:r>
          </a:p>
          <a:p>
            <a:r>
              <a:rPr lang="en-US" dirty="0"/>
              <a:t>Gamma ray imaging</a:t>
            </a:r>
          </a:p>
          <a:p>
            <a:r>
              <a:rPr lang="en-US" dirty="0"/>
              <a:t>PET scan</a:t>
            </a:r>
          </a:p>
          <a:p>
            <a:r>
              <a:rPr lang="en-US" dirty="0"/>
              <a:t>X Ray Imaging</a:t>
            </a:r>
          </a:p>
          <a:p>
            <a:r>
              <a:rPr lang="en-US" dirty="0"/>
              <a:t>Medical CT</a:t>
            </a:r>
          </a:p>
          <a:p>
            <a:r>
              <a:rPr lang="en-US" dirty="0"/>
              <a:t>UV imaging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Medical field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4144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EEB4149-3612-91B9-8FDD-C7632BBBEF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1026" name="Picture 2" descr="Image Processing | Medical Imaging">
            <a:extLst>
              <a:ext uri="{FF2B5EF4-FFF2-40B4-BE49-F238E27FC236}">
                <a16:creationId xmlns:a16="http://schemas.microsoft.com/office/drawing/2014/main" id="{975D1AC9-8BBE-33CA-17FB-78E50197D3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8686800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30507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675467"/>
            <a:ext cx="7814733" cy="3450696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 the field of remote sensing , the area of the earth is scanned by a satellite or from a very high ground and then it is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analyzed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to obtain information about it. </a:t>
            </a:r>
          </a:p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One particular application of digital image processing in the field of remote sensing is to detect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infrastructure damages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caused by an earthquake.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UV imaging/Remote sensing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1887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2667000"/>
            <a:ext cx="6153643" cy="4014519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An Example of Remote sensing</a:t>
            </a:r>
          </a:p>
        </p:txBody>
      </p:sp>
    </p:spTree>
    <p:extLst>
      <p:ext uri="{BB962C8B-B14F-4D97-AF65-F5344CB8AC3E}">
        <p14:creationId xmlns:p14="http://schemas.microsoft.com/office/powerpoint/2010/main" val="40024599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675467"/>
            <a:ext cx="7967133" cy="3450696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Apart form the many challenges that a robot face today, one of the biggest challenge still is to increase the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vision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of the robot. </a:t>
            </a:r>
          </a:p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Make robot able to see things, identify them,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identify the hurdles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e.t.c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Much work has been contributed by this field and a complete other field of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computer vision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has been introduced to work on it.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Machine/Robot vision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23158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1762</TotalTime>
  <Words>686</Words>
  <Application>Microsoft Office PowerPoint</Application>
  <PresentationFormat>On-screen Show (4:3)</PresentationFormat>
  <Paragraphs>66</Paragraphs>
  <Slides>22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Calibri</vt:lpstr>
      <vt:lpstr>Candara</vt:lpstr>
      <vt:lpstr>Symbol</vt:lpstr>
      <vt:lpstr>Times New Roman</vt:lpstr>
      <vt:lpstr>Waveform</vt:lpstr>
      <vt:lpstr>Application of Image Processing</vt:lpstr>
      <vt:lpstr>Applications of Digital Image Processing</vt:lpstr>
      <vt:lpstr>Image sharpening and restoration</vt:lpstr>
      <vt:lpstr>The common examples are:</vt:lpstr>
      <vt:lpstr>Medical field</vt:lpstr>
      <vt:lpstr>PowerPoint Presentation</vt:lpstr>
      <vt:lpstr>UV imaging/Remote sensing</vt:lpstr>
      <vt:lpstr>An Example of Remote sensing</vt:lpstr>
      <vt:lpstr>Machine/Robot vision</vt:lpstr>
      <vt:lpstr>Hurdle detection</vt:lpstr>
      <vt:lpstr>Example of Hurdle detection</vt:lpstr>
      <vt:lpstr>Line follower robot</vt:lpstr>
      <vt:lpstr>Video processing</vt:lpstr>
      <vt:lpstr>Applications in Weed detection: </vt:lpstr>
      <vt:lpstr>PowerPoint Presentation</vt:lpstr>
      <vt:lpstr>PowerPoint Presentation</vt:lpstr>
      <vt:lpstr>Crop yield estimation</vt:lpstr>
      <vt:lpstr>Applications in fruit / food grading:</vt:lpstr>
      <vt:lpstr>PowerPoint Presentation</vt:lpstr>
      <vt:lpstr>Pattern recognition</vt:lpstr>
      <vt:lpstr>PowerPoint Presentation</vt:lpstr>
      <vt:lpstr>Industrial and Manufacturing Applications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Application of Image Processing</dc:title>
  <dc:creator>JAVA</dc:creator>
  <cp:lastModifiedBy>SHAHU</cp:lastModifiedBy>
  <cp:revision>51</cp:revision>
  <dcterms:created xsi:type="dcterms:W3CDTF">2016-11-26T17:10:16Z</dcterms:created>
  <dcterms:modified xsi:type="dcterms:W3CDTF">2024-12-11T10:36:56Z</dcterms:modified>
</cp:coreProperties>
</file>