
<file path=[Content_Types].xml><?xml version="1.0" encoding="utf-8"?>
<Types xmlns="http://schemas.openxmlformats.org/package/2006/content-types">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IN"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6" name="Google Shape;176;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5" name="Google Shape;185;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6" name="Google Shape;116;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4" name="Google Shape;12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3" name="Google Shape;133;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3" name="Google Shape;143;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1" name="Google Shape;151;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txBox="1"/>
          <p:nvPr>
            <p:ph idx="1" type="body"/>
          </p:nvPr>
        </p:nvSpPr>
        <p:spPr>
          <a:xfrm rot="5400000">
            <a:off x="2309019" y="-251618"/>
            <a:ext cx="4525963"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12"/>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2"/>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0" name="Google Shape;30;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6" name="Google Shape;36;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7" name="Google Shape;37;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3" name="Google Shape;43;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4" name="Google Shape;44;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5" name="Google Shape;45;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6" name="Google Shape;46;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1" name="Google Shape;61;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p:nvPr>
            <p:ph idx="2" type="pic"/>
          </p:nvPr>
        </p:nvSpPr>
        <p:spPr>
          <a:xfrm>
            <a:off x="1792288" y="612775"/>
            <a:ext cx="5486400" cy="4114800"/>
          </a:xfrm>
          <a:prstGeom prst="rect">
            <a:avLst/>
          </a:prstGeom>
          <a:noFill/>
          <a:ln>
            <a:noFill/>
          </a:ln>
        </p:spPr>
      </p:sp>
      <p:sp>
        <p:nvSpPr>
          <p:cNvPr id="68" name="Google Shape;68;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I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3"/>
          <p:cNvSpPr txBox="1"/>
          <p:nvPr>
            <p:ph idx="1" type="subTitle"/>
          </p:nvPr>
        </p:nvSpPr>
        <p:spPr>
          <a:xfrm>
            <a:off x="152400" y="76200"/>
            <a:ext cx="8839200" cy="67056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ctr">
              <a:spcBef>
                <a:spcPts val="0"/>
              </a:spcBef>
              <a:spcAft>
                <a:spcPts val="0"/>
              </a:spcAft>
              <a:buClr>
                <a:srgbClr val="888888"/>
              </a:buClr>
              <a:buSzPct val="100000"/>
              <a:buNone/>
            </a:pPr>
            <a:r>
              <a:t/>
            </a:r>
            <a:endParaRPr b="1" sz="6000">
              <a:latin typeface="Cambria"/>
              <a:ea typeface="Cambria"/>
              <a:cs typeface="Cambria"/>
              <a:sym typeface="Cambria"/>
            </a:endParaRPr>
          </a:p>
          <a:p>
            <a:pPr indent="0" lvl="0" marL="0" rtl="0" algn="ctr">
              <a:spcBef>
                <a:spcPts val="1110"/>
              </a:spcBef>
              <a:spcAft>
                <a:spcPts val="0"/>
              </a:spcAft>
              <a:buClr>
                <a:schemeClr val="dk1"/>
              </a:buClr>
              <a:buSzPct val="100000"/>
              <a:buNone/>
            </a:pPr>
            <a:r>
              <a:rPr b="1" lang="en-IN" sz="6000">
                <a:solidFill>
                  <a:schemeClr val="dk1"/>
                </a:solidFill>
                <a:latin typeface="Cambria"/>
                <a:ea typeface="Cambria"/>
                <a:cs typeface="Cambria"/>
                <a:sym typeface="Cambria"/>
              </a:rPr>
              <a:t>UNIT-V </a:t>
            </a:r>
            <a:endParaRPr b="1" sz="6000">
              <a:solidFill>
                <a:schemeClr val="dk1"/>
              </a:solidFill>
              <a:latin typeface="Cambria"/>
              <a:ea typeface="Cambria"/>
              <a:cs typeface="Cambria"/>
              <a:sym typeface="Cambria"/>
            </a:endParaRPr>
          </a:p>
          <a:p>
            <a:pPr indent="0" lvl="0" marL="0" rtl="0" algn="ctr">
              <a:spcBef>
                <a:spcPts val="888"/>
              </a:spcBef>
              <a:spcAft>
                <a:spcPts val="0"/>
              </a:spcAft>
              <a:buClr>
                <a:schemeClr val="dk1"/>
              </a:buClr>
              <a:buSzPct val="100000"/>
              <a:buNone/>
            </a:pPr>
            <a:r>
              <a:rPr b="1" lang="en-IN" sz="4800">
                <a:solidFill>
                  <a:schemeClr val="dk1"/>
                </a:solidFill>
                <a:latin typeface="Cambria"/>
                <a:ea typeface="Cambria"/>
                <a:cs typeface="Cambria"/>
                <a:sym typeface="Cambria"/>
              </a:rPr>
              <a:t>FPGA Design </a:t>
            </a:r>
            <a:endParaRPr/>
          </a:p>
          <a:p>
            <a:pPr indent="0" lvl="0" marL="0" rtl="0" algn="ctr">
              <a:spcBef>
                <a:spcPts val="888"/>
              </a:spcBef>
              <a:spcAft>
                <a:spcPts val="0"/>
              </a:spcAft>
              <a:buClr>
                <a:schemeClr val="dk1"/>
              </a:buClr>
              <a:buSzPct val="100000"/>
              <a:buNone/>
            </a:pPr>
            <a:r>
              <a:rPr b="1" lang="en-IN" sz="4800">
                <a:solidFill>
                  <a:schemeClr val="dk1"/>
                </a:solidFill>
                <a:latin typeface="Cambria"/>
                <a:ea typeface="Cambria"/>
                <a:cs typeface="Cambria"/>
                <a:sym typeface="Cambria"/>
              </a:rPr>
              <a:t>&amp; </a:t>
            </a:r>
            <a:endParaRPr/>
          </a:p>
          <a:p>
            <a:pPr indent="0" lvl="0" marL="0" rtl="0" algn="ctr">
              <a:spcBef>
                <a:spcPts val="962"/>
              </a:spcBef>
              <a:spcAft>
                <a:spcPts val="0"/>
              </a:spcAft>
              <a:buClr>
                <a:schemeClr val="dk1"/>
              </a:buClr>
              <a:buSzPct val="100000"/>
              <a:buNone/>
            </a:pPr>
            <a:r>
              <a:rPr b="1" lang="en-IN" sz="5200">
                <a:solidFill>
                  <a:schemeClr val="dk1"/>
                </a:solidFill>
                <a:latin typeface="Cambria"/>
                <a:ea typeface="Cambria"/>
                <a:cs typeface="Cambria"/>
                <a:sym typeface="Cambria"/>
              </a:rPr>
              <a:t>Introduction to Advanced Technologies</a:t>
            </a:r>
            <a:endParaRPr b="1" sz="6000">
              <a:solidFill>
                <a:schemeClr val="dk1"/>
              </a:solidFill>
              <a:latin typeface="Cambria"/>
              <a:ea typeface="Cambria"/>
              <a:cs typeface="Cambria"/>
              <a:sym typeface="Cambria"/>
            </a:endParaRPr>
          </a:p>
          <a:p>
            <a:pPr indent="0" lvl="0" marL="0" rtl="0" algn="ctr">
              <a:spcBef>
                <a:spcPts val="666"/>
              </a:spcBef>
              <a:spcAft>
                <a:spcPts val="0"/>
              </a:spcAft>
              <a:buClr>
                <a:srgbClr val="888888"/>
              </a:buClr>
              <a:buSzPct val="100000"/>
              <a:buNone/>
            </a:pPr>
            <a:r>
              <a:t/>
            </a:r>
            <a:endParaRPr b="1" sz="3600">
              <a:solidFill>
                <a:schemeClr val="dk1"/>
              </a:solidFill>
              <a:latin typeface="Cambria"/>
              <a:ea typeface="Cambria"/>
              <a:cs typeface="Cambria"/>
              <a:sym typeface="Cambria"/>
            </a:endParaRPr>
          </a:p>
          <a:p>
            <a:pPr indent="0" lvl="0" marL="0" rtl="0" algn="ctr">
              <a:spcBef>
                <a:spcPts val="666"/>
              </a:spcBef>
              <a:spcAft>
                <a:spcPts val="0"/>
              </a:spcAft>
              <a:buClr>
                <a:schemeClr val="dk1"/>
              </a:buClr>
              <a:buSzPct val="100000"/>
              <a:buNone/>
            </a:pPr>
            <a:r>
              <a:rPr b="1" lang="en-IN" sz="3600">
                <a:solidFill>
                  <a:schemeClr val="dk1"/>
                </a:solidFill>
                <a:latin typeface="Cambria"/>
                <a:ea typeface="Cambria"/>
                <a:cs typeface="Cambria"/>
                <a:sym typeface="Cambria"/>
              </a:rPr>
              <a:t>By</a:t>
            </a:r>
            <a:endParaRPr/>
          </a:p>
          <a:p>
            <a:pPr indent="0" lvl="0" marL="0" rtl="0" algn="ctr">
              <a:spcBef>
                <a:spcPts val="592"/>
              </a:spcBef>
              <a:spcAft>
                <a:spcPts val="0"/>
              </a:spcAft>
              <a:buClr>
                <a:schemeClr val="dk1"/>
              </a:buClr>
              <a:buSzPct val="100000"/>
              <a:buNone/>
            </a:pPr>
            <a:r>
              <a:rPr b="1" lang="en-IN" sz="2400">
                <a:solidFill>
                  <a:schemeClr val="dk1"/>
                </a:solidFill>
                <a:latin typeface="Cambria"/>
                <a:ea typeface="Cambria"/>
                <a:cs typeface="Cambria"/>
                <a:sym typeface="Cambria"/>
              </a:rPr>
              <a:t>Mr</a:t>
            </a:r>
            <a:r>
              <a:rPr b="1" lang="en-IN">
                <a:solidFill>
                  <a:schemeClr val="dk1"/>
                </a:solidFill>
                <a:latin typeface="Cambria"/>
                <a:ea typeface="Cambria"/>
                <a:cs typeface="Cambria"/>
                <a:sym typeface="Cambria"/>
              </a:rPr>
              <a:t>. V. Naveen Raja, </a:t>
            </a:r>
            <a:r>
              <a:rPr b="1" lang="en-IN" sz="1800">
                <a:solidFill>
                  <a:schemeClr val="dk1"/>
                </a:solidFill>
                <a:latin typeface="Cambria"/>
                <a:ea typeface="Cambria"/>
                <a:cs typeface="Cambria"/>
                <a:sym typeface="Cambria"/>
              </a:rPr>
              <a:t>M. Tech</a:t>
            </a:r>
            <a:endParaRPr/>
          </a:p>
          <a:p>
            <a:pPr indent="0" lvl="0" marL="0" rtl="0" algn="ctr">
              <a:spcBef>
                <a:spcPts val="333"/>
              </a:spcBef>
              <a:spcAft>
                <a:spcPts val="0"/>
              </a:spcAft>
              <a:buClr>
                <a:schemeClr val="dk1"/>
              </a:buClr>
              <a:buSzPct val="100000"/>
              <a:buNone/>
            </a:pPr>
            <a:r>
              <a:rPr b="1" lang="en-IN" sz="1800">
                <a:solidFill>
                  <a:schemeClr val="dk1"/>
                </a:solidFill>
                <a:latin typeface="Cambria"/>
                <a:ea typeface="Cambria"/>
                <a:cs typeface="Cambria"/>
                <a:sym typeface="Cambria"/>
              </a:rPr>
              <a:t>Associate Professor, ECE Dept.</a:t>
            </a:r>
            <a:endParaRPr/>
          </a:p>
          <a:p>
            <a:pPr indent="0" lvl="0" marL="0" rtl="0" algn="ctr">
              <a:spcBef>
                <a:spcPts val="333"/>
              </a:spcBef>
              <a:spcAft>
                <a:spcPts val="0"/>
              </a:spcAft>
              <a:buClr>
                <a:schemeClr val="dk1"/>
              </a:buClr>
              <a:buSzPct val="100000"/>
              <a:buNone/>
            </a:pPr>
            <a:r>
              <a:rPr b="1" lang="en-IN" sz="1800">
                <a:solidFill>
                  <a:schemeClr val="dk1"/>
                </a:solidFill>
                <a:latin typeface="Cambria"/>
                <a:ea typeface="Cambria"/>
                <a:cs typeface="Cambria"/>
                <a:sym typeface="Cambria"/>
              </a:rPr>
              <a:t>Narasaraopeta  Engineering College</a:t>
            </a:r>
            <a:endParaRPr sz="1800">
              <a:solidFill>
                <a:schemeClr val="dk1"/>
              </a:solidFill>
              <a:latin typeface="Cambria"/>
              <a:ea typeface="Cambria"/>
              <a:cs typeface="Cambria"/>
              <a:sym typeface="Cambria"/>
            </a:endParaRPr>
          </a:p>
        </p:txBody>
      </p:sp>
      <p:sp>
        <p:nvSpPr>
          <p:cNvPr id="90" name="Google Shape;90;p1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solidFill>
                  <a:schemeClr val="dk1"/>
                </a:solidFill>
                <a:latin typeface="Cambria"/>
                <a:ea typeface="Cambria"/>
                <a:cs typeface="Cambria"/>
                <a:sym typeface="Cambria"/>
              </a:rPr>
              <a:t>3/13/2023</a:t>
            </a:r>
            <a:endParaRPr>
              <a:solidFill>
                <a:schemeClr val="dk1"/>
              </a:solidFill>
              <a:latin typeface="Cambria"/>
              <a:ea typeface="Cambria"/>
              <a:cs typeface="Cambria"/>
              <a:sym typeface="Cambria"/>
            </a:endParaRPr>
          </a:p>
        </p:txBody>
      </p:sp>
      <p:sp>
        <p:nvSpPr>
          <p:cNvPr id="91" name="Google Shape;91;p1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sz="1400">
                <a:solidFill>
                  <a:srgbClr val="FF0000"/>
                </a:solidFill>
                <a:latin typeface="Cambria"/>
                <a:ea typeface="Cambria"/>
                <a:cs typeface="Cambria"/>
                <a:sym typeface="Cambria"/>
              </a:rPr>
              <a:t>‹#›</a:t>
            </a:fld>
            <a:endParaRPr sz="1400">
              <a:solidFill>
                <a:srgbClr val="FF0000"/>
              </a:solidFill>
              <a:latin typeface="Cambria"/>
              <a:ea typeface="Cambria"/>
              <a:cs typeface="Cambria"/>
              <a:sym typeface="Cambri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2"/>
          <p:cNvSpPr txBox="1"/>
          <p:nvPr>
            <p:ph idx="1" type="subTitle"/>
          </p:nvPr>
        </p:nvSpPr>
        <p:spPr>
          <a:xfrm>
            <a:off x="152400" y="76200"/>
            <a:ext cx="8991600" cy="6705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400"/>
              <a:buNone/>
            </a:pPr>
            <a:r>
              <a:rPr b="1" lang="en-IN" sz="2400" u="sng">
                <a:solidFill>
                  <a:schemeClr val="dk1"/>
                </a:solidFill>
                <a:latin typeface="Cambria"/>
                <a:ea typeface="Cambria"/>
                <a:cs typeface="Cambria"/>
                <a:sym typeface="Cambria"/>
              </a:rPr>
              <a:t>FPGA Advantages</a:t>
            </a:r>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480"/>
              </a:spcBef>
              <a:spcAft>
                <a:spcPts val="0"/>
              </a:spcAft>
              <a:buClr>
                <a:schemeClr val="dk1"/>
              </a:buClr>
              <a:buSzPts val="2400"/>
              <a:buNone/>
            </a:pPr>
            <a:r>
              <a:rPr lang="en-IN" sz="2400">
                <a:solidFill>
                  <a:schemeClr val="dk1"/>
                </a:solidFill>
                <a:latin typeface="Cambria"/>
                <a:ea typeface="Cambria"/>
                <a:cs typeface="Cambria"/>
                <a:sym typeface="Cambria"/>
              </a:rPr>
              <a:t> </a:t>
            </a:r>
            <a:endParaRPr sz="2400">
              <a:solidFill>
                <a:schemeClr val="dk1"/>
              </a:solidFill>
              <a:latin typeface="Cambria"/>
              <a:ea typeface="Cambria"/>
              <a:cs typeface="Cambria"/>
              <a:sym typeface="Cambria"/>
            </a:endParaRPr>
          </a:p>
        </p:txBody>
      </p:sp>
      <p:sp>
        <p:nvSpPr>
          <p:cNvPr id="162" name="Google Shape;162;p2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163" name="Google Shape;163;p2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sp>
        <p:nvSpPr>
          <p:cNvPr id="164" name="Google Shape;164;p22"/>
          <p:cNvSpPr/>
          <p:nvPr/>
        </p:nvSpPr>
        <p:spPr>
          <a:xfrm>
            <a:off x="228600" y="533400"/>
            <a:ext cx="8686800" cy="5786199"/>
          </a:xfrm>
          <a:prstGeom prst="rect">
            <a:avLst/>
          </a:prstGeom>
          <a:noFill/>
          <a:ln>
            <a:noFill/>
          </a:ln>
        </p:spPr>
        <p:txBody>
          <a:bodyPr anchorCtr="0" anchor="t" bIns="45700" lIns="91425" spcFirstLastPara="1" rIns="91425" wrap="square" tIns="45700">
            <a:noAutofit/>
          </a:bodyPr>
          <a:lstStyle/>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Design cycle is significantly reduced. A user can program an FPGA design in a few minutes or seconds rather than weeks or months required for mask programmed parts.</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High gate density i.e it offers large gate counts.</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No custom masks tooling is required (Low cost).</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Low risk and highly flexible.</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Reprogram ability for some FPGAs (design can be altered easily).</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Suitable for prototyping.</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Parallelism</a:t>
            </a:r>
            <a:endParaRPr b="0" i="0" sz="2300" u="none" cap="none" strike="noStrike">
              <a:solidFill>
                <a:schemeClr val="dk1"/>
              </a:solidFill>
              <a:latin typeface="Cambria"/>
              <a:ea typeface="Cambria"/>
              <a:cs typeface="Cambria"/>
              <a:sym typeface="Cambria"/>
            </a:endParaRPr>
          </a:p>
          <a:p>
            <a:pPr indent="0" lvl="0" marL="0" marR="0" rtl="0" algn="just">
              <a:spcBef>
                <a:spcPts val="0"/>
              </a:spcBef>
              <a:spcAft>
                <a:spcPts val="0"/>
              </a:spcAft>
              <a:buNone/>
            </a:pPr>
            <a:r>
              <a:t/>
            </a:r>
            <a:endParaRPr b="1" i="0" sz="2400" u="sng" cap="none" strike="noStrike">
              <a:solidFill>
                <a:schemeClr val="dk1"/>
              </a:solidFill>
              <a:latin typeface="Cambria"/>
              <a:ea typeface="Cambria"/>
              <a:cs typeface="Cambria"/>
              <a:sym typeface="Cambria"/>
            </a:endParaRPr>
          </a:p>
          <a:p>
            <a:pPr indent="0" lvl="0" marL="0" marR="0" rtl="0" algn="just">
              <a:spcBef>
                <a:spcPts val="0"/>
              </a:spcBef>
              <a:spcAft>
                <a:spcPts val="0"/>
              </a:spcAft>
              <a:buNone/>
            </a:pPr>
            <a:r>
              <a:rPr b="1" i="0" lang="en-IN" sz="2400" u="sng" cap="none" strike="noStrike">
                <a:solidFill>
                  <a:schemeClr val="dk1"/>
                </a:solidFill>
                <a:latin typeface="Cambria"/>
                <a:ea typeface="Cambria"/>
                <a:cs typeface="Cambria"/>
                <a:sym typeface="Cambria"/>
              </a:rPr>
              <a:t>FPGA Limitations</a:t>
            </a:r>
            <a:endParaRPr b="1" i="0" sz="2400" u="sng"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Speed is comparatively less.</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The circuit delay depends on the performance of the design implementation tools.</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The mapping of the logic design into FPGA architecture requires sophisticated design implementation (CAD) tools than PLDs.</a:t>
            </a:r>
            <a:endParaRPr b="0" i="0" sz="2300" u="none" cap="none" strike="noStrike">
              <a:solidFill>
                <a:schemeClr val="dk1"/>
              </a:solidFill>
              <a:latin typeface="Cambria"/>
              <a:ea typeface="Cambria"/>
              <a:cs typeface="Cambria"/>
              <a:sym typeface="Cambri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3"/>
          <p:cNvSpPr txBox="1"/>
          <p:nvPr>
            <p:ph idx="1" type="subTitle"/>
          </p:nvPr>
        </p:nvSpPr>
        <p:spPr>
          <a:xfrm>
            <a:off x="152400" y="76200"/>
            <a:ext cx="8991600" cy="6705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400"/>
              <a:buNone/>
            </a:pPr>
            <a:r>
              <a:rPr b="1" lang="en-IN" sz="2400" u="sng">
                <a:solidFill>
                  <a:schemeClr val="dk1"/>
                </a:solidFill>
                <a:latin typeface="Cambria"/>
                <a:ea typeface="Cambria"/>
                <a:cs typeface="Cambria"/>
                <a:sym typeface="Cambria"/>
              </a:rPr>
              <a:t>FPGA Technologies</a:t>
            </a:r>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480"/>
              </a:spcBef>
              <a:spcAft>
                <a:spcPts val="0"/>
              </a:spcAft>
              <a:buClr>
                <a:schemeClr val="dk1"/>
              </a:buClr>
              <a:buSzPts val="2400"/>
              <a:buNone/>
            </a:pPr>
            <a:r>
              <a:rPr lang="en-IN" sz="2400">
                <a:solidFill>
                  <a:schemeClr val="dk1"/>
                </a:solidFill>
                <a:latin typeface="Cambria"/>
                <a:ea typeface="Cambria"/>
                <a:cs typeface="Cambria"/>
                <a:sym typeface="Cambria"/>
              </a:rPr>
              <a:t> </a:t>
            </a:r>
            <a:endParaRPr sz="2400">
              <a:solidFill>
                <a:schemeClr val="dk1"/>
              </a:solidFill>
              <a:latin typeface="Cambria"/>
              <a:ea typeface="Cambria"/>
              <a:cs typeface="Cambria"/>
              <a:sym typeface="Cambria"/>
            </a:endParaRPr>
          </a:p>
        </p:txBody>
      </p:sp>
      <p:sp>
        <p:nvSpPr>
          <p:cNvPr id="170" name="Google Shape;170;p2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171" name="Google Shape;171;p2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sp>
        <p:nvSpPr>
          <p:cNvPr id="172" name="Google Shape;172;p23"/>
          <p:cNvSpPr/>
          <p:nvPr/>
        </p:nvSpPr>
        <p:spPr>
          <a:xfrm>
            <a:off x="228600" y="533400"/>
            <a:ext cx="8686800" cy="1862048"/>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0" i="0" lang="en-IN" sz="2300" u="none" cap="none" strike="noStrike">
                <a:solidFill>
                  <a:schemeClr val="dk1"/>
                </a:solidFill>
                <a:latin typeface="Cambria"/>
                <a:ea typeface="Cambria"/>
                <a:cs typeface="Cambria"/>
                <a:sym typeface="Cambria"/>
              </a:rPr>
              <a:t>Basically there are three programming technologies are there for FPGA.</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 Static RAM</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Antifuse</a:t>
            </a:r>
            <a:endParaRPr b="0" i="0" sz="23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Flash</a:t>
            </a:r>
            <a:endParaRPr b="1" i="0" sz="2400" u="sng" cap="none" strike="noStrike">
              <a:solidFill>
                <a:schemeClr val="dk1"/>
              </a:solidFill>
              <a:latin typeface="Cambria"/>
              <a:ea typeface="Cambria"/>
              <a:cs typeface="Cambria"/>
              <a:sym typeface="Cambria"/>
            </a:endParaRPr>
          </a:p>
        </p:txBody>
      </p:sp>
      <p:sp>
        <p:nvSpPr>
          <p:cNvPr id="173" name="Google Shape;173;p23"/>
          <p:cNvSpPr/>
          <p:nvPr/>
        </p:nvSpPr>
        <p:spPr>
          <a:xfrm>
            <a:off x="152400" y="2343060"/>
            <a:ext cx="8763000" cy="3785652"/>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i="0" lang="en-IN" sz="2000" u="none" cap="none" strike="noStrike">
                <a:solidFill>
                  <a:schemeClr val="dk1"/>
                </a:solidFill>
                <a:latin typeface="Cambria"/>
                <a:ea typeface="Cambria"/>
                <a:cs typeface="Cambria"/>
                <a:sym typeface="Cambria"/>
              </a:rPr>
              <a:t>SRAM-based FPGAs </a:t>
            </a:r>
            <a:endParaRPr b="1" i="0" sz="2000" u="none" cap="none" strike="noStrike">
              <a:solidFill>
                <a:schemeClr val="dk1"/>
              </a:solidFill>
              <a:latin typeface="Cambria"/>
              <a:ea typeface="Cambria"/>
              <a:cs typeface="Cambria"/>
              <a:sym typeface="Cambria"/>
            </a:endParaRPr>
          </a:p>
          <a:p>
            <a:pPr indent="-285750" lvl="0" marL="28575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They use a standard fabrication process that chip fabrication plants are always optimizing for better performance. </a:t>
            </a:r>
            <a:endParaRPr b="0" i="0" sz="2000" u="none" cap="none" strike="noStrike">
              <a:solidFill>
                <a:schemeClr val="dk1"/>
              </a:solidFill>
              <a:latin typeface="Cambria"/>
              <a:ea typeface="Cambria"/>
              <a:cs typeface="Cambria"/>
              <a:sym typeface="Cambria"/>
            </a:endParaRPr>
          </a:p>
          <a:p>
            <a:pPr indent="-285750" lvl="0" marL="28575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Since the SRAMs are reprogrammable, the FPGAs can be reprogrammed any number of times, even while they are in the system, just like writing to a normal SRAM. </a:t>
            </a:r>
            <a:endParaRPr b="0" i="0" sz="2000" u="none" cap="none" strike="noStrike">
              <a:solidFill>
                <a:schemeClr val="dk1"/>
              </a:solidFill>
              <a:latin typeface="Cambria"/>
              <a:ea typeface="Cambria"/>
              <a:cs typeface="Cambria"/>
              <a:sym typeface="Cambria"/>
            </a:endParaRPr>
          </a:p>
          <a:p>
            <a:pPr indent="-285750" lvl="0" marL="28575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SRAM devices can easily use the internal SRAMs as small memories in the design.</a:t>
            </a:r>
            <a:endParaRPr/>
          </a:p>
          <a:p>
            <a:pPr indent="-285750" lvl="0" marL="28575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The </a:t>
            </a:r>
            <a:r>
              <a:rPr b="1" i="1" lang="en-IN" sz="2000" u="none" cap="none" strike="noStrike">
                <a:solidFill>
                  <a:schemeClr val="dk1"/>
                </a:solidFill>
                <a:latin typeface="Cambria"/>
                <a:ea typeface="Cambria"/>
                <a:cs typeface="Cambria"/>
                <a:sym typeface="Cambria"/>
              </a:rPr>
              <a:t>disadvantages </a:t>
            </a:r>
            <a:r>
              <a:rPr b="0" i="0" lang="en-IN" sz="2000" u="none" cap="none" strike="noStrike">
                <a:solidFill>
                  <a:schemeClr val="dk1"/>
                </a:solidFill>
                <a:latin typeface="Cambria"/>
                <a:ea typeface="Cambria"/>
                <a:cs typeface="Cambria"/>
                <a:sym typeface="Cambria"/>
              </a:rPr>
              <a:t>of SRAM-based FPGAs are that they are volatile, which means a power glitch could potentially corrupt the contents of the device. </a:t>
            </a:r>
            <a:endParaRPr b="0" i="0" sz="2000" u="none" cap="none" strike="noStrike">
              <a:solidFill>
                <a:schemeClr val="dk1"/>
              </a:solidFill>
              <a:latin typeface="Cambria"/>
              <a:ea typeface="Cambria"/>
              <a:cs typeface="Cambria"/>
              <a:sym typeface="Cambria"/>
            </a:endParaRPr>
          </a:p>
          <a:p>
            <a:pPr indent="-285750" lvl="0" marL="28575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SRAM devices have large routing delays and are slower than other technologies.</a:t>
            </a:r>
            <a:endParaRPr b="0" i="0" sz="2000" u="none" cap="none" strike="noStrike">
              <a:solidFill>
                <a:schemeClr val="dk1"/>
              </a:solidFill>
              <a:latin typeface="Cambria"/>
              <a:ea typeface="Cambria"/>
              <a:cs typeface="Cambria"/>
              <a:sym typeface="Cambri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4"/>
          <p:cNvSpPr txBox="1"/>
          <p:nvPr>
            <p:ph idx="1" type="subTitle"/>
          </p:nvPr>
        </p:nvSpPr>
        <p:spPr>
          <a:xfrm>
            <a:off x="152400" y="76200"/>
            <a:ext cx="8991600" cy="6705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400"/>
              <a:buNone/>
            </a:pPr>
            <a:r>
              <a:rPr b="1" lang="en-IN" sz="2400" u="sng">
                <a:solidFill>
                  <a:schemeClr val="dk1"/>
                </a:solidFill>
                <a:latin typeface="Cambria"/>
                <a:ea typeface="Cambria"/>
                <a:cs typeface="Cambria"/>
                <a:sym typeface="Cambria"/>
              </a:rPr>
              <a:t>FPGA Technologies</a:t>
            </a:r>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480"/>
              </a:spcBef>
              <a:spcAft>
                <a:spcPts val="0"/>
              </a:spcAft>
              <a:buClr>
                <a:srgbClr val="888888"/>
              </a:buClr>
              <a:buSzPts val="2400"/>
              <a:buNone/>
            </a:pPr>
            <a:r>
              <a:t/>
            </a:r>
            <a:endParaRPr sz="2400">
              <a:solidFill>
                <a:schemeClr val="dk1"/>
              </a:solidFill>
              <a:latin typeface="Cambria"/>
              <a:ea typeface="Cambria"/>
              <a:cs typeface="Cambria"/>
              <a:sym typeface="Cambria"/>
            </a:endParaRPr>
          </a:p>
        </p:txBody>
      </p:sp>
      <p:sp>
        <p:nvSpPr>
          <p:cNvPr id="179" name="Google Shape;179;p2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180" name="Google Shape;180;p2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sp>
        <p:nvSpPr>
          <p:cNvPr id="181" name="Google Shape;181;p24"/>
          <p:cNvSpPr/>
          <p:nvPr/>
        </p:nvSpPr>
        <p:spPr>
          <a:xfrm>
            <a:off x="228600" y="533400"/>
            <a:ext cx="8686800" cy="1862048"/>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0" i="0" lang="en-IN" sz="2300" u="none" cap="none" strike="noStrike">
                <a:solidFill>
                  <a:schemeClr val="dk1"/>
                </a:solidFill>
                <a:latin typeface="Cambria"/>
                <a:ea typeface="Cambria"/>
                <a:cs typeface="Cambria"/>
                <a:sym typeface="Cambria"/>
              </a:rPr>
              <a:t>Basically there are three programming technologies are there for FPGA.</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 Static RAM</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Antifuse</a:t>
            </a:r>
            <a:endParaRPr b="0" i="0" sz="23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Flash</a:t>
            </a:r>
            <a:endParaRPr b="1" i="0" sz="2400" u="sng" cap="none" strike="noStrike">
              <a:solidFill>
                <a:schemeClr val="dk1"/>
              </a:solidFill>
              <a:latin typeface="Cambria"/>
              <a:ea typeface="Cambria"/>
              <a:cs typeface="Cambria"/>
              <a:sym typeface="Cambria"/>
            </a:endParaRPr>
          </a:p>
        </p:txBody>
      </p:sp>
      <p:sp>
        <p:nvSpPr>
          <p:cNvPr id="182" name="Google Shape;182;p24"/>
          <p:cNvSpPr/>
          <p:nvPr/>
        </p:nvSpPr>
        <p:spPr>
          <a:xfrm>
            <a:off x="152400" y="2343060"/>
            <a:ext cx="8763000" cy="3477875"/>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i="0" lang="en-IN" sz="2200" u="none" cap="none" strike="noStrike">
                <a:solidFill>
                  <a:schemeClr val="dk1"/>
                </a:solidFill>
                <a:latin typeface="Cambria"/>
                <a:ea typeface="Cambria"/>
                <a:cs typeface="Cambria"/>
                <a:sym typeface="Cambria"/>
              </a:rPr>
              <a:t>Antifuse FPGAs </a:t>
            </a:r>
            <a:endParaRPr/>
          </a:p>
          <a:p>
            <a:pPr indent="-285750" lvl="0" marL="285750" marR="0" rtl="0" algn="just">
              <a:spcBef>
                <a:spcPts val="0"/>
              </a:spcBef>
              <a:spcAft>
                <a:spcPts val="0"/>
              </a:spcAft>
              <a:buClr>
                <a:schemeClr val="dk1"/>
              </a:buClr>
              <a:buSzPts val="2200"/>
              <a:buFont typeface="Noto Sans Symbols"/>
              <a:buChar char="✔"/>
            </a:pPr>
            <a:r>
              <a:rPr b="0" i="0" lang="en-IN" sz="2200" u="none" cap="none" strike="noStrike">
                <a:solidFill>
                  <a:schemeClr val="dk1"/>
                </a:solidFill>
                <a:latin typeface="Cambria"/>
                <a:ea typeface="Cambria"/>
                <a:cs typeface="Cambria"/>
                <a:sym typeface="Cambria"/>
              </a:rPr>
              <a:t>These are non-volatile and the delays due to routing are very small, so they tend to be faster. </a:t>
            </a:r>
            <a:endParaRPr b="0" i="0" sz="2200" u="none" cap="none" strike="noStrike">
              <a:solidFill>
                <a:schemeClr val="dk1"/>
              </a:solidFill>
              <a:latin typeface="Cambria"/>
              <a:ea typeface="Cambria"/>
              <a:cs typeface="Cambria"/>
              <a:sym typeface="Cambria"/>
            </a:endParaRPr>
          </a:p>
          <a:p>
            <a:pPr indent="-285750" lvl="0" marL="285750" marR="0" rtl="0" algn="just">
              <a:spcBef>
                <a:spcPts val="0"/>
              </a:spcBef>
              <a:spcAft>
                <a:spcPts val="0"/>
              </a:spcAft>
              <a:buClr>
                <a:schemeClr val="dk1"/>
              </a:buClr>
              <a:buSzPts val="2200"/>
              <a:buFont typeface="Noto Sans Symbols"/>
              <a:buChar char="✔"/>
            </a:pPr>
            <a:r>
              <a:rPr b="0" i="0" lang="en-IN" sz="2200" u="none" cap="none" strike="noStrike">
                <a:solidFill>
                  <a:schemeClr val="dk1"/>
                </a:solidFill>
                <a:latin typeface="Cambria"/>
                <a:ea typeface="Cambria"/>
                <a:cs typeface="Cambria"/>
                <a:sym typeface="Cambria"/>
              </a:rPr>
              <a:t>Antifuse FPGAs tend to require lower power and they are better for keeping your design information out of the hands of competitors because they do not require an external device to program them upon power-up as SRAM devices do. </a:t>
            </a:r>
            <a:endParaRPr b="0" i="0" sz="2200" u="none" cap="none" strike="noStrike">
              <a:solidFill>
                <a:schemeClr val="dk1"/>
              </a:solidFill>
              <a:latin typeface="Cambria"/>
              <a:ea typeface="Cambria"/>
              <a:cs typeface="Cambria"/>
              <a:sym typeface="Cambria"/>
            </a:endParaRPr>
          </a:p>
          <a:p>
            <a:pPr indent="-285750" lvl="0" marL="285750" marR="0" rtl="0" algn="just">
              <a:spcBef>
                <a:spcPts val="0"/>
              </a:spcBef>
              <a:spcAft>
                <a:spcPts val="0"/>
              </a:spcAft>
              <a:buClr>
                <a:schemeClr val="dk1"/>
              </a:buClr>
              <a:buSzPts val="2200"/>
              <a:buFont typeface="Noto Sans Symbols"/>
              <a:buChar char="✔"/>
            </a:pPr>
            <a:r>
              <a:rPr b="0" i="0" lang="en-IN" sz="2200" u="none" cap="none" strike="noStrike">
                <a:solidFill>
                  <a:schemeClr val="dk1"/>
                </a:solidFill>
                <a:latin typeface="Cambria"/>
                <a:ea typeface="Cambria"/>
                <a:cs typeface="Cambria"/>
                <a:sym typeface="Cambria"/>
              </a:rPr>
              <a:t>The </a:t>
            </a:r>
            <a:r>
              <a:rPr b="1" i="1" lang="en-IN" sz="2200" u="none" cap="none" strike="noStrike">
                <a:solidFill>
                  <a:schemeClr val="dk1"/>
                </a:solidFill>
                <a:latin typeface="Cambria"/>
                <a:ea typeface="Cambria"/>
                <a:cs typeface="Cambria"/>
                <a:sym typeface="Cambria"/>
              </a:rPr>
              <a:t>disadvantages</a:t>
            </a:r>
            <a:r>
              <a:rPr b="0" i="0" lang="en-IN" sz="2200" u="none" cap="none" strike="noStrike">
                <a:solidFill>
                  <a:schemeClr val="dk1"/>
                </a:solidFill>
                <a:latin typeface="Cambria"/>
                <a:ea typeface="Cambria"/>
                <a:cs typeface="Cambria"/>
                <a:sym typeface="Cambria"/>
              </a:rPr>
              <a:t> are that they require a complex fabrication process, they require an external programmer to program them, and once they are programmed, they cannot be changed.</a:t>
            </a:r>
            <a:endParaRPr b="0" i="0" sz="2200" u="none" cap="none" strike="noStrike">
              <a:solidFill>
                <a:schemeClr val="dk1"/>
              </a:solidFill>
              <a:latin typeface="Cambria"/>
              <a:ea typeface="Cambria"/>
              <a:cs typeface="Cambria"/>
              <a:sym typeface="Cambri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25"/>
          <p:cNvSpPr txBox="1"/>
          <p:nvPr>
            <p:ph idx="1" type="subTitle"/>
          </p:nvPr>
        </p:nvSpPr>
        <p:spPr>
          <a:xfrm>
            <a:off x="152400" y="76200"/>
            <a:ext cx="8991600" cy="6705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400"/>
              <a:buNone/>
            </a:pPr>
            <a:r>
              <a:rPr b="1" lang="en-IN" sz="2400" u="sng">
                <a:solidFill>
                  <a:schemeClr val="dk1"/>
                </a:solidFill>
                <a:latin typeface="Cambria"/>
                <a:ea typeface="Cambria"/>
                <a:cs typeface="Cambria"/>
                <a:sym typeface="Cambria"/>
              </a:rPr>
              <a:t>FPGA Technologies</a:t>
            </a:r>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480"/>
              </a:spcBef>
              <a:spcAft>
                <a:spcPts val="0"/>
              </a:spcAft>
              <a:buClr>
                <a:srgbClr val="888888"/>
              </a:buClr>
              <a:buSzPts val="2400"/>
              <a:buNone/>
            </a:pPr>
            <a:r>
              <a:t/>
            </a:r>
            <a:endParaRPr sz="2400">
              <a:solidFill>
                <a:schemeClr val="dk1"/>
              </a:solidFill>
              <a:latin typeface="Cambria"/>
              <a:ea typeface="Cambria"/>
              <a:cs typeface="Cambria"/>
              <a:sym typeface="Cambria"/>
            </a:endParaRPr>
          </a:p>
        </p:txBody>
      </p:sp>
      <p:sp>
        <p:nvSpPr>
          <p:cNvPr id="188" name="Google Shape;188;p2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189" name="Google Shape;189;p2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sp>
        <p:nvSpPr>
          <p:cNvPr id="190" name="Google Shape;190;p25"/>
          <p:cNvSpPr/>
          <p:nvPr/>
        </p:nvSpPr>
        <p:spPr>
          <a:xfrm>
            <a:off x="228600" y="533400"/>
            <a:ext cx="8686800" cy="1862048"/>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0" i="0" lang="en-IN" sz="2300" u="none" cap="none" strike="noStrike">
                <a:solidFill>
                  <a:schemeClr val="dk1"/>
                </a:solidFill>
                <a:latin typeface="Cambria"/>
                <a:ea typeface="Cambria"/>
                <a:cs typeface="Cambria"/>
                <a:sym typeface="Cambria"/>
              </a:rPr>
              <a:t>Basically there are three programming technologies are there for FPGA.</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 Static RAM</a:t>
            </a:r>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Antifuse</a:t>
            </a:r>
            <a:endParaRPr b="0" i="0" sz="23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300"/>
              <a:buFont typeface="Noto Sans Symbols"/>
              <a:buChar char="✔"/>
            </a:pPr>
            <a:r>
              <a:rPr b="0" i="0" lang="en-IN" sz="2300" u="none" cap="none" strike="noStrike">
                <a:solidFill>
                  <a:schemeClr val="dk1"/>
                </a:solidFill>
                <a:latin typeface="Cambria"/>
                <a:ea typeface="Cambria"/>
                <a:cs typeface="Cambria"/>
                <a:sym typeface="Cambria"/>
              </a:rPr>
              <a:t>Flash</a:t>
            </a:r>
            <a:endParaRPr b="1" i="0" sz="2400" u="sng" cap="none" strike="noStrike">
              <a:solidFill>
                <a:schemeClr val="dk1"/>
              </a:solidFill>
              <a:latin typeface="Cambria"/>
              <a:ea typeface="Cambria"/>
              <a:cs typeface="Cambria"/>
              <a:sym typeface="Cambria"/>
            </a:endParaRPr>
          </a:p>
        </p:txBody>
      </p:sp>
      <p:sp>
        <p:nvSpPr>
          <p:cNvPr id="191" name="Google Shape;191;p25"/>
          <p:cNvSpPr/>
          <p:nvPr/>
        </p:nvSpPr>
        <p:spPr>
          <a:xfrm>
            <a:off x="152400" y="2343060"/>
            <a:ext cx="8763000" cy="3170099"/>
          </a:xfrm>
          <a:prstGeom prst="rect">
            <a:avLst/>
          </a:prstGeom>
          <a:noFill/>
          <a:ln>
            <a:noFill/>
          </a:ln>
        </p:spPr>
        <p:txBody>
          <a:bodyPr anchorCtr="0" anchor="t" bIns="45700" lIns="91425" spcFirstLastPara="1" rIns="91425" wrap="square" tIns="45700">
            <a:noAutofit/>
          </a:bodyPr>
          <a:lstStyle/>
          <a:p>
            <a:pPr indent="0" lvl="0" marL="0" marR="0" rtl="0" algn="just">
              <a:spcBef>
                <a:spcPts val="0"/>
              </a:spcBef>
              <a:spcAft>
                <a:spcPts val="0"/>
              </a:spcAft>
              <a:buNone/>
            </a:pPr>
            <a:r>
              <a:rPr b="1" i="0" lang="en-IN" sz="2400" u="none" cap="none" strike="noStrike">
                <a:solidFill>
                  <a:schemeClr val="dk1"/>
                </a:solidFill>
                <a:latin typeface="Cambria"/>
                <a:ea typeface="Cambria"/>
                <a:cs typeface="Cambria"/>
                <a:sym typeface="Cambria"/>
              </a:rPr>
              <a:t>Flash FPGAs </a:t>
            </a:r>
            <a:endParaRPr/>
          </a:p>
          <a:p>
            <a:pPr indent="-285750" lvl="0" marL="285750" marR="0" rtl="0" algn="just">
              <a:spcBef>
                <a:spcPts val="0"/>
              </a:spcBef>
              <a:spcAft>
                <a:spcPts val="0"/>
              </a:spcAft>
              <a:buClr>
                <a:schemeClr val="dk1"/>
              </a:buClr>
              <a:buSzPts val="2200"/>
              <a:buFont typeface="Noto Sans Symbols"/>
              <a:buChar char="✔"/>
            </a:pPr>
            <a:r>
              <a:rPr b="0" i="0" lang="en-IN" sz="2200" u="none" cap="none" strike="noStrike">
                <a:solidFill>
                  <a:schemeClr val="dk1"/>
                </a:solidFill>
                <a:latin typeface="Cambria"/>
                <a:ea typeface="Cambria"/>
                <a:cs typeface="Cambria"/>
                <a:sym typeface="Cambria"/>
              </a:rPr>
              <a:t>Flash FPGAs seem to combine the best of both of the other methods. </a:t>
            </a:r>
            <a:endParaRPr b="0" i="0" sz="2200" u="none" cap="none" strike="noStrike">
              <a:solidFill>
                <a:schemeClr val="dk1"/>
              </a:solidFill>
              <a:latin typeface="Cambria"/>
              <a:ea typeface="Cambria"/>
              <a:cs typeface="Cambria"/>
              <a:sym typeface="Cambria"/>
            </a:endParaRPr>
          </a:p>
          <a:p>
            <a:pPr indent="-285750" lvl="0" marL="285750" marR="0" rtl="0" algn="just">
              <a:spcBef>
                <a:spcPts val="0"/>
              </a:spcBef>
              <a:spcAft>
                <a:spcPts val="0"/>
              </a:spcAft>
              <a:buClr>
                <a:schemeClr val="dk1"/>
              </a:buClr>
              <a:buSzPts val="2200"/>
              <a:buFont typeface="Noto Sans Symbols"/>
              <a:buChar char="✔"/>
            </a:pPr>
            <a:r>
              <a:rPr b="0" i="0" lang="en-IN" sz="2200" u="none" cap="none" strike="noStrike">
                <a:solidFill>
                  <a:schemeClr val="dk1"/>
                </a:solidFill>
                <a:latin typeface="Cambria"/>
                <a:ea typeface="Cambria"/>
                <a:cs typeface="Cambria"/>
                <a:sym typeface="Cambria"/>
              </a:rPr>
              <a:t>They are nonvolatile like antifuse FPGAs, yet reprogrammable like SRAM FPGAs. They use a standard fabrication process like SRAM FPGAs and they are lower power and secure like antifuse FPGAs. </a:t>
            </a:r>
            <a:endParaRPr b="0" i="0" sz="2200" u="none" cap="none" strike="noStrike">
              <a:solidFill>
                <a:schemeClr val="dk1"/>
              </a:solidFill>
              <a:latin typeface="Cambria"/>
              <a:ea typeface="Cambria"/>
              <a:cs typeface="Cambria"/>
              <a:sym typeface="Cambria"/>
            </a:endParaRPr>
          </a:p>
          <a:p>
            <a:pPr indent="-285750" lvl="0" marL="285750" marR="0" rtl="0" algn="just">
              <a:spcBef>
                <a:spcPts val="0"/>
              </a:spcBef>
              <a:spcAft>
                <a:spcPts val="0"/>
              </a:spcAft>
              <a:buClr>
                <a:schemeClr val="dk1"/>
              </a:buClr>
              <a:buSzPts val="2200"/>
              <a:buFont typeface="Noto Sans Symbols"/>
              <a:buChar char="✔"/>
            </a:pPr>
            <a:r>
              <a:rPr b="0" i="0" lang="en-IN" sz="2200" u="none" cap="none" strike="noStrike">
                <a:solidFill>
                  <a:schemeClr val="dk1"/>
                </a:solidFill>
                <a:latin typeface="Cambria"/>
                <a:ea typeface="Cambria"/>
                <a:cs typeface="Cambria"/>
                <a:sym typeface="Cambria"/>
              </a:rPr>
              <a:t>They are also relatively fast. </a:t>
            </a:r>
            <a:endParaRPr b="0" i="0" sz="2200" u="none" cap="none" strike="noStrike">
              <a:solidFill>
                <a:schemeClr val="dk1"/>
              </a:solidFill>
              <a:latin typeface="Cambria"/>
              <a:ea typeface="Cambria"/>
              <a:cs typeface="Cambria"/>
              <a:sym typeface="Cambria"/>
            </a:endParaRPr>
          </a:p>
          <a:p>
            <a:pPr indent="-285750" lvl="0" marL="285750" marR="0" rtl="0" algn="just">
              <a:spcBef>
                <a:spcPts val="0"/>
              </a:spcBef>
              <a:spcAft>
                <a:spcPts val="0"/>
              </a:spcAft>
              <a:buClr>
                <a:schemeClr val="dk1"/>
              </a:buClr>
              <a:buSzPts val="2200"/>
              <a:buFont typeface="Noto Sans Symbols"/>
              <a:buChar char="✔"/>
            </a:pPr>
            <a:r>
              <a:rPr b="0" i="0" lang="en-IN" sz="2200" u="none" cap="none" strike="noStrike">
                <a:solidFill>
                  <a:schemeClr val="dk1"/>
                </a:solidFill>
                <a:latin typeface="Cambria"/>
                <a:ea typeface="Cambria"/>
                <a:cs typeface="Cambria"/>
                <a:sym typeface="Cambria"/>
              </a:rPr>
              <a:t>Currently, one vendor supports flash FPGAs and another vendor has a hybrid flash/SRAM FPGA. They are not catching on as fast as I expected, though that could change in the future.</a:t>
            </a:r>
            <a:endParaRPr b="0" i="0" sz="2200" u="none" cap="none" strike="noStrike">
              <a:solidFill>
                <a:schemeClr val="dk1"/>
              </a:solidFill>
              <a:latin typeface="Cambria"/>
              <a:ea typeface="Cambria"/>
              <a:cs typeface="Cambria"/>
              <a:sym typeface="Cambr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4"/>
          <p:cNvSpPr txBox="1"/>
          <p:nvPr>
            <p:ph idx="1" type="subTitle"/>
          </p:nvPr>
        </p:nvSpPr>
        <p:spPr>
          <a:xfrm>
            <a:off x="152400" y="138112"/>
            <a:ext cx="8763000" cy="640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rPr b="1" lang="en-IN">
                <a:solidFill>
                  <a:schemeClr val="dk1"/>
                </a:solidFill>
                <a:latin typeface="Cambria"/>
                <a:ea typeface="Cambria"/>
                <a:cs typeface="Cambria"/>
                <a:sym typeface="Cambria"/>
              </a:rPr>
              <a:t>CONTENTS:</a:t>
            </a:r>
            <a:endParaRPr/>
          </a:p>
          <a:p>
            <a:pPr indent="0" lvl="0" marL="0" rtl="0" algn="l">
              <a:spcBef>
                <a:spcPts val="480"/>
              </a:spcBef>
              <a:spcAft>
                <a:spcPts val="0"/>
              </a:spcAft>
              <a:buClr>
                <a:schemeClr val="dk1"/>
              </a:buClr>
              <a:buSzPts val="2400"/>
              <a:buNone/>
            </a:pPr>
            <a:r>
              <a:rPr b="1" lang="en-IN" sz="2400">
                <a:solidFill>
                  <a:schemeClr val="dk1"/>
                </a:solidFill>
                <a:latin typeface="Cambria"/>
                <a:ea typeface="Cambria"/>
                <a:cs typeface="Cambria"/>
                <a:sym typeface="Cambria"/>
              </a:rPr>
              <a:t>PART-A: FPGA Design</a:t>
            </a:r>
            <a:endParaRPr b="1" sz="2400">
              <a:solidFill>
                <a:schemeClr val="dk1"/>
              </a:solidFill>
              <a:latin typeface="Cambria"/>
              <a:ea typeface="Cambria"/>
              <a:cs typeface="Cambria"/>
              <a:sym typeface="Cambria"/>
            </a:endParaRPr>
          </a:p>
          <a:p>
            <a:pPr indent="-457200" lvl="0" marL="457200" rtl="0" algn="just">
              <a:spcBef>
                <a:spcPts val="480"/>
              </a:spcBef>
              <a:spcAft>
                <a:spcPts val="0"/>
              </a:spcAft>
              <a:buClr>
                <a:srgbClr val="FF0000"/>
              </a:buClr>
              <a:buSzPts val="2400"/>
              <a:buFont typeface="Noto Sans Symbols"/>
              <a:buChar char="⮚"/>
            </a:pPr>
            <a:r>
              <a:rPr lang="en-IN" sz="2400">
                <a:solidFill>
                  <a:srgbClr val="FF0000"/>
                </a:solidFill>
                <a:latin typeface="Cambria"/>
                <a:ea typeface="Cambria"/>
                <a:cs typeface="Cambria"/>
                <a:sym typeface="Cambria"/>
              </a:rPr>
              <a:t>VLSI Design flow</a:t>
            </a:r>
            <a:endParaRPr/>
          </a:p>
          <a:p>
            <a:pPr indent="-457200" lvl="0" marL="457200" rtl="0" algn="just">
              <a:spcBef>
                <a:spcPts val="480"/>
              </a:spcBef>
              <a:spcAft>
                <a:spcPts val="0"/>
              </a:spcAft>
              <a:buClr>
                <a:schemeClr val="dk1"/>
              </a:buClr>
              <a:buSzPts val="2400"/>
              <a:buFont typeface="Noto Sans Symbols"/>
              <a:buChar char="⮚"/>
            </a:pPr>
            <a:r>
              <a:rPr lang="en-IN" sz="2400">
                <a:solidFill>
                  <a:schemeClr val="dk1"/>
                </a:solidFill>
                <a:latin typeface="Cambria"/>
                <a:ea typeface="Cambria"/>
                <a:cs typeface="Cambria"/>
                <a:sym typeface="Cambria"/>
              </a:rPr>
              <a:t>FPGA design flow</a:t>
            </a:r>
            <a:endParaRPr/>
          </a:p>
          <a:p>
            <a:pPr indent="-457200" lvl="0" marL="457200" rtl="0" algn="l">
              <a:spcBef>
                <a:spcPts val="480"/>
              </a:spcBef>
              <a:spcAft>
                <a:spcPts val="0"/>
              </a:spcAft>
              <a:buClr>
                <a:schemeClr val="dk1"/>
              </a:buClr>
              <a:buSzPts val="2400"/>
              <a:buFont typeface="Noto Sans Symbols"/>
              <a:buChar char="⮚"/>
            </a:pPr>
            <a:r>
              <a:rPr lang="en-IN" sz="2400">
                <a:solidFill>
                  <a:schemeClr val="dk1"/>
                </a:solidFill>
                <a:latin typeface="Cambria"/>
                <a:ea typeface="Cambria"/>
                <a:cs typeface="Cambria"/>
                <a:sym typeface="Cambria"/>
              </a:rPr>
              <a:t>Basic FPGA architecture</a:t>
            </a:r>
            <a:endParaRPr/>
          </a:p>
          <a:p>
            <a:pPr indent="-457200" lvl="0" marL="457200" rtl="0" algn="l">
              <a:spcBef>
                <a:spcPts val="480"/>
              </a:spcBef>
              <a:spcAft>
                <a:spcPts val="0"/>
              </a:spcAft>
              <a:buClr>
                <a:schemeClr val="dk1"/>
              </a:buClr>
              <a:buSzPts val="2400"/>
              <a:buFont typeface="Noto Sans Symbols"/>
              <a:buChar char="⮚"/>
            </a:pPr>
            <a:r>
              <a:rPr lang="en-IN" sz="2400">
                <a:solidFill>
                  <a:schemeClr val="dk1"/>
                </a:solidFill>
                <a:latin typeface="Cambria"/>
                <a:ea typeface="Cambria"/>
                <a:cs typeface="Cambria"/>
                <a:sym typeface="Cambria"/>
              </a:rPr>
              <a:t>FPGA Technologies</a:t>
            </a:r>
            <a:endParaRPr/>
          </a:p>
          <a:p>
            <a:pPr indent="0" lvl="0" marL="0" rtl="0" algn="l">
              <a:spcBef>
                <a:spcPts val="480"/>
              </a:spcBef>
              <a:spcAft>
                <a:spcPts val="0"/>
              </a:spcAft>
              <a:buClr>
                <a:schemeClr val="dk1"/>
              </a:buClr>
              <a:buSzPts val="2400"/>
              <a:buNone/>
            </a:pPr>
            <a:r>
              <a:rPr b="1" lang="en-IN" sz="2400">
                <a:solidFill>
                  <a:schemeClr val="dk1"/>
                </a:solidFill>
                <a:latin typeface="Cambria"/>
                <a:ea typeface="Cambria"/>
                <a:cs typeface="Cambria"/>
                <a:sym typeface="Cambria"/>
              </a:rPr>
              <a:t>PART-B: INTRODUCTION TO ADVANCED TECHNOLOGIES: </a:t>
            </a:r>
            <a:endParaRPr b="1" sz="2400">
              <a:solidFill>
                <a:schemeClr val="dk1"/>
              </a:solidFill>
              <a:latin typeface="Cambria"/>
              <a:ea typeface="Cambria"/>
              <a:cs typeface="Cambria"/>
              <a:sym typeface="Cambria"/>
            </a:endParaRPr>
          </a:p>
          <a:p>
            <a:pPr indent="-342900" lvl="0" marL="342900" rtl="0" algn="l">
              <a:spcBef>
                <a:spcPts val="480"/>
              </a:spcBef>
              <a:spcAft>
                <a:spcPts val="0"/>
              </a:spcAft>
              <a:buClr>
                <a:schemeClr val="dk1"/>
              </a:buClr>
              <a:buSzPts val="2400"/>
              <a:buFont typeface="Noto Sans Symbols"/>
              <a:buChar char="⮚"/>
            </a:pPr>
            <a:r>
              <a:rPr lang="en-IN" sz="2400">
                <a:solidFill>
                  <a:schemeClr val="dk1"/>
                </a:solidFill>
                <a:latin typeface="Cambria"/>
                <a:ea typeface="Cambria"/>
                <a:cs typeface="Cambria"/>
                <a:sym typeface="Cambria"/>
              </a:rPr>
              <a:t>Giga-scale dilemma</a:t>
            </a:r>
            <a:endParaRPr/>
          </a:p>
          <a:p>
            <a:pPr indent="-342900" lvl="0" marL="342900" rtl="0" algn="l">
              <a:spcBef>
                <a:spcPts val="480"/>
              </a:spcBef>
              <a:spcAft>
                <a:spcPts val="0"/>
              </a:spcAft>
              <a:buClr>
                <a:schemeClr val="dk1"/>
              </a:buClr>
              <a:buSzPts val="2400"/>
              <a:buFont typeface="Noto Sans Symbols"/>
              <a:buChar char="⮚"/>
            </a:pPr>
            <a:r>
              <a:rPr lang="en-IN" sz="2400">
                <a:solidFill>
                  <a:schemeClr val="dk1"/>
                </a:solidFill>
                <a:latin typeface="Cambria"/>
                <a:ea typeface="Cambria"/>
                <a:cs typeface="Cambria"/>
                <a:sym typeface="Cambria"/>
              </a:rPr>
              <a:t>Short channel effects</a:t>
            </a:r>
            <a:endParaRPr/>
          </a:p>
          <a:p>
            <a:pPr indent="-342900" lvl="0" marL="342900" rtl="0" algn="l">
              <a:spcBef>
                <a:spcPts val="480"/>
              </a:spcBef>
              <a:spcAft>
                <a:spcPts val="0"/>
              </a:spcAft>
              <a:buClr>
                <a:schemeClr val="dk1"/>
              </a:buClr>
              <a:buSzPts val="2400"/>
              <a:buFont typeface="Noto Sans Symbols"/>
              <a:buChar char="⮚"/>
            </a:pPr>
            <a:r>
              <a:rPr lang="en-IN" sz="2400">
                <a:solidFill>
                  <a:schemeClr val="dk1"/>
                </a:solidFill>
                <a:latin typeface="Cambria"/>
                <a:ea typeface="Cambria"/>
                <a:cs typeface="Cambria"/>
                <a:sym typeface="Cambria"/>
              </a:rPr>
              <a:t>High–k</a:t>
            </a:r>
            <a:endParaRPr/>
          </a:p>
          <a:p>
            <a:pPr indent="-342900" lvl="0" marL="342900" rtl="0" algn="l">
              <a:spcBef>
                <a:spcPts val="480"/>
              </a:spcBef>
              <a:spcAft>
                <a:spcPts val="0"/>
              </a:spcAft>
              <a:buClr>
                <a:schemeClr val="dk1"/>
              </a:buClr>
              <a:buSzPts val="2400"/>
              <a:buFont typeface="Noto Sans Symbols"/>
              <a:buChar char="⮚"/>
            </a:pPr>
            <a:r>
              <a:rPr lang="en-IN" sz="2400">
                <a:solidFill>
                  <a:schemeClr val="dk1"/>
                </a:solidFill>
                <a:latin typeface="Cambria"/>
                <a:ea typeface="Cambria"/>
                <a:cs typeface="Cambria"/>
                <a:sym typeface="Cambria"/>
              </a:rPr>
              <a:t>Metal Gate Technology</a:t>
            </a:r>
            <a:endParaRPr/>
          </a:p>
          <a:p>
            <a:pPr indent="-342900" lvl="0" marL="342900" rtl="0" algn="l">
              <a:spcBef>
                <a:spcPts val="480"/>
              </a:spcBef>
              <a:spcAft>
                <a:spcPts val="0"/>
              </a:spcAft>
              <a:buClr>
                <a:schemeClr val="dk1"/>
              </a:buClr>
              <a:buSzPts val="2400"/>
              <a:buFont typeface="Noto Sans Symbols"/>
              <a:buChar char="⮚"/>
            </a:pPr>
            <a:r>
              <a:rPr lang="en-IN" sz="2400">
                <a:solidFill>
                  <a:schemeClr val="dk1"/>
                </a:solidFill>
                <a:latin typeface="Cambria"/>
                <a:ea typeface="Cambria"/>
                <a:cs typeface="Cambria"/>
                <a:sym typeface="Cambria"/>
              </a:rPr>
              <a:t>FinFET</a:t>
            </a:r>
            <a:endParaRPr sz="2400">
              <a:solidFill>
                <a:schemeClr val="dk1"/>
              </a:solidFill>
              <a:latin typeface="Cambria"/>
              <a:ea typeface="Cambria"/>
              <a:cs typeface="Cambria"/>
              <a:sym typeface="Cambria"/>
            </a:endParaRPr>
          </a:p>
          <a:p>
            <a:pPr indent="-342900" lvl="0" marL="342900" rtl="0" algn="l">
              <a:spcBef>
                <a:spcPts val="480"/>
              </a:spcBef>
              <a:spcAft>
                <a:spcPts val="0"/>
              </a:spcAft>
              <a:buClr>
                <a:schemeClr val="dk1"/>
              </a:buClr>
              <a:buSzPts val="2400"/>
              <a:buFont typeface="Noto Sans Symbols"/>
              <a:buChar char="⮚"/>
            </a:pPr>
            <a:r>
              <a:rPr lang="en-IN" sz="2400">
                <a:solidFill>
                  <a:schemeClr val="dk1"/>
                </a:solidFill>
                <a:latin typeface="Cambria"/>
                <a:ea typeface="Cambria"/>
                <a:cs typeface="Cambria"/>
                <a:sym typeface="Cambria"/>
              </a:rPr>
              <a:t>TFET</a:t>
            </a:r>
            <a:endParaRPr/>
          </a:p>
        </p:txBody>
      </p:sp>
      <p:sp>
        <p:nvSpPr>
          <p:cNvPr id="97" name="Google Shape;97;p1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98" name="Google Shape;98;p1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104" name="Google Shape;104;p1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pic>
        <p:nvPicPr>
          <p:cNvPr id="105" name="Google Shape;105;p15"/>
          <p:cNvPicPr preferRelativeResize="0"/>
          <p:nvPr/>
        </p:nvPicPr>
        <p:blipFill rotWithShape="1">
          <a:blip r:embed="rId3">
            <a:alphaModFix/>
          </a:blip>
          <a:srcRect b="0" l="0" r="0" t="0"/>
          <a:stretch/>
        </p:blipFill>
        <p:spPr>
          <a:xfrm>
            <a:off x="152400" y="51619"/>
            <a:ext cx="8991600" cy="634918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6"/>
          <p:cNvSpPr txBox="1"/>
          <p:nvPr>
            <p:ph idx="1" type="subTitle"/>
          </p:nvPr>
        </p:nvSpPr>
        <p:spPr>
          <a:xfrm>
            <a:off x="152400" y="76200"/>
            <a:ext cx="8991600" cy="6705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400"/>
              <a:buNone/>
            </a:pPr>
            <a:r>
              <a:rPr b="1" lang="en-IN" sz="2400" u="sng">
                <a:solidFill>
                  <a:schemeClr val="dk1"/>
                </a:solidFill>
                <a:latin typeface="Cambria"/>
                <a:ea typeface="Cambria"/>
                <a:cs typeface="Cambria"/>
                <a:sym typeface="Cambria"/>
              </a:rPr>
              <a:t>VLSI Design flow</a:t>
            </a:r>
            <a:endParaRPr b="1" sz="2400" u="sng">
              <a:solidFill>
                <a:schemeClr val="dk1"/>
              </a:solidFill>
              <a:latin typeface="Cambria"/>
              <a:ea typeface="Cambria"/>
              <a:cs typeface="Cambria"/>
              <a:sym typeface="Cambria"/>
            </a:endParaRPr>
          </a:p>
        </p:txBody>
      </p:sp>
      <p:sp>
        <p:nvSpPr>
          <p:cNvPr id="111" name="Google Shape;111;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112" name="Google Shape;112;p1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pic>
        <p:nvPicPr>
          <p:cNvPr descr="C:\Users\VELCHURI\Desktop\VLSI\material\vlsi design flow.gif" id="113" name="Google Shape;113;p16"/>
          <p:cNvPicPr preferRelativeResize="0"/>
          <p:nvPr/>
        </p:nvPicPr>
        <p:blipFill rotWithShape="1">
          <a:blip r:embed="rId3">
            <a:alphaModFix/>
          </a:blip>
          <a:srcRect b="0" l="0" r="0" t="0"/>
          <a:stretch/>
        </p:blipFill>
        <p:spPr>
          <a:xfrm>
            <a:off x="2819400" y="0"/>
            <a:ext cx="6010619" cy="6858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7"/>
          <p:cNvSpPr txBox="1"/>
          <p:nvPr>
            <p:ph idx="1" type="subTitle"/>
          </p:nvPr>
        </p:nvSpPr>
        <p:spPr>
          <a:xfrm>
            <a:off x="152400" y="76200"/>
            <a:ext cx="8915400" cy="6705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rPr b="1" lang="en-IN" u="sng">
                <a:solidFill>
                  <a:schemeClr val="dk1"/>
                </a:solidFill>
                <a:latin typeface="Cambria"/>
                <a:ea typeface="Cambria"/>
                <a:cs typeface="Cambria"/>
                <a:sym typeface="Cambria"/>
              </a:rPr>
              <a:t>FPGA Design flow</a:t>
            </a:r>
            <a:endParaRPr b="1" u="sng">
              <a:solidFill>
                <a:schemeClr val="dk1"/>
              </a:solidFill>
              <a:latin typeface="Cambria"/>
              <a:ea typeface="Cambria"/>
              <a:cs typeface="Cambria"/>
              <a:sym typeface="Cambria"/>
            </a:endParaRPr>
          </a:p>
        </p:txBody>
      </p:sp>
      <p:sp>
        <p:nvSpPr>
          <p:cNvPr id="119" name="Google Shape;119;p1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120" name="Google Shape;120;p1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sp>
        <p:nvSpPr>
          <p:cNvPr id="121" name="Google Shape;121;p17"/>
          <p:cNvSpPr/>
          <p:nvPr/>
        </p:nvSpPr>
        <p:spPr>
          <a:xfrm>
            <a:off x="228600" y="685800"/>
            <a:ext cx="8610600" cy="4832092"/>
          </a:xfrm>
          <a:prstGeom prst="rect">
            <a:avLst/>
          </a:prstGeom>
          <a:noFill/>
          <a:ln>
            <a:noFill/>
          </a:ln>
        </p:spPr>
        <p:txBody>
          <a:bodyPr anchorCtr="0" anchor="t" bIns="45700" lIns="91425" spcFirstLastPara="1" rIns="91425" wrap="square" tIns="45700">
            <a:noAutofit/>
          </a:bodyPr>
          <a:lstStyle/>
          <a:p>
            <a:pPr indent="-457200" lvl="0" marL="457200" marR="0" rtl="0" algn="just">
              <a:spcBef>
                <a:spcPts val="0"/>
              </a:spcBef>
              <a:spcAft>
                <a:spcPts val="0"/>
              </a:spcAft>
              <a:buClr>
                <a:schemeClr val="dk1"/>
              </a:buClr>
              <a:buSzPts val="2800"/>
              <a:buFont typeface="Noto Sans Symbols"/>
              <a:buChar char="✔"/>
            </a:pPr>
            <a:r>
              <a:rPr b="0" i="0" lang="en-IN" sz="2800" u="none" cap="none" strike="noStrike">
                <a:solidFill>
                  <a:schemeClr val="dk1"/>
                </a:solidFill>
                <a:latin typeface="Cambria"/>
                <a:ea typeface="Cambria"/>
                <a:cs typeface="Cambria"/>
                <a:sym typeface="Cambria"/>
              </a:rPr>
              <a:t>FPGA provide the next generation in the programmable logic devices. </a:t>
            </a:r>
            <a:endParaRPr b="0" i="0" sz="2800" u="none" cap="none" strike="noStrike">
              <a:solidFill>
                <a:schemeClr val="dk1"/>
              </a:solidFill>
              <a:latin typeface="Cambria"/>
              <a:ea typeface="Cambria"/>
              <a:cs typeface="Cambria"/>
              <a:sym typeface="Cambria"/>
            </a:endParaRPr>
          </a:p>
          <a:p>
            <a:pPr indent="-279400" lvl="0" marL="457200" marR="0" rtl="0" algn="just">
              <a:spcBef>
                <a:spcPts val="0"/>
              </a:spcBef>
              <a:spcAft>
                <a:spcPts val="0"/>
              </a:spcAft>
              <a:buClr>
                <a:schemeClr val="dk1"/>
              </a:buClr>
              <a:buSzPts val="2800"/>
              <a:buFont typeface="Noto Sans Symbols"/>
              <a:buNone/>
            </a:pPr>
            <a:r>
              <a:t/>
            </a:r>
            <a:endParaRPr b="0" i="0" sz="2800" u="none" cap="none" strike="noStrike">
              <a:solidFill>
                <a:schemeClr val="dk1"/>
              </a:solidFill>
              <a:latin typeface="Cambria"/>
              <a:ea typeface="Cambria"/>
              <a:cs typeface="Cambria"/>
              <a:sym typeface="Cambria"/>
            </a:endParaRPr>
          </a:p>
          <a:p>
            <a:pPr indent="-457200" lvl="0" marL="457200" marR="0" rtl="0" algn="just">
              <a:spcBef>
                <a:spcPts val="0"/>
              </a:spcBef>
              <a:spcAft>
                <a:spcPts val="0"/>
              </a:spcAft>
              <a:buClr>
                <a:schemeClr val="dk1"/>
              </a:buClr>
              <a:buSzPts val="2800"/>
              <a:buFont typeface="Noto Sans Symbols"/>
              <a:buChar char="✔"/>
            </a:pPr>
            <a:r>
              <a:rPr b="0" i="0" lang="en-IN" sz="2800" u="none" cap="none" strike="noStrike">
                <a:solidFill>
                  <a:schemeClr val="dk1"/>
                </a:solidFill>
                <a:latin typeface="Cambria"/>
                <a:ea typeface="Cambria"/>
                <a:cs typeface="Cambria"/>
                <a:sym typeface="Cambria"/>
              </a:rPr>
              <a:t>The word Field in the name refers to the ability of the gate arrays to be programmed for a specific function by the user instead of by the manufacturer of the device. </a:t>
            </a:r>
            <a:endParaRPr b="0" i="0" sz="2800" u="none" cap="none" strike="noStrike">
              <a:solidFill>
                <a:schemeClr val="dk1"/>
              </a:solidFill>
              <a:latin typeface="Cambria"/>
              <a:ea typeface="Cambria"/>
              <a:cs typeface="Cambria"/>
              <a:sym typeface="Cambria"/>
            </a:endParaRPr>
          </a:p>
          <a:p>
            <a:pPr indent="-279400" lvl="0" marL="457200" marR="0" rtl="0" algn="just">
              <a:spcBef>
                <a:spcPts val="0"/>
              </a:spcBef>
              <a:spcAft>
                <a:spcPts val="0"/>
              </a:spcAft>
              <a:buClr>
                <a:schemeClr val="dk1"/>
              </a:buClr>
              <a:buSzPts val="2800"/>
              <a:buFont typeface="Noto Sans Symbols"/>
              <a:buNone/>
            </a:pPr>
            <a:r>
              <a:t/>
            </a:r>
            <a:endParaRPr b="0" i="0" sz="2800" u="none" cap="none" strike="noStrike">
              <a:solidFill>
                <a:schemeClr val="dk1"/>
              </a:solidFill>
              <a:latin typeface="Cambria"/>
              <a:ea typeface="Cambria"/>
              <a:cs typeface="Cambria"/>
              <a:sym typeface="Cambria"/>
            </a:endParaRPr>
          </a:p>
          <a:p>
            <a:pPr indent="-457200" lvl="0" marL="457200" marR="0" rtl="0" algn="just">
              <a:spcBef>
                <a:spcPts val="0"/>
              </a:spcBef>
              <a:spcAft>
                <a:spcPts val="0"/>
              </a:spcAft>
              <a:buClr>
                <a:schemeClr val="dk1"/>
              </a:buClr>
              <a:buSzPts val="2800"/>
              <a:buFont typeface="Noto Sans Symbols"/>
              <a:buChar char="✔"/>
            </a:pPr>
            <a:r>
              <a:rPr b="0" i="0" lang="en-IN" sz="2800" u="none" cap="none" strike="noStrike">
                <a:solidFill>
                  <a:schemeClr val="dk1"/>
                </a:solidFill>
                <a:latin typeface="Cambria"/>
                <a:ea typeface="Cambria"/>
                <a:cs typeface="Cambria"/>
                <a:sym typeface="Cambria"/>
              </a:rPr>
              <a:t>The word Array is used to indicate a series of columns and rows of gates that can be programmed by the end user.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8"/>
          <p:cNvSpPr txBox="1"/>
          <p:nvPr>
            <p:ph idx="1" type="subTitle"/>
          </p:nvPr>
        </p:nvSpPr>
        <p:spPr>
          <a:xfrm>
            <a:off x="152400" y="76200"/>
            <a:ext cx="8991600" cy="6705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rPr b="1" lang="en-IN" u="sng">
                <a:solidFill>
                  <a:schemeClr val="dk1"/>
                </a:solidFill>
                <a:latin typeface="Cambria"/>
                <a:ea typeface="Cambria"/>
                <a:cs typeface="Cambria"/>
                <a:sym typeface="Cambria"/>
              </a:rPr>
              <a:t>FPGA Architecture</a:t>
            </a:r>
            <a:endParaRPr b="1" u="sng">
              <a:solidFill>
                <a:schemeClr val="dk1"/>
              </a:solidFill>
              <a:latin typeface="Cambria"/>
              <a:ea typeface="Cambria"/>
              <a:cs typeface="Cambria"/>
              <a:sym typeface="Cambria"/>
            </a:endParaRPr>
          </a:p>
        </p:txBody>
      </p:sp>
      <p:sp>
        <p:nvSpPr>
          <p:cNvPr id="127" name="Google Shape;127;p1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128" name="Google Shape;128;p1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sp>
        <p:nvSpPr>
          <p:cNvPr id="129" name="Google Shape;129;p18"/>
          <p:cNvSpPr/>
          <p:nvPr/>
        </p:nvSpPr>
        <p:spPr>
          <a:xfrm>
            <a:off x="228600" y="609600"/>
            <a:ext cx="3200400" cy="5940088"/>
          </a:xfrm>
          <a:prstGeom prst="rect">
            <a:avLst/>
          </a:prstGeom>
          <a:noFill/>
          <a:ln>
            <a:noFill/>
          </a:ln>
        </p:spPr>
        <p:txBody>
          <a:bodyPr anchorCtr="0" anchor="t" bIns="45700" lIns="91425" spcFirstLastPara="1" rIns="91425" wrap="square" tIns="45700">
            <a:noAutofit/>
          </a:bodyPr>
          <a:lstStyle/>
          <a:p>
            <a:pPr indent="-457200" lvl="0" marL="45720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FPGA contains a two dimensional arrays of logic blocks and interconnections b/w logic blocks.</a:t>
            </a:r>
            <a:endParaRPr/>
          </a:p>
          <a:p>
            <a:pPr indent="-330200" lvl="0" marL="457200" marR="0" rtl="0" algn="just">
              <a:spcBef>
                <a:spcPts val="0"/>
              </a:spcBef>
              <a:spcAft>
                <a:spcPts val="0"/>
              </a:spcAft>
              <a:buClr>
                <a:schemeClr val="dk1"/>
              </a:buClr>
              <a:buSzPts val="2000"/>
              <a:buFont typeface="Noto Sans Symbols"/>
              <a:buNone/>
            </a:pPr>
            <a:r>
              <a:t/>
            </a:r>
            <a:endParaRPr b="0" i="0" sz="2000" u="none" cap="none" strike="noStrike">
              <a:solidFill>
                <a:schemeClr val="dk1"/>
              </a:solidFill>
              <a:latin typeface="Cambria"/>
              <a:ea typeface="Cambria"/>
              <a:cs typeface="Cambria"/>
              <a:sym typeface="Cambria"/>
            </a:endParaRPr>
          </a:p>
          <a:p>
            <a:pPr indent="-457200" lvl="0" marL="45720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Both the logic blocks and interconnects are programmable. </a:t>
            </a:r>
            <a:endParaRPr b="0" i="0" sz="2000" u="none" cap="none" strike="noStrike">
              <a:solidFill>
                <a:schemeClr val="dk1"/>
              </a:solidFill>
              <a:latin typeface="Cambria"/>
              <a:ea typeface="Cambria"/>
              <a:cs typeface="Cambria"/>
              <a:sym typeface="Cambria"/>
            </a:endParaRPr>
          </a:p>
          <a:p>
            <a:pPr indent="-330200" lvl="0" marL="457200" marR="0" rtl="0" algn="just">
              <a:spcBef>
                <a:spcPts val="0"/>
              </a:spcBef>
              <a:spcAft>
                <a:spcPts val="0"/>
              </a:spcAft>
              <a:buClr>
                <a:schemeClr val="dk1"/>
              </a:buClr>
              <a:buSzPts val="2000"/>
              <a:buFont typeface="Noto Sans Symbols"/>
              <a:buNone/>
            </a:pPr>
            <a:r>
              <a:t/>
            </a:r>
            <a:endParaRPr b="0" i="0" sz="2000" u="none" cap="none" strike="noStrike">
              <a:solidFill>
                <a:schemeClr val="dk1"/>
              </a:solidFill>
              <a:latin typeface="Cambria"/>
              <a:ea typeface="Cambria"/>
              <a:cs typeface="Cambria"/>
              <a:sym typeface="Cambria"/>
            </a:endParaRPr>
          </a:p>
          <a:p>
            <a:pPr indent="-457200" lvl="0" marL="45720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Logic blocks are programmed to implement a desired function and the interconnects are programmed using the switch boxes to connect the logic blocks.</a:t>
            </a:r>
            <a:endParaRPr/>
          </a:p>
        </p:txBody>
      </p:sp>
      <p:pic>
        <p:nvPicPr>
          <p:cNvPr id="130" name="Google Shape;130;p18"/>
          <p:cNvPicPr preferRelativeResize="0"/>
          <p:nvPr/>
        </p:nvPicPr>
        <p:blipFill rotWithShape="1">
          <a:blip r:embed="rId3">
            <a:alphaModFix/>
          </a:blip>
          <a:srcRect b="0" l="0" r="0" t="0"/>
          <a:stretch/>
        </p:blipFill>
        <p:spPr>
          <a:xfrm>
            <a:off x="3484790" y="914400"/>
            <a:ext cx="5659210" cy="50292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9"/>
          <p:cNvSpPr txBox="1"/>
          <p:nvPr>
            <p:ph idx="1" type="subTitle"/>
          </p:nvPr>
        </p:nvSpPr>
        <p:spPr>
          <a:xfrm>
            <a:off x="152400" y="76200"/>
            <a:ext cx="8991600" cy="6705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400"/>
              <a:buNone/>
            </a:pPr>
            <a:r>
              <a:rPr b="1" lang="en-IN" sz="2400" u="sng">
                <a:solidFill>
                  <a:schemeClr val="dk1"/>
                </a:solidFill>
                <a:latin typeface="Cambria"/>
                <a:ea typeface="Cambria"/>
                <a:cs typeface="Cambria"/>
                <a:sym typeface="Cambria"/>
              </a:rPr>
              <a:t>CLB</a:t>
            </a:r>
            <a:endParaRPr b="1" sz="2400" u="sng">
              <a:solidFill>
                <a:schemeClr val="dk1"/>
              </a:solidFill>
              <a:latin typeface="Cambria"/>
              <a:ea typeface="Cambria"/>
              <a:cs typeface="Cambria"/>
              <a:sym typeface="Cambria"/>
            </a:endParaRPr>
          </a:p>
        </p:txBody>
      </p:sp>
      <p:sp>
        <p:nvSpPr>
          <p:cNvPr id="136" name="Google Shape;136;p1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137" name="Google Shape;137;p1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sp>
        <p:nvSpPr>
          <p:cNvPr id="138" name="Google Shape;138;p19"/>
          <p:cNvSpPr/>
          <p:nvPr/>
        </p:nvSpPr>
        <p:spPr>
          <a:xfrm>
            <a:off x="228600" y="381000"/>
            <a:ext cx="3429000" cy="6294031"/>
          </a:xfrm>
          <a:prstGeom prst="rect">
            <a:avLst/>
          </a:prstGeom>
          <a:noFill/>
          <a:ln>
            <a:noFill/>
          </a:ln>
        </p:spPr>
        <p:txBody>
          <a:bodyPr anchorCtr="0" anchor="t" bIns="45700" lIns="91425" spcFirstLastPara="1" rIns="91425" wrap="square" tIns="45700">
            <a:noAutofit/>
          </a:bodyPr>
          <a:lstStyle/>
          <a:p>
            <a:pPr indent="-342900" lvl="0" marL="34290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The logic block consists of one Look Up Table (LUT) and one FlipFlop. </a:t>
            </a:r>
            <a:endParaRPr b="0" i="0" sz="2000" u="none" cap="none" strike="noStrike">
              <a:solidFill>
                <a:schemeClr val="dk1"/>
              </a:solidFill>
              <a:latin typeface="Cambria"/>
              <a:ea typeface="Cambria"/>
              <a:cs typeface="Cambria"/>
              <a:sym typeface="Cambria"/>
            </a:endParaRPr>
          </a:p>
          <a:p>
            <a:pPr indent="-266700" lvl="0" marL="342900" marR="0" rtl="0" algn="just">
              <a:spcBef>
                <a:spcPts val="0"/>
              </a:spcBef>
              <a:spcAft>
                <a:spcPts val="0"/>
              </a:spcAft>
              <a:buClr>
                <a:schemeClr val="dk1"/>
              </a:buClr>
              <a:buSzPts val="1200"/>
              <a:buFont typeface="Noto Sans Symbols"/>
              <a:buNone/>
            </a:pPr>
            <a:r>
              <a:t/>
            </a:r>
            <a:endParaRPr b="0" i="0" sz="12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An LUT is used to implement number of different functionality. The input lines to the logic block go into the LUT and enable it. </a:t>
            </a:r>
            <a:endParaRPr b="0" i="0" sz="2000" u="none" cap="none" strike="noStrike">
              <a:solidFill>
                <a:schemeClr val="dk1"/>
              </a:solidFill>
              <a:latin typeface="Cambria"/>
              <a:ea typeface="Cambria"/>
              <a:cs typeface="Cambria"/>
              <a:sym typeface="Cambria"/>
            </a:endParaRPr>
          </a:p>
          <a:p>
            <a:pPr indent="-273050" lvl="0" marL="342900" marR="0" rtl="0" algn="just">
              <a:spcBef>
                <a:spcPts val="0"/>
              </a:spcBef>
              <a:spcAft>
                <a:spcPts val="0"/>
              </a:spcAft>
              <a:buClr>
                <a:schemeClr val="dk1"/>
              </a:buClr>
              <a:buSzPts val="1100"/>
              <a:buFont typeface="Noto Sans Symbols"/>
              <a:buNone/>
            </a:pPr>
            <a:r>
              <a:t/>
            </a:r>
            <a:endParaRPr b="0" i="0" sz="11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The output of the LUT gives the result of the logic function that it implements and the output of logic block is registered or unregistered output from the LUT. </a:t>
            </a:r>
            <a:endParaRPr/>
          </a:p>
          <a:p>
            <a:pPr indent="-273050" lvl="0" marL="342900" marR="0" rtl="0" algn="just">
              <a:spcBef>
                <a:spcPts val="0"/>
              </a:spcBef>
              <a:spcAft>
                <a:spcPts val="0"/>
              </a:spcAft>
              <a:buClr>
                <a:schemeClr val="dk1"/>
              </a:buClr>
              <a:buSzPts val="1100"/>
              <a:buFont typeface="Noto Sans Symbols"/>
              <a:buNone/>
            </a:pPr>
            <a:r>
              <a:t/>
            </a:r>
            <a:endParaRPr b="0" i="0" sz="11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000"/>
              <a:buFont typeface="Noto Sans Symbols"/>
              <a:buChar char="✔"/>
            </a:pPr>
            <a:r>
              <a:rPr b="0" i="0" lang="en-IN" sz="2000" u="none" cap="none" strike="noStrike">
                <a:solidFill>
                  <a:schemeClr val="dk1"/>
                </a:solidFill>
                <a:latin typeface="Cambria"/>
                <a:ea typeface="Cambria"/>
                <a:cs typeface="Cambria"/>
                <a:sym typeface="Cambria"/>
              </a:rPr>
              <a:t>SRAM is used to implement a LUT.</a:t>
            </a:r>
            <a:endParaRPr b="0" i="0" sz="2000" u="none" cap="none" strike="noStrike">
              <a:solidFill>
                <a:schemeClr val="dk1"/>
              </a:solidFill>
              <a:latin typeface="Cambria"/>
              <a:ea typeface="Cambria"/>
              <a:cs typeface="Cambria"/>
              <a:sym typeface="Cambria"/>
            </a:endParaRPr>
          </a:p>
        </p:txBody>
      </p:sp>
      <p:pic>
        <p:nvPicPr>
          <p:cNvPr id="139" name="Google Shape;139;p19"/>
          <p:cNvPicPr preferRelativeResize="0"/>
          <p:nvPr/>
        </p:nvPicPr>
        <p:blipFill rotWithShape="1">
          <a:blip r:embed="rId3">
            <a:alphaModFix/>
          </a:blip>
          <a:srcRect b="0" l="0" r="0" t="0"/>
          <a:stretch/>
        </p:blipFill>
        <p:spPr>
          <a:xfrm>
            <a:off x="3886200" y="228600"/>
            <a:ext cx="5076825" cy="2600325"/>
          </a:xfrm>
          <a:prstGeom prst="rect">
            <a:avLst/>
          </a:prstGeom>
          <a:noFill/>
          <a:ln>
            <a:noFill/>
          </a:ln>
        </p:spPr>
      </p:pic>
      <p:pic>
        <p:nvPicPr>
          <p:cNvPr descr="Screen Clipping" id="140" name="Google Shape;140;p19"/>
          <p:cNvPicPr preferRelativeResize="0"/>
          <p:nvPr/>
        </p:nvPicPr>
        <p:blipFill rotWithShape="1">
          <a:blip r:embed="rId4">
            <a:alphaModFix/>
          </a:blip>
          <a:srcRect b="0" l="0" r="0" t="0"/>
          <a:stretch/>
        </p:blipFill>
        <p:spPr>
          <a:xfrm>
            <a:off x="5029200" y="3200400"/>
            <a:ext cx="3620005" cy="253400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0"/>
          <p:cNvSpPr txBox="1"/>
          <p:nvPr>
            <p:ph idx="1" type="subTitle"/>
          </p:nvPr>
        </p:nvSpPr>
        <p:spPr>
          <a:xfrm>
            <a:off x="176981" y="0"/>
            <a:ext cx="8991600" cy="6705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rPr b="1" lang="en-IN" u="sng">
                <a:solidFill>
                  <a:schemeClr val="dk1"/>
                </a:solidFill>
                <a:latin typeface="Cambria"/>
                <a:ea typeface="Cambria"/>
                <a:cs typeface="Cambria"/>
                <a:sym typeface="Cambria"/>
              </a:rPr>
              <a:t>Interconnects</a:t>
            </a:r>
            <a:endParaRPr b="1" u="sng">
              <a:solidFill>
                <a:schemeClr val="dk1"/>
              </a:solidFill>
              <a:latin typeface="Cambria"/>
              <a:ea typeface="Cambria"/>
              <a:cs typeface="Cambria"/>
              <a:sym typeface="Cambria"/>
            </a:endParaRPr>
          </a:p>
        </p:txBody>
      </p:sp>
      <p:sp>
        <p:nvSpPr>
          <p:cNvPr id="146" name="Google Shape;146;p2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147" name="Google Shape;147;p2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sp>
        <p:nvSpPr>
          <p:cNvPr id="148" name="Google Shape;148;p20"/>
          <p:cNvSpPr/>
          <p:nvPr/>
        </p:nvSpPr>
        <p:spPr>
          <a:xfrm>
            <a:off x="228600" y="533400"/>
            <a:ext cx="8686800" cy="6186309"/>
          </a:xfrm>
          <a:prstGeom prst="rect">
            <a:avLst/>
          </a:prstGeom>
          <a:noFill/>
          <a:ln>
            <a:noFill/>
          </a:ln>
        </p:spPr>
        <p:txBody>
          <a:bodyPr anchorCtr="0" anchor="t" bIns="45700" lIns="91425" spcFirstLastPara="1" rIns="91425" wrap="square" tIns="45700">
            <a:noAutofit/>
          </a:bodyPr>
          <a:lstStyle/>
          <a:p>
            <a:pPr indent="-342900" lvl="0" marL="342900" marR="0" rtl="0" algn="just">
              <a:spcBef>
                <a:spcPts val="0"/>
              </a:spcBef>
              <a:spcAft>
                <a:spcPts val="0"/>
              </a:spcAft>
              <a:buClr>
                <a:schemeClr val="dk1"/>
              </a:buClr>
              <a:buSzPts val="2400"/>
              <a:buFont typeface="Noto Sans Symbols"/>
              <a:buChar char="✔"/>
            </a:pPr>
            <a:r>
              <a:rPr b="0" i="0" lang="en-IN" sz="2400" u="none" cap="none" strike="noStrike">
                <a:solidFill>
                  <a:schemeClr val="dk1"/>
                </a:solidFill>
                <a:latin typeface="Cambria"/>
                <a:ea typeface="Cambria"/>
                <a:cs typeface="Cambria"/>
                <a:sym typeface="Cambria"/>
              </a:rPr>
              <a:t>A wire segment can be described as two end points of an interconnect with no programmable switch between them. </a:t>
            </a:r>
            <a:endParaRPr b="0" i="0" sz="24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400"/>
              <a:buFont typeface="Noto Sans Symbols"/>
              <a:buChar char="✔"/>
            </a:pPr>
            <a:r>
              <a:rPr b="0" i="0" lang="en-IN" sz="2400" u="none" cap="none" strike="noStrike">
                <a:solidFill>
                  <a:schemeClr val="dk1"/>
                </a:solidFill>
                <a:latin typeface="Cambria"/>
                <a:ea typeface="Cambria"/>
                <a:cs typeface="Cambria"/>
                <a:sym typeface="Cambria"/>
              </a:rPr>
              <a:t>A sequence of one or more wire segments in an FPGA can be termed as a track.</a:t>
            </a:r>
            <a:endParaRPr/>
          </a:p>
          <a:p>
            <a:pPr indent="-190500" lvl="0" marL="342900" marR="0" rtl="0" algn="just">
              <a:spcBef>
                <a:spcPts val="0"/>
              </a:spcBef>
              <a:spcAft>
                <a:spcPts val="0"/>
              </a:spcAft>
              <a:buClr>
                <a:schemeClr val="dk1"/>
              </a:buClr>
              <a:buSzPts val="2400"/>
              <a:buFont typeface="Noto Sans Symbols"/>
              <a:buNone/>
            </a:pPr>
            <a:r>
              <a:t/>
            </a:r>
            <a:endParaRPr b="0" i="0" sz="24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400"/>
              <a:buFont typeface="Noto Sans Symbols"/>
              <a:buChar char="✔"/>
            </a:pPr>
            <a:r>
              <a:rPr b="0" i="0" lang="en-IN" sz="2400" u="none" cap="none" strike="noStrike">
                <a:solidFill>
                  <a:schemeClr val="dk1"/>
                </a:solidFill>
                <a:latin typeface="Cambria"/>
                <a:ea typeface="Cambria"/>
                <a:cs typeface="Cambria"/>
                <a:sym typeface="Cambria"/>
              </a:rPr>
              <a:t>Typically an FPGA has logic blocks, interconnects and switch blocks (Input / Output blocks).</a:t>
            </a:r>
            <a:endParaRPr/>
          </a:p>
          <a:p>
            <a:pPr indent="-190500" lvl="0" marL="342900" marR="0" rtl="0" algn="just">
              <a:spcBef>
                <a:spcPts val="0"/>
              </a:spcBef>
              <a:spcAft>
                <a:spcPts val="0"/>
              </a:spcAft>
              <a:buClr>
                <a:schemeClr val="dk1"/>
              </a:buClr>
              <a:buSzPts val="2400"/>
              <a:buFont typeface="Noto Sans Symbols"/>
              <a:buNone/>
            </a:pPr>
            <a:r>
              <a:t/>
            </a:r>
            <a:endParaRPr b="0" i="0" sz="24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400"/>
              <a:buFont typeface="Noto Sans Symbols"/>
              <a:buChar char="✔"/>
            </a:pPr>
            <a:r>
              <a:rPr b="0" i="0" lang="en-IN" sz="2400" u="none" cap="none" strike="noStrike">
                <a:solidFill>
                  <a:schemeClr val="dk1"/>
                </a:solidFill>
                <a:latin typeface="Cambria"/>
                <a:ea typeface="Cambria"/>
                <a:cs typeface="Cambria"/>
                <a:sym typeface="Cambria"/>
              </a:rPr>
              <a:t>Switch blocks lie in the periphery of logic blocks and interconnect. </a:t>
            </a:r>
            <a:endParaRPr b="0" i="0" sz="2400" u="none" cap="none" strike="noStrike">
              <a:solidFill>
                <a:schemeClr val="dk1"/>
              </a:solidFill>
              <a:latin typeface="Cambria"/>
              <a:ea typeface="Cambria"/>
              <a:cs typeface="Cambria"/>
              <a:sym typeface="Cambria"/>
            </a:endParaRPr>
          </a:p>
          <a:p>
            <a:pPr indent="-190500" lvl="0" marL="342900" marR="0" rtl="0" algn="just">
              <a:spcBef>
                <a:spcPts val="0"/>
              </a:spcBef>
              <a:spcAft>
                <a:spcPts val="0"/>
              </a:spcAft>
              <a:buClr>
                <a:schemeClr val="dk1"/>
              </a:buClr>
              <a:buSzPts val="2400"/>
              <a:buFont typeface="Noto Sans Symbols"/>
              <a:buNone/>
            </a:pPr>
            <a:r>
              <a:t/>
            </a:r>
            <a:endParaRPr b="0" i="0" sz="24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400"/>
              <a:buFont typeface="Noto Sans Symbols"/>
              <a:buChar char="✔"/>
            </a:pPr>
            <a:r>
              <a:rPr b="0" i="0" lang="en-IN" sz="2400" u="none" cap="none" strike="noStrike">
                <a:solidFill>
                  <a:schemeClr val="dk1"/>
                </a:solidFill>
                <a:latin typeface="Cambria"/>
                <a:ea typeface="Cambria"/>
                <a:cs typeface="Cambria"/>
                <a:sym typeface="Cambria"/>
              </a:rPr>
              <a:t>Wire segments are connected to logic blocks through switch blocks. </a:t>
            </a:r>
            <a:endParaRPr/>
          </a:p>
          <a:p>
            <a:pPr indent="-190500" lvl="0" marL="342900" marR="0" rtl="0" algn="just">
              <a:spcBef>
                <a:spcPts val="0"/>
              </a:spcBef>
              <a:spcAft>
                <a:spcPts val="0"/>
              </a:spcAft>
              <a:buClr>
                <a:schemeClr val="dk1"/>
              </a:buClr>
              <a:buSzPts val="2400"/>
              <a:buFont typeface="Noto Sans Symbols"/>
              <a:buNone/>
            </a:pPr>
            <a:r>
              <a:t/>
            </a:r>
            <a:endParaRPr b="0" i="0" sz="24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400"/>
              <a:buFont typeface="Noto Sans Symbols"/>
              <a:buChar char="✔"/>
            </a:pPr>
            <a:r>
              <a:rPr b="0" i="0" lang="en-IN" sz="2400" u="none" cap="none" strike="noStrike">
                <a:solidFill>
                  <a:schemeClr val="dk1"/>
                </a:solidFill>
                <a:latin typeface="Cambria"/>
                <a:ea typeface="Cambria"/>
                <a:cs typeface="Cambria"/>
                <a:sym typeface="Cambria"/>
              </a:rPr>
              <a:t>Depending on the required design, one logic block is connected to another and so on.</a:t>
            </a:r>
            <a:endParaRPr/>
          </a:p>
          <a:p>
            <a:pPr indent="-266700" lvl="0" marL="342900" marR="0" rtl="0" algn="just">
              <a:spcBef>
                <a:spcPts val="0"/>
              </a:spcBef>
              <a:spcAft>
                <a:spcPts val="0"/>
              </a:spcAft>
              <a:buClr>
                <a:schemeClr val="dk1"/>
              </a:buClr>
              <a:buSzPts val="1200"/>
              <a:buFont typeface="Noto Sans Symbols"/>
              <a:buNone/>
            </a:pPr>
            <a:r>
              <a:t/>
            </a:r>
            <a:endParaRPr b="0" i="0" sz="1200" u="none" cap="none" strike="noStrike">
              <a:solidFill>
                <a:schemeClr val="dk1"/>
              </a:solidFill>
              <a:latin typeface="Cambria"/>
              <a:ea typeface="Cambria"/>
              <a:cs typeface="Cambria"/>
              <a:sym typeface="Cambri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21"/>
          <p:cNvSpPr txBox="1"/>
          <p:nvPr>
            <p:ph idx="1" type="subTitle"/>
          </p:nvPr>
        </p:nvSpPr>
        <p:spPr>
          <a:xfrm>
            <a:off x="152400" y="76200"/>
            <a:ext cx="8763000" cy="67056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200"/>
              <a:buNone/>
            </a:pPr>
            <a:r>
              <a:rPr b="1" lang="en-IN" u="sng">
                <a:solidFill>
                  <a:schemeClr val="dk1"/>
                </a:solidFill>
                <a:latin typeface="Cambria"/>
                <a:ea typeface="Cambria"/>
                <a:cs typeface="Cambria"/>
                <a:sym typeface="Cambria"/>
              </a:rPr>
              <a:t>xbar Switches</a:t>
            </a:r>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640"/>
              </a:spcBef>
              <a:spcAft>
                <a:spcPts val="0"/>
              </a:spcAft>
              <a:buClr>
                <a:srgbClr val="888888"/>
              </a:buClr>
              <a:buSzPts val="3200"/>
              <a:buNone/>
            </a:pPr>
            <a:r>
              <a:t/>
            </a:r>
            <a:endParaRPr b="1" u="sng">
              <a:solidFill>
                <a:schemeClr val="dk1"/>
              </a:solidFill>
              <a:latin typeface="Cambria"/>
              <a:ea typeface="Cambria"/>
              <a:cs typeface="Cambria"/>
              <a:sym typeface="Cambria"/>
            </a:endParaRPr>
          </a:p>
          <a:p>
            <a:pPr indent="0" lvl="0" marL="0" rtl="0" algn="l">
              <a:spcBef>
                <a:spcPts val="400"/>
              </a:spcBef>
              <a:spcAft>
                <a:spcPts val="0"/>
              </a:spcAft>
              <a:buClr>
                <a:srgbClr val="888888"/>
              </a:buClr>
              <a:buSzPts val="2000"/>
              <a:buNone/>
            </a:pPr>
            <a:r>
              <a:t/>
            </a:r>
            <a:endParaRPr b="1" sz="2000" u="sng">
              <a:solidFill>
                <a:schemeClr val="dk1"/>
              </a:solidFill>
              <a:latin typeface="Cambria"/>
              <a:ea typeface="Cambria"/>
              <a:cs typeface="Cambria"/>
              <a:sym typeface="Cambria"/>
            </a:endParaRPr>
          </a:p>
          <a:p>
            <a:pPr indent="0" lvl="0" marL="0" rtl="0" algn="l">
              <a:spcBef>
                <a:spcPts val="640"/>
              </a:spcBef>
              <a:spcAft>
                <a:spcPts val="0"/>
              </a:spcAft>
              <a:buClr>
                <a:schemeClr val="dk1"/>
              </a:buClr>
              <a:buSzPts val="3200"/>
              <a:buNone/>
            </a:pPr>
            <a:r>
              <a:rPr b="1" lang="en-IN" u="sng">
                <a:solidFill>
                  <a:schemeClr val="dk1"/>
                </a:solidFill>
                <a:latin typeface="Cambria"/>
                <a:ea typeface="Cambria"/>
                <a:cs typeface="Cambria"/>
                <a:sym typeface="Cambria"/>
              </a:rPr>
              <a:t>Connection Box</a:t>
            </a:r>
            <a:endParaRPr/>
          </a:p>
          <a:p>
            <a:pPr indent="-342900" lvl="0" marL="342900" rtl="0" algn="just">
              <a:spcBef>
                <a:spcPts val="480"/>
              </a:spcBef>
              <a:spcAft>
                <a:spcPts val="0"/>
              </a:spcAft>
              <a:buClr>
                <a:schemeClr val="dk1"/>
              </a:buClr>
              <a:buSzPts val="2400"/>
              <a:buFont typeface="Noto Sans Symbols"/>
              <a:buChar char="✔"/>
            </a:pPr>
            <a:r>
              <a:rPr lang="en-IN" sz="2400">
                <a:solidFill>
                  <a:schemeClr val="dk1"/>
                </a:solidFill>
                <a:latin typeface="Cambria"/>
                <a:ea typeface="Cambria"/>
                <a:cs typeface="Cambria"/>
                <a:sym typeface="Cambria"/>
              </a:rPr>
              <a:t>Used to connect adjacent switch box, CLB with vertical and horizontal wires.</a:t>
            </a:r>
            <a:endParaRPr/>
          </a:p>
          <a:p>
            <a:pPr indent="0" lvl="0" marL="0" rtl="0" algn="l">
              <a:spcBef>
                <a:spcPts val="400"/>
              </a:spcBef>
              <a:spcAft>
                <a:spcPts val="0"/>
              </a:spcAft>
              <a:buClr>
                <a:srgbClr val="888888"/>
              </a:buClr>
              <a:buSzPts val="2000"/>
              <a:buNone/>
            </a:pPr>
            <a:r>
              <a:t/>
            </a:r>
            <a:endParaRPr b="1" sz="2000" u="sng">
              <a:solidFill>
                <a:schemeClr val="dk1"/>
              </a:solidFill>
              <a:latin typeface="Cambria"/>
              <a:ea typeface="Cambria"/>
              <a:cs typeface="Cambria"/>
              <a:sym typeface="Cambria"/>
            </a:endParaRPr>
          </a:p>
          <a:p>
            <a:pPr indent="0" lvl="0" marL="0" rtl="0" algn="l">
              <a:spcBef>
                <a:spcPts val="640"/>
              </a:spcBef>
              <a:spcAft>
                <a:spcPts val="0"/>
              </a:spcAft>
              <a:buClr>
                <a:schemeClr val="dk1"/>
              </a:buClr>
              <a:buSzPts val="3200"/>
              <a:buNone/>
            </a:pPr>
            <a:r>
              <a:rPr b="1" lang="en-IN" u="sng">
                <a:solidFill>
                  <a:schemeClr val="dk1"/>
                </a:solidFill>
                <a:latin typeface="Cambria"/>
                <a:ea typeface="Cambria"/>
                <a:cs typeface="Cambria"/>
                <a:sym typeface="Cambria"/>
              </a:rPr>
              <a:t>I/O Pads</a:t>
            </a:r>
            <a:endParaRPr/>
          </a:p>
          <a:p>
            <a:pPr indent="-342900" lvl="0" marL="342900" rtl="0" algn="just">
              <a:spcBef>
                <a:spcPts val="480"/>
              </a:spcBef>
              <a:spcAft>
                <a:spcPts val="0"/>
              </a:spcAft>
              <a:buClr>
                <a:schemeClr val="dk1"/>
              </a:buClr>
              <a:buSzPts val="2400"/>
              <a:buFont typeface="Noto Sans Symbols"/>
              <a:buChar char="✔"/>
            </a:pPr>
            <a:r>
              <a:rPr lang="en-IN" sz="2400">
                <a:solidFill>
                  <a:schemeClr val="dk1"/>
                </a:solidFill>
                <a:latin typeface="Cambria"/>
                <a:ea typeface="Cambria"/>
                <a:cs typeface="Cambria"/>
                <a:sym typeface="Cambria"/>
              </a:rPr>
              <a:t>These input and Output pads are used for signal conditioning at chip input and output lines.</a:t>
            </a:r>
            <a:endParaRPr sz="2400">
              <a:solidFill>
                <a:schemeClr val="dk1"/>
              </a:solidFill>
              <a:latin typeface="Cambria"/>
              <a:ea typeface="Cambria"/>
              <a:cs typeface="Cambria"/>
              <a:sym typeface="Cambria"/>
            </a:endParaRPr>
          </a:p>
        </p:txBody>
      </p:sp>
      <p:sp>
        <p:nvSpPr>
          <p:cNvPr id="154" name="Google Shape;154;p2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rPr lang="en-IN"/>
              <a:t>3/13/2023</a:t>
            </a:r>
            <a:endParaRPr/>
          </a:p>
        </p:txBody>
      </p:sp>
      <p:sp>
        <p:nvSpPr>
          <p:cNvPr id="155" name="Google Shape;155;p2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IN"/>
              <a:t>‹#›</a:t>
            </a:fld>
            <a:endParaRPr/>
          </a:p>
        </p:txBody>
      </p:sp>
      <p:sp>
        <p:nvSpPr>
          <p:cNvPr id="156" name="Google Shape;156;p21"/>
          <p:cNvSpPr/>
          <p:nvPr/>
        </p:nvSpPr>
        <p:spPr>
          <a:xfrm>
            <a:off x="228600" y="671691"/>
            <a:ext cx="8686800" cy="1938992"/>
          </a:xfrm>
          <a:prstGeom prst="rect">
            <a:avLst/>
          </a:prstGeom>
          <a:noFill/>
          <a:ln>
            <a:noFill/>
          </a:ln>
        </p:spPr>
        <p:txBody>
          <a:bodyPr anchorCtr="0" anchor="t" bIns="45700" lIns="91425" spcFirstLastPara="1" rIns="91425" wrap="square" tIns="45700">
            <a:noAutofit/>
          </a:bodyPr>
          <a:lstStyle/>
          <a:p>
            <a:pPr indent="-342900" lvl="0" marL="342900" marR="0" rtl="0" algn="just">
              <a:spcBef>
                <a:spcPts val="0"/>
              </a:spcBef>
              <a:spcAft>
                <a:spcPts val="0"/>
              </a:spcAft>
              <a:buClr>
                <a:schemeClr val="dk1"/>
              </a:buClr>
              <a:buSzPts val="2400"/>
              <a:buFont typeface="Noto Sans Symbols"/>
              <a:buChar char="✔"/>
            </a:pPr>
            <a:r>
              <a:rPr b="0" i="0" lang="en-IN" sz="2400" u="none" cap="none" strike="noStrike">
                <a:solidFill>
                  <a:schemeClr val="dk1"/>
                </a:solidFill>
                <a:latin typeface="Cambria"/>
                <a:ea typeface="Cambria"/>
                <a:cs typeface="Cambria"/>
                <a:sym typeface="Cambria"/>
              </a:rPr>
              <a:t>Used to connect vertical and horizontal wires.</a:t>
            </a:r>
            <a:endParaRPr/>
          </a:p>
          <a:p>
            <a:pPr indent="-190500" lvl="0" marL="342900" marR="0" rtl="0" algn="just">
              <a:spcBef>
                <a:spcPts val="0"/>
              </a:spcBef>
              <a:spcAft>
                <a:spcPts val="0"/>
              </a:spcAft>
              <a:buClr>
                <a:schemeClr val="dk1"/>
              </a:buClr>
              <a:buSzPts val="2400"/>
              <a:buFont typeface="Noto Sans Symbols"/>
              <a:buNone/>
            </a:pPr>
            <a:r>
              <a:t/>
            </a:r>
            <a:endParaRPr b="0" i="0" sz="2400" u="none" cap="none" strike="noStrike">
              <a:solidFill>
                <a:schemeClr val="dk1"/>
              </a:solidFill>
              <a:latin typeface="Cambria"/>
              <a:ea typeface="Cambria"/>
              <a:cs typeface="Cambria"/>
              <a:sym typeface="Cambria"/>
            </a:endParaRPr>
          </a:p>
          <a:p>
            <a:pPr indent="-342900" lvl="0" marL="342900" marR="0" rtl="0" algn="just">
              <a:spcBef>
                <a:spcPts val="0"/>
              </a:spcBef>
              <a:spcAft>
                <a:spcPts val="0"/>
              </a:spcAft>
              <a:buClr>
                <a:schemeClr val="dk1"/>
              </a:buClr>
              <a:buSzPts val="2400"/>
              <a:buFont typeface="Noto Sans Symbols"/>
              <a:buChar char="✔"/>
            </a:pPr>
            <a:r>
              <a:rPr b="0" i="0" lang="en-IN" sz="2400" u="none" cap="none" strike="noStrike">
                <a:solidFill>
                  <a:schemeClr val="dk1"/>
                </a:solidFill>
                <a:latin typeface="Cambria"/>
                <a:ea typeface="Cambria"/>
                <a:cs typeface="Cambria"/>
                <a:sym typeface="Cambria"/>
              </a:rPr>
              <a:t>When a wire enters into a switch box, there are three programmable switches that allow it to connect to three other wires in adjacent wires.</a:t>
            </a:r>
            <a:endParaRPr b="0" i="0" sz="1200" u="none" cap="none" strike="noStrike">
              <a:solidFill>
                <a:schemeClr val="dk1"/>
              </a:solidFill>
              <a:latin typeface="Cambria"/>
              <a:ea typeface="Cambria"/>
              <a:cs typeface="Cambria"/>
              <a:sym typeface="Cambria"/>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