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  <p:sldId id="625" r:id="rId371"/>
    <p:sldId id="626" r:id="rId372"/>
    <p:sldId id="627" r:id="rId373"/>
    <p:sldId id="628" r:id="rId374"/>
    <p:sldId id="629" r:id="rId375"/>
    <p:sldId id="630" r:id="rId376"/>
    <p:sldId id="631" r:id="rId377"/>
    <p:sldId id="632" r:id="rId378"/>
    <p:sldId id="633" r:id="rId379"/>
    <p:sldId id="634" r:id="rId380"/>
    <p:sldId id="635" r:id="rId381"/>
    <p:sldId id="636" r:id="rId382"/>
    <p:sldId id="637" r:id="rId383"/>
    <p:sldId id="638" r:id="rId384"/>
    <p:sldId id="639" r:id="rId385"/>
    <p:sldId id="640" r:id="rId386"/>
    <p:sldId id="641" r:id="rId387"/>
    <p:sldId id="642" r:id="rId388"/>
    <p:sldId id="643" r:id="rId389"/>
    <p:sldId id="644" r:id="rId390"/>
    <p:sldId id="645" r:id="rId391"/>
    <p:sldId id="646" r:id="rId392"/>
    <p:sldId id="647" r:id="rId393"/>
    <p:sldId id="648" r:id="rId394"/>
    <p:sldId id="649" r:id="rId395"/>
    <p:sldId id="650" r:id="rId396"/>
    <p:sldId id="651" r:id="rId397"/>
    <p:sldId id="652" r:id="rId398"/>
    <p:sldId id="653" r:id="rId399"/>
  </p:sldIdLst>
  <p:sldSz cx="9144000" cy="6858000" type="screen4x3"/>
  <p:notesSz cx="9309100" cy="6954838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377" Type="http://schemas.openxmlformats.org/officeDocument/2006/relationships/slide" Target="slides/slide376.xml"/><Relationship Id="rId398" Type="http://schemas.openxmlformats.org/officeDocument/2006/relationships/slide" Target="slides/slide39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402" Type="http://schemas.openxmlformats.org/officeDocument/2006/relationships/theme" Target="theme/theme1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tableStyles" Target="tableStyles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presProps" Target="pres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viewProps" Target="viewProps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15361" y="220725"/>
            <a:ext cx="394906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4286" y="1228344"/>
            <a:ext cx="3535045" cy="3957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8209" y="1193037"/>
            <a:ext cx="3586479" cy="4497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3158" y="-53339"/>
            <a:ext cx="7377683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5429" y="2626550"/>
            <a:ext cx="8034020" cy="328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71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6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" Type="http://schemas.openxmlformats.org/officeDocument/2006/relationships/image" Target="../media/image150.png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0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7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" Type="http://schemas.openxmlformats.org/officeDocument/2006/relationships/image" Target="../media/image199.png"/><Relationship Id="rId21" Type="http://schemas.openxmlformats.org/officeDocument/2006/relationships/image" Target="../media/image216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" Type="http://schemas.openxmlformats.org/officeDocument/2006/relationships/image" Target="../media/image198.pn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4" Type="http://schemas.openxmlformats.org/officeDocument/2006/relationships/image" Target="../media/image17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23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185.png"/><Relationship Id="rId4" Type="http://schemas.openxmlformats.org/officeDocument/2006/relationships/image" Target="../media/image22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4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4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4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g"/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6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3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5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g"/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5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5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g"/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4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4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4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5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63.png"/><Relationship Id="rId4" Type="http://schemas.openxmlformats.org/officeDocument/2006/relationships/image" Target="../media/image362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64.png"/><Relationship Id="rId4" Type="http://schemas.openxmlformats.org/officeDocument/2006/relationships/image" Target="../media/image353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64.png"/><Relationship Id="rId4" Type="http://schemas.openxmlformats.org/officeDocument/2006/relationships/image" Target="../media/image353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64.png"/><Relationship Id="rId4" Type="http://schemas.openxmlformats.org/officeDocument/2006/relationships/image" Target="../media/image353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65.png"/><Relationship Id="rId4" Type="http://schemas.openxmlformats.org/officeDocument/2006/relationships/image" Target="../media/image362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66.png"/><Relationship Id="rId4" Type="http://schemas.openxmlformats.org/officeDocument/2006/relationships/image" Target="../media/image358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66.png"/><Relationship Id="rId4" Type="http://schemas.openxmlformats.org/officeDocument/2006/relationships/image" Target="../media/image3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67.png"/><Relationship Id="rId4" Type="http://schemas.openxmlformats.org/officeDocument/2006/relationships/image" Target="../media/image358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67.png"/><Relationship Id="rId4" Type="http://schemas.openxmlformats.org/officeDocument/2006/relationships/image" Target="../media/image358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3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3.png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g"/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4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4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4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4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4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7.png"/><Relationship Id="rId4" Type="http://schemas.openxmlformats.org/officeDocument/2006/relationships/image" Target="../media/image416.png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4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4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3.png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4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4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7.png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g"/><Relationship Id="rId1" Type="http://schemas.openxmlformats.org/officeDocument/2006/relationships/slideLayout" Target="../slideLayouts/slideLayout4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g"/><Relationship Id="rId1" Type="http://schemas.openxmlformats.org/officeDocument/2006/relationships/slideLayout" Target="../slideLayouts/slideLayout4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g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g"/><Relationship Id="rId1" Type="http://schemas.openxmlformats.org/officeDocument/2006/relationships/slideLayout" Target="../slideLayouts/slideLayout4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g"/><Relationship Id="rId1" Type="http://schemas.openxmlformats.org/officeDocument/2006/relationships/slideLayout" Target="../slideLayouts/slideLayout4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g"/><Relationship Id="rId1" Type="http://schemas.openxmlformats.org/officeDocument/2006/relationships/slideLayout" Target="../slideLayouts/slideLayout4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g"/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5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g"/><Relationship Id="rId1" Type="http://schemas.openxmlformats.org/officeDocument/2006/relationships/slideLayout" Target="../slideLayouts/slideLayout5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g"/><Relationship Id="rId1" Type="http://schemas.openxmlformats.org/officeDocument/2006/relationships/slideLayout" Target="../slideLayouts/slideLayout5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4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g"/><Relationship Id="rId1" Type="http://schemas.openxmlformats.org/officeDocument/2006/relationships/slideLayout" Target="../slideLayouts/slideLayout4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6.png"/><Relationship Id="rId4" Type="http://schemas.openxmlformats.org/officeDocument/2006/relationships/image" Target="../media/image445.png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9.png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3.png"/><Relationship Id="rId4" Type="http://schemas.openxmlformats.org/officeDocument/2006/relationships/image" Target="../media/image452.png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7.png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3.png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7.png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5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1524000"/>
            <a:ext cx="77343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u="none" dirty="0" smtClean="0">
                <a:solidFill>
                  <a:srgbClr val="00AFEF"/>
                </a:solidFill>
                <a:latin typeface="Times New Roman"/>
                <a:cs typeface="Times New Roman"/>
              </a:rPr>
              <a:t>DIGITAL</a:t>
            </a:r>
            <a:r>
              <a:rPr sz="4000" b="1" u="none" spc="-80" dirty="0" smtClean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4000" b="1" u="none" dirty="0" smtClean="0">
                <a:solidFill>
                  <a:srgbClr val="00AFEF"/>
                </a:solidFill>
                <a:latin typeface="Times New Roman"/>
                <a:cs typeface="Times New Roman"/>
              </a:rPr>
              <a:t>SIGNAL</a:t>
            </a:r>
            <a:r>
              <a:rPr sz="4000" b="1" u="none" spc="-75" dirty="0" smtClean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4000" b="1" u="none" spc="-10" dirty="0" smtClean="0">
                <a:solidFill>
                  <a:srgbClr val="00AFEF"/>
                </a:solidFill>
                <a:latin typeface="Times New Roman"/>
                <a:cs typeface="Times New Roman"/>
              </a:rPr>
              <a:t>PROCESSING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1" y="3065017"/>
            <a:ext cx="4572000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00175" algn="ctr">
              <a:lnSpc>
                <a:spcPts val="2855"/>
              </a:lnSpc>
              <a:spcBef>
                <a:spcPts val="100"/>
              </a:spcBef>
            </a:pPr>
            <a:r>
              <a:rPr sz="2400" spc="-25" dirty="0" smtClean="0">
                <a:solidFill>
                  <a:srgbClr val="FF0000"/>
                </a:solidFill>
                <a:latin typeface="Times New Roman"/>
                <a:cs typeface="Times New Roman"/>
              </a:rPr>
              <a:t>By</a:t>
            </a:r>
            <a:endParaRPr sz="2400" dirty="0" smtClean="0">
              <a:latin typeface="Times New Roman"/>
              <a:cs typeface="Times New Roman"/>
            </a:endParaRPr>
          </a:p>
          <a:p>
            <a:pPr marR="1401445" algn="ctr">
              <a:lnSpc>
                <a:spcPts val="4775"/>
              </a:lnSpc>
            </a:pPr>
            <a:r>
              <a:rPr lang="en-US" sz="40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P.VINUTHNA</a:t>
            </a:r>
            <a:endParaRPr sz="4000" dirty="0" smtClean="0">
              <a:latin typeface="Times New Roman"/>
              <a:cs typeface="Times New Roman"/>
            </a:endParaRPr>
          </a:p>
          <a:p>
            <a:pPr marL="634365">
              <a:lnSpc>
                <a:spcPct val="100000"/>
              </a:lnSpc>
              <a:spcBef>
                <a:spcPts val="85"/>
              </a:spcBef>
            </a:pPr>
            <a:r>
              <a:rPr sz="1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M.Tech</a:t>
            </a:r>
            <a:r>
              <a:rPr sz="1600" spc="-3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Communication &amp; Signal Processing</a:t>
            </a:r>
            <a:r>
              <a:rPr sz="16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4" name="Imag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5925" y="506849"/>
            <a:ext cx="5886450" cy="776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225109"/>
            <a:ext cx="6324600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I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201295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A/D</a:t>
            </a:r>
            <a:r>
              <a:rPr u="none" spc="-270" dirty="0"/>
              <a:t> </a:t>
            </a:r>
            <a:r>
              <a:rPr u="none" spc="-10" dirty="0"/>
              <a:t>converter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363" y="898397"/>
            <a:ext cx="7541514" cy="564261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7290" y="1807082"/>
            <a:ext cx="196215" cy="0"/>
          </a:xfrm>
          <a:custGeom>
            <a:avLst/>
            <a:gdLst/>
            <a:ahLst/>
            <a:cxnLst/>
            <a:rect l="l" t="t" r="r" b="b"/>
            <a:pathLst>
              <a:path w="196214">
                <a:moveTo>
                  <a:pt x="0" y="0"/>
                </a:moveTo>
                <a:lnTo>
                  <a:pt x="19583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800" y="4248150"/>
            <a:ext cx="0" cy="398780"/>
          </a:xfrm>
          <a:custGeom>
            <a:avLst/>
            <a:gdLst/>
            <a:ahLst/>
            <a:cxnLst/>
            <a:rect l="l" t="t" r="r" b="b"/>
            <a:pathLst>
              <a:path h="398779">
                <a:moveTo>
                  <a:pt x="0" y="0"/>
                </a:moveTo>
                <a:lnTo>
                  <a:pt x="0" y="39852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2576" y="4853178"/>
            <a:ext cx="0" cy="394970"/>
          </a:xfrm>
          <a:custGeom>
            <a:avLst/>
            <a:gdLst/>
            <a:ahLst/>
            <a:cxnLst/>
            <a:rect l="l" t="t" r="r" b="b"/>
            <a:pathLst>
              <a:path h="394970">
                <a:moveTo>
                  <a:pt x="0" y="0"/>
                </a:moveTo>
                <a:lnTo>
                  <a:pt x="0" y="39471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9941" y="5644134"/>
            <a:ext cx="1826895" cy="5080"/>
          </a:xfrm>
          <a:custGeom>
            <a:avLst/>
            <a:gdLst/>
            <a:ahLst/>
            <a:cxnLst/>
            <a:rect l="l" t="t" r="r" b="b"/>
            <a:pathLst>
              <a:path w="1826895" h="5079">
                <a:moveTo>
                  <a:pt x="1826514" y="0"/>
                </a:moveTo>
                <a:lnTo>
                  <a:pt x="0" y="0"/>
                </a:lnTo>
                <a:lnTo>
                  <a:pt x="0" y="4571"/>
                </a:lnTo>
                <a:lnTo>
                  <a:pt x="1826514" y="4571"/>
                </a:lnTo>
                <a:lnTo>
                  <a:pt x="1826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9135" y="5887211"/>
            <a:ext cx="49530" cy="5715"/>
          </a:xfrm>
          <a:custGeom>
            <a:avLst/>
            <a:gdLst/>
            <a:ahLst/>
            <a:cxnLst/>
            <a:rect l="l" t="t" r="r" b="b"/>
            <a:pathLst>
              <a:path w="49529" h="5714">
                <a:moveTo>
                  <a:pt x="49529" y="0"/>
                </a:moveTo>
                <a:lnTo>
                  <a:pt x="0" y="0"/>
                </a:lnTo>
                <a:lnTo>
                  <a:pt x="0" y="5334"/>
                </a:lnTo>
                <a:lnTo>
                  <a:pt x="49529" y="5334"/>
                </a:lnTo>
                <a:lnTo>
                  <a:pt x="495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51267" y="4247007"/>
            <a:ext cx="0" cy="402590"/>
          </a:xfrm>
          <a:custGeom>
            <a:avLst/>
            <a:gdLst/>
            <a:ahLst/>
            <a:cxnLst/>
            <a:rect l="l" t="t" r="r" b="b"/>
            <a:pathLst>
              <a:path h="402589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37326" y="3724402"/>
            <a:ext cx="4470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7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67345" y="3788155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32753" y="4735351"/>
            <a:ext cx="601345" cy="5346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20"/>
              </a:spcBef>
            </a:pPr>
            <a:r>
              <a:rPr sz="2925" i="1" baseline="-17094" dirty="0">
                <a:latin typeface="Times New Roman"/>
                <a:cs typeface="Times New Roman"/>
              </a:rPr>
              <a:t>z</a:t>
            </a:r>
            <a:r>
              <a:rPr sz="2925" i="1" spc="352" baseline="-17094" dirty="0">
                <a:latin typeface="Times New Roman"/>
                <a:cs typeface="Times New Roman"/>
              </a:rPr>
              <a:t> </a:t>
            </a:r>
            <a:r>
              <a:rPr sz="2925" baseline="-17094" dirty="0">
                <a:latin typeface="Symbol"/>
                <a:cs typeface="Symbol"/>
              </a:rPr>
              <a:t></a:t>
            </a:r>
            <a:r>
              <a:rPr sz="1100" u="sng" spc="3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  <a:p>
            <a:pPr marR="17780" algn="r">
              <a:lnSpc>
                <a:spcPct val="100000"/>
              </a:lnSpc>
              <a:spcBef>
                <a:spcPts val="125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4985" y="4266438"/>
            <a:ext cx="61150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620" algn="l"/>
              </a:tabLst>
            </a:pPr>
            <a:r>
              <a:rPr sz="1950" i="1" spc="-50" dirty="0">
                <a:latin typeface="Times New Roman"/>
                <a:cs typeface="Times New Roman"/>
              </a:rPr>
              <a:t>z</a:t>
            </a:r>
            <a:r>
              <a:rPr sz="1950" i="1" dirty="0">
                <a:latin typeface="Times New Roman"/>
                <a:cs typeface="Times New Roman"/>
              </a:rPr>
              <a:t>	</a:t>
            </a:r>
            <a:r>
              <a:rPr sz="2925" baseline="2849" dirty="0">
                <a:latin typeface="Symbol"/>
                <a:cs typeface="Symbol"/>
              </a:rPr>
              <a:t></a:t>
            </a:r>
            <a:r>
              <a:rPr sz="2925" spc="150" baseline="2849" dirty="0">
                <a:latin typeface="Times New Roman"/>
                <a:cs typeface="Times New Roman"/>
              </a:rPr>
              <a:t> </a:t>
            </a:r>
            <a:r>
              <a:rPr sz="2925" spc="-75" baseline="2849" dirty="0">
                <a:latin typeface="Times New Roman"/>
                <a:cs typeface="Times New Roman"/>
              </a:rPr>
              <a:t>1</a:t>
            </a:r>
            <a:endParaRPr sz="2925" baseline="2849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4673" y="4263389"/>
            <a:ext cx="118745" cy="384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  <a:p>
            <a:pPr marL="36195">
              <a:lnSpc>
                <a:spcPct val="100000"/>
              </a:lnSpc>
              <a:spcBef>
                <a:spcPts val="10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10018" y="4456683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6825" marR="5080" indent="-252476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Example:</a:t>
            </a:r>
            <a:r>
              <a:rPr sz="4000" u="none" spc="-60" dirty="0"/>
              <a:t> </a:t>
            </a:r>
            <a:r>
              <a:rPr sz="4000" u="none" dirty="0"/>
              <a:t>Sum</a:t>
            </a:r>
            <a:r>
              <a:rPr sz="4000" u="none" spc="-50" dirty="0"/>
              <a:t> </a:t>
            </a:r>
            <a:r>
              <a:rPr sz="4000" u="none" dirty="0"/>
              <a:t>of</a:t>
            </a:r>
            <a:r>
              <a:rPr sz="4000" u="none" spc="-30" dirty="0"/>
              <a:t> </a:t>
            </a:r>
            <a:r>
              <a:rPr sz="4000" u="none" dirty="0"/>
              <a:t>Two</a:t>
            </a:r>
            <a:r>
              <a:rPr sz="4000" u="none" spc="-25" dirty="0"/>
              <a:t> </a:t>
            </a:r>
            <a:r>
              <a:rPr sz="4000" u="none" spc="-10" dirty="0"/>
              <a:t>Exponential Sequences</a:t>
            </a:r>
            <a:endParaRPr sz="4000"/>
          </a:p>
        </p:txBody>
      </p:sp>
      <p:sp>
        <p:nvSpPr>
          <p:cNvPr id="15" name="object 15"/>
          <p:cNvSpPr txBox="1"/>
          <p:nvPr/>
        </p:nvSpPr>
        <p:spPr>
          <a:xfrm>
            <a:off x="6215888" y="1338580"/>
            <a:ext cx="1202055" cy="89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8840">
              <a:lnSpc>
                <a:spcPts val="2175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</a:t>
            </a:r>
            <a:endParaRPr sz="1900">
              <a:latin typeface="Symbol"/>
              <a:cs typeface="Symbol"/>
            </a:endParaRPr>
          </a:p>
          <a:p>
            <a:pPr marL="38100">
              <a:lnSpc>
                <a:spcPts val="2175"/>
              </a:lnSpc>
            </a:pPr>
            <a:r>
              <a:rPr sz="1900" i="1" dirty="0">
                <a:latin typeface="Times New Roman"/>
                <a:cs typeface="Times New Roman"/>
              </a:rPr>
              <a:t>u</a:t>
            </a:r>
            <a:r>
              <a:rPr sz="1900" i="1" spc="-2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29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]</a:t>
            </a:r>
            <a:r>
              <a:rPr sz="1900" spc="11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</a:t>
            </a:r>
            <a:r>
              <a:rPr sz="1900" spc="370" dirty="0">
                <a:latin typeface="Times New Roman"/>
                <a:cs typeface="Times New Roman"/>
              </a:rPr>
              <a:t> </a:t>
            </a:r>
            <a:r>
              <a:rPr sz="2850" baseline="-14619" dirty="0">
                <a:latin typeface="Symbol"/>
                <a:cs typeface="Symbol"/>
              </a:rPr>
              <a:t></a:t>
            </a:r>
            <a:r>
              <a:rPr sz="2850" spc="52" baseline="-14619" dirty="0">
                <a:latin typeface="Times New Roman"/>
                <a:cs typeface="Times New Roman"/>
              </a:rPr>
              <a:t> </a:t>
            </a:r>
            <a:r>
              <a:rPr sz="2850" spc="-75" baseline="-7309" dirty="0">
                <a:latin typeface="Symbol"/>
                <a:cs typeface="Symbol"/>
              </a:rPr>
              <a:t></a:t>
            </a:r>
            <a:endParaRPr sz="2850" baseline="-7309">
              <a:latin typeface="Symbol"/>
              <a:cs typeface="Symbol"/>
            </a:endParaRPr>
          </a:p>
          <a:p>
            <a:pPr marL="878840">
              <a:lnSpc>
                <a:spcPct val="100000"/>
              </a:lnSpc>
              <a:spcBef>
                <a:spcPts val="229"/>
              </a:spcBef>
            </a:pPr>
            <a:r>
              <a:rPr sz="1900" spc="-50" dirty="0">
                <a:latin typeface="Symbol"/>
                <a:cs typeface="Symbol"/>
              </a:rPr>
              <a:t>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12461" y="1279651"/>
            <a:ext cx="1524635" cy="942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0480" algn="r">
              <a:lnSpc>
                <a:spcPts val="1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  <a:p>
            <a:pPr marL="879475">
              <a:lnSpc>
                <a:spcPts val="1870"/>
              </a:lnSpc>
            </a:pPr>
            <a:r>
              <a:rPr sz="1900" dirty="0">
                <a:latin typeface="Symbol"/>
                <a:cs typeface="Symbol"/>
              </a:rPr>
              <a:t></a:t>
            </a:r>
            <a:r>
              <a:rPr sz="1900" spc="190" dirty="0">
                <a:latin typeface="Times New Roman"/>
                <a:cs typeface="Times New Roman"/>
              </a:rPr>
              <a:t> </a:t>
            </a:r>
            <a:r>
              <a:rPr sz="2850" baseline="5847" dirty="0">
                <a:latin typeface="Times New Roman"/>
                <a:cs typeface="Times New Roman"/>
              </a:rPr>
              <a:t>1</a:t>
            </a:r>
            <a:r>
              <a:rPr sz="2850" spc="412" baseline="5847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</a:t>
            </a:r>
            <a:endParaRPr sz="1900">
              <a:latin typeface="Symbol"/>
              <a:cs typeface="Symbol"/>
            </a:endParaRPr>
          </a:p>
          <a:p>
            <a:pPr marL="38100">
              <a:lnSpc>
                <a:spcPts val="2135"/>
              </a:lnSpc>
              <a:tabLst>
                <a:tab pos="1282065" algn="l"/>
              </a:tabLst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29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6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]</a:t>
            </a:r>
            <a:r>
              <a:rPr sz="1900" spc="25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37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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</a:t>
            </a:r>
            <a:endParaRPr sz="1900">
              <a:latin typeface="Symbol"/>
              <a:cs typeface="Symbol"/>
            </a:endParaRPr>
          </a:p>
          <a:p>
            <a:pPr marL="879475">
              <a:lnSpc>
                <a:spcPts val="2225"/>
              </a:lnSpc>
            </a:pPr>
            <a:r>
              <a:rPr sz="1900" dirty="0">
                <a:latin typeface="Symbol"/>
                <a:cs typeface="Symbol"/>
              </a:rPr>
              <a:t></a:t>
            </a:r>
            <a:r>
              <a:rPr sz="1900" spc="220" dirty="0">
                <a:latin typeface="Times New Roman"/>
                <a:cs typeface="Times New Roman"/>
              </a:rPr>
              <a:t> </a:t>
            </a:r>
            <a:r>
              <a:rPr sz="2850" baseline="7309" dirty="0">
                <a:latin typeface="Times New Roman"/>
                <a:cs typeface="Times New Roman"/>
              </a:rPr>
              <a:t>2</a:t>
            </a:r>
            <a:r>
              <a:rPr sz="2850" spc="367" baseline="7309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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15859" y="1285747"/>
            <a:ext cx="415290" cy="969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1085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  <a:p>
            <a:pPr marR="99060" algn="r">
              <a:lnSpc>
                <a:spcPts val="1970"/>
              </a:lnSpc>
            </a:pP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170" dirty="0">
                <a:latin typeface="Times New Roman"/>
                <a:cs typeface="Times New Roman"/>
              </a:rPr>
              <a:t> </a:t>
            </a:r>
            <a:r>
              <a:rPr sz="2850" spc="-75" baseline="-2923" dirty="0">
                <a:latin typeface="Symbol"/>
                <a:cs typeface="Symbol"/>
              </a:rPr>
              <a:t></a:t>
            </a:r>
            <a:endParaRPr sz="2850" baseline="-2923">
              <a:latin typeface="Symbol"/>
              <a:cs typeface="Symbol"/>
            </a:endParaRPr>
          </a:p>
          <a:p>
            <a:pPr marR="102870" algn="r">
              <a:lnSpc>
                <a:spcPts val="2150"/>
              </a:lnSpc>
            </a:pPr>
            <a:r>
              <a:rPr sz="1900" spc="-50" dirty="0">
                <a:latin typeface="Symbol"/>
                <a:cs typeface="Symbol"/>
              </a:rPr>
              <a:t></a:t>
            </a:r>
            <a:endParaRPr sz="1900">
              <a:latin typeface="Symbol"/>
              <a:cs typeface="Symbol"/>
            </a:endParaRPr>
          </a:p>
          <a:p>
            <a:pPr marR="102235" algn="r">
              <a:lnSpc>
                <a:spcPts val="2225"/>
              </a:lnSpc>
            </a:pPr>
            <a:r>
              <a:rPr sz="1900" dirty="0">
                <a:latin typeface="Times New Roman"/>
                <a:cs typeface="Times New Roman"/>
              </a:rPr>
              <a:t>3</a:t>
            </a:r>
            <a:r>
              <a:rPr sz="1900" spc="85" dirty="0">
                <a:latin typeface="Times New Roman"/>
                <a:cs typeface="Times New Roman"/>
              </a:rPr>
              <a:t> </a:t>
            </a:r>
            <a:r>
              <a:rPr sz="2850" spc="-75" baseline="-4385" dirty="0">
                <a:latin typeface="Symbol"/>
                <a:cs typeface="Symbol"/>
              </a:rPr>
              <a:t></a:t>
            </a:r>
            <a:endParaRPr sz="2850" baseline="-4385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2202" y="2286507"/>
            <a:ext cx="1116965" cy="68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200" algn="ctr">
              <a:lnSpc>
                <a:spcPts val="919"/>
              </a:lnSpc>
              <a:spcBef>
                <a:spcPts val="100"/>
              </a:spcBef>
            </a:pP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  <a:p>
            <a:pPr marL="88900">
              <a:lnSpc>
                <a:spcPts val="2540"/>
              </a:lnSpc>
            </a:pP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150" baseline="-11363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2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 </a:t>
            </a:r>
            <a:r>
              <a:rPr sz="1500" spc="-10" dirty="0">
                <a:latin typeface="Times New Roman"/>
                <a:cs typeface="Times New Roman"/>
              </a:rPr>
              <a:t>]</a:t>
            </a:r>
            <a:r>
              <a:rPr sz="1500" spc="-16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5" dirty="0">
                <a:latin typeface="Times New Roman"/>
                <a:cs typeface="Times New Roman"/>
              </a:rPr>
              <a:t> </a:t>
            </a:r>
            <a:r>
              <a:rPr sz="1425" baseline="29239" dirty="0">
                <a:latin typeface="Symbol"/>
                <a:cs typeface="Symbol"/>
              </a:rPr>
              <a:t></a:t>
            </a:r>
            <a:r>
              <a:rPr sz="1425" baseline="29239" dirty="0">
                <a:latin typeface="Times New Roman"/>
                <a:cs typeface="Times New Roman"/>
              </a:rPr>
              <a:t> </a:t>
            </a:r>
            <a:r>
              <a:rPr sz="1425" i="1" spc="-75" baseline="23391" dirty="0">
                <a:latin typeface="Times New Roman"/>
                <a:cs typeface="Times New Roman"/>
              </a:rPr>
              <a:t>n</a:t>
            </a:r>
            <a:endParaRPr sz="1425" baseline="23391">
              <a:latin typeface="Times New Roman"/>
              <a:cs typeface="Times New Roman"/>
            </a:endParaRPr>
          </a:p>
          <a:p>
            <a:pPr marR="741680" algn="ctr">
              <a:lnSpc>
                <a:spcPct val="100000"/>
              </a:lnSpc>
              <a:spcBef>
                <a:spcPts val="745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2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4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70519" y="1658874"/>
            <a:ext cx="54483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u</a:t>
            </a:r>
            <a:r>
              <a:rPr sz="1900" i="1" spc="-2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29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7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]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04840" y="2492502"/>
            <a:ext cx="690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72605" y="3266185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65673" y="3443985"/>
            <a:ext cx="692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7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6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7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21626" y="3235705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1019" y="3431794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60972" y="3647440"/>
            <a:ext cx="11360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52729" algn="l"/>
                <a:tab pos="837565" algn="l"/>
              </a:tabLst>
            </a:pPr>
            <a:r>
              <a:rPr sz="8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850" dirty="0">
                <a:latin typeface="Times New Roman"/>
                <a:cs typeface="Times New Roman"/>
              </a:rPr>
              <a:t>1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2250" i="1" spc="-37" baseline="1851" dirty="0">
                <a:latin typeface="Times New Roman"/>
                <a:cs typeface="Times New Roman"/>
              </a:rPr>
              <a:t>z</a:t>
            </a:r>
            <a:r>
              <a:rPr sz="1275" spc="-37" baseline="55555" dirty="0">
                <a:latin typeface="Symbol"/>
                <a:cs typeface="Symbol"/>
              </a:rPr>
              <a:t></a:t>
            </a:r>
            <a:r>
              <a:rPr sz="1275" spc="-37" baseline="55555" dirty="0">
                <a:latin typeface="Times New Roman"/>
                <a:cs typeface="Times New Roman"/>
              </a:rPr>
              <a:t>1</a:t>
            </a:r>
            <a:r>
              <a:rPr sz="1275" baseline="55555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9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23404" y="3528567"/>
            <a:ext cx="4610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25" u="sng" baseline="-1754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spc="615" baseline="-17543" dirty="0">
                <a:latin typeface="Times New Roman"/>
                <a:cs typeface="Times New Roman"/>
              </a:rPr>
              <a:t> </a:t>
            </a:r>
            <a:r>
              <a:rPr sz="2250" i="1" baseline="-27777" dirty="0">
                <a:latin typeface="Times New Roman"/>
                <a:cs typeface="Times New Roman"/>
              </a:rPr>
              <a:t>z</a:t>
            </a:r>
            <a:r>
              <a:rPr sz="2250" i="1" spc="-52" baseline="-27777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3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17365" y="4179316"/>
            <a:ext cx="4895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53734" y="4179316"/>
            <a:ext cx="349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and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94988" y="5423408"/>
            <a:ext cx="690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41900" y="5316220"/>
            <a:ext cx="80327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20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35" dirty="0">
                <a:latin typeface="Times New Roman"/>
                <a:cs typeface="Times New Roman"/>
              </a:rPr>
              <a:t> </a:t>
            </a:r>
            <a:r>
              <a:rPr sz="1425" u="sng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spc="675" baseline="26315" dirty="0">
                <a:latin typeface="Times New Roman"/>
                <a:cs typeface="Times New Roman"/>
              </a:rPr>
              <a:t> </a:t>
            </a:r>
            <a:r>
              <a:rPr sz="2250" i="1" baseline="3703" dirty="0">
                <a:latin typeface="Times New Roman"/>
                <a:cs typeface="Times New Roman"/>
              </a:rPr>
              <a:t>z</a:t>
            </a:r>
            <a:r>
              <a:rPr sz="2250" i="1" spc="-104" baseline="3703" dirty="0">
                <a:latin typeface="Times New Roman"/>
                <a:cs typeface="Times New Roman"/>
              </a:rPr>
              <a:t> </a:t>
            </a:r>
            <a:r>
              <a:rPr sz="1425" spc="-15" baseline="35087" dirty="0">
                <a:latin typeface="Symbol"/>
                <a:cs typeface="Symbol"/>
              </a:rPr>
              <a:t></a:t>
            </a:r>
            <a:r>
              <a:rPr sz="1425" spc="-232" baseline="35087" dirty="0">
                <a:latin typeface="Times New Roman"/>
                <a:cs typeface="Times New Roman"/>
              </a:rPr>
              <a:t> </a:t>
            </a:r>
            <a:r>
              <a:rPr sz="1425" spc="-75" baseline="32163" dirty="0">
                <a:latin typeface="Times New Roman"/>
                <a:cs typeface="Times New Roman"/>
              </a:rPr>
              <a:t>1</a:t>
            </a:r>
            <a:endParaRPr sz="1425" baseline="3216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50382" y="5288026"/>
            <a:ext cx="3257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9259" dirty="0">
                <a:latin typeface="Symbol"/>
                <a:cs typeface="Symbol"/>
              </a:rPr>
              <a:t></a:t>
            </a:r>
            <a:r>
              <a:rPr sz="2250" spc="412" baseline="-9259" dirty="0">
                <a:latin typeface="Times New Roman"/>
                <a:cs typeface="Times New Roman"/>
              </a:rPr>
              <a:t> 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94552" y="5263641"/>
            <a:ext cx="3219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i="1" baseline="-24074" dirty="0">
                <a:latin typeface="Times New Roman"/>
                <a:cs typeface="Times New Roman"/>
              </a:rPr>
              <a:t>z</a:t>
            </a:r>
            <a:r>
              <a:rPr sz="2250" i="1" spc="-82" baseline="-24074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9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842631" y="5516498"/>
            <a:ext cx="100965" cy="5715"/>
          </a:xfrm>
          <a:custGeom>
            <a:avLst/>
            <a:gdLst/>
            <a:ahLst/>
            <a:cxnLst/>
            <a:rect l="l" t="t" r="r" b="b"/>
            <a:pathLst>
              <a:path w="100965" h="5714">
                <a:moveTo>
                  <a:pt x="100583" y="0"/>
                </a:moveTo>
                <a:lnTo>
                  <a:pt x="0" y="0"/>
                </a:lnTo>
                <a:lnTo>
                  <a:pt x="0" y="5334"/>
                </a:lnTo>
                <a:lnTo>
                  <a:pt x="100583" y="5334"/>
                </a:lnTo>
                <a:lnTo>
                  <a:pt x="1005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106157" y="5244846"/>
            <a:ext cx="102743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82955" algn="l"/>
              </a:tabLst>
            </a:pPr>
            <a:r>
              <a:rPr sz="2250" u="heavy" baseline="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2250" spc="-97" baseline="5555" dirty="0">
                <a:latin typeface="Times New Roman"/>
                <a:cs typeface="Times New Roman"/>
              </a:rPr>
              <a:t> </a:t>
            </a:r>
            <a:r>
              <a:rPr sz="1500" i="1" spc="-10" dirty="0">
                <a:latin typeface="Times New Roman"/>
                <a:cs typeface="Times New Roman"/>
              </a:rPr>
              <a:t>z</a:t>
            </a:r>
            <a:r>
              <a:rPr sz="1500" i="1" spc="-17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</a:t>
            </a:r>
            <a:r>
              <a:rPr sz="1950" spc="-32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24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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850" dirty="0">
                <a:latin typeface="Times New Roman"/>
                <a:cs typeface="Times New Roman"/>
              </a:rPr>
              <a:t>1</a:t>
            </a:r>
            <a:r>
              <a:rPr sz="850" spc="325" dirty="0">
                <a:latin typeface="Times New Roman"/>
                <a:cs typeface="Times New Roman"/>
              </a:rPr>
              <a:t> </a:t>
            </a:r>
            <a:r>
              <a:rPr sz="2925" spc="-75" baseline="-11396" dirty="0">
                <a:latin typeface="Symbol"/>
                <a:cs typeface="Symbol"/>
              </a:rPr>
              <a:t></a:t>
            </a:r>
            <a:endParaRPr sz="2925" baseline="-11396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18328" y="5560314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93105" y="5686044"/>
            <a:ext cx="38862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5904" algn="l"/>
              </a:tabLst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1425" spc="-37" baseline="2923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61885" y="5560314"/>
            <a:ext cx="13169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7094" algn="l"/>
                <a:tab pos="1303655" algn="l"/>
              </a:tabLst>
            </a:pPr>
            <a:r>
              <a:rPr sz="850" strike="sngStrike" dirty="0">
                <a:latin typeface="Times New Roman"/>
                <a:cs typeface="Times New Roman"/>
              </a:rPr>
              <a:t>	</a:t>
            </a:r>
            <a:r>
              <a:rPr sz="850" strike="sngStrike" spc="-25" dirty="0">
                <a:latin typeface="Times New Roman"/>
                <a:cs typeface="Times New Roman"/>
              </a:rPr>
              <a:t>12</a:t>
            </a:r>
            <a:r>
              <a:rPr sz="850" strike="sngStrike" dirty="0">
                <a:latin typeface="Times New Roman"/>
                <a:cs typeface="Times New Roman"/>
              </a:rPr>
              <a:t>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99731" y="5618226"/>
            <a:ext cx="126238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Symbol"/>
                <a:cs typeface="Symbol"/>
              </a:rPr>
              <a:t>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2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0" dirty="0">
                <a:latin typeface="Times New Roman"/>
                <a:cs typeface="Times New Roman"/>
              </a:rPr>
              <a:t> </a:t>
            </a:r>
            <a:r>
              <a:rPr sz="1425" u="sng" baseline="2923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spc="172" baseline="29239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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19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65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Times New Roman"/>
                <a:cs typeface="Times New Roman"/>
              </a:rPr>
              <a:t>1</a:t>
            </a:r>
            <a:r>
              <a:rPr sz="1425" spc="427" baseline="26315" dirty="0">
                <a:latin typeface="Times New Roman"/>
                <a:cs typeface="Times New Roman"/>
              </a:rPr>
              <a:t> </a:t>
            </a:r>
            <a:r>
              <a:rPr sz="1950" spc="-50" dirty="0">
                <a:latin typeface="Symbol"/>
                <a:cs typeface="Symbol"/>
              </a:rPr>
              <a:t>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99914" y="5569966"/>
            <a:ext cx="1223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8005" algn="l"/>
                <a:tab pos="795020" algn="l"/>
              </a:tabLst>
            </a:pPr>
            <a:r>
              <a:rPr sz="2400" spc="-80" dirty="0">
                <a:latin typeface="Symbol"/>
                <a:cs typeface="Symbol"/>
              </a:rPr>
              <a:t></a:t>
            </a:r>
            <a:r>
              <a:rPr sz="1500" spc="-80" dirty="0">
                <a:latin typeface="Times New Roman"/>
                <a:cs typeface="Times New Roman"/>
              </a:rPr>
              <a:t>1</a:t>
            </a:r>
            <a:r>
              <a:rPr sz="1500" spc="-14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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z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2400" spc="-85" dirty="0">
                <a:latin typeface="Symbol"/>
                <a:cs typeface="Symbol"/>
              </a:rPr>
              <a:t></a:t>
            </a:r>
            <a:r>
              <a:rPr sz="1500" spc="-85" dirty="0">
                <a:latin typeface="Times New Roman"/>
                <a:cs typeface="Times New Roman"/>
              </a:rPr>
              <a:t>1</a:t>
            </a:r>
            <a:r>
              <a:rPr sz="1500" spc="-5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94984" y="5471414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686295" y="5456935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88455" y="5507990"/>
            <a:ext cx="5638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spc="305" dirty="0">
                <a:latin typeface="Times New Roman"/>
                <a:cs typeface="Times New Roman"/>
              </a:rPr>
              <a:t> </a:t>
            </a:r>
            <a:r>
              <a:rPr sz="2250" i="1" spc="-15" baseline="-14814" dirty="0">
                <a:latin typeface="Times New Roman"/>
                <a:cs typeface="Times New Roman"/>
              </a:rPr>
              <a:t>z</a:t>
            </a:r>
            <a:r>
              <a:rPr sz="2250" i="1" spc="-232" baseline="-14814" dirty="0">
                <a:latin typeface="Times New Roman"/>
                <a:cs typeface="Times New Roman"/>
              </a:rPr>
              <a:t> </a:t>
            </a:r>
            <a:r>
              <a:rPr sz="1425" spc="-15" baseline="5847" dirty="0">
                <a:latin typeface="Symbol"/>
                <a:cs typeface="Symbol"/>
              </a:rPr>
              <a:t></a:t>
            </a:r>
            <a:r>
              <a:rPr sz="1425" spc="-15" baseline="2923" dirty="0">
                <a:latin typeface="Times New Roman"/>
                <a:cs typeface="Times New Roman"/>
              </a:rPr>
              <a:t>1</a:t>
            </a:r>
            <a:r>
              <a:rPr sz="1425" spc="-30" baseline="2923" dirty="0">
                <a:latin typeface="Times New Roman"/>
                <a:cs typeface="Times New Roman"/>
              </a:rPr>
              <a:t> </a:t>
            </a:r>
            <a:r>
              <a:rPr sz="3600" spc="-75" baseline="-10416" dirty="0">
                <a:latin typeface="Symbol"/>
                <a:cs typeface="Symbol"/>
              </a:rPr>
              <a:t></a:t>
            </a:r>
            <a:endParaRPr sz="3600" baseline="-10416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17561" y="5916929"/>
            <a:ext cx="75374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61035" algn="l"/>
              </a:tabLst>
            </a:pPr>
            <a:r>
              <a:rPr sz="1275" spc="-75" baseline="6535" dirty="0">
                <a:latin typeface="Times New Roman"/>
                <a:cs typeface="Times New Roman"/>
              </a:rPr>
              <a:t>2</a:t>
            </a:r>
            <a:r>
              <a:rPr sz="1275" baseline="6535" dirty="0">
                <a:latin typeface="Times New Roman"/>
                <a:cs typeface="Times New Roman"/>
              </a:rPr>
              <a:t>	</a:t>
            </a:r>
            <a:r>
              <a:rPr sz="850" spc="-50" dirty="0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078343" y="6009081"/>
            <a:ext cx="48260" cy="5715"/>
          </a:xfrm>
          <a:custGeom>
            <a:avLst/>
            <a:gdLst/>
            <a:ahLst/>
            <a:cxnLst/>
            <a:rect l="l" t="t" r="r" b="b"/>
            <a:pathLst>
              <a:path w="48259" h="5714">
                <a:moveTo>
                  <a:pt x="48005" y="0"/>
                </a:moveTo>
                <a:lnTo>
                  <a:pt x="0" y="0"/>
                </a:lnTo>
                <a:lnTo>
                  <a:pt x="0" y="5333"/>
                </a:lnTo>
                <a:lnTo>
                  <a:pt x="48005" y="5333"/>
                </a:lnTo>
                <a:lnTo>
                  <a:pt x="48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26302" y="5833871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48640" y="0"/>
                </a:moveTo>
                <a:lnTo>
                  <a:pt x="0" y="0"/>
                </a:lnTo>
                <a:lnTo>
                  <a:pt x="0" y="5854"/>
                </a:lnTo>
                <a:lnTo>
                  <a:pt x="48640" y="5854"/>
                </a:lnTo>
                <a:lnTo>
                  <a:pt x="48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290058" y="5907785"/>
            <a:ext cx="988694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1385" algn="l"/>
              </a:tabLst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r>
              <a:rPr sz="850" dirty="0">
                <a:latin typeface="Times New Roman"/>
                <a:cs typeface="Times New Roman"/>
              </a:rPr>
              <a:t>	</a:t>
            </a:r>
            <a:r>
              <a:rPr sz="850" spc="-50" dirty="0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814317" y="6240779"/>
            <a:ext cx="3588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Poles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½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1/3,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zeros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1/12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223379" y="4247007"/>
            <a:ext cx="0" cy="402590"/>
          </a:xfrm>
          <a:custGeom>
            <a:avLst/>
            <a:gdLst/>
            <a:ahLst/>
            <a:cxnLst/>
            <a:rect l="l" t="t" r="r" b="b"/>
            <a:pathLst>
              <a:path h="402589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225283" y="4266438"/>
            <a:ext cx="111315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23265" algn="l"/>
              </a:tabLst>
            </a:pPr>
            <a:r>
              <a:rPr sz="2925" baseline="1424" dirty="0">
                <a:latin typeface="Symbol"/>
                <a:cs typeface="Symbol"/>
              </a:rPr>
              <a:t></a:t>
            </a:r>
            <a:r>
              <a:rPr sz="2925" spc="675" baseline="1424" dirty="0">
                <a:latin typeface="Times New Roman"/>
                <a:cs typeface="Times New Roman"/>
              </a:rPr>
              <a:t> </a:t>
            </a:r>
            <a:r>
              <a:rPr sz="1875" u="sng" baseline="2666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875" spc="660" baseline="26666" dirty="0">
                <a:latin typeface="Times New Roman"/>
                <a:cs typeface="Times New Roman"/>
              </a:rPr>
              <a:t> </a:t>
            </a:r>
            <a:r>
              <a:rPr sz="1950" i="1" spc="-60" dirty="0">
                <a:latin typeface="Times New Roman"/>
                <a:cs typeface="Times New Roman"/>
              </a:rPr>
              <a:t>z</a:t>
            </a:r>
            <a:r>
              <a:rPr sz="1950" i="1" dirty="0">
                <a:latin typeface="Times New Roman"/>
                <a:cs typeface="Times New Roman"/>
              </a:rPr>
              <a:t>	</a:t>
            </a:r>
            <a:r>
              <a:rPr sz="2925" baseline="2849" dirty="0">
                <a:latin typeface="Symbol"/>
                <a:cs typeface="Symbol"/>
              </a:rPr>
              <a:t></a:t>
            </a:r>
            <a:r>
              <a:rPr sz="2925" spc="322" baseline="2849" dirty="0">
                <a:latin typeface="Times New Roman"/>
                <a:cs typeface="Times New Roman"/>
              </a:rPr>
              <a:t> </a:t>
            </a:r>
            <a:r>
              <a:rPr sz="2925" spc="-75" baseline="2849" dirty="0">
                <a:latin typeface="Times New Roman"/>
                <a:cs typeface="Times New Roman"/>
              </a:rPr>
              <a:t>1</a:t>
            </a:r>
            <a:endParaRPr sz="2925" baseline="2849">
              <a:latin typeface="Times New Roman"/>
              <a:cs typeface="Times New Roman"/>
            </a:endParaRPr>
          </a:p>
        </p:txBody>
      </p:sp>
      <p:pic>
        <p:nvPicPr>
          <p:cNvPr id="50" name="object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831" y="1602486"/>
            <a:ext cx="4085844" cy="2224278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4117085"/>
            <a:ext cx="2177034" cy="2212848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7501508" y="1807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022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48755" y="3601973"/>
            <a:ext cx="796290" cy="0"/>
          </a:xfrm>
          <a:custGeom>
            <a:avLst/>
            <a:gdLst/>
            <a:ahLst/>
            <a:cxnLst/>
            <a:rect l="l" t="t" r="r" b="b"/>
            <a:pathLst>
              <a:path w="796290">
                <a:moveTo>
                  <a:pt x="0" y="0"/>
                </a:moveTo>
                <a:lnTo>
                  <a:pt x="79629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98792" y="3601973"/>
            <a:ext cx="789940" cy="0"/>
          </a:xfrm>
          <a:custGeom>
            <a:avLst/>
            <a:gdLst/>
            <a:ahLst/>
            <a:cxnLst/>
            <a:rect l="l" t="t" r="r" b="b"/>
            <a:pathLst>
              <a:path w="789940">
                <a:moveTo>
                  <a:pt x="0" y="0"/>
                </a:moveTo>
                <a:lnTo>
                  <a:pt x="78943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61559" y="4248150"/>
            <a:ext cx="0" cy="398780"/>
          </a:xfrm>
          <a:custGeom>
            <a:avLst/>
            <a:gdLst/>
            <a:ahLst/>
            <a:cxnLst/>
            <a:rect l="l" t="t" r="r" b="b"/>
            <a:pathLst>
              <a:path h="398779">
                <a:moveTo>
                  <a:pt x="0" y="0"/>
                </a:moveTo>
                <a:lnTo>
                  <a:pt x="0" y="39852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29121" y="4853178"/>
            <a:ext cx="0" cy="394970"/>
          </a:xfrm>
          <a:custGeom>
            <a:avLst/>
            <a:gdLst/>
            <a:ahLst/>
            <a:cxnLst/>
            <a:rect l="l" t="t" r="r" b="b"/>
            <a:pathLst>
              <a:path h="394970">
                <a:moveTo>
                  <a:pt x="0" y="0"/>
                </a:moveTo>
                <a:lnTo>
                  <a:pt x="0" y="39471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93635" y="1757172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87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04863" y="5697092"/>
            <a:ext cx="0" cy="387350"/>
          </a:xfrm>
          <a:custGeom>
            <a:avLst/>
            <a:gdLst/>
            <a:ahLst/>
            <a:cxnLst/>
            <a:rect l="l" t="t" r="r" b="b"/>
            <a:pathLst>
              <a:path h="387350">
                <a:moveTo>
                  <a:pt x="0" y="0"/>
                </a:moveTo>
                <a:lnTo>
                  <a:pt x="0" y="38709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06793" y="5697092"/>
            <a:ext cx="0" cy="387350"/>
          </a:xfrm>
          <a:custGeom>
            <a:avLst/>
            <a:gdLst/>
            <a:ahLst/>
            <a:cxnLst/>
            <a:rect l="l" t="t" r="r" b="b"/>
            <a:pathLst>
              <a:path h="387350">
                <a:moveTo>
                  <a:pt x="0" y="0"/>
                </a:moveTo>
                <a:lnTo>
                  <a:pt x="0" y="38709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33034" y="2783967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7277" y="2783204"/>
            <a:ext cx="789940" cy="0"/>
          </a:xfrm>
          <a:custGeom>
            <a:avLst/>
            <a:gdLst/>
            <a:ahLst/>
            <a:cxnLst/>
            <a:rect l="l" t="t" r="r" b="b"/>
            <a:pathLst>
              <a:path w="789940">
                <a:moveTo>
                  <a:pt x="0" y="0"/>
                </a:moveTo>
                <a:lnTo>
                  <a:pt x="789432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57159" y="2596895"/>
            <a:ext cx="0" cy="387350"/>
          </a:xfrm>
          <a:custGeom>
            <a:avLst/>
            <a:gdLst/>
            <a:ahLst/>
            <a:cxnLst/>
            <a:rect l="l" t="t" r="r" b="b"/>
            <a:pathLst>
              <a:path h="387350">
                <a:moveTo>
                  <a:pt x="0" y="0"/>
                </a:moveTo>
                <a:lnTo>
                  <a:pt x="0" y="38709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58328" y="2596895"/>
            <a:ext cx="0" cy="387350"/>
          </a:xfrm>
          <a:custGeom>
            <a:avLst/>
            <a:gdLst/>
            <a:ahLst/>
            <a:cxnLst/>
            <a:rect l="l" t="t" r="r" b="b"/>
            <a:pathLst>
              <a:path h="387350">
                <a:moveTo>
                  <a:pt x="0" y="0"/>
                </a:moveTo>
                <a:lnTo>
                  <a:pt x="0" y="38709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77765" y="3838575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68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44968" y="3651503"/>
            <a:ext cx="0" cy="387350"/>
          </a:xfrm>
          <a:custGeom>
            <a:avLst/>
            <a:gdLst/>
            <a:ahLst/>
            <a:cxnLst/>
            <a:rect l="l" t="t" r="r" b="b"/>
            <a:pathLst>
              <a:path h="387350">
                <a:moveTo>
                  <a:pt x="0" y="0"/>
                </a:moveTo>
                <a:lnTo>
                  <a:pt x="0" y="38709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47659" y="3651503"/>
            <a:ext cx="0" cy="387350"/>
          </a:xfrm>
          <a:custGeom>
            <a:avLst/>
            <a:gdLst/>
            <a:ahLst/>
            <a:cxnLst/>
            <a:rect l="l" t="t" r="r" b="b"/>
            <a:pathLst>
              <a:path h="387350">
                <a:moveTo>
                  <a:pt x="0" y="0"/>
                </a:moveTo>
                <a:lnTo>
                  <a:pt x="0" y="387096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63004" y="2995422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52897" y="3672585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64709" y="3642105"/>
            <a:ext cx="2673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114" dirty="0">
                <a:latin typeface="Times New Roman"/>
                <a:cs typeface="Times New Roman"/>
              </a:rPr>
              <a:t> </a:t>
            </a:r>
            <a:r>
              <a:rPr sz="2250" spc="-75" baseline="-5555" dirty="0">
                <a:latin typeface="Symbol"/>
                <a:cs typeface="Symbol"/>
              </a:rPr>
              <a:t></a:t>
            </a:r>
            <a:endParaRPr sz="2250" baseline="-5555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97700" y="4047490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1814" y="2295652"/>
            <a:ext cx="1442085" cy="8134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400"/>
              </a:spcBef>
              <a:tabLst>
                <a:tab pos="375920" algn="l"/>
              </a:tabLst>
            </a:pPr>
            <a:r>
              <a:rPr sz="1500" spc="-50" dirty="0">
                <a:latin typeface="Symbol"/>
                <a:cs typeface="Symbol"/>
              </a:rPr>
              <a:t>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2250" baseline="5555" dirty="0">
                <a:latin typeface="Times New Roman"/>
                <a:cs typeface="Times New Roman"/>
              </a:rPr>
              <a:t>1</a:t>
            </a:r>
            <a:r>
              <a:rPr sz="2250" spc="172" baseline="55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</a:t>
            </a:r>
            <a:r>
              <a:rPr sz="1500" spc="-100" dirty="0">
                <a:latin typeface="Times New Roman"/>
                <a:cs typeface="Times New Roman"/>
              </a:rPr>
              <a:t> </a:t>
            </a:r>
            <a:r>
              <a:rPr sz="1275" i="1" spc="-75" baseline="9803" dirty="0">
                <a:latin typeface="Times New Roman"/>
                <a:cs typeface="Times New Roman"/>
              </a:rPr>
              <a:t>n</a:t>
            </a:r>
            <a:endParaRPr sz="1275" baseline="9803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300"/>
              </a:spcBef>
              <a:tabLst>
                <a:tab pos="540385" algn="l"/>
                <a:tab pos="751205" algn="l"/>
              </a:tabLst>
            </a:pPr>
            <a:r>
              <a:rPr sz="1500" dirty="0">
                <a:latin typeface="Symbol"/>
                <a:cs typeface="Symbol"/>
              </a:rPr>
              <a:t></a:t>
            </a:r>
            <a:r>
              <a:rPr sz="1500" spc="75" dirty="0">
                <a:latin typeface="Times New Roman"/>
                <a:cs typeface="Times New Roman"/>
              </a:rPr>
              <a:t> </a:t>
            </a:r>
            <a:r>
              <a:rPr sz="2250" spc="-75" baseline="-5555" dirty="0">
                <a:latin typeface="Symbol"/>
                <a:cs typeface="Symbol"/>
              </a:rPr>
              <a:t></a:t>
            </a:r>
            <a:r>
              <a:rPr sz="2250" baseline="-5555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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i="1" dirty="0">
                <a:latin typeface="Times New Roman"/>
                <a:cs typeface="Times New Roman"/>
              </a:rPr>
              <a:t>u</a:t>
            </a:r>
            <a:r>
              <a:rPr sz="1500" i="1" spc="-18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04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0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</a:t>
            </a:r>
            <a:endParaRPr sz="15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200"/>
              </a:spcBef>
              <a:tabLst>
                <a:tab pos="384810" algn="l"/>
              </a:tabLst>
            </a:pPr>
            <a:r>
              <a:rPr sz="1500" spc="-50" dirty="0">
                <a:latin typeface="Symbol"/>
                <a:cs typeface="Symbol"/>
              </a:rPr>
              <a:t>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2250" baseline="5555" dirty="0">
                <a:latin typeface="Times New Roman"/>
                <a:cs typeface="Times New Roman"/>
              </a:rPr>
              <a:t>3</a:t>
            </a:r>
            <a:r>
              <a:rPr sz="2250" spc="142" baseline="555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414655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Example:</a:t>
            </a:r>
            <a:r>
              <a:rPr sz="4000" u="none" spc="-50" dirty="0"/>
              <a:t> </a:t>
            </a:r>
            <a:r>
              <a:rPr sz="4000" u="none" spc="-25" dirty="0"/>
              <a:t>Two-</a:t>
            </a:r>
            <a:r>
              <a:rPr sz="4000" u="none" dirty="0"/>
              <a:t>Sided</a:t>
            </a:r>
            <a:r>
              <a:rPr sz="4000" u="none" spc="-40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18" name="object 18"/>
          <p:cNvSpPr txBox="1"/>
          <p:nvPr/>
        </p:nvSpPr>
        <p:spPr>
          <a:xfrm>
            <a:off x="4791202" y="1354328"/>
            <a:ext cx="1356360" cy="7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5010">
              <a:lnSpc>
                <a:spcPts val="1850"/>
              </a:lnSpc>
              <a:spcBef>
                <a:spcPts val="100"/>
              </a:spcBef>
            </a:pPr>
            <a:r>
              <a:rPr sz="1600" spc="-50" dirty="0">
                <a:latin typeface="Symbol"/>
                <a:cs typeface="Symbol"/>
              </a:rPr>
              <a:t></a:t>
            </a:r>
            <a:endParaRPr sz="1600">
              <a:latin typeface="Symbol"/>
              <a:cs typeface="Symbol"/>
            </a:endParaRPr>
          </a:p>
          <a:p>
            <a:pPr marL="50800">
              <a:lnSpc>
                <a:spcPts val="1850"/>
              </a:lnSpc>
            </a:pP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1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2400" baseline="-17361" dirty="0">
                <a:latin typeface="Symbol"/>
                <a:cs typeface="Symbol"/>
              </a:rPr>
              <a:t></a:t>
            </a:r>
            <a:r>
              <a:rPr sz="2400" spc="120" baseline="-17361" dirty="0">
                <a:latin typeface="Times New Roman"/>
                <a:cs typeface="Times New Roman"/>
              </a:rPr>
              <a:t> </a:t>
            </a:r>
            <a:r>
              <a:rPr sz="2400" spc="-75" baseline="-10416" dirty="0">
                <a:latin typeface="Symbol"/>
                <a:cs typeface="Symbol"/>
              </a:rPr>
              <a:t></a:t>
            </a:r>
            <a:endParaRPr sz="2400" baseline="-10416">
              <a:latin typeface="Symbol"/>
              <a:cs typeface="Symbol"/>
            </a:endParaRPr>
          </a:p>
          <a:p>
            <a:pPr marL="715010">
              <a:lnSpc>
                <a:spcPct val="100000"/>
              </a:lnSpc>
              <a:spcBef>
                <a:spcPts val="340"/>
              </a:spcBef>
              <a:tabLst>
                <a:tab pos="1075690" algn="l"/>
              </a:tabLst>
            </a:pPr>
            <a:r>
              <a:rPr sz="1600" spc="-50" dirty="0">
                <a:latin typeface="Symbol"/>
                <a:cs typeface="Symbol"/>
              </a:rPr>
              <a:t></a:t>
            </a:r>
            <a:r>
              <a:rPr sz="1600" dirty="0">
                <a:latin typeface="Times New Roman"/>
                <a:cs typeface="Times New Roman"/>
              </a:rPr>
              <a:t>	3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2400" spc="-75" baseline="-3472" dirty="0">
                <a:latin typeface="Symbol"/>
                <a:cs typeface="Symbol"/>
              </a:rPr>
              <a:t></a:t>
            </a:r>
            <a:endParaRPr sz="2400" baseline="-3472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48096" y="1403349"/>
            <a:ext cx="276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aseline="1736" dirty="0">
                <a:latin typeface="Times New Roman"/>
                <a:cs typeface="Times New Roman"/>
              </a:rPr>
              <a:t>1</a:t>
            </a:r>
            <a:r>
              <a:rPr sz="2400" spc="240" baseline="1736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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13295" y="1302257"/>
            <a:ext cx="591820" cy="36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0480" algn="r">
              <a:lnSpc>
                <a:spcPts val="944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L="38100">
              <a:lnSpc>
                <a:spcPts val="1725"/>
              </a:lnSpc>
            </a:pPr>
            <a:r>
              <a:rPr sz="1600" dirty="0">
                <a:latin typeface="Symbol"/>
                <a:cs typeface="Symbol"/>
              </a:rPr>
              <a:t></a:t>
            </a:r>
            <a:r>
              <a:rPr sz="1600" spc="170" dirty="0">
                <a:latin typeface="Times New Roman"/>
                <a:cs typeface="Times New Roman"/>
              </a:rPr>
              <a:t> </a:t>
            </a:r>
            <a:r>
              <a:rPr sz="2400" baseline="5208" dirty="0">
                <a:latin typeface="Times New Roman"/>
                <a:cs typeface="Times New Roman"/>
              </a:rPr>
              <a:t>1</a:t>
            </a:r>
            <a:r>
              <a:rPr sz="2400" spc="352" baseline="5208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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1832" y="1616710"/>
            <a:ext cx="9163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7" baseline="-3472" dirty="0">
                <a:latin typeface="Symbol"/>
                <a:cs typeface="Symbol"/>
              </a:rPr>
              <a:t></a:t>
            </a:r>
            <a:r>
              <a:rPr sz="1600" i="1" spc="45" dirty="0">
                <a:latin typeface="Times New Roman"/>
                <a:cs typeface="Times New Roman"/>
              </a:rPr>
              <a:t>u</a:t>
            </a:r>
            <a:r>
              <a:rPr sz="1600" i="1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29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470" dirty="0">
                <a:latin typeface="Times New Roman"/>
                <a:cs typeface="Times New Roman"/>
              </a:rPr>
              <a:t> </a:t>
            </a:r>
            <a:r>
              <a:rPr sz="2400" spc="-75" baseline="3472" dirty="0">
                <a:latin typeface="Symbol"/>
                <a:cs typeface="Symbol"/>
              </a:rPr>
              <a:t></a:t>
            </a:r>
            <a:endParaRPr sz="2400" baseline="3472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80580" y="1598422"/>
            <a:ext cx="1035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Symbol"/>
                <a:cs typeface="Symbol"/>
              </a:rPr>
              <a:t>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13550" y="1842261"/>
            <a:ext cx="4883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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2400" baseline="6944" dirty="0">
                <a:latin typeface="Times New Roman"/>
                <a:cs typeface="Times New Roman"/>
              </a:rPr>
              <a:t>2</a:t>
            </a:r>
            <a:r>
              <a:rPr sz="2400" spc="307" baseline="6944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Symbol"/>
                <a:cs typeface="Symbol"/>
              </a:rPr>
              <a:t>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06385" y="1583181"/>
            <a:ext cx="918844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u</a:t>
            </a:r>
            <a:r>
              <a:rPr sz="1600" i="1" spc="-2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1]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26428" y="2293620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90688" y="2203246"/>
            <a:ext cx="829944" cy="9582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532765">
              <a:lnSpc>
                <a:spcPct val="100000"/>
              </a:lnSpc>
              <a:spcBef>
                <a:spcPts val="300"/>
              </a:spcBef>
            </a:pP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  <a:tabLst>
                <a:tab pos="264795" algn="l"/>
                <a:tab pos="816610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z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</a:t>
            </a:r>
            <a:r>
              <a:rPr sz="1900" spc="500" dirty="0">
                <a:latin typeface="Times New Roman"/>
                <a:cs typeface="Times New Roman"/>
              </a:rPr>
              <a:t> </a:t>
            </a:r>
            <a:r>
              <a:rPr sz="1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900">
              <a:latin typeface="Times New Roman"/>
              <a:cs typeface="Times New Roman"/>
            </a:endParaRPr>
          </a:p>
          <a:p>
            <a:pPr marL="546100">
              <a:lnSpc>
                <a:spcPct val="100000"/>
              </a:lnSpc>
              <a:spcBef>
                <a:spcPts val="95"/>
              </a:spcBef>
            </a:pPr>
            <a:r>
              <a:rPr sz="1900" spc="-50" dirty="0">
                <a:latin typeface="Times New Roman"/>
                <a:cs typeface="Times New Roman"/>
              </a:rPr>
              <a:t>3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94577" y="2723895"/>
            <a:ext cx="7677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0555" algn="l"/>
              </a:tabLst>
            </a:pPr>
            <a:r>
              <a:rPr sz="850" strike="sngStrike" dirty="0">
                <a:latin typeface="Times New Roman"/>
                <a:cs typeface="Times New Roman"/>
              </a:rPr>
              <a:t>	</a:t>
            </a:r>
            <a:r>
              <a:rPr sz="850" strike="sngStrike" dirty="0">
                <a:latin typeface="Symbol"/>
                <a:cs typeface="Symbol"/>
              </a:rPr>
              <a:t></a:t>
            </a:r>
            <a:r>
              <a:rPr sz="850" strike="noStrike" spc="-135" dirty="0">
                <a:latin typeface="Times New Roman"/>
                <a:cs typeface="Times New Roman"/>
              </a:rPr>
              <a:t> </a:t>
            </a:r>
            <a:r>
              <a:rPr sz="850" strike="noStrike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90894" y="2834132"/>
            <a:ext cx="2813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28206" y="2763265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950" spc="380" dirty="0">
                <a:latin typeface="Times New Roman"/>
                <a:cs typeface="Times New Roman"/>
              </a:rPr>
              <a:t> </a:t>
            </a:r>
            <a:r>
              <a:rPr sz="2250" i="1" spc="-75" baseline="-16666" dirty="0">
                <a:latin typeface="Times New Roman"/>
                <a:cs typeface="Times New Roman"/>
              </a:rPr>
              <a:t>z</a:t>
            </a:r>
            <a:endParaRPr sz="2250" baseline="-16666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19141" y="3384804"/>
            <a:ext cx="558800" cy="34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ts val="85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  <a:p>
            <a:pPr marL="38100">
              <a:lnSpc>
                <a:spcPts val="1630"/>
              </a:lnSpc>
            </a:pPr>
            <a:r>
              <a:rPr sz="1500" dirty="0">
                <a:latin typeface="Symbol"/>
                <a:cs typeface="Symbol"/>
              </a:rPr>
              <a:t></a:t>
            </a:r>
            <a:r>
              <a:rPr sz="1500" spc="170" dirty="0">
                <a:latin typeface="Times New Roman"/>
                <a:cs typeface="Times New Roman"/>
              </a:rPr>
              <a:t> </a:t>
            </a:r>
            <a:r>
              <a:rPr sz="2250" baseline="5555" dirty="0">
                <a:latin typeface="Times New Roman"/>
                <a:cs typeface="Times New Roman"/>
              </a:rPr>
              <a:t>1</a:t>
            </a:r>
            <a:r>
              <a:rPr sz="2250" spc="270" baseline="555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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69559" y="3611626"/>
            <a:ext cx="4692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u</a:t>
            </a:r>
            <a:r>
              <a:rPr sz="1500" i="1" spc="-19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60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12358" y="3411220"/>
            <a:ext cx="1627505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1245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730250" algn="l"/>
                <a:tab pos="1614170" algn="l"/>
              </a:tabLst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10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1]</a:t>
            </a:r>
            <a:r>
              <a:rPr sz="1500" spc="17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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784845" y="3603244"/>
            <a:ext cx="78867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620" algn="l"/>
                <a:tab pos="775335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z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</a:t>
            </a:r>
            <a:r>
              <a:rPr sz="1900" spc="520" dirty="0">
                <a:latin typeface="Times New Roman"/>
                <a:cs typeface="Times New Roman"/>
              </a:rPr>
              <a:t> </a:t>
            </a:r>
            <a:r>
              <a:rPr sz="1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14943" y="3391153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09997" y="3910329"/>
            <a:ext cx="461009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</a:t>
            </a:r>
            <a:r>
              <a:rPr sz="1500" spc="170" dirty="0">
                <a:latin typeface="Times New Roman"/>
                <a:cs typeface="Times New Roman"/>
              </a:rPr>
              <a:t> </a:t>
            </a:r>
            <a:r>
              <a:rPr sz="2250" baseline="5555" dirty="0">
                <a:latin typeface="Times New Roman"/>
                <a:cs typeface="Times New Roman"/>
              </a:rPr>
              <a:t>2</a:t>
            </a:r>
            <a:r>
              <a:rPr sz="2250" spc="307" baseline="555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22542" y="3885691"/>
            <a:ext cx="28130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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59854" y="3814826"/>
            <a:ext cx="47307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spc="420" dirty="0">
                <a:latin typeface="Times New Roman"/>
                <a:cs typeface="Times New Roman"/>
              </a:rPr>
              <a:t> </a:t>
            </a:r>
            <a:r>
              <a:rPr sz="2250" i="1" baseline="-16666" dirty="0">
                <a:latin typeface="Times New Roman"/>
                <a:cs typeface="Times New Roman"/>
              </a:rPr>
              <a:t>z</a:t>
            </a:r>
            <a:r>
              <a:rPr sz="2250" i="1" spc="67" baseline="-16666" dirty="0">
                <a:latin typeface="Times New Roman"/>
                <a:cs typeface="Times New Roman"/>
              </a:rPr>
              <a:t> </a:t>
            </a:r>
            <a:r>
              <a:rPr sz="1425" spc="-37" baseline="2923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14943" y="3897122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52006" y="4324350"/>
            <a:ext cx="944244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95" dirty="0">
                <a:latin typeface="Times New Roman"/>
                <a:cs typeface="Times New Roman"/>
              </a:rPr>
              <a:t> </a:t>
            </a:r>
            <a:r>
              <a:rPr sz="1500" i="1" spc="-10" dirty="0">
                <a:latin typeface="Times New Roman"/>
                <a:cs typeface="Times New Roman"/>
              </a:rPr>
              <a:t>z</a:t>
            </a:r>
            <a:r>
              <a:rPr sz="1500" i="1" spc="-180" dirty="0">
                <a:latin typeface="Times New Roman"/>
                <a:cs typeface="Times New Roman"/>
              </a:rPr>
              <a:t> </a:t>
            </a:r>
            <a:r>
              <a:rPr sz="1950" spc="55" dirty="0">
                <a:latin typeface="Symbol"/>
                <a:cs typeface="Symbol"/>
              </a:rPr>
              <a:t></a:t>
            </a:r>
            <a:r>
              <a:rPr sz="1500" i="1" spc="55" dirty="0">
                <a:latin typeface="Times New Roman"/>
                <a:cs typeface="Times New Roman"/>
              </a:rPr>
              <a:t>z</a:t>
            </a:r>
            <a:r>
              <a:rPr sz="1500" i="1" spc="-1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425" u="sng" spc="217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425" u="sng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spc="637" baseline="26315" dirty="0">
                <a:latin typeface="Times New Roman"/>
                <a:cs typeface="Times New Roman"/>
              </a:rPr>
              <a:t> </a:t>
            </a:r>
            <a:r>
              <a:rPr sz="1950" spc="-50" dirty="0">
                <a:latin typeface="Symbol"/>
                <a:cs typeface="Symbol"/>
              </a:rPr>
              <a:t>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607807" y="4937023"/>
            <a:ext cx="48895" cy="6985"/>
          </a:xfrm>
          <a:custGeom>
            <a:avLst/>
            <a:gdLst/>
            <a:ahLst/>
            <a:cxnLst/>
            <a:rect l="l" t="t" r="r" b="b"/>
            <a:pathLst>
              <a:path w="48895" h="6985">
                <a:moveTo>
                  <a:pt x="48641" y="0"/>
                </a:moveTo>
                <a:lnTo>
                  <a:pt x="0" y="0"/>
                </a:lnTo>
                <a:lnTo>
                  <a:pt x="0" y="6578"/>
                </a:lnTo>
                <a:lnTo>
                  <a:pt x="48641" y="6578"/>
                </a:lnTo>
                <a:lnTo>
                  <a:pt x="4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660897" y="4581397"/>
            <a:ext cx="2143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686560" algn="l"/>
                <a:tab pos="2104390" algn="l"/>
              </a:tabLst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425" u="sng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25" u="sng" spc="-37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12</a:t>
            </a:r>
            <a:r>
              <a:rPr sz="1425" u="sng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425" baseline="26315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542023" y="4721605"/>
            <a:ext cx="999490" cy="45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Symbol"/>
                <a:cs typeface="Symbol"/>
              </a:rPr>
              <a:t>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19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425" u="sng" spc="209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25" u="sng" baseline="26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spc="254" baseline="2631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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  <a:p>
            <a:pPr marR="99060" algn="ctr">
              <a:lnSpc>
                <a:spcPct val="100000"/>
              </a:lnSpc>
              <a:spcBef>
                <a:spcPts val="15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57769" y="4545795"/>
            <a:ext cx="243840" cy="61785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5"/>
              </a:spcBef>
            </a:pPr>
            <a:r>
              <a:rPr sz="950" spc="-10" dirty="0">
                <a:latin typeface="Times New Roman"/>
                <a:cs typeface="Times New Roman"/>
              </a:rPr>
              <a:t>1</a:t>
            </a:r>
            <a:r>
              <a:rPr sz="950" spc="-140" dirty="0">
                <a:latin typeface="Times New Roman"/>
                <a:cs typeface="Times New Roman"/>
              </a:rPr>
              <a:t> </a:t>
            </a:r>
            <a:r>
              <a:rPr sz="2925" spc="-75" baseline="-12820" dirty="0">
                <a:latin typeface="Symbol"/>
                <a:cs typeface="Symbol"/>
              </a:rPr>
              <a:t></a:t>
            </a:r>
            <a:endParaRPr sz="2925" baseline="-1282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850" spc="-50" dirty="0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41873" y="5701029"/>
            <a:ext cx="490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75653" y="5443473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67345" y="5443473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656069" y="5696966"/>
            <a:ext cx="65659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755" algn="l"/>
              </a:tabLst>
            </a:pPr>
            <a:r>
              <a:rPr sz="1900" spc="-50" dirty="0">
                <a:latin typeface="Symbol"/>
                <a:cs typeface="Symbol"/>
              </a:rPr>
              <a:t>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24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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381750" y="5961888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3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467345" y="5961888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53684" y="1757933"/>
            <a:ext cx="148590" cy="0"/>
          </a:xfrm>
          <a:custGeom>
            <a:avLst/>
            <a:gdLst/>
            <a:ahLst/>
            <a:cxnLst/>
            <a:rect l="l" t="t" r="r" b="b"/>
            <a:pathLst>
              <a:path w="148589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79083" y="5890640"/>
            <a:ext cx="175260" cy="0"/>
          </a:xfrm>
          <a:custGeom>
            <a:avLst/>
            <a:gdLst/>
            <a:ahLst/>
            <a:cxnLst/>
            <a:rect l="l" t="t" r="r" b="b"/>
            <a:pathLst>
              <a:path w="175259">
                <a:moveTo>
                  <a:pt x="0" y="0"/>
                </a:moveTo>
                <a:lnTo>
                  <a:pt x="17526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59598" y="5890640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596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283" y="2123694"/>
            <a:ext cx="3288791" cy="3064001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72378" y="4940046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9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52159" y="4940046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9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Example:</a:t>
            </a:r>
            <a:r>
              <a:rPr sz="4000" u="none" spc="-105" dirty="0"/>
              <a:t> </a:t>
            </a:r>
            <a:r>
              <a:rPr sz="4000" u="none" dirty="0"/>
              <a:t>Finite</a:t>
            </a:r>
            <a:r>
              <a:rPr sz="4000" u="none" spc="-35" dirty="0"/>
              <a:t> </a:t>
            </a:r>
            <a:r>
              <a:rPr sz="4000" u="none" dirty="0"/>
              <a:t>Length</a:t>
            </a:r>
            <a:r>
              <a:rPr sz="4000" u="none" spc="-114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5854446" y="1876043"/>
            <a:ext cx="1001394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8680" algn="l"/>
              </a:tabLst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29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]</a:t>
            </a:r>
            <a:r>
              <a:rPr sz="1900" spc="22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2850" spc="-75" baseline="1461" dirty="0">
                <a:latin typeface="Symbol"/>
                <a:cs typeface="Symbol"/>
              </a:rPr>
              <a:t></a:t>
            </a:r>
            <a:endParaRPr sz="2850" baseline="1461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85533" y="1559052"/>
            <a:ext cx="46990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baseline="-21929" dirty="0">
                <a:latin typeface="Symbol"/>
                <a:cs typeface="Symbol"/>
              </a:rPr>
              <a:t></a:t>
            </a:r>
            <a:r>
              <a:rPr sz="2850" spc="-345" baseline="-21929" dirty="0">
                <a:latin typeface="Times New Roman"/>
                <a:cs typeface="Times New Roman"/>
              </a:rPr>
              <a:t> </a:t>
            </a:r>
            <a:r>
              <a:rPr sz="2850" i="1" baseline="-26315" dirty="0">
                <a:latin typeface="Times New Roman"/>
                <a:cs typeface="Times New Roman"/>
              </a:rPr>
              <a:t>a</a:t>
            </a:r>
            <a:r>
              <a:rPr sz="2850" i="1" spc="-97" baseline="-26315" dirty="0">
                <a:latin typeface="Times New Roman"/>
                <a:cs typeface="Times New Roman"/>
              </a:rPr>
              <a:t> </a:t>
            </a:r>
            <a:r>
              <a:rPr sz="1100" i="1" spc="-6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1833" y="1773935"/>
            <a:ext cx="11931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Times New Roman"/>
                <a:cs typeface="Times New Roman"/>
              </a:rPr>
              <a:t>0</a:t>
            </a:r>
            <a:r>
              <a:rPr sz="1350" spc="2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35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n</a:t>
            </a:r>
            <a:r>
              <a:rPr sz="1350" i="1" spc="34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434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N</a:t>
            </a:r>
            <a:r>
              <a:rPr sz="1350" i="1" spc="110" dirty="0">
                <a:latin typeface="Times New Roman"/>
                <a:cs typeface="Times New Roman"/>
              </a:rPr>
              <a:t> 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9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82485" y="2190242"/>
            <a:ext cx="43370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baseline="-14619" dirty="0">
                <a:latin typeface="Symbol"/>
                <a:cs typeface="Symbol"/>
              </a:rPr>
              <a:t></a:t>
            </a:r>
            <a:r>
              <a:rPr sz="2850" spc="667" baseline="-14619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0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9143" y="2151379"/>
            <a:ext cx="902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otherwise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3840" y="2588260"/>
            <a:ext cx="1117600" cy="68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0565" algn="ctr">
              <a:lnSpc>
                <a:spcPts val="919"/>
              </a:lnSpc>
              <a:spcBef>
                <a:spcPts val="100"/>
              </a:spcBef>
            </a:pP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  <a:p>
            <a:pPr marL="89535">
              <a:lnSpc>
                <a:spcPts val="2540"/>
              </a:lnSpc>
            </a:pP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150" baseline="-11363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2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]</a:t>
            </a:r>
            <a:r>
              <a:rPr sz="1500" spc="-16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5" dirty="0">
                <a:latin typeface="Times New Roman"/>
                <a:cs typeface="Times New Roman"/>
              </a:rPr>
              <a:t> </a:t>
            </a:r>
            <a:r>
              <a:rPr sz="1425" baseline="29239" dirty="0">
                <a:latin typeface="Symbol"/>
                <a:cs typeface="Symbol"/>
              </a:rPr>
              <a:t></a:t>
            </a:r>
            <a:r>
              <a:rPr sz="1425" baseline="29239" dirty="0">
                <a:latin typeface="Times New Roman"/>
                <a:cs typeface="Times New Roman"/>
              </a:rPr>
              <a:t> </a:t>
            </a:r>
            <a:r>
              <a:rPr sz="1425" i="1" spc="-75" baseline="23391" dirty="0">
                <a:latin typeface="Times New Roman"/>
                <a:cs typeface="Times New Roman"/>
              </a:rPr>
              <a:t>n</a:t>
            </a:r>
            <a:endParaRPr sz="1425" baseline="23391">
              <a:latin typeface="Times New Roman"/>
              <a:cs typeface="Times New Roman"/>
            </a:endParaRPr>
          </a:p>
          <a:p>
            <a:pPr marR="742950" algn="ctr">
              <a:lnSpc>
                <a:spcPct val="100000"/>
              </a:lnSpc>
              <a:spcBef>
                <a:spcPts val="745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2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4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57494" y="2794508"/>
            <a:ext cx="690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72147" y="3348990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6140" y="3388614"/>
            <a:ext cx="2501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12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</a:t>
            </a:r>
            <a:r>
              <a:rPr sz="850" spc="-25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48579" y="3516376"/>
            <a:ext cx="1692910" cy="63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3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355" dirty="0">
                <a:latin typeface="Times New Roman"/>
                <a:cs typeface="Times New Roman"/>
              </a:rPr>
              <a:t> </a:t>
            </a:r>
            <a:r>
              <a:rPr sz="3375" baseline="-7407" dirty="0">
                <a:latin typeface="Symbol"/>
                <a:cs typeface="Symbol"/>
              </a:rPr>
              <a:t></a:t>
            </a:r>
            <a:r>
              <a:rPr sz="3375" spc="412" baseline="-7407" dirty="0">
                <a:latin typeface="Times New Roman"/>
                <a:cs typeface="Times New Roman"/>
              </a:rPr>
              <a:t> </a:t>
            </a:r>
            <a:r>
              <a:rPr sz="3600" spc="-30" baseline="-3472" dirty="0">
                <a:latin typeface="Symbol"/>
                <a:cs typeface="Symbol"/>
              </a:rPr>
              <a:t></a:t>
            </a:r>
            <a:r>
              <a:rPr sz="2250" i="1" spc="-30" baseline="5555" dirty="0">
                <a:latin typeface="Times New Roman"/>
                <a:cs typeface="Times New Roman"/>
              </a:rPr>
              <a:t>az</a:t>
            </a:r>
            <a:r>
              <a:rPr sz="2250" i="1" spc="-52" baseline="5555" dirty="0">
                <a:latin typeface="Times New Roman"/>
                <a:cs typeface="Times New Roman"/>
              </a:rPr>
              <a:t> </a:t>
            </a:r>
            <a:r>
              <a:rPr sz="1425" spc="-44" baseline="43859" dirty="0">
                <a:latin typeface="Symbol"/>
                <a:cs typeface="Symbol"/>
              </a:rPr>
              <a:t></a:t>
            </a:r>
            <a:r>
              <a:rPr sz="1425" spc="-44" baseline="40935" dirty="0">
                <a:latin typeface="Times New Roman"/>
                <a:cs typeface="Times New Roman"/>
              </a:rPr>
              <a:t>1</a:t>
            </a:r>
            <a:r>
              <a:rPr sz="1425" spc="-82" baseline="40935" dirty="0">
                <a:latin typeface="Times New Roman"/>
                <a:cs typeface="Times New Roman"/>
              </a:rPr>
              <a:t> </a:t>
            </a:r>
            <a:r>
              <a:rPr sz="3600" spc="-75" baseline="5787" dirty="0">
                <a:latin typeface="Symbol"/>
                <a:cs typeface="Symbol"/>
              </a:rPr>
              <a:t></a:t>
            </a:r>
            <a:endParaRPr sz="3600" baseline="5787">
              <a:latin typeface="Symbol"/>
              <a:cs typeface="Symbol"/>
            </a:endParaRPr>
          </a:p>
          <a:p>
            <a:pPr marL="149860" algn="ctr">
              <a:lnSpc>
                <a:spcPct val="100000"/>
              </a:lnSpc>
              <a:spcBef>
                <a:spcPts val="915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1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7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18350" y="3172714"/>
            <a:ext cx="1077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1851" dirty="0">
                <a:latin typeface="Times New Roman"/>
                <a:cs typeface="Times New Roman"/>
              </a:rPr>
              <a:t>1</a:t>
            </a:r>
            <a:r>
              <a:rPr sz="2250" spc="-142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</a:t>
            </a:r>
            <a:r>
              <a:rPr sz="2250" spc="67" baseline="1851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Symbol"/>
                <a:cs typeface="Symbol"/>
              </a:rPr>
              <a:t></a:t>
            </a:r>
            <a:r>
              <a:rPr sz="2250" i="1" baseline="1851" dirty="0">
                <a:latin typeface="Times New Roman"/>
                <a:cs typeface="Times New Roman"/>
              </a:rPr>
              <a:t>az</a:t>
            </a:r>
            <a:r>
              <a:rPr sz="2250" i="1" spc="532" baseline="1851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3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Times New Roman"/>
                <a:cs typeface="Times New Roman"/>
              </a:rPr>
              <a:t>1</a:t>
            </a:r>
            <a:r>
              <a:rPr sz="850" spc="75" dirty="0">
                <a:latin typeface="Times New Roman"/>
                <a:cs typeface="Times New Roman"/>
              </a:rPr>
              <a:t> </a:t>
            </a:r>
            <a:r>
              <a:rPr sz="3600" spc="-37" baseline="-16203" dirty="0">
                <a:latin typeface="Symbol"/>
                <a:cs typeface="Symbol"/>
              </a:rPr>
              <a:t></a:t>
            </a:r>
            <a:r>
              <a:rPr sz="1275" i="1" spc="-37" baseline="22875" dirty="0">
                <a:latin typeface="Times New Roman"/>
                <a:cs typeface="Times New Roman"/>
              </a:rPr>
              <a:t>N</a:t>
            </a:r>
            <a:endParaRPr sz="1275" baseline="2287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5883" y="3629914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49718" y="3740150"/>
            <a:ext cx="106807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10"/>
              </a:lnSpc>
              <a:spcBef>
                <a:spcPts val="100"/>
              </a:spcBef>
              <a:tabLst>
                <a:tab pos="747395" algn="l"/>
                <a:tab pos="1054735" algn="l"/>
              </a:tabLst>
            </a:pPr>
            <a:r>
              <a:rPr sz="850" strike="dblStrike" dirty="0">
                <a:latin typeface="Times New Roman"/>
                <a:cs typeface="Times New Roman"/>
              </a:rPr>
              <a:t>	</a:t>
            </a:r>
            <a:r>
              <a:rPr sz="850" strike="dblStrike" dirty="0">
                <a:latin typeface="Symbol"/>
                <a:cs typeface="Symbol"/>
              </a:rPr>
              <a:t></a:t>
            </a:r>
            <a:r>
              <a:rPr sz="850" strike="noStrike" spc="-135" dirty="0">
                <a:latin typeface="Times New Roman"/>
                <a:cs typeface="Times New Roman"/>
              </a:rPr>
              <a:t> </a:t>
            </a:r>
            <a:r>
              <a:rPr sz="850" strike="sngStrike" spc="-50" dirty="0">
                <a:latin typeface="Times New Roman"/>
                <a:cs typeface="Times New Roman"/>
              </a:rPr>
              <a:t>1</a:t>
            </a:r>
            <a:r>
              <a:rPr sz="850" strike="sngStrike" dirty="0">
                <a:latin typeface="Times New Roman"/>
                <a:cs typeface="Times New Roman"/>
              </a:rPr>
              <a:t>	</a:t>
            </a:r>
            <a:endParaRPr sz="850">
              <a:latin typeface="Times New Roman"/>
              <a:cs typeface="Times New Roman"/>
            </a:endParaRPr>
          </a:p>
          <a:p>
            <a:pPr marL="152400">
              <a:lnSpc>
                <a:spcPts val="1789"/>
              </a:lnSpc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80" dirty="0">
                <a:latin typeface="Times New Roman"/>
                <a:cs typeface="Times New Roman"/>
              </a:rPr>
              <a:t> </a:t>
            </a:r>
            <a:r>
              <a:rPr sz="1500" i="1" spc="-35" dirty="0">
                <a:latin typeface="Times New Roman"/>
                <a:cs typeface="Times New Roman"/>
              </a:rPr>
              <a:t>az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3608" y="5298440"/>
            <a:ext cx="2294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Pole-</a:t>
            </a:r>
            <a:r>
              <a:rPr sz="1800" dirty="0">
                <a:latin typeface="Times New Roman"/>
                <a:cs typeface="Times New Roman"/>
              </a:rPr>
              <a:t>zero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plot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16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92521" y="4267707"/>
            <a:ext cx="18662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finite,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so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05171" y="4950714"/>
            <a:ext cx="4895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69685" y="4943347"/>
            <a:ext cx="72199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2100" algn="l"/>
              </a:tabLst>
            </a:pPr>
            <a:r>
              <a:rPr sz="1950" i="1" spc="-50" dirty="0">
                <a:latin typeface="Times New Roman"/>
                <a:cs typeface="Times New Roman"/>
              </a:rPr>
              <a:t>a</a:t>
            </a:r>
            <a:r>
              <a:rPr sz="1950" i="1" dirty="0">
                <a:latin typeface="Times New Roman"/>
                <a:cs typeface="Times New Roman"/>
              </a:rPr>
              <a:t>	</a:t>
            </a:r>
            <a:r>
              <a:rPr sz="1950" dirty="0">
                <a:latin typeface="Symbol"/>
                <a:cs typeface="Symbol"/>
              </a:rPr>
              <a:t></a:t>
            </a:r>
            <a:r>
              <a:rPr sz="1950" spc="310" dirty="0">
                <a:latin typeface="Times New Roman"/>
                <a:cs typeface="Times New Roman"/>
              </a:rPr>
              <a:t> </a:t>
            </a:r>
            <a:r>
              <a:rPr sz="1950" spc="-50" dirty="0">
                <a:latin typeface="Symbol"/>
                <a:cs typeface="Symbol"/>
              </a:rPr>
              <a:t>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19035" y="4880609"/>
            <a:ext cx="349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and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79664" y="4968494"/>
            <a:ext cx="61341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49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</a:t>
            </a:r>
            <a:r>
              <a:rPr sz="1900" spc="44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0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" y="2185416"/>
            <a:ext cx="3877055" cy="301599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78173" y="271272"/>
            <a:ext cx="4990465" cy="935990"/>
            <a:chOff x="3678173" y="271272"/>
            <a:chExt cx="4990465" cy="935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0667" y="412242"/>
              <a:ext cx="174498" cy="1874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6951" y="271272"/>
              <a:ext cx="393191" cy="3870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3151" y="271272"/>
              <a:ext cx="3072383" cy="3870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8544" y="271272"/>
              <a:ext cx="393192" cy="3870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4744" y="271272"/>
              <a:ext cx="1645920" cy="3870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8173" y="545592"/>
              <a:ext cx="4990337" cy="3870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173" y="798576"/>
              <a:ext cx="4648200" cy="40843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814317" y="315721"/>
            <a:ext cx="4537710" cy="8318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i="1" u="none" spc="-25" dirty="0">
                <a:latin typeface="Times New Roman"/>
                <a:cs typeface="Times New Roman"/>
              </a:rPr>
              <a:t>Z</a:t>
            </a:r>
            <a:r>
              <a:rPr sz="1800" u="none" spc="-25" dirty="0"/>
              <a:t>-</a:t>
            </a:r>
            <a:r>
              <a:rPr sz="1800" u="none" spc="-10" dirty="0"/>
              <a:t>transforms</a:t>
            </a:r>
            <a:r>
              <a:rPr sz="1800" u="none" spc="-35" dirty="0"/>
              <a:t> </a:t>
            </a:r>
            <a:r>
              <a:rPr sz="1800" u="none" dirty="0"/>
              <a:t>with</a:t>
            </a:r>
            <a:r>
              <a:rPr sz="1800" u="none" spc="-35" dirty="0"/>
              <a:t> </a:t>
            </a:r>
            <a:r>
              <a:rPr sz="1800" u="none" dirty="0"/>
              <a:t>the</a:t>
            </a:r>
            <a:r>
              <a:rPr sz="1800" u="none" spc="-50" dirty="0"/>
              <a:t> </a:t>
            </a:r>
            <a:r>
              <a:rPr sz="1800" u="none" dirty="0"/>
              <a:t>same</a:t>
            </a:r>
            <a:r>
              <a:rPr sz="1800" u="none" spc="-50" dirty="0"/>
              <a:t> </a:t>
            </a:r>
            <a:r>
              <a:rPr sz="1800" u="none" spc="-25" dirty="0"/>
              <a:t>pole-</a:t>
            </a:r>
            <a:r>
              <a:rPr sz="1800" u="none" dirty="0"/>
              <a:t>zero</a:t>
            </a:r>
            <a:r>
              <a:rPr sz="1800" u="none" spc="-30" dirty="0"/>
              <a:t> </a:t>
            </a:r>
            <a:r>
              <a:rPr sz="1800" u="none" spc="-10" dirty="0"/>
              <a:t>locations illustrating</a:t>
            </a:r>
            <a:r>
              <a:rPr sz="1800" u="none" spc="-75" dirty="0"/>
              <a:t> </a:t>
            </a:r>
            <a:r>
              <a:rPr sz="1800" u="none" dirty="0"/>
              <a:t>the</a:t>
            </a:r>
            <a:r>
              <a:rPr sz="1800" u="none" spc="-80" dirty="0"/>
              <a:t> </a:t>
            </a:r>
            <a:r>
              <a:rPr sz="1800" u="none" dirty="0"/>
              <a:t>different</a:t>
            </a:r>
            <a:r>
              <a:rPr sz="1800" u="none" spc="30" dirty="0"/>
              <a:t> </a:t>
            </a:r>
            <a:r>
              <a:rPr sz="1800" u="none" spc="-20" dirty="0"/>
              <a:t>possibilities</a:t>
            </a:r>
            <a:r>
              <a:rPr sz="1800" u="none" spc="-50" dirty="0"/>
              <a:t> </a:t>
            </a:r>
            <a:r>
              <a:rPr sz="1800" u="none" dirty="0"/>
              <a:t>for the</a:t>
            </a:r>
            <a:r>
              <a:rPr sz="1800" u="none" spc="-35" dirty="0"/>
              <a:t> </a:t>
            </a:r>
            <a:r>
              <a:rPr sz="1800" u="none" spc="-20" dirty="0"/>
              <a:t>ROC. </a:t>
            </a:r>
            <a:r>
              <a:rPr sz="1800" u="none" dirty="0"/>
              <a:t>Each</a:t>
            </a:r>
            <a:r>
              <a:rPr sz="1800" u="none" spc="-40" dirty="0"/>
              <a:t> </a:t>
            </a:r>
            <a:r>
              <a:rPr sz="1800" u="none" dirty="0"/>
              <a:t>ROC</a:t>
            </a:r>
            <a:r>
              <a:rPr sz="1800" u="none" spc="-60" dirty="0"/>
              <a:t> </a:t>
            </a:r>
            <a:r>
              <a:rPr sz="1800" u="none" spc="-20" dirty="0"/>
              <a:t>corresponds</a:t>
            </a:r>
            <a:r>
              <a:rPr sz="1800" u="none" spc="-90" dirty="0"/>
              <a:t> </a:t>
            </a:r>
            <a:r>
              <a:rPr sz="1800" u="none" dirty="0"/>
              <a:t>to</a:t>
            </a:r>
            <a:r>
              <a:rPr sz="1800" u="none" spc="-45" dirty="0"/>
              <a:t> </a:t>
            </a:r>
            <a:r>
              <a:rPr sz="1800" u="none" dirty="0"/>
              <a:t>a</a:t>
            </a:r>
            <a:r>
              <a:rPr sz="1800" u="none" spc="-65" dirty="0"/>
              <a:t> </a:t>
            </a:r>
            <a:r>
              <a:rPr sz="1800" u="none" dirty="0"/>
              <a:t>different</a:t>
            </a:r>
            <a:r>
              <a:rPr sz="1800" u="none" spc="-20" dirty="0"/>
              <a:t> </a:t>
            </a:r>
            <a:r>
              <a:rPr sz="1800" u="none" spc="-10" dirty="0"/>
              <a:t>sequence.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63540" y="1632204"/>
            <a:ext cx="3208020" cy="2265680"/>
            <a:chOff x="5463540" y="1632204"/>
            <a:chExt cx="3208020" cy="226568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3540" y="1632204"/>
              <a:ext cx="1685543" cy="22113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40424" y="3534155"/>
              <a:ext cx="929640" cy="3634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8886" y="3534155"/>
              <a:ext cx="348233" cy="3634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56704" y="3534155"/>
              <a:ext cx="1514855" cy="36347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558533" y="3582923"/>
            <a:ext cx="1950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c)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left-</a:t>
            </a:r>
            <a:r>
              <a:rPr sz="1600" dirty="0">
                <a:latin typeface="Times New Roman"/>
                <a:cs typeface="Times New Roman"/>
              </a:rPr>
              <a:t>sided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sequence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9505" y="89153"/>
            <a:ext cx="3840479" cy="3806190"/>
            <a:chOff x="619505" y="89153"/>
            <a:chExt cx="3840479" cy="3806190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5037" y="89153"/>
              <a:ext cx="2195322" cy="22570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85238" y="1517903"/>
              <a:ext cx="2174748" cy="2362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9505" y="3651503"/>
              <a:ext cx="805434" cy="2164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6350" y="3532632"/>
              <a:ext cx="348234" cy="36271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43405" y="3532632"/>
              <a:ext cx="1506474" cy="36271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09600" y="3579876"/>
            <a:ext cx="20688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b)</a:t>
            </a:r>
            <a:r>
              <a:rPr sz="1600" spc="-11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3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right-</a:t>
            </a:r>
            <a:r>
              <a:rPr sz="1600" dirty="0">
                <a:latin typeface="Times New Roman"/>
                <a:cs typeface="Times New Roman"/>
              </a:rPr>
              <a:t>sided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sequence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58011" y="4124705"/>
            <a:ext cx="3541395" cy="2357755"/>
            <a:chOff x="858011" y="4124705"/>
            <a:chExt cx="3541395" cy="2357755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65425" y="4124705"/>
              <a:ext cx="2133600" cy="23119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8011" y="6238494"/>
              <a:ext cx="709422" cy="2118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9605" y="6119622"/>
              <a:ext cx="348233" cy="3627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7423" y="6119622"/>
              <a:ext cx="1511808" cy="362712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38200" y="6166103"/>
            <a:ext cx="19894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d)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6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two-</a:t>
            </a:r>
            <a:r>
              <a:rPr sz="1600" dirty="0">
                <a:latin typeface="Times New Roman"/>
                <a:cs typeface="Times New Roman"/>
              </a:rPr>
              <a:t>sided</a:t>
            </a:r>
            <a:r>
              <a:rPr sz="1600" spc="-10" dirty="0">
                <a:latin typeface="Times New Roman"/>
                <a:cs typeface="Times New Roman"/>
              </a:rPr>
              <a:t> sequence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617464" y="4373117"/>
            <a:ext cx="3313429" cy="2033905"/>
            <a:chOff x="5617464" y="4373117"/>
            <a:chExt cx="3313429" cy="2033905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17464" y="4373117"/>
              <a:ext cx="1402080" cy="18150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69024" y="6043422"/>
              <a:ext cx="963168" cy="3634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51014" y="6043422"/>
              <a:ext cx="348233" cy="3634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18832" y="6043422"/>
              <a:ext cx="1511807" cy="363473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790435" y="6050279"/>
            <a:ext cx="1983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e)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3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two-</a:t>
            </a:r>
            <a:r>
              <a:rPr sz="1600" dirty="0">
                <a:latin typeface="Times New Roman"/>
                <a:cs typeface="Times New Roman"/>
              </a:rPr>
              <a:t>sided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sequence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0291" y="214630"/>
            <a:ext cx="62972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Common</a:t>
            </a:r>
            <a:r>
              <a:rPr u="none" spc="-215" dirty="0"/>
              <a:t> </a:t>
            </a:r>
            <a:r>
              <a:rPr i="1" u="none" spc="-35" dirty="0">
                <a:latin typeface="Times New Roman"/>
                <a:cs typeface="Times New Roman"/>
              </a:rPr>
              <a:t>Z</a:t>
            </a:r>
            <a:r>
              <a:rPr u="none" spc="-35" dirty="0"/>
              <a:t>-</a:t>
            </a:r>
            <a:r>
              <a:rPr u="none" dirty="0"/>
              <a:t>Transform</a:t>
            </a:r>
            <a:r>
              <a:rPr u="none" spc="-275" dirty="0"/>
              <a:t> </a:t>
            </a:r>
            <a:r>
              <a:rPr u="none" spc="-10" dirty="0"/>
              <a:t>Pairs</a:t>
            </a:r>
          </a:p>
        </p:txBody>
      </p:sp>
      <p:sp>
        <p:nvSpPr>
          <p:cNvPr id="3" name="object 3"/>
          <p:cNvSpPr/>
          <p:nvPr/>
        </p:nvSpPr>
        <p:spPr>
          <a:xfrm>
            <a:off x="2093976" y="2197607"/>
            <a:ext cx="553720" cy="0"/>
          </a:xfrm>
          <a:custGeom>
            <a:avLst/>
            <a:gdLst/>
            <a:ahLst/>
            <a:cxnLst/>
            <a:rect l="l" t="t" r="r" b="b"/>
            <a:pathLst>
              <a:path w="553719">
                <a:moveTo>
                  <a:pt x="0" y="0"/>
                </a:moveTo>
                <a:lnTo>
                  <a:pt x="5532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17776" y="4483608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7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17776" y="5826252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20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93976" y="2807207"/>
            <a:ext cx="553720" cy="0"/>
          </a:xfrm>
          <a:custGeom>
            <a:avLst/>
            <a:gdLst/>
            <a:ahLst/>
            <a:cxnLst/>
            <a:rect l="l" t="t" r="r" b="b"/>
            <a:pathLst>
              <a:path w="553719">
                <a:moveTo>
                  <a:pt x="0" y="0"/>
                </a:moveTo>
                <a:lnTo>
                  <a:pt x="5532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41576" y="5140452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20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51632" y="4396740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88029" y="4396740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32632" y="4396740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82746" y="4396740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41548" y="2719577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79470" y="2719577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51632" y="3710178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88029" y="3710178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34917" y="3710178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84270" y="3710178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65348" y="5699759"/>
            <a:ext cx="0" cy="268605"/>
          </a:xfrm>
          <a:custGeom>
            <a:avLst/>
            <a:gdLst/>
            <a:ahLst/>
            <a:cxnLst/>
            <a:rect l="l" t="t" r="r" b="b"/>
            <a:pathLst>
              <a:path h="268604">
                <a:moveTo>
                  <a:pt x="0" y="0"/>
                </a:moveTo>
                <a:lnTo>
                  <a:pt x="0" y="2682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01746" y="5699759"/>
            <a:ext cx="0" cy="268605"/>
          </a:xfrm>
          <a:custGeom>
            <a:avLst/>
            <a:gdLst/>
            <a:ahLst/>
            <a:cxnLst/>
            <a:rect l="l" t="t" r="r" b="b"/>
            <a:pathLst>
              <a:path h="268604">
                <a:moveTo>
                  <a:pt x="0" y="0"/>
                </a:moveTo>
                <a:lnTo>
                  <a:pt x="0" y="2682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46347" y="5699759"/>
            <a:ext cx="0" cy="268605"/>
          </a:xfrm>
          <a:custGeom>
            <a:avLst/>
            <a:gdLst/>
            <a:ahLst/>
            <a:cxnLst/>
            <a:rect l="l" t="t" r="r" b="b"/>
            <a:pathLst>
              <a:path h="268604">
                <a:moveTo>
                  <a:pt x="0" y="0"/>
                </a:moveTo>
                <a:lnTo>
                  <a:pt x="0" y="2682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96461" y="5699759"/>
            <a:ext cx="0" cy="268605"/>
          </a:xfrm>
          <a:custGeom>
            <a:avLst/>
            <a:gdLst/>
            <a:ahLst/>
            <a:cxnLst/>
            <a:rect l="l" t="t" r="r" b="b"/>
            <a:pathLst>
              <a:path h="268604">
                <a:moveTo>
                  <a:pt x="0" y="0"/>
                </a:moveTo>
                <a:lnTo>
                  <a:pt x="0" y="2682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65348" y="5090159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01746" y="5090159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49396" y="5090159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98747" y="5090159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41548" y="2110739"/>
            <a:ext cx="0" cy="267970"/>
          </a:xfrm>
          <a:custGeom>
            <a:avLst/>
            <a:gdLst/>
            <a:ahLst/>
            <a:cxnLst/>
            <a:rect l="l" t="t" r="r" b="b"/>
            <a:pathLst>
              <a:path h="267969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79470" y="2110739"/>
            <a:ext cx="0" cy="267970"/>
          </a:xfrm>
          <a:custGeom>
            <a:avLst/>
            <a:gdLst/>
            <a:ahLst/>
            <a:cxnLst/>
            <a:rect l="l" t="t" r="r" b="b"/>
            <a:pathLst>
              <a:path h="267969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37376" y="5049773"/>
            <a:ext cx="858519" cy="0"/>
          </a:xfrm>
          <a:custGeom>
            <a:avLst/>
            <a:gdLst/>
            <a:ahLst/>
            <a:cxnLst/>
            <a:rect l="l" t="t" r="r" b="b"/>
            <a:pathLst>
              <a:path w="858520">
                <a:moveTo>
                  <a:pt x="0" y="0"/>
                </a:moveTo>
                <a:lnTo>
                  <a:pt x="8580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94547" y="2186177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32469" y="2186177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94547" y="2871977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33231" y="2871977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31123" y="4244340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67521" y="4244340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31123" y="3557778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67521" y="3557778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94547" y="4938521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330183" y="4938521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6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33016" y="3892296"/>
            <a:ext cx="666750" cy="5080"/>
          </a:xfrm>
          <a:custGeom>
            <a:avLst/>
            <a:gdLst/>
            <a:ahLst/>
            <a:cxnLst/>
            <a:rect l="l" t="t" r="r" b="b"/>
            <a:pathLst>
              <a:path w="666750" h="5079">
                <a:moveTo>
                  <a:pt x="666750" y="0"/>
                </a:moveTo>
                <a:lnTo>
                  <a:pt x="0" y="0"/>
                </a:lnTo>
                <a:lnTo>
                  <a:pt x="0" y="4571"/>
                </a:lnTo>
                <a:lnTo>
                  <a:pt x="666750" y="4571"/>
                </a:lnTo>
                <a:lnTo>
                  <a:pt x="66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07593" y="6354317"/>
            <a:ext cx="3585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*All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800" i="1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except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(if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m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&gt;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0)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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(if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m&lt;0)</a:t>
            </a:r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4396359" y="1664716"/>
          <a:ext cx="4516120" cy="3649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35"/>
                <a:gridCol w="2210435"/>
                <a:gridCol w="762000"/>
              </a:tblGrid>
              <a:tr h="304800">
                <a:tc>
                  <a:txBody>
                    <a:bodyPr/>
                    <a:lstStyle/>
                    <a:p>
                      <a:pPr marL="301625">
                        <a:lnSpc>
                          <a:spcPts val="2039"/>
                        </a:lnSpc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Sequence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652145">
                        <a:lnSpc>
                          <a:spcPts val="2039"/>
                        </a:lnSpc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Transform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ts val="2039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ROC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R="73025" algn="ctr">
                        <a:lnSpc>
                          <a:spcPts val="1580"/>
                        </a:lnSpc>
                        <a:spcBef>
                          <a:spcPts val="484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[cos</a:t>
                      </a:r>
                      <a:r>
                        <a:rPr sz="1250" spc="22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25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250" i="1" spc="-25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111125" algn="ctr">
                        <a:lnSpc>
                          <a:spcPts val="860"/>
                        </a:lnSpc>
                      </a:pPr>
                      <a:r>
                        <a:rPr sz="7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85750" algn="ctr">
                        <a:lnSpc>
                          <a:spcPts val="1580"/>
                        </a:lnSpc>
                        <a:spcBef>
                          <a:spcPts val="15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[cos</a:t>
                      </a:r>
                      <a:r>
                        <a:rPr sz="13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0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  <a:p>
                      <a:pPr marR="246379" algn="ctr">
                        <a:lnSpc>
                          <a:spcPts val="860"/>
                        </a:lnSpc>
                        <a:tabLst>
                          <a:tab pos="1109345" algn="l"/>
                          <a:tab pos="1831339" algn="l"/>
                        </a:tabLst>
                      </a:pPr>
                      <a:r>
                        <a:rPr sz="7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5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7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95910" algn="ctr">
                        <a:lnSpc>
                          <a:spcPts val="1580"/>
                        </a:lnSpc>
                        <a:spcBef>
                          <a:spcPts val="60"/>
                        </a:spcBef>
                        <a:tabLst>
                          <a:tab pos="1020444" algn="l"/>
                        </a:tabLst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3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00" spc="-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baseline="2287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75" spc="547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00" spc="3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127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75" baseline="22875" dirty="0">
                          <a:latin typeface="Times New Roman"/>
                          <a:cs typeface="Times New Roman"/>
                        </a:rPr>
                        <a:t>2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  <a:p>
                      <a:pPr marR="142240" algn="ctr">
                        <a:lnSpc>
                          <a:spcPts val="860"/>
                        </a:lnSpc>
                      </a:pPr>
                      <a:r>
                        <a:rPr sz="7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R="198120" algn="ctr">
                        <a:lnSpc>
                          <a:spcPts val="1580"/>
                        </a:lnSpc>
                        <a:spcBef>
                          <a:spcPts val="985"/>
                        </a:spcBef>
                      </a:pPr>
                      <a:r>
                        <a:rPr sz="1250" spc="-35" dirty="0">
                          <a:latin typeface="Times New Roman"/>
                          <a:cs typeface="Times New Roman"/>
                        </a:rPr>
                        <a:t>[sin</a:t>
                      </a:r>
                      <a:r>
                        <a:rPr sz="125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5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250" i="1" spc="-55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172085" algn="ctr">
                        <a:lnSpc>
                          <a:spcPts val="860"/>
                        </a:lnSpc>
                      </a:pPr>
                      <a:r>
                        <a:rPr sz="7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4955" algn="ctr">
                        <a:lnSpc>
                          <a:spcPts val="1655"/>
                        </a:lnSpc>
                        <a:spcBef>
                          <a:spcPts val="110"/>
                        </a:spcBef>
                      </a:pPr>
                      <a:r>
                        <a:rPr sz="1350" spc="-20" dirty="0">
                          <a:latin typeface="Times New Roman"/>
                          <a:cs typeface="Times New Roman"/>
                        </a:rPr>
                        <a:t>[sin</a:t>
                      </a:r>
                      <a:r>
                        <a:rPr sz="13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50" i="1" spc="50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50" i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baseline="24691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spc="-179" baseline="2469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75" baseline="24691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 baseline="24691">
                        <a:latin typeface="Times New Roman"/>
                        <a:cs typeface="Times New Roman"/>
                      </a:endParaRPr>
                    </a:p>
                    <a:p>
                      <a:pPr marR="247650" algn="ctr">
                        <a:lnSpc>
                          <a:spcPts val="890"/>
                        </a:lnSpc>
                        <a:tabLst>
                          <a:tab pos="954405" algn="l"/>
                          <a:tab pos="1831339" algn="l"/>
                        </a:tabLst>
                      </a:pP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295275" algn="ctr">
                        <a:lnSpc>
                          <a:spcPts val="1610"/>
                        </a:lnSpc>
                        <a:tabLst>
                          <a:tab pos="1017905" algn="l"/>
                        </a:tabLst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50" spc="-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35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50" spc="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50" i="1" spc="50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50" i="1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aseline="24691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baseline="2469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50" spc="390" baseline="2469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50" i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baseline="24691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spc="-135" baseline="2469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75" baseline="24691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 baseline="24691">
                        <a:latin typeface="Times New Roman"/>
                        <a:cs typeface="Times New Roman"/>
                      </a:endParaRPr>
                    </a:p>
                    <a:p>
                      <a:pPr marR="141605" algn="ctr">
                        <a:lnSpc>
                          <a:spcPts val="935"/>
                        </a:lnSpc>
                      </a:pPr>
                      <a:r>
                        <a:rPr sz="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57150" algn="ctr">
                        <a:lnSpc>
                          <a:spcPts val="1580"/>
                        </a:lnSpc>
                        <a:spcBef>
                          <a:spcPts val="985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[cos</a:t>
                      </a:r>
                      <a:r>
                        <a:rPr sz="1250" spc="22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25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250" i="1" spc="-25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60"/>
                        </a:lnSpc>
                      </a:pPr>
                      <a:r>
                        <a:rPr sz="7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ts val="1580"/>
                        </a:lnSpc>
                        <a:spcBef>
                          <a:spcPts val="15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i="1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3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0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60"/>
                        </a:lnSpc>
                        <a:tabLst>
                          <a:tab pos="1307465" algn="l"/>
                          <a:tab pos="2105660" algn="l"/>
                        </a:tabLst>
                      </a:pPr>
                      <a:r>
                        <a:rPr sz="7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5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7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40005" algn="ctr">
                        <a:lnSpc>
                          <a:spcPts val="1580"/>
                        </a:lnSpc>
                        <a:spcBef>
                          <a:spcPts val="60"/>
                        </a:spcBef>
                        <a:tabLst>
                          <a:tab pos="1109345" algn="l"/>
                        </a:tabLst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i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3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0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baseline="2287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75" spc="442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275" spc="89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135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75" baseline="22875" dirty="0">
                          <a:latin typeface="Times New Roman"/>
                          <a:cs typeface="Times New Roman"/>
                        </a:rPr>
                        <a:t>2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ts val="860"/>
                        </a:lnSpc>
                      </a:pPr>
                      <a:r>
                        <a:rPr sz="7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00" algn="ctr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r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R="45720" algn="ctr">
                        <a:lnSpc>
                          <a:spcPts val="1580"/>
                        </a:lnSpc>
                        <a:spcBef>
                          <a:spcPts val="990"/>
                        </a:spcBef>
                      </a:pPr>
                      <a:r>
                        <a:rPr sz="1250" spc="-35" dirty="0">
                          <a:latin typeface="Times New Roman"/>
                          <a:cs typeface="Times New Roman"/>
                        </a:rPr>
                        <a:t>[sin</a:t>
                      </a:r>
                      <a:r>
                        <a:rPr sz="125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5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250" i="1" spc="-55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19685" algn="ctr">
                        <a:lnSpc>
                          <a:spcPts val="860"/>
                        </a:lnSpc>
                      </a:pPr>
                      <a:r>
                        <a:rPr sz="7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ts val="1580"/>
                        </a:lnSpc>
                        <a:spcBef>
                          <a:spcPts val="150"/>
                        </a:spcBef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i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3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0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ts val="860"/>
                        </a:lnSpc>
                        <a:tabLst>
                          <a:tab pos="1160780" algn="l"/>
                          <a:tab pos="2112010" algn="l"/>
                        </a:tabLst>
                      </a:pPr>
                      <a:r>
                        <a:rPr sz="7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5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7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40005" algn="ctr">
                        <a:lnSpc>
                          <a:spcPts val="1580"/>
                        </a:lnSpc>
                        <a:spcBef>
                          <a:spcPts val="60"/>
                        </a:spcBef>
                        <a:tabLst>
                          <a:tab pos="1112520" algn="l"/>
                        </a:tabLst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i="1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300" spc="2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300" spc="-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baseline="2287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75" spc="480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275" spc="89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135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75" baseline="22875" dirty="0">
                          <a:latin typeface="Times New Roman"/>
                          <a:cs typeface="Times New Roman"/>
                        </a:rPr>
                        <a:t>2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  <a:p>
                      <a:pPr marL="38100" algn="ctr">
                        <a:lnSpc>
                          <a:spcPts val="860"/>
                        </a:lnSpc>
                      </a:pPr>
                      <a:r>
                        <a:rPr sz="7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00" algn="ctr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r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1345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300" i="1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i="1" baseline="2287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75" i="1" spc="-44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3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3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</a:t>
                      </a:r>
                      <a:r>
                        <a:rPr sz="13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300" i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</a:t>
                      </a:r>
                      <a:r>
                        <a:rPr sz="13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300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  <a:spcBef>
                          <a:spcPts val="890"/>
                        </a:spcBef>
                        <a:tabLst>
                          <a:tab pos="380365" algn="l"/>
                        </a:tabLst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0,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otherwise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222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352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300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i="1" baseline="2287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75" i="1" spc="262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52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i="1" spc="-89" baseline="22875" dirty="0">
                          <a:latin typeface="Times New Roman"/>
                          <a:cs typeface="Times New Roman"/>
                        </a:rPr>
                        <a:t>N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  <a:p>
                      <a:pPr marR="20193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az</a:t>
                      </a:r>
                      <a:r>
                        <a:rPr sz="1300" i="1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</a:txBody>
                  <a:tcPr marL="0" marR="0" marT="704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25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356234" y="1131061"/>
          <a:ext cx="3830320" cy="5021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35"/>
                <a:gridCol w="1143000"/>
                <a:gridCol w="1143635"/>
              </a:tblGrid>
              <a:tr h="301625">
                <a:tc>
                  <a:txBody>
                    <a:bodyPr/>
                    <a:lstStyle/>
                    <a:p>
                      <a:pPr marL="301625">
                        <a:lnSpc>
                          <a:spcPts val="2039"/>
                        </a:lnSpc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Sequence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ts val="2039"/>
                        </a:lnSpc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Transform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039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ROC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sz="1350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135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300" i="1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73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All</a:t>
                      </a:r>
                      <a:r>
                        <a:rPr sz="18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50" dirty="0">
                          <a:latin typeface="Times New Roman"/>
                          <a:cs typeface="Times New Roman"/>
                        </a:rPr>
                        <a:t>z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300" i="1" spc="-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76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4381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3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28003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300" i="1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1]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4381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3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</a:t>
                      </a:r>
                      <a:r>
                        <a:rPr sz="13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sz="1350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300" spc="-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30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300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73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950" i="1" baseline="-2564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950" i="1" spc="-97" baseline="-2564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7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i="1" spc="-50" dirty="0">
                          <a:latin typeface="Times New Roman"/>
                          <a:cs typeface="Times New Roman"/>
                        </a:rPr>
                        <a:t>m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425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*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3060">
                        <a:lnSpc>
                          <a:spcPct val="100000"/>
                        </a:lnSpc>
                      </a:pPr>
                      <a:r>
                        <a:rPr sz="125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50" i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baseline="27777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00" i="1" spc="-7" baseline="2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28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100965" algn="ctr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az</a:t>
                      </a:r>
                      <a:r>
                        <a:rPr sz="1300" i="1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441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7635">
                        <a:lnSpc>
                          <a:spcPct val="100000"/>
                        </a:lnSpc>
                      </a:pPr>
                      <a:r>
                        <a:rPr sz="12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50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baseline="27777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25" dirty="0">
                          <a:latin typeface="Times New Roman"/>
                          <a:cs typeface="Times New Roman"/>
                        </a:rPr>
                        <a:t>1]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28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10096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az</a:t>
                      </a:r>
                      <a:r>
                        <a:rPr sz="1300" i="1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spc="-37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spc="-37" baseline="22875" dirty="0">
                          <a:latin typeface="Times New Roman"/>
                          <a:cs typeface="Times New Roman"/>
                        </a:rPr>
                        <a:t>1</a:t>
                      </a:r>
                      <a:endParaRPr sz="1275" baseline="22875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25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</a:t>
                      </a:r>
                      <a:r>
                        <a:rPr sz="13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29259">
                        <a:lnSpc>
                          <a:spcPct val="100000"/>
                        </a:lnSpc>
                      </a:pPr>
                      <a:r>
                        <a:rPr sz="1250" i="1" spc="-35" dirty="0">
                          <a:latin typeface="Times New Roman"/>
                          <a:cs typeface="Times New Roman"/>
                        </a:rPr>
                        <a:t>na</a:t>
                      </a:r>
                      <a:r>
                        <a:rPr sz="125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baseline="27777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00" i="1" spc="-37" baseline="2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0" dirty="0">
                          <a:latin typeface="Times New Roman"/>
                          <a:cs typeface="Times New Roman"/>
                        </a:rPr>
                        <a:t>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ts val="1360"/>
                        </a:lnSpc>
                      </a:pPr>
                      <a:r>
                        <a:rPr sz="1950" i="1" baseline="-25641" dirty="0">
                          <a:latin typeface="Times New Roman"/>
                          <a:cs typeface="Times New Roman"/>
                        </a:rPr>
                        <a:t>az</a:t>
                      </a:r>
                      <a:r>
                        <a:rPr sz="1950" i="1" spc="254" baseline="-2564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spc="-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750" spc="-50" dirty="0">
                          <a:latin typeface="Times New Roman"/>
                          <a:cs typeface="Times New Roman"/>
                        </a:rPr>
                        <a:t> 1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4318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50" spc="-114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300" spc="-114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az</a:t>
                      </a:r>
                      <a:r>
                        <a:rPr sz="1300" i="1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baseline="2287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75" spc="60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spc="-25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1125" spc="-37" baseline="7037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25" baseline="7037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0665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</a:t>
                      </a:r>
                      <a:r>
                        <a:rPr sz="13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143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1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7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-35" dirty="0">
                          <a:latin typeface="Times New Roman"/>
                          <a:cs typeface="Times New Roman"/>
                        </a:rPr>
                        <a:t>na</a:t>
                      </a:r>
                      <a:r>
                        <a:rPr sz="1250" i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baseline="27777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00" i="1" spc="37" baseline="2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-10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250" i="1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50" i="1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25" dirty="0">
                          <a:latin typeface="Times New Roman"/>
                          <a:cs typeface="Times New Roman"/>
                        </a:rPr>
                        <a:t>1]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 algn="ctr">
                        <a:lnSpc>
                          <a:spcPts val="1360"/>
                        </a:lnSpc>
                      </a:pPr>
                      <a:r>
                        <a:rPr sz="1950" i="1" baseline="-25641" dirty="0">
                          <a:latin typeface="Times New Roman"/>
                          <a:cs typeface="Times New Roman"/>
                        </a:rPr>
                        <a:t>az</a:t>
                      </a:r>
                      <a:r>
                        <a:rPr sz="1950" i="1" spc="240" baseline="-2564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spc="-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750" spc="-50" dirty="0">
                          <a:latin typeface="Times New Roman"/>
                          <a:cs typeface="Times New Roman"/>
                        </a:rPr>
                        <a:t> 1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927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50" spc="-114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300" spc="-114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00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0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az</a:t>
                      </a:r>
                      <a:r>
                        <a:rPr sz="1300" i="1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baseline="2287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75" baseline="2287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75" spc="60" baseline="228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spc="-25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1125" spc="-37" baseline="7037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25" baseline="7037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0665">
                        <a:lnSpc>
                          <a:spcPct val="10000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300" i="1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</a:t>
                      </a:r>
                      <a:r>
                        <a:rPr sz="13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368935">
              <a:lnSpc>
                <a:spcPct val="100000"/>
              </a:lnSpc>
              <a:spcBef>
                <a:spcPts val="95"/>
              </a:spcBef>
            </a:pPr>
            <a:r>
              <a:rPr i="1" u="none" spc="-30" dirty="0">
                <a:latin typeface="Times New Roman"/>
                <a:cs typeface="Times New Roman"/>
              </a:rPr>
              <a:t>Z</a:t>
            </a:r>
            <a:r>
              <a:rPr u="none" spc="-30" dirty="0"/>
              <a:t>-</a:t>
            </a:r>
            <a:r>
              <a:rPr u="none" dirty="0"/>
              <a:t>Transform</a:t>
            </a:r>
            <a:r>
              <a:rPr u="none" spc="-240" dirty="0"/>
              <a:t> </a:t>
            </a:r>
            <a:r>
              <a:rPr u="none" spc="-20" dirty="0"/>
              <a:t>Properties</a:t>
            </a:r>
            <a:r>
              <a:rPr u="none" spc="-190" dirty="0"/>
              <a:t> </a:t>
            </a:r>
            <a:r>
              <a:rPr u="none" spc="-10" dirty="0"/>
              <a:t>(1/2)</a:t>
            </a:r>
          </a:p>
        </p:txBody>
      </p:sp>
      <p:sp>
        <p:nvSpPr>
          <p:cNvPr id="3" name="object 3"/>
          <p:cNvSpPr/>
          <p:nvPr/>
        </p:nvSpPr>
        <p:spPr>
          <a:xfrm>
            <a:off x="5353811" y="4768596"/>
            <a:ext cx="0" cy="309880"/>
          </a:xfrm>
          <a:custGeom>
            <a:avLst/>
            <a:gdLst/>
            <a:ahLst/>
            <a:cxnLst/>
            <a:rect l="l" t="t" r="r" b="b"/>
            <a:pathLst>
              <a:path h="309879">
                <a:moveTo>
                  <a:pt x="0" y="0"/>
                </a:moveTo>
                <a:lnTo>
                  <a:pt x="0" y="309371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4638" y="1919477"/>
            <a:ext cx="3831590" cy="34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600"/>
              </a:lnSpc>
              <a:spcBef>
                <a:spcPts val="100"/>
              </a:spcBef>
              <a:tabLst>
                <a:tab pos="1210945" algn="l"/>
              </a:tabLst>
            </a:pPr>
            <a:r>
              <a:rPr sz="1450" i="1" dirty="0">
                <a:latin typeface="Times New Roman"/>
                <a:cs typeface="Times New Roman"/>
              </a:rPr>
              <a:t>ax</a:t>
            </a:r>
            <a:r>
              <a:rPr sz="1450" i="1" spc="114" dirty="0">
                <a:latin typeface="Times New Roman"/>
                <a:cs typeface="Times New Roman"/>
              </a:rPr>
              <a:t> 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8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409" dirty="0">
                <a:latin typeface="Times New Roman"/>
                <a:cs typeface="Times New Roman"/>
              </a:rPr>
              <a:t> </a:t>
            </a:r>
            <a:r>
              <a:rPr sz="1450" i="1" spc="-25" dirty="0">
                <a:latin typeface="Times New Roman"/>
                <a:cs typeface="Times New Roman"/>
              </a:rPr>
              <a:t>bx</a:t>
            </a:r>
            <a:r>
              <a:rPr sz="1450" i="1" dirty="0">
                <a:latin typeface="Times New Roman"/>
                <a:cs typeface="Times New Roman"/>
              </a:rPr>
              <a:t>	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6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4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-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</a:t>
            </a:r>
            <a:r>
              <a:rPr sz="1425" i="1" baseline="23391" dirty="0">
                <a:latin typeface="Times New Roman"/>
                <a:cs typeface="Times New Roman"/>
              </a:rPr>
              <a:t>Z</a:t>
            </a:r>
            <a:r>
              <a:rPr sz="1450" dirty="0">
                <a:latin typeface="Symbol"/>
                <a:cs typeface="Symbol"/>
              </a:rPr>
              <a:t></a:t>
            </a:r>
            <a:r>
              <a:rPr sz="1450" spc="40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aX</a:t>
            </a:r>
            <a:r>
              <a:rPr sz="1450" i="1" spc="215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1</a:t>
            </a:r>
            <a:r>
              <a:rPr sz="1275" spc="37" baseline="-19607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-5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)</a:t>
            </a:r>
            <a:r>
              <a:rPr sz="1450" spc="1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24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bX</a:t>
            </a:r>
            <a:r>
              <a:rPr sz="1450" i="1" spc="430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2</a:t>
            </a:r>
            <a:r>
              <a:rPr sz="1275" spc="142" baseline="-19607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-6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12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Times New Roman"/>
                <a:cs typeface="Times New Roman"/>
              </a:rPr>
              <a:t>)</a:t>
            </a:r>
            <a:endParaRPr sz="1450">
              <a:latin typeface="Times New Roman"/>
              <a:cs typeface="Times New Roman"/>
            </a:endParaRPr>
          </a:p>
          <a:p>
            <a:pPr marL="272415">
              <a:lnSpc>
                <a:spcPts val="880"/>
              </a:lnSpc>
              <a:tabLst>
                <a:tab pos="1125855" algn="l"/>
              </a:tabLst>
            </a:pPr>
            <a:r>
              <a:rPr sz="850" spc="-50" dirty="0">
                <a:latin typeface="Times New Roman"/>
                <a:cs typeface="Times New Roman"/>
              </a:rPr>
              <a:t>1</a:t>
            </a:r>
            <a:r>
              <a:rPr sz="850" dirty="0">
                <a:latin typeface="Times New Roman"/>
                <a:cs typeface="Times New Roman"/>
              </a:rPr>
              <a:t>	</a:t>
            </a:r>
            <a:r>
              <a:rPr sz="1275" spc="-75" baseline="6535" dirty="0">
                <a:latin typeface="Times New Roman"/>
                <a:cs typeface="Times New Roman"/>
              </a:rPr>
              <a:t>2</a:t>
            </a:r>
            <a:endParaRPr sz="1275" baseline="653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8268" y="1888998"/>
            <a:ext cx="924560" cy="34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600"/>
              </a:lnSpc>
              <a:spcBef>
                <a:spcPts val="100"/>
              </a:spcBef>
              <a:tabLst>
                <a:tab pos="375920" algn="l"/>
              </a:tabLst>
            </a:pPr>
            <a:r>
              <a:rPr sz="1450" i="1" spc="-50" dirty="0">
                <a:latin typeface="Times New Roman"/>
                <a:cs typeface="Times New Roman"/>
              </a:rPr>
              <a:t>R</a:t>
            </a:r>
            <a:r>
              <a:rPr sz="1450" i="1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</a:t>
            </a:r>
            <a:r>
              <a:rPr sz="1450" spc="400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R</a:t>
            </a:r>
            <a:endParaRPr sz="1450">
              <a:latin typeface="Times New Roman"/>
              <a:cs typeface="Times New Roman"/>
            </a:endParaRPr>
          </a:p>
          <a:p>
            <a:pPr marL="200025">
              <a:lnSpc>
                <a:spcPts val="880"/>
              </a:lnSpc>
              <a:tabLst>
                <a:tab pos="781685" algn="l"/>
              </a:tabLst>
            </a:pPr>
            <a:r>
              <a:rPr sz="850" i="1" spc="-25" dirty="0">
                <a:latin typeface="Times New Roman"/>
                <a:cs typeface="Times New Roman"/>
              </a:rPr>
              <a:t>x</a:t>
            </a:r>
            <a:r>
              <a:rPr sz="900" spc="-37" baseline="-18518" dirty="0">
                <a:latin typeface="Times New Roman"/>
                <a:cs typeface="Times New Roman"/>
              </a:rPr>
              <a:t>1</a:t>
            </a:r>
            <a:r>
              <a:rPr sz="900" baseline="-18518" dirty="0">
                <a:latin typeface="Times New Roman"/>
                <a:cs typeface="Times New Roman"/>
              </a:rPr>
              <a:t>	</a:t>
            </a:r>
            <a:r>
              <a:rPr sz="850" i="1" dirty="0">
                <a:latin typeface="Times New Roman"/>
                <a:cs typeface="Times New Roman"/>
              </a:rPr>
              <a:t>x</a:t>
            </a:r>
            <a:r>
              <a:rPr sz="850" i="1" spc="-80" dirty="0">
                <a:latin typeface="Times New Roman"/>
                <a:cs typeface="Times New Roman"/>
              </a:rPr>
              <a:t> </a:t>
            </a:r>
            <a:r>
              <a:rPr sz="900" spc="-75" baseline="-18518" dirty="0">
                <a:latin typeface="Times New Roman"/>
                <a:cs typeface="Times New Roman"/>
              </a:rPr>
              <a:t>2</a:t>
            </a:r>
            <a:endParaRPr sz="900" baseline="-1851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0872" y="1260602"/>
            <a:ext cx="850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Linearity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8934" y="1910079"/>
            <a:ext cx="1287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ROC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contains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869" y="2511044"/>
            <a:ext cx="1285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Shifting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2313" y="3227831"/>
            <a:ext cx="24904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-12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6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2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295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n</a:t>
            </a:r>
            <a:r>
              <a:rPr sz="1450" i="1" dirty="0">
                <a:latin typeface="Times New Roman"/>
                <a:cs typeface="Times New Roman"/>
              </a:rPr>
              <a:t>	</a:t>
            </a:r>
            <a:r>
              <a:rPr sz="1450" spc="-10" dirty="0">
                <a:latin typeface="Times New Roman"/>
                <a:cs typeface="Times New Roman"/>
              </a:rPr>
              <a:t>]</a:t>
            </a:r>
            <a:r>
              <a:rPr sz="1450" spc="-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</a:t>
            </a:r>
            <a:r>
              <a:rPr sz="1425" i="1" baseline="20467" dirty="0">
                <a:latin typeface="Times New Roman"/>
                <a:cs typeface="Times New Roman"/>
              </a:rPr>
              <a:t>Z</a:t>
            </a:r>
            <a:r>
              <a:rPr sz="1450" dirty="0">
                <a:latin typeface="Symbol"/>
                <a:cs typeface="Symbol"/>
              </a:rPr>
              <a:t></a:t>
            </a:r>
            <a:r>
              <a:rPr sz="1450" spc="495" dirty="0">
                <a:latin typeface="Times New Roman"/>
                <a:cs typeface="Times New Roman"/>
              </a:rPr>
              <a:t> </a:t>
            </a:r>
            <a:r>
              <a:rPr sz="2175" i="1" baseline="1915" dirty="0">
                <a:latin typeface="Times New Roman"/>
                <a:cs typeface="Times New Roman"/>
              </a:rPr>
              <a:t>z</a:t>
            </a:r>
            <a:r>
              <a:rPr sz="2175" i="1" spc="-104" baseline="1915" dirty="0">
                <a:latin typeface="Times New Roman"/>
                <a:cs typeface="Times New Roman"/>
              </a:rPr>
              <a:t> </a:t>
            </a:r>
            <a:r>
              <a:rPr sz="1275" baseline="45751" dirty="0">
                <a:latin typeface="Symbol"/>
                <a:cs typeface="Symbol"/>
              </a:rPr>
              <a:t></a:t>
            </a:r>
            <a:r>
              <a:rPr sz="1275" spc="-22" baseline="45751" dirty="0">
                <a:latin typeface="Times New Roman"/>
                <a:cs typeface="Times New Roman"/>
              </a:rPr>
              <a:t> </a:t>
            </a:r>
            <a:r>
              <a:rPr sz="1275" i="1" baseline="45751" dirty="0">
                <a:latin typeface="Times New Roman"/>
                <a:cs typeface="Times New Roman"/>
              </a:rPr>
              <a:t>n</a:t>
            </a:r>
            <a:r>
              <a:rPr sz="1275" i="1" spc="-135" baseline="45751" dirty="0">
                <a:latin typeface="Times New Roman"/>
                <a:cs typeface="Times New Roman"/>
              </a:rPr>
              <a:t> </a:t>
            </a:r>
            <a:r>
              <a:rPr sz="900" baseline="46296" dirty="0">
                <a:latin typeface="Times New Roman"/>
                <a:cs typeface="Times New Roman"/>
              </a:rPr>
              <a:t>0</a:t>
            </a:r>
            <a:r>
              <a:rPr sz="900" spc="337" baseline="46296" dirty="0">
                <a:latin typeface="Times New Roman"/>
                <a:cs typeface="Times New Roman"/>
              </a:rPr>
              <a:t> </a:t>
            </a:r>
            <a:r>
              <a:rPr sz="2175" i="1" baseline="1915" dirty="0">
                <a:latin typeface="Times New Roman"/>
                <a:cs typeface="Times New Roman"/>
              </a:rPr>
              <a:t>X</a:t>
            </a:r>
            <a:r>
              <a:rPr sz="2175" i="1" spc="525" baseline="191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(</a:t>
            </a:r>
            <a:r>
              <a:rPr sz="1450" spc="-13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15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Times New Roman"/>
                <a:cs typeface="Times New Roman"/>
              </a:rPr>
              <a:t>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23917" y="3100070"/>
            <a:ext cx="360108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1905">
              <a:lnSpc>
                <a:spcPct val="102200"/>
              </a:lnSpc>
              <a:spcBef>
                <a:spcPts val="50"/>
              </a:spcBef>
            </a:pPr>
            <a:r>
              <a:rPr sz="1800" dirty="0">
                <a:latin typeface="Times New Roman"/>
                <a:cs typeface="Times New Roman"/>
              </a:rPr>
              <a:t>ROC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725" baseline="-4830" dirty="0">
                <a:latin typeface="Times New Roman"/>
                <a:cs typeface="Times New Roman"/>
              </a:rPr>
              <a:t>x</a:t>
            </a:r>
            <a:r>
              <a:rPr sz="1725" spc="187" baseline="-48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(except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possible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addition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deletion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Symbol"/>
                <a:cs typeface="Symbol"/>
              </a:rPr>
              <a:t></a:t>
            </a:r>
            <a:r>
              <a:rPr sz="1800" spc="-25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60372" y="3394710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1166" y="3959605"/>
            <a:ext cx="3944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Multiplication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 </a:t>
            </a:r>
            <a:r>
              <a:rPr sz="1800" spc="-10" dirty="0">
                <a:latin typeface="Times New Roman"/>
                <a:cs typeface="Times New Roman"/>
              </a:rPr>
              <a:t>Exponential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Sequence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48308" y="4571491"/>
            <a:ext cx="90868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8675" algn="l"/>
              </a:tabLst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r>
              <a:rPr sz="950" i="1" dirty="0">
                <a:latin typeface="Times New Roman"/>
                <a:cs typeface="Times New Roman"/>
              </a:rPr>
              <a:t>	</a:t>
            </a:r>
            <a:r>
              <a:rPr sz="950" i="1" spc="-50" dirty="0">
                <a:latin typeface="Times New Roman"/>
                <a:cs typeface="Times New Roman"/>
              </a:rPr>
              <a:t>Z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95600" y="4474717"/>
            <a:ext cx="4521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535" algn="l"/>
              </a:tabLst>
            </a:pPr>
            <a:r>
              <a:rPr sz="2250" spc="-75" baseline="1851" dirty="0">
                <a:latin typeface="Symbol"/>
                <a:cs typeface="Symbol"/>
              </a:rPr>
              <a:t>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204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</a:t>
            </a:r>
            <a:endParaRPr sz="2250" baseline="1851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7083" y="4672076"/>
            <a:ext cx="21082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56540" algn="l"/>
                <a:tab pos="1996439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z</a:t>
            </a:r>
            <a:r>
              <a:rPr sz="1500" i="1" dirty="0">
                <a:latin typeface="Times New Roman"/>
                <a:cs typeface="Times New Roman"/>
              </a:rPr>
              <a:t>	x</a:t>
            </a:r>
            <a:r>
              <a:rPr sz="1500" i="1" spc="-17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2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4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]</a:t>
            </a:r>
            <a:r>
              <a:rPr sz="1500" spc="-114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</a:t>
            </a:r>
            <a:r>
              <a:rPr sz="1500" spc="-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</a:t>
            </a:r>
            <a:r>
              <a:rPr sz="1500" spc="50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65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</a:t>
            </a:r>
            <a:r>
              <a:rPr sz="2250" spc="195" baseline="1851" dirty="0">
                <a:latin typeface="Times New Roman"/>
                <a:cs typeface="Times New Roman"/>
              </a:rPr>
              <a:t> </a:t>
            </a:r>
            <a:r>
              <a:rPr sz="2250" u="sng" baseline="18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spc="-75" baseline="-5555" dirty="0">
                <a:latin typeface="Symbol"/>
                <a:cs typeface="Symbol"/>
              </a:rPr>
              <a:t></a:t>
            </a:r>
            <a:endParaRPr sz="2250" baseline="-5555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39163" y="4886960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46805" y="4993132"/>
            <a:ext cx="238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Times New Roman"/>
                <a:cs typeface="Times New Roman"/>
              </a:rPr>
              <a:t>0</a:t>
            </a:r>
            <a:r>
              <a:rPr sz="850" spc="45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1166" y="5332221"/>
            <a:ext cx="2044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Differentiation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i="1" spc="-20" dirty="0">
                <a:latin typeface="Times New Roman"/>
                <a:cs typeface="Times New Roman"/>
              </a:rPr>
              <a:t>X</a:t>
            </a:r>
            <a:r>
              <a:rPr sz="1800" spc="-20" dirty="0">
                <a:latin typeface="Times New Roman"/>
                <a:cs typeface="Times New Roman"/>
              </a:rPr>
              <a:t>(</a:t>
            </a:r>
            <a:r>
              <a:rPr sz="1800" i="1" spc="-20" dirty="0">
                <a:latin typeface="Times New Roman"/>
                <a:cs typeface="Times New Roman"/>
              </a:rPr>
              <a:t>z</a:t>
            </a:r>
            <a:r>
              <a:rPr sz="1800" spc="-2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26050" y="4907026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99203" y="4776723"/>
            <a:ext cx="12122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3725" algn="l"/>
                <a:tab pos="840740" algn="l"/>
                <a:tab pos="1082675" algn="l"/>
              </a:tabLst>
            </a:pPr>
            <a:r>
              <a:rPr sz="1500" spc="-25" dirty="0">
                <a:latin typeface="Times New Roman"/>
                <a:cs typeface="Times New Roman"/>
              </a:rPr>
              <a:t>ROC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z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R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25008" y="4907026"/>
            <a:ext cx="76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x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6491" y="5972047"/>
            <a:ext cx="1485265" cy="397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8290" algn="ctr">
              <a:lnSpc>
                <a:spcPts val="1135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Z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1795"/>
              </a:lnSpc>
            </a:pPr>
            <a:r>
              <a:rPr sz="1500" i="1" dirty="0">
                <a:latin typeface="Times New Roman"/>
                <a:cs typeface="Times New Roman"/>
              </a:rPr>
              <a:t>nx</a:t>
            </a:r>
            <a:r>
              <a:rPr sz="1500" i="1" spc="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4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]</a:t>
            </a:r>
            <a:r>
              <a:rPr sz="1500" spc="-11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</a:t>
            </a:r>
            <a:r>
              <a:rPr sz="1500" spc="-1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</a:t>
            </a:r>
            <a:r>
              <a:rPr sz="1500" spc="33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51226" y="5892038"/>
            <a:ext cx="578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dX</a:t>
            </a:r>
            <a:r>
              <a:rPr sz="1500" i="1" spc="1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7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49854" y="6319011"/>
            <a:ext cx="1892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25" dirty="0">
                <a:latin typeface="Times New Roman"/>
                <a:cs typeface="Times New Roman"/>
              </a:rPr>
              <a:t>dz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95723" y="6128258"/>
            <a:ext cx="11061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47065" algn="l"/>
              </a:tabLst>
            </a:pPr>
            <a:r>
              <a:rPr sz="1450" spc="-25" dirty="0">
                <a:latin typeface="Times New Roman"/>
                <a:cs typeface="Times New Roman"/>
              </a:rPr>
              <a:t>ROC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35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R</a:t>
            </a:r>
            <a:r>
              <a:rPr sz="1450" i="1" spc="125" dirty="0">
                <a:latin typeface="Times New Roman"/>
                <a:cs typeface="Times New Roman"/>
              </a:rPr>
              <a:t> </a:t>
            </a:r>
            <a:r>
              <a:rPr sz="1350" i="1" spc="-75" baseline="-30864" dirty="0">
                <a:latin typeface="Times New Roman"/>
                <a:cs typeface="Times New Roman"/>
              </a:rPr>
              <a:t>x</a:t>
            </a:r>
            <a:endParaRPr sz="1350" baseline="-30864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06161" y="4768596"/>
            <a:ext cx="0" cy="309880"/>
          </a:xfrm>
          <a:custGeom>
            <a:avLst/>
            <a:gdLst/>
            <a:ahLst/>
            <a:cxnLst/>
            <a:rect l="l" t="t" r="r" b="b"/>
            <a:pathLst>
              <a:path h="309879">
                <a:moveTo>
                  <a:pt x="0" y="0"/>
                </a:moveTo>
                <a:lnTo>
                  <a:pt x="0" y="309371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48558" y="6267069"/>
            <a:ext cx="657860" cy="0"/>
          </a:xfrm>
          <a:custGeom>
            <a:avLst/>
            <a:gdLst/>
            <a:ahLst/>
            <a:cxnLst/>
            <a:rect l="l" t="t" r="r" b="b"/>
            <a:pathLst>
              <a:path w="657860">
                <a:moveTo>
                  <a:pt x="0" y="0"/>
                </a:moveTo>
                <a:lnTo>
                  <a:pt x="65760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858516" y="4919979"/>
            <a:ext cx="3016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14814" dirty="0">
                <a:latin typeface="Symbol"/>
                <a:cs typeface="Symbol"/>
              </a:rPr>
              <a:t></a:t>
            </a:r>
            <a:r>
              <a:rPr sz="2250" spc="352" baseline="-14814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z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463550">
              <a:lnSpc>
                <a:spcPct val="100000"/>
              </a:lnSpc>
              <a:spcBef>
                <a:spcPts val="95"/>
              </a:spcBef>
            </a:pPr>
            <a:r>
              <a:rPr i="1" u="none" spc="-40" dirty="0">
                <a:latin typeface="Times New Roman"/>
                <a:cs typeface="Times New Roman"/>
              </a:rPr>
              <a:t>Z</a:t>
            </a:r>
            <a:r>
              <a:rPr u="none" spc="-40" dirty="0"/>
              <a:t>-</a:t>
            </a:r>
            <a:r>
              <a:rPr u="none" dirty="0"/>
              <a:t>Transform</a:t>
            </a:r>
            <a:r>
              <a:rPr u="none" spc="-254" dirty="0"/>
              <a:t> </a:t>
            </a:r>
            <a:r>
              <a:rPr u="none" spc="-20" dirty="0"/>
              <a:t>Properties</a:t>
            </a:r>
            <a:r>
              <a:rPr u="none" spc="-190" dirty="0"/>
              <a:t> </a:t>
            </a:r>
            <a:r>
              <a:rPr u="none" spc="-20" dirty="0"/>
              <a:t>(2/2</a:t>
            </a:r>
          </a:p>
        </p:txBody>
      </p:sp>
      <p:sp>
        <p:nvSpPr>
          <p:cNvPr id="3" name="object 3"/>
          <p:cNvSpPr/>
          <p:nvPr/>
        </p:nvSpPr>
        <p:spPr>
          <a:xfrm>
            <a:off x="3212592" y="3365753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29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8162" y="4716272"/>
            <a:ext cx="3115945" cy="35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639"/>
              </a:lnSpc>
              <a:spcBef>
                <a:spcPts val="100"/>
              </a:spcBef>
              <a:tabLst>
                <a:tab pos="937260" algn="l"/>
              </a:tabLst>
            </a:pP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36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7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-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</a:t>
            </a:r>
            <a:r>
              <a:rPr sz="1450" spc="320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x</a:t>
            </a:r>
            <a:r>
              <a:rPr sz="1450" i="1" dirty="0">
                <a:latin typeface="Times New Roman"/>
                <a:cs typeface="Times New Roman"/>
              </a:rPr>
              <a:t>	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7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-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</a:t>
            </a:r>
            <a:r>
              <a:rPr sz="1425" i="1" baseline="20467" dirty="0">
                <a:latin typeface="Times New Roman"/>
                <a:cs typeface="Times New Roman"/>
              </a:rPr>
              <a:t>Z</a:t>
            </a:r>
            <a:r>
              <a:rPr sz="1450" dirty="0">
                <a:latin typeface="Symbol"/>
                <a:cs typeface="Symbol"/>
              </a:rPr>
              <a:t></a:t>
            </a:r>
            <a:r>
              <a:rPr sz="1450" spc="90" dirty="0">
                <a:latin typeface="Times New Roman"/>
                <a:cs typeface="Times New Roman"/>
              </a:rPr>
              <a:t>  </a:t>
            </a: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-5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1</a:t>
            </a:r>
            <a:r>
              <a:rPr sz="1275" spc="15" baseline="-19607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-8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1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)</a:t>
            </a:r>
            <a:r>
              <a:rPr sz="1450" spc="-1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229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2</a:t>
            </a:r>
            <a:r>
              <a:rPr sz="1275" spc="135" baseline="-19607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-6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12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Times New Roman"/>
                <a:cs typeface="Times New Roman"/>
              </a:rPr>
              <a:t>)</a:t>
            </a:r>
            <a:endParaRPr sz="1450">
              <a:latin typeface="Times New Roman"/>
              <a:cs typeface="Times New Roman"/>
            </a:endParaRPr>
          </a:p>
          <a:p>
            <a:pPr marL="144145">
              <a:lnSpc>
                <a:spcPts val="919"/>
              </a:lnSpc>
              <a:tabLst>
                <a:tab pos="842644" algn="l"/>
              </a:tabLst>
            </a:pPr>
            <a:r>
              <a:rPr sz="850" spc="-50" dirty="0">
                <a:latin typeface="Times New Roman"/>
                <a:cs typeface="Times New Roman"/>
              </a:rPr>
              <a:t>1</a:t>
            </a:r>
            <a:r>
              <a:rPr sz="850" dirty="0">
                <a:latin typeface="Times New Roman"/>
                <a:cs typeface="Times New Roman"/>
              </a:rPr>
              <a:t>	</a:t>
            </a: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34759" y="4717034"/>
            <a:ext cx="909319" cy="35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639"/>
              </a:lnSpc>
              <a:spcBef>
                <a:spcPts val="100"/>
              </a:spcBef>
              <a:tabLst>
                <a:tab pos="375920" algn="l"/>
              </a:tabLst>
            </a:pPr>
            <a:r>
              <a:rPr sz="1450" i="1" spc="-50" dirty="0">
                <a:latin typeface="Times New Roman"/>
                <a:cs typeface="Times New Roman"/>
              </a:rPr>
              <a:t>R</a:t>
            </a:r>
            <a:r>
              <a:rPr sz="1450" i="1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</a:t>
            </a:r>
            <a:r>
              <a:rPr sz="1450" spc="425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R</a:t>
            </a:r>
            <a:endParaRPr sz="1450">
              <a:latin typeface="Times New Roman"/>
              <a:cs typeface="Times New Roman"/>
            </a:endParaRPr>
          </a:p>
          <a:p>
            <a:pPr marL="199390">
              <a:lnSpc>
                <a:spcPts val="919"/>
              </a:lnSpc>
              <a:tabLst>
                <a:tab pos="787400" algn="l"/>
              </a:tabLst>
            </a:pPr>
            <a:r>
              <a:rPr sz="1275" i="1" spc="-37" baseline="3267" dirty="0">
                <a:latin typeface="Times New Roman"/>
                <a:cs typeface="Times New Roman"/>
              </a:rPr>
              <a:t>x</a:t>
            </a:r>
            <a:r>
              <a:rPr sz="900" spc="-37" baseline="-9259" dirty="0">
                <a:latin typeface="Times New Roman"/>
                <a:cs typeface="Times New Roman"/>
              </a:rPr>
              <a:t>1</a:t>
            </a:r>
            <a:r>
              <a:rPr sz="900" baseline="-9259" dirty="0">
                <a:latin typeface="Times New Roman"/>
                <a:cs typeface="Times New Roman"/>
              </a:rPr>
              <a:t>	</a:t>
            </a:r>
            <a:r>
              <a:rPr sz="850" i="1" spc="-25" dirty="0">
                <a:latin typeface="Times New Roman"/>
                <a:cs typeface="Times New Roman"/>
              </a:rPr>
              <a:t>x</a:t>
            </a:r>
            <a:r>
              <a:rPr sz="900" spc="-37" baseline="-13888" dirty="0">
                <a:latin typeface="Times New Roman"/>
                <a:cs typeface="Times New Roman"/>
              </a:rPr>
              <a:t>2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0872" y="1260602"/>
            <a:ext cx="335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Conjugation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Complex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Sequence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62277" y="1882901"/>
            <a:ext cx="19507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-120" dirty="0">
                <a:latin typeface="Times New Roman"/>
                <a:cs typeface="Times New Roman"/>
              </a:rPr>
              <a:t> </a:t>
            </a:r>
            <a:r>
              <a:rPr sz="1425" spc="-15" baseline="23391" dirty="0">
                <a:latin typeface="Symbol"/>
                <a:cs typeface="Symbol"/>
              </a:rPr>
              <a:t></a:t>
            </a:r>
            <a:r>
              <a:rPr sz="1425" spc="-142" baseline="23391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204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9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]</a:t>
            </a:r>
            <a:r>
              <a:rPr sz="1450" spc="-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</a:t>
            </a:r>
            <a:r>
              <a:rPr sz="1425" i="1" baseline="23391" dirty="0">
                <a:latin typeface="Times New Roman"/>
                <a:cs typeface="Times New Roman"/>
              </a:rPr>
              <a:t>Z</a:t>
            </a:r>
            <a:r>
              <a:rPr sz="1450" dirty="0">
                <a:latin typeface="Symbol"/>
                <a:cs typeface="Symbol"/>
              </a:rPr>
              <a:t></a:t>
            </a:r>
            <a:r>
              <a:rPr sz="1450" spc="80" dirty="0">
                <a:latin typeface="Times New Roman"/>
                <a:cs typeface="Times New Roman"/>
              </a:rPr>
              <a:t>  </a:t>
            </a: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235" dirty="0">
                <a:latin typeface="Times New Roman"/>
                <a:cs typeface="Times New Roman"/>
              </a:rPr>
              <a:t> </a:t>
            </a:r>
            <a:r>
              <a:rPr sz="1425" baseline="23391" dirty="0">
                <a:latin typeface="Times New Roman"/>
                <a:cs typeface="Times New Roman"/>
              </a:rPr>
              <a:t>*</a:t>
            </a:r>
            <a:r>
              <a:rPr sz="1425" spc="67" baseline="23391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180" dirty="0">
                <a:latin typeface="Times New Roman"/>
                <a:cs typeface="Times New Roman"/>
              </a:rPr>
              <a:t> </a:t>
            </a:r>
            <a:r>
              <a:rPr sz="1425" baseline="23391" dirty="0">
                <a:latin typeface="Times New Roman"/>
                <a:cs typeface="Times New Roman"/>
              </a:rPr>
              <a:t>*</a:t>
            </a:r>
            <a:r>
              <a:rPr sz="1425" spc="127" baseline="23391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Times New Roman"/>
                <a:cs typeface="Times New Roman"/>
              </a:rPr>
              <a:t>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4778" y="1933955"/>
            <a:ext cx="3987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25" dirty="0">
                <a:latin typeface="Times New Roman"/>
                <a:cs typeface="Times New Roman"/>
              </a:rPr>
              <a:t>ROC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4632" y="1885949"/>
            <a:ext cx="407670" cy="34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Symbol"/>
                <a:cs typeface="Symbol"/>
              </a:rPr>
              <a:t>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R</a:t>
            </a:r>
            <a:endParaRPr sz="1450">
              <a:latin typeface="Times New Roman"/>
              <a:cs typeface="Times New Roman"/>
            </a:endParaRPr>
          </a:p>
          <a:p>
            <a:pPr marR="5080" algn="r">
              <a:lnSpc>
                <a:spcPts val="880"/>
              </a:lnSpc>
            </a:pPr>
            <a:r>
              <a:rPr sz="850" i="1" spc="-50" dirty="0">
                <a:latin typeface="Times New Roman"/>
                <a:cs typeface="Times New Roman"/>
              </a:rPr>
              <a:t>x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869" y="2504947"/>
            <a:ext cx="1346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Time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Reversal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80236" y="3233927"/>
            <a:ext cx="15608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-120" dirty="0">
                <a:latin typeface="Times New Roman"/>
                <a:cs typeface="Times New Roman"/>
              </a:rPr>
              <a:t> </a:t>
            </a:r>
            <a:r>
              <a:rPr sz="1425" spc="-15" baseline="23391" dirty="0">
                <a:latin typeface="Times New Roman"/>
                <a:cs typeface="Times New Roman"/>
              </a:rPr>
              <a:t>*</a:t>
            </a:r>
            <a:r>
              <a:rPr sz="1425" spc="-142" baseline="23391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-9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7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]</a:t>
            </a:r>
            <a:r>
              <a:rPr sz="1450" spc="-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</a:t>
            </a:r>
            <a:r>
              <a:rPr sz="1425" i="1" baseline="23391" dirty="0">
                <a:latin typeface="Times New Roman"/>
                <a:cs typeface="Times New Roman"/>
              </a:rPr>
              <a:t>Z</a:t>
            </a:r>
            <a:r>
              <a:rPr sz="1450" dirty="0">
                <a:latin typeface="Symbol"/>
                <a:cs typeface="Symbol"/>
              </a:rPr>
              <a:t></a:t>
            </a:r>
            <a:r>
              <a:rPr sz="1450" spc="114" dirty="0">
                <a:latin typeface="Times New Roman"/>
                <a:cs typeface="Times New Roman"/>
              </a:rPr>
              <a:t>  </a:t>
            </a:r>
            <a:r>
              <a:rPr sz="2175" i="1" spc="-75" baseline="1915" dirty="0">
                <a:latin typeface="Times New Roman"/>
                <a:cs typeface="Times New Roman"/>
              </a:rPr>
              <a:t>X</a:t>
            </a:r>
            <a:endParaRPr sz="2175" baseline="191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0304" y="3078480"/>
            <a:ext cx="6515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latin typeface="Times New Roman"/>
                <a:cs typeface="Times New Roman"/>
              </a:rPr>
              <a:t>*</a:t>
            </a:r>
            <a:r>
              <a:rPr sz="950" spc="15" dirty="0">
                <a:latin typeface="Times New Roman"/>
                <a:cs typeface="Times New Roman"/>
              </a:rPr>
              <a:t> </a:t>
            </a:r>
            <a:r>
              <a:rPr sz="2175" baseline="3831" dirty="0">
                <a:latin typeface="Symbol"/>
                <a:cs typeface="Symbol"/>
              </a:rPr>
              <a:t></a:t>
            </a:r>
            <a:r>
              <a:rPr sz="2175" spc="135" baseline="3831" dirty="0">
                <a:latin typeface="Times New Roman"/>
                <a:cs typeface="Times New Roman"/>
              </a:rPr>
              <a:t>  </a:t>
            </a:r>
            <a:r>
              <a:rPr sz="2175" baseline="9578" dirty="0">
                <a:latin typeface="Times New Roman"/>
                <a:cs typeface="Times New Roman"/>
              </a:rPr>
              <a:t>1</a:t>
            </a:r>
            <a:r>
              <a:rPr sz="2175" spc="157" baseline="9578" dirty="0">
                <a:latin typeface="Times New Roman"/>
                <a:cs typeface="Times New Roman"/>
              </a:rPr>
              <a:t>  </a:t>
            </a:r>
            <a:r>
              <a:rPr sz="2175" spc="-75" baseline="1915" dirty="0">
                <a:latin typeface="Symbol"/>
                <a:cs typeface="Symbol"/>
              </a:rPr>
              <a:t></a:t>
            </a:r>
            <a:endParaRPr sz="2175" baseline="1915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44444" y="3212592"/>
            <a:ext cx="306070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ts val="161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</a:t>
            </a:r>
            <a:endParaRPr sz="1450">
              <a:latin typeface="Symbol"/>
              <a:cs typeface="Symbol"/>
            </a:endParaRPr>
          </a:p>
          <a:p>
            <a:pPr marL="38100">
              <a:lnSpc>
                <a:spcPts val="1610"/>
              </a:lnSpc>
            </a:pPr>
            <a:r>
              <a:rPr sz="2175" baseline="-7662" dirty="0">
                <a:latin typeface="Symbol"/>
                <a:cs typeface="Symbol"/>
              </a:rPr>
              <a:t></a:t>
            </a:r>
            <a:r>
              <a:rPr sz="2175" spc="457" baseline="-7662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z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54070" y="3237737"/>
            <a:ext cx="229870" cy="44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670"/>
              </a:lnSpc>
              <a:spcBef>
                <a:spcPts val="100"/>
              </a:spcBef>
            </a:pPr>
            <a:r>
              <a:rPr sz="950" dirty="0">
                <a:latin typeface="Times New Roman"/>
                <a:cs typeface="Times New Roman"/>
              </a:rPr>
              <a:t>*</a:t>
            </a:r>
            <a:r>
              <a:rPr sz="950" spc="330" dirty="0">
                <a:latin typeface="Times New Roman"/>
                <a:cs typeface="Times New Roman"/>
              </a:rPr>
              <a:t> </a:t>
            </a:r>
            <a:r>
              <a:rPr sz="2175" spc="-75" baseline="3831" dirty="0">
                <a:latin typeface="Symbol"/>
                <a:cs typeface="Symbol"/>
              </a:rPr>
              <a:t></a:t>
            </a:r>
            <a:endParaRPr sz="2175" baseline="3831">
              <a:latin typeface="Symbol"/>
              <a:cs typeface="Symbol"/>
            </a:endParaRPr>
          </a:p>
          <a:p>
            <a:pPr marR="5080" algn="r">
              <a:lnSpc>
                <a:spcPts val="1670"/>
              </a:lnSpc>
            </a:pPr>
            <a:r>
              <a:rPr sz="1450" spc="-50" dirty="0">
                <a:latin typeface="Symbol"/>
                <a:cs typeface="Symbol"/>
              </a:rPr>
              <a:t>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84341" y="3016757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09058" y="3212592"/>
            <a:ext cx="71183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6900" algn="l"/>
              </a:tabLst>
            </a:pPr>
            <a:r>
              <a:rPr sz="1450" spc="-25" dirty="0">
                <a:latin typeface="Times New Roman"/>
                <a:cs typeface="Times New Roman"/>
              </a:rPr>
              <a:t>ROC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03570" y="3449828"/>
            <a:ext cx="2794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R</a:t>
            </a:r>
            <a:r>
              <a:rPr sz="1450" i="1" spc="-45" dirty="0">
                <a:latin typeface="Times New Roman"/>
                <a:cs typeface="Times New Roman"/>
              </a:rPr>
              <a:t> </a:t>
            </a:r>
            <a:r>
              <a:rPr sz="1275" i="1" spc="-75" baseline="-19607" dirty="0">
                <a:latin typeface="Times New Roman"/>
                <a:cs typeface="Times New Roman"/>
              </a:rPr>
              <a:t>x</a:t>
            </a:r>
            <a:endParaRPr sz="1275" baseline="-19607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1166" y="3944366"/>
            <a:ext cx="241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Convolution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Sequences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05171" y="4712970"/>
            <a:ext cx="1290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ROC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contains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01166" y="5310632"/>
            <a:ext cx="2019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Times New Roman"/>
                <a:cs typeface="Times New Roman"/>
              </a:rPr>
              <a:t>Initial-</a:t>
            </a:r>
            <a:r>
              <a:rPr sz="1800" spc="-20" dirty="0">
                <a:latin typeface="Times New Roman"/>
                <a:cs typeface="Times New Roman"/>
              </a:rPr>
              <a:t>Value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Theorem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43379" y="6003637"/>
            <a:ext cx="996950" cy="42608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19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0</a:t>
            </a:r>
            <a:r>
              <a:rPr sz="1500" spc="-1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9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00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lim</a:t>
            </a:r>
            <a:endParaRPr sz="15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20"/>
              </a:spcBef>
            </a:pPr>
            <a:r>
              <a:rPr sz="850" i="1" dirty="0">
                <a:latin typeface="Times New Roman"/>
                <a:cs typeface="Times New Roman"/>
              </a:rPr>
              <a:t>z</a:t>
            </a:r>
            <a:r>
              <a:rPr sz="850" i="1" spc="-6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</a:t>
            </a:r>
            <a:r>
              <a:rPr sz="850" spc="7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92145" y="6013958"/>
            <a:ext cx="4889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65" dirty="0">
                <a:latin typeface="Times New Roman"/>
                <a:cs typeface="Times New Roman"/>
              </a:rPr>
              <a:t> </a:t>
            </a:r>
            <a:r>
              <a:rPr sz="1500" i="1" spc="-10" dirty="0">
                <a:latin typeface="Times New Roman"/>
                <a:cs typeface="Times New Roman"/>
              </a:rPr>
              <a:t>z</a:t>
            </a:r>
            <a:r>
              <a:rPr sz="1500" i="1" spc="-12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75861" y="6010655"/>
            <a:ext cx="46526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provided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that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zero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&lt;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0,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i.e.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that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causal.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13476" y="3359658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6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34556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Inverse</a:t>
            </a:r>
            <a:r>
              <a:rPr u="none" spc="-215" dirty="0"/>
              <a:t> </a:t>
            </a:r>
            <a:r>
              <a:rPr i="1" u="none" spc="-35" dirty="0">
                <a:latin typeface="Times New Roman"/>
                <a:cs typeface="Times New Roman"/>
              </a:rPr>
              <a:t>z</a:t>
            </a:r>
            <a:r>
              <a:rPr u="none" spc="-35" dirty="0"/>
              <a:t>-</a:t>
            </a:r>
            <a:r>
              <a:rPr u="none" spc="-10" dirty="0"/>
              <a:t>Transform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75653" y="2639822"/>
            <a:ext cx="1416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8400" y="3485388"/>
            <a:ext cx="35306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90" algn="ctr">
              <a:lnSpc>
                <a:spcPts val="1305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  <a:p>
            <a:pPr marR="21590" algn="ctr">
              <a:lnSpc>
                <a:spcPts val="3404"/>
              </a:lnSpc>
            </a:pPr>
            <a:r>
              <a:rPr sz="2850" spc="-50" dirty="0">
                <a:latin typeface="Symbol"/>
                <a:cs typeface="Symbol"/>
              </a:rPr>
              <a:t></a:t>
            </a:r>
            <a:endParaRPr sz="2850">
              <a:latin typeface="Symbol"/>
              <a:cs typeface="Symbol"/>
            </a:endParaRPr>
          </a:p>
          <a:p>
            <a:pPr marL="55244" algn="ctr">
              <a:lnSpc>
                <a:spcPct val="100000"/>
              </a:lnSpc>
              <a:spcBef>
                <a:spcPts val="210"/>
              </a:spcBef>
            </a:pP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5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6804" y="3507232"/>
            <a:ext cx="899794" cy="593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375"/>
              </a:lnSpc>
              <a:spcBef>
                <a:spcPts val="100"/>
              </a:spcBef>
              <a:tabLst>
                <a:tab pos="791845" algn="l"/>
              </a:tabLst>
            </a:pPr>
            <a:r>
              <a:rPr sz="3000" dirty="0">
                <a:latin typeface="Symbol"/>
                <a:cs typeface="Symbol"/>
              </a:rPr>
              <a:t></a:t>
            </a: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330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d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z</a:t>
            </a:r>
            <a:endParaRPr sz="1900">
              <a:latin typeface="Times New Roman"/>
              <a:cs typeface="Times New Roman"/>
            </a:endParaRPr>
          </a:p>
          <a:p>
            <a:pPr marR="143510" algn="r">
              <a:lnSpc>
                <a:spcPts val="1095"/>
              </a:lnSpc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448" y="1260602"/>
            <a:ext cx="5329555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Times New Roman"/>
                <a:cs typeface="Times New Roman"/>
              </a:rPr>
              <a:t>Method</a:t>
            </a:r>
            <a:r>
              <a:rPr sz="1800" i="1" spc="-9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of</a:t>
            </a:r>
            <a:r>
              <a:rPr sz="1800" i="1" spc="-7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inspection</a:t>
            </a:r>
            <a:r>
              <a:rPr sz="1800" i="1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recognize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certain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transform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pairs.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i="1" dirty="0">
                <a:latin typeface="Times New Roman"/>
                <a:cs typeface="Times New Roman"/>
              </a:rPr>
              <a:t>Partial</a:t>
            </a:r>
            <a:r>
              <a:rPr sz="1800" i="1" spc="-1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Fraction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Expansion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5404" y="2600198"/>
            <a:ext cx="1416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74611" y="2417826"/>
            <a:ext cx="152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Symbol"/>
                <a:cs typeface="Symbol"/>
              </a:rPr>
              <a:t></a:t>
            </a:r>
            <a:endParaRPr sz="30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6914" y="2341626"/>
            <a:ext cx="4057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latin typeface="Symbol"/>
                <a:cs typeface="Symbol"/>
              </a:rPr>
              <a:t></a:t>
            </a:r>
            <a:r>
              <a:rPr sz="1250" dirty="0">
                <a:latin typeface="Times New Roman"/>
                <a:cs typeface="Times New Roman"/>
              </a:rPr>
              <a:t>1</a:t>
            </a:r>
            <a:r>
              <a:rPr sz="1250" spc="-45" dirty="0">
                <a:latin typeface="Times New Roman"/>
                <a:cs typeface="Times New Roman"/>
              </a:rPr>
              <a:t> </a:t>
            </a:r>
            <a:r>
              <a:rPr sz="4500" spc="-75" baseline="-9259" dirty="0">
                <a:latin typeface="Symbol"/>
                <a:cs typeface="Symbol"/>
              </a:rPr>
              <a:t></a:t>
            </a:r>
            <a:endParaRPr sz="4500" baseline="-9259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8889" y="2741168"/>
            <a:ext cx="1968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Symbol"/>
                <a:cs typeface="Symbol"/>
              </a:rPr>
              <a:t>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56782" y="2546857"/>
            <a:ext cx="32385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-50" dirty="0">
                <a:latin typeface="Symbol"/>
                <a:cs typeface="Symbol"/>
              </a:rPr>
              <a:t></a:t>
            </a:r>
            <a:endParaRPr sz="28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96531" y="2573389"/>
            <a:ext cx="783590" cy="59436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676275" algn="l"/>
              </a:tabLst>
            </a:pP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6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220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c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z</a:t>
            </a:r>
            <a:endParaRPr sz="1900">
              <a:latin typeface="Times New Roman"/>
              <a:cs typeface="Times New Roman"/>
            </a:endParaRPr>
          </a:p>
          <a:p>
            <a:pPr marR="144145" algn="r">
              <a:lnSpc>
                <a:spcPct val="100000"/>
              </a:lnSpc>
              <a:spcBef>
                <a:spcPts val="320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33550" y="2836672"/>
            <a:ext cx="814705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275" baseline="-7797" dirty="0">
                <a:latin typeface="Symbol"/>
                <a:cs typeface="Symbol"/>
              </a:rPr>
              <a:t></a:t>
            </a:r>
            <a:r>
              <a:rPr sz="4275" spc="254" baseline="-7797" dirty="0">
                <a:latin typeface="Times New Roman"/>
                <a:cs typeface="Times New Roman"/>
              </a:rPr>
              <a:t> </a:t>
            </a:r>
            <a:r>
              <a:rPr sz="1900" i="1" spc="45" dirty="0">
                <a:latin typeface="Times New Roman"/>
                <a:cs typeface="Times New Roman"/>
              </a:rPr>
              <a:t>b</a:t>
            </a:r>
            <a:r>
              <a:rPr sz="1650" i="1" spc="67" baseline="-15151" dirty="0">
                <a:latin typeface="Times New Roman"/>
                <a:cs typeface="Times New Roman"/>
              </a:rPr>
              <a:t>k</a:t>
            </a:r>
            <a:r>
              <a:rPr sz="1650" i="1" spc="472" baseline="-15151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z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37429" y="3003295"/>
            <a:ext cx="1304925" cy="55816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8100" marR="30480" indent="993775">
              <a:lnSpc>
                <a:spcPts val="1910"/>
              </a:lnSpc>
              <a:spcBef>
                <a:spcPts val="475"/>
              </a:spcBef>
              <a:tabLst>
                <a:tab pos="1196340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b </a:t>
            </a:r>
            <a:r>
              <a:rPr sz="2850" i="1" baseline="2923" dirty="0">
                <a:latin typeface="Times New Roman"/>
                <a:cs typeface="Times New Roman"/>
              </a:rPr>
              <a:t>X</a:t>
            </a:r>
            <a:r>
              <a:rPr sz="2850" i="1" spc="502" baseline="2923" dirty="0">
                <a:latin typeface="Times New Roman"/>
                <a:cs typeface="Times New Roman"/>
              </a:rPr>
              <a:t> </a:t>
            </a:r>
            <a:r>
              <a:rPr sz="2850" baseline="2923" dirty="0">
                <a:latin typeface="Times New Roman"/>
                <a:cs typeface="Times New Roman"/>
              </a:rPr>
              <a:t>(</a:t>
            </a:r>
            <a:r>
              <a:rPr sz="2850" spc="-89" baseline="2923" dirty="0">
                <a:latin typeface="Times New Roman"/>
                <a:cs typeface="Times New Roman"/>
              </a:rPr>
              <a:t> </a:t>
            </a:r>
            <a:r>
              <a:rPr sz="2850" i="1" baseline="2923" dirty="0">
                <a:latin typeface="Times New Roman"/>
                <a:cs typeface="Times New Roman"/>
              </a:rPr>
              <a:t>z</a:t>
            </a:r>
            <a:r>
              <a:rPr sz="2850" i="1" spc="-150" baseline="2923" dirty="0">
                <a:latin typeface="Times New Roman"/>
                <a:cs typeface="Times New Roman"/>
              </a:rPr>
              <a:t> </a:t>
            </a:r>
            <a:r>
              <a:rPr sz="2850" baseline="2923" dirty="0">
                <a:latin typeface="Times New Roman"/>
                <a:cs typeface="Times New Roman"/>
              </a:rPr>
              <a:t>)</a:t>
            </a:r>
            <a:r>
              <a:rPr sz="2850" spc="555" baseline="2923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650" u="sng" baseline="4040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50" u="sng" spc="-75" baseline="4040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endParaRPr sz="1650" baseline="40404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69685" y="3534410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spc="-50" dirty="0">
                <a:latin typeface="Times New Roman"/>
                <a:cs typeface="Times New Roman"/>
              </a:rPr>
              <a:t>a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26658" y="3694429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20790" y="3094989"/>
            <a:ext cx="28829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7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6759" y="3233166"/>
            <a:ext cx="85471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28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8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300" dirty="0">
                <a:latin typeface="Times New Roman"/>
                <a:cs typeface="Times New Roman"/>
              </a:rPr>
              <a:t> </a:t>
            </a:r>
            <a:r>
              <a:rPr sz="1900" spc="-6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72717" y="3219653"/>
            <a:ext cx="1194435" cy="117411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95"/>
              </a:spcBef>
              <a:tabLst>
                <a:tab pos="1155700" algn="l"/>
              </a:tabLst>
            </a:pPr>
            <a:r>
              <a:rPr sz="1100" i="1" u="sng" spc="2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100" i="1" u="sng" spc="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</a:t>
            </a:r>
            <a:r>
              <a:rPr sz="1100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100">
              <a:latin typeface="Times New Roman"/>
              <a:cs typeface="Times New Roman"/>
            </a:endParaRPr>
          </a:p>
          <a:p>
            <a:pPr marL="183515">
              <a:lnSpc>
                <a:spcPts val="1040"/>
              </a:lnSpc>
              <a:spcBef>
                <a:spcPts val="695"/>
              </a:spcBef>
            </a:pP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  <a:p>
            <a:pPr marL="83820">
              <a:lnSpc>
                <a:spcPts val="1090"/>
              </a:lnSpc>
            </a:pPr>
            <a:r>
              <a:rPr sz="4275" baseline="-11695" dirty="0">
                <a:latin typeface="Symbol"/>
                <a:cs typeface="Symbol"/>
              </a:rPr>
              <a:t></a:t>
            </a:r>
            <a:r>
              <a:rPr sz="4275" spc="352" baseline="-1169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a</a:t>
            </a:r>
            <a:r>
              <a:rPr sz="1900" i="1" spc="-130" dirty="0">
                <a:latin typeface="Times New Roman"/>
                <a:cs typeface="Times New Roman"/>
              </a:rPr>
              <a:t> </a:t>
            </a:r>
            <a:r>
              <a:rPr sz="1650" i="1" baseline="-27777" dirty="0">
                <a:latin typeface="Times New Roman"/>
                <a:cs typeface="Times New Roman"/>
              </a:rPr>
              <a:t>k</a:t>
            </a:r>
            <a:r>
              <a:rPr sz="1650" i="1" spc="307" baseline="-27777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z</a:t>
            </a:r>
            <a:endParaRPr sz="1900">
              <a:latin typeface="Times New Roman"/>
              <a:cs typeface="Times New Roman"/>
            </a:endParaRPr>
          </a:p>
          <a:p>
            <a:pPr marR="107950" algn="r">
              <a:lnSpc>
                <a:spcPts val="650"/>
              </a:lnSpc>
            </a:pPr>
            <a:r>
              <a:rPr sz="1100" dirty="0">
                <a:latin typeface="Symbol"/>
                <a:cs typeface="Symbol"/>
              </a:rPr>
              <a:t>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1100">
              <a:latin typeface="Times New Roman"/>
              <a:cs typeface="Times New Roman"/>
            </a:endParaRPr>
          </a:p>
          <a:p>
            <a:pPr marL="111125">
              <a:lnSpc>
                <a:spcPct val="100000"/>
              </a:lnSpc>
              <a:spcBef>
                <a:spcPts val="5"/>
              </a:spcBef>
            </a:pP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80917" y="3239770"/>
            <a:ext cx="8140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Factor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10602" y="3710685"/>
            <a:ext cx="19177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5" dirty="0">
                <a:latin typeface="Symbol"/>
                <a:cs typeface="Symbol"/>
              </a:rPr>
              <a:t></a:t>
            </a:r>
            <a:r>
              <a:rPr sz="1250" spc="-25" dirty="0"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16342" y="3550666"/>
            <a:ext cx="152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Symbol"/>
                <a:cs typeface="Symbol"/>
              </a:rPr>
              <a:t></a:t>
            </a:r>
            <a:endParaRPr sz="30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1791" y="5170423"/>
            <a:ext cx="85280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dirty="0">
                <a:latin typeface="Times New Roman"/>
                <a:cs typeface="Times New Roman"/>
              </a:rPr>
              <a:t>X</a:t>
            </a:r>
            <a:r>
              <a:rPr sz="1850" i="1" spc="33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z</a:t>
            </a:r>
            <a:r>
              <a:rPr sz="1850" i="1" spc="-7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)</a:t>
            </a:r>
            <a:r>
              <a:rPr sz="1850" spc="33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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89100" y="5039105"/>
            <a:ext cx="1187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372" y="5109464"/>
            <a:ext cx="376555" cy="811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Symbol"/>
                <a:cs typeface="Symbol"/>
              </a:rPr>
              <a:t></a:t>
            </a:r>
            <a:endParaRPr sz="2800">
              <a:latin typeface="Symbol"/>
              <a:cs typeface="Symbol"/>
            </a:endParaRPr>
          </a:p>
          <a:p>
            <a:pPr marL="78740">
              <a:lnSpc>
                <a:spcPct val="100000"/>
              </a:lnSpc>
              <a:spcBef>
                <a:spcPts val="1510"/>
              </a:spcBef>
            </a:pP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96235" y="5066029"/>
            <a:ext cx="16891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spc="-50" dirty="0">
                <a:latin typeface="Times New Roman"/>
                <a:cs typeface="Times New Roman"/>
              </a:rPr>
              <a:t>A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36444" y="5223764"/>
            <a:ext cx="56832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54990" algn="l"/>
              </a:tabLst>
            </a:pPr>
            <a:r>
              <a:rPr sz="11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1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70478" y="5176011"/>
            <a:ext cx="5784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where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39538" y="5006847"/>
            <a:ext cx="15525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0525" algn="l"/>
                <a:tab pos="1445260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A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21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Symbol"/>
                <a:cs typeface="Symbol"/>
              </a:rPr>
              <a:t></a:t>
            </a: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100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d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z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11035" y="5160009"/>
            <a:ext cx="21018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10" dirty="0">
                <a:latin typeface="Symbol"/>
                <a:cs typeface="Symbol"/>
              </a:rPr>
              <a:t></a:t>
            </a:r>
            <a:r>
              <a:rPr sz="1250" spc="-170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12711" y="5031232"/>
            <a:ext cx="799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500" baseline="3703" dirty="0">
                <a:latin typeface="Symbol"/>
                <a:cs typeface="Symbol"/>
              </a:rPr>
              <a:t></a:t>
            </a:r>
            <a:r>
              <a:rPr sz="2850" i="1" baseline="5847" dirty="0">
                <a:latin typeface="Times New Roman"/>
                <a:cs typeface="Times New Roman"/>
              </a:rPr>
              <a:t>X</a:t>
            </a:r>
            <a:r>
              <a:rPr sz="2850" i="1" spc="352" baseline="5847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6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1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91105" y="5205221"/>
            <a:ext cx="417830" cy="15240"/>
          </a:xfrm>
          <a:custGeom>
            <a:avLst/>
            <a:gdLst/>
            <a:ahLst/>
            <a:cxnLst/>
            <a:rect l="l" t="t" r="r" b="b"/>
            <a:pathLst>
              <a:path w="417830" h="15239">
                <a:moveTo>
                  <a:pt x="417753" y="0"/>
                </a:moveTo>
                <a:lnTo>
                  <a:pt x="0" y="0"/>
                </a:lnTo>
                <a:lnTo>
                  <a:pt x="0" y="15239"/>
                </a:lnTo>
                <a:lnTo>
                  <a:pt x="417753" y="15239"/>
                </a:lnTo>
                <a:lnTo>
                  <a:pt x="4177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975611" y="5426709"/>
            <a:ext cx="56769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dirty="0">
                <a:latin typeface="Times New Roman"/>
                <a:cs typeface="Times New Roman"/>
              </a:rPr>
              <a:t>1</a:t>
            </a:r>
            <a:r>
              <a:rPr sz="1850" spc="13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</a:t>
            </a:r>
            <a:r>
              <a:rPr sz="1850" spc="325" dirty="0">
                <a:latin typeface="Times New Roman"/>
                <a:cs typeface="Times New Roman"/>
              </a:rPr>
              <a:t> </a:t>
            </a:r>
            <a:r>
              <a:rPr sz="2775" i="1" spc="-75" baseline="3003" dirty="0">
                <a:latin typeface="Times New Roman"/>
                <a:cs typeface="Times New Roman"/>
              </a:rPr>
              <a:t>d</a:t>
            </a:r>
            <a:endParaRPr sz="2775" baseline="300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10179" y="5416041"/>
            <a:ext cx="116839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spc="-50" dirty="0">
                <a:latin typeface="Times New Roman"/>
                <a:cs typeface="Times New Roman"/>
              </a:rPr>
              <a:t>z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53689" y="5378450"/>
            <a:ext cx="1860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Symbol"/>
                <a:cs typeface="Symbol"/>
              </a:rPr>
              <a:t></a:t>
            </a:r>
            <a:r>
              <a:rPr sz="1100" spc="-16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110226" y="5319267"/>
            <a:ext cx="876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47638" y="5319267"/>
            <a:ext cx="876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36180" y="5537200"/>
            <a:ext cx="42418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z</a:t>
            </a:r>
            <a:r>
              <a:rPr sz="1100" i="1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Times New Roman"/>
                <a:cs typeface="Times New Roman"/>
              </a:rPr>
              <a:t>d</a:t>
            </a:r>
            <a:r>
              <a:rPr sz="1100" i="1" spc="-20" dirty="0">
                <a:latin typeface="Times New Roman"/>
                <a:cs typeface="Times New Roman"/>
              </a:rPr>
              <a:t> </a:t>
            </a:r>
            <a:r>
              <a:rPr sz="1200" i="1" spc="-75" baseline="-13888" dirty="0">
                <a:latin typeface="Times New Roman"/>
                <a:cs typeface="Times New Roman"/>
              </a:rPr>
              <a:t>k</a:t>
            </a:r>
            <a:endParaRPr sz="1200" baseline="-13888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91561" y="5740653"/>
            <a:ext cx="8763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232397" y="3322320"/>
            <a:ext cx="1710689" cy="17780"/>
          </a:xfrm>
          <a:custGeom>
            <a:avLst/>
            <a:gdLst/>
            <a:ahLst/>
            <a:cxnLst/>
            <a:rect l="l" t="t" r="r" b="b"/>
            <a:pathLst>
              <a:path w="1710690" h="17779">
                <a:moveTo>
                  <a:pt x="1710690" y="0"/>
                </a:moveTo>
                <a:lnTo>
                  <a:pt x="0" y="0"/>
                </a:lnTo>
                <a:lnTo>
                  <a:pt x="0" y="17525"/>
                </a:lnTo>
                <a:lnTo>
                  <a:pt x="1710690" y="17525"/>
                </a:lnTo>
                <a:lnTo>
                  <a:pt x="17106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27797" y="5231891"/>
            <a:ext cx="0" cy="466090"/>
          </a:xfrm>
          <a:custGeom>
            <a:avLst/>
            <a:gdLst/>
            <a:ahLst/>
            <a:cxnLst/>
            <a:rect l="l" t="t" r="r" b="b"/>
            <a:pathLst>
              <a:path h="466089">
                <a:moveTo>
                  <a:pt x="0" y="0"/>
                </a:moveTo>
                <a:lnTo>
                  <a:pt x="0" y="46558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14234" y="2982848"/>
            <a:ext cx="859790" cy="0"/>
          </a:xfrm>
          <a:custGeom>
            <a:avLst/>
            <a:gdLst/>
            <a:ahLst/>
            <a:cxnLst/>
            <a:rect l="l" t="t" r="r" b="b"/>
            <a:pathLst>
              <a:path w="859790">
                <a:moveTo>
                  <a:pt x="0" y="0"/>
                </a:moveTo>
                <a:lnTo>
                  <a:pt x="859536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08903" y="1861566"/>
            <a:ext cx="1835150" cy="0"/>
          </a:xfrm>
          <a:custGeom>
            <a:avLst/>
            <a:gdLst/>
            <a:ahLst/>
            <a:cxnLst/>
            <a:rect l="l" t="t" r="r" b="b"/>
            <a:pathLst>
              <a:path w="1835150">
                <a:moveTo>
                  <a:pt x="0" y="0"/>
                </a:moveTo>
                <a:lnTo>
                  <a:pt x="1834895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66709" y="1838705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0" y="2651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393" y="1838705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0" y="2651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8097" y="2048255"/>
            <a:ext cx="48895" cy="5715"/>
          </a:xfrm>
          <a:custGeom>
            <a:avLst/>
            <a:gdLst/>
            <a:ahLst/>
            <a:cxnLst/>
            <a:rect l="l" t="t" r="r" b="b"/>
            <a:pathLst>
              <a:path w="48895" h="5714">
                <a:moveTo>
                  <a:pt x="48767" y="0"/>
                </a:moveTo>
                <a:lnTo>
                  <a:pt x="0" y="0"/>
                </a:lnTo>
                <a:lnTo>
                  <a:pt x="0" y="5334"/>
                </a:lnTo>
                <a:lnTo>
                  <a:pt x="48767" y="5334"/>
                </a:lnTo>
                <a:lnTo>
                  <a:pt x="487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7236" y="4871084"/>
            <a:ext cx="1021080" cy="0"/>
          </a:xfrm>
          <a:custGeom>
            <a:avLst/>
            <a:gdLst/>
            <a:ahLst/>
            <a:cxnLst/>
            <a:rect l="l" t="t" r="r" b="b"/>
            <a:pathLst>
              <a:path w="1021079">
                <a:moveTo>
                  <a:pt x="0" y="0"/>
                </a:moveTo>
                <a:lnTo>
                  <a:pt x="1021080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31052" y="2073148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94652" y="1918969"/>
            <a:ext cx="122555" cy="304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  <a:p>
            <a:pPr marL="55244">
              <a:lnSpc>
                <a:spcPct val="100000"/>
              </a:lnSpc>
              <a:spcBef>
                <a:spcPts val="4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88584" y="1809495"/>
            <a:ext cx="125793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Symbol"/>
                <a:cs typeface="Symbol"/>
              </a:rPr>
              <a:t></a:t>
            </a: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55" dirty="0">
                <a:latin typeface="Times New Roman"/>
                <a:cs typeface="Times New Roman"/>
              </a:rPr>
              <a:t> </a:t>
            </a:r>
            <a:r>
              <a:rPr sz="1275" baseline="42483" dirty="0">
                <a:latin typeface="Times New Roman"/>
                <a:cs typeface="Times New Roman"/>
              </a:rPr>
              <a:t>1</a:t>
            </a:r>
            <a:r>
              <a:rPr sz="1275" spc="540" baseline="42483" dirty="0">
                <a:latin typeface="Times New Roman"/>
                <a:cs typeface="Times New Roman"/>
              </a:rPr>
              <a:t> </a:t>
            </a:r>
            <a:r>
              <a:rPr sz="1500" i="1" spc="-10" dirty="0">
                <a:latin typeface="Times New Roman"/>
                <a:cs typeface="Times New Roman"/>
              </a:rPr>
              <a:t>z</a:t>
            </a:r>
            <a:r>
              <a:rPr sz="1500" i="1" spc="-145" dirty="0">
                <a:latin typeface="Times New Roman"/>
                <a:cs typeface="Times New Roman"/>
              </a:rPr>
              <a:t> </a:t>
            </a:r>
            <a:r>
              <a:rPr sz="1425" spc="-44" baseline="35087" dirty="0">
                <a:latin typeface="Symbol"/>
                <a:cs typeface="Symbol"/>
              </a:rPr>
              <a:t></a:t>
            </a:r>
            <a:r>
              <a:rPr sz="1425" spc="-44" baseline="32163" dirty="0">
                <a:latin typeface="Times New Roman"/>
                <a:cs typeface="Times New Roman"/>
              </a:rPr>
              <a:t>1</a:t>
            </a:r>
            <a:r>
              <a:rPr sz="1425" spc="-89" baseline="32163" dirty="0">
                <a:latin typeface="Times New Roman"/>
                <a:cs typeface="Times New Roman"/>
              </a:rPr>
              <a:t> </a:t>
            </a:r>
            <a:r>
              <a:rPr sz="2350" spc="-70" dirty="0">
                <a:latin typeface="Symbol"/>
                <a:cs typeface="Symbol"/>
              </a:rPr>
              <a:t></a:t>
            </a:r>
            <a:r>
              <a:rPr sz="1500" spc="-70" dirty="0">
                <a:latin typeface="Times New Roman"/>
                <a:cs typeface="Times New Roman"/>
              </a:rPr>
              <a:t>1</a:t>
            </a:r>
            <a:r>
              <a:rPr sz="1500" spc="-7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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60414" y="3198888"/>
            <a:ext cx="176530" cy="9525"/>
          </a:xfrm>
          <a:custGeom>
            <a:avLst/>
            <a:gdLst/>
            <a:ahLst/>
            <a:cxnLst/>
            <a:rect l="l" t="t" r="r" b="b"/>
            <a:pathLst>
              <a:path w="176529" h="9525">
                <a:moveTo>
                  <a:pt x="176403" y="0"/>
                </a:moveTo>
                <a:lnTo>
                  <a:pt x="0" y="0"/>
                </a:lnTo>
                <a:lnTo>
                  <a:pt x="0" y="9512"/>
                </a:lnTo>
                <a:lnTo>
                  <a:pt x="176403" y="9512"/>
                </a:lnTo>
                <a:lnTo>
                  <a:pt x="17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67094" y="3321050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4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67805" y="5010911"/>
            <a:ext cx="3041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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65570" y="5100065"/>
            <a:ext cx="33337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9715" algn="l"/>
              </a:tabLst>
            </a:pPr>
            <a:r>
              <a:rPr sz="950" spc="-50" dirty="0">
                <a:latin typeface="Times New Roman"/>
                <a:cs typeface="Times New Roman"/>
              </a:rPr>
              <a:t>4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23838" y="6071870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4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58202" y="6071870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34568" y="251460"/>
            <a:ext cx="76320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Example:</a:t>
            </a:r>
            <a:r>
              <a:rPr sz="4000" u="none" spc="-80" dirty="0"/>
              <a:t> </a:t>
            </a:r>
            <a:r>
              <a:rPr sz="4000" u="none" spc="-20" dirty="0"/>
              <a:t>Second-</a:t>
            </a:r>
            <a:r>
              <a:rPr sz="4000" u="none" dirty="0"/>
              <a:t>Order</a:t>
            </a:r>
            <a:r>
              <a:rPr sz="4000" u="none" spc="-125" dirty="0"/>
              <a:t> </a:t>
            </a:r>
            <a:r>
              <a:rPr sz="4000" i="1" u="none" spc="-30" dirty="0">
                <a:latin typeface="Times New Roman"/>
                <a:cs typeface="Times New Roman"/>
              </a:rPr>
              <a:t>Z-</a:t>
            </a:r>
            <a:r>
              <a:rPr sz="4000" u="none" spc="-10" dirty="0"/>
              <a:t>Transform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30394" y="1711705"/>
            <a:ext cx="6915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52438" y="1552447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08952" y="1809495"/>
            <a:ext cx="44450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i="1" spc="-10" dirty="0">
                <a:latin typeface="Times New Roman"/>
                <a:cs typeface="Times New Roman"/>
              </a:rPr>
              <a:t>z</a:t>
            </a:r>
            <a:r>
              <a:rPr sz="1500" i="1" spc="-120" dirty="0">
                <a:latin typeface="Times New Roman"/>
                <a:cs typeface="Times New Roman"/>
              </a:rPr>
              <a:t> </a:t>
            </a:r>
            <a:r>
              <a:rPr sz="1425" baseline="35087" dirty="0">
                <a:latin typeface="Symbol"/>
                <a:cs typeface="Symbol"/>
              </a:rPr>
              <a:t></a:t>
            </a:r>
            <a:r>
              <a:rPr sz="1425" baseline="32163" dirty="0">
                <a:latin typeface="Times New Roman"/>
                <a:cs typeface="Times New Roman"/>
              </a:rPr>
              <a:t>1</a:t>
            </a:r>
            <a:r>
              <a:rPr sz="1425" spc="37" baseline="32163" dirty="0">
                <a:latin typeface="Times New Roman"/>
                <a:cs typeface="Times New Roman"/>
              </a:rPr>
              <a:t> </a:t>
            </a:r>
            <a:r>
              <a:rPr sz="2350" spc="-60" dirty="0">
                <a:latin typeface="Symbol"/>
                <a:cs typeface="Symbol"/>
              </a:rPr>
              <a:t>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85759" y="1847849"/>
            <a:ext cx="29146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z</a:t>
            </a:r>
            <a:r>
              <a:rPr sz="1300" i="1" spc="110" dirty="0">
                <a:latin typeface="Times New Roman"/>
                <a:cs typeface="Times New Roman"/>
              </a:rPr>
              <a:t>  </a:t>
            </a:r>
            <a:r>
              <a:rPr sz="1300" spc="-50" dirty="0">
                <a:latin typeface="Symbol"/>
                <a:cs typeface="Symbol"/>
              </a:rPr>
              <a:t>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06590" y="2067293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48641" y="0"/>
                </a:moveTo>
                <a:lnTo>
                  <a:pt x="0" y="0"/>
                </a:lnTo>
                <a:lnTo>
                  <a:pt x="0" y="5854"/>
                </a:lnTo>
                <a:lnTo>
                  <a:pt x="48641" y="5854"/>
                </a:lnTo>
                <a:lnTo>
                  <a:pt x="4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380479" y="2716783"/>
            <a:ext cx="2578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i="1" spc="-25" dirty="0">
                <a:latin typeface="Times New Roman"/>
                <a:cs typeface="Times New Roman"/>
              </a:rPr>
              <a:t>A</a:t>
            </a:r>
            <a:r>
              <a:rPr sz="1425" spc="-37" baseline="-23391" dirty="0">
                <a:latin typeface="Times New Roman"/>
                <a:cs typeface="Times New Roman"/>
              </a:rPr>
              <a:t>1</a:t>
            </a:r>
            <a:endParaRPr sz="1425" baseline="-23391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12588" y="2888487"/>
            <a:ext cx="19253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774825" algn="l"/>
              </a:tabLst>
            </a:pP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i="1" spc="5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 </a:t>
            </a:r>
            <a:r>
              <a:rPr sz="1600" i="1" dirty="0">
                <a:latin typeface="Times New Roman"/>
                <a:cs typeface="Times New Roman"/>
              </a:rPr>
              <a:t>z 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5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434" dirty="0">
                <a:latin typeface="Times New Roman"/>
                <a:cs typeface="Times New Roman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spc="-75" baseline="5208" dirty="0">
                <a:latin typeface="Symbol"/>
                <a:cs typeface="Symbol"/>
              </a:rPr>
              <a:t></a:t>
            </a:r>
            <a:endParaRPr sz="2400" baseline="5208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00064" y="3147567"/>
            <a:ext cx="483234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575" spc="-89" baseline="23809" dirty="0">
                <a:latin typeface="Times New Roman"/>
                <a:cs typeface="Times New Roman"/>
              </a:rPr>
              <a:t>1</a:t>
            </a:r>
            <a:endParaRPr sz="1575" baseline="23809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31354" y="2787142"/>
            <a:ext cx="149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56576" y="2930906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06285" y="3037839"/>
            <a:ext cx="12744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01980" algn="l"/>
              </a:tabLst>
            </a:pPr>
            <a:r>
              <a:rPr sz="2400" i="1" baseline="-27777" dirty="0">
                <a:latin typeface="Times New Roman"/>
                <a:cs typeface="Times New Roman"/>
              </a:rPr>
              <a:t>z</a:t>
            </a:r>
            <a:r>
              <a:rPr sz="2400" i="1" spc="-89" baseline="-27777" dirty="0">
                <a:latin typeface="Times New Roman"/>
                <a:cs typeface="Times New Roman"/>
              </a:rPr>
              <a:t> </a:t>
            </a:r>
            <a:r>
              <a:rPr sz="1425" spc="-37" baseline="2923" dirty="0">
                <a:latin typeface="Symbol"/>
                <a:cs typeface="Symbol"/>
              </a:rPr>
              <a:t></a:t>
            </a:r>
            <a:r>
              <a:rPr sz="1425" spc="-37" baseline="2923" dirty="0">
                <a:latin typeface="Times New Roman"/>
                <a:cs typeface="Times New Roman"/>
              </a:rPr>
              <a:t>1</a:t>
            </a:r>
            <a:r>
              <a:rPr sz="1425" baseline="2923" dirty="0">
                <a:latin typeface="Times New Roman"/>
                <a:cs typeface="Times New Roman"/>
              </a:rPr>
              <a:t>	</a:t>
            </a:r>
            <a:r>
              <a:rPr sz="2400" baseline="-15625" dirty="0">
                <a:latin typeface="Times New Roman"/>
                <a:cs typeface="Times New Roman"/>
              </a:rPr>
              <a:t>1</a:t>
            </a:r>
            <a:r>
              <a:rPr sz="2400" spc="165" baseline="-15625" dirty="0">
                <a:latin typeface="Times New Roman"/>
                <a:cs typeface="Times New Roman"/>
              </a:rPr>
              <a:t> </a:t>
            </a:r>
            <a:r>
              <a:rPr sz="2400" baseline="-15625" dirty="0">
                <a:latin typeface="Symbol"/>
                <a:cs typeface="Symbol"/>
              </a:rPr>
              <a:t></a:t>
            </a:r>
            <a:r>
              <a:rPr sz="1425" u="sng" spc="419" baseline="292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25" u="sng" baseline="292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baseline="-17543" dirty="0">
                <a:latin typeface="Times New Roman"/>
                <a:cs typeface="Times New Roman"/>
              </a:rPr>
              <a:t>2</a:t>
            </a:r>
            <a:r>
              <a:rPr sz="1425" spc="675" baseline="-17543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z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76031" y="2995675"/>
            <a:ext cx="16764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2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20690" y="3615690"/>
            <a:ext cx="1791970" cy="486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655" algn="ctr">
              <a:lnSpc>
                <a:spcPts val="181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  <a:p>
            <a:pPr marL="38100">
              <a:lnSpc>
                <a:spcPts val="1810"/>
              </a:lnSpc>
              <a:tabLst>
                <a:tab pos="324485" algn="l"/>
                <a:tab pos="164147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95" dirty="0">
                <a:latin typeface="Times New Roman"/>
                <a:cs typeface="Times New Roman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spc="-75" baseline="-12152" dirty="0">
                <a:latin typeface="Symbol"/>
                <a:cs typeface="Symbol"/>
              </a:rPr>
              <a:t></a:t>
            </a:r>
            <a:endParaRPr sz="2400" baseline="-12152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71311" y="4117085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42709" y="4193539"/>
            <a:ext cx="35687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4315" algn="l"/>
              </a:tabLst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u="sng" spc="-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950" u="sng" spc="5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49517" y="4123435"/>
            <a:ext cx="8604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1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450" dirty="0">
                <a:latin typeface="Times New Roman"/>
                <a:cs typeface="Times New Roman"/>
              </a:rPr>
              <a:t> </a:t>
            </a:r>
            <a:r>
              <a:rPr sz="1425" strike="sngStrike" baseline="2923" dirty="0">
                <a:latin typeface="Times New Roman"/>
                <a:cs typeface="Times New Roman"/>
              </a:rPr>
              <a:t>2</a:t>
            </a:r>
            <a:r>
              <a:rPr sz="1425" strike="sngStrike" spc="112" baseline="2923" dirty="0">
                <a:latin typeface="Times New Roman"/>
                <a:cs typeface="Times New Roman"/>
              </a:rPr>
              <a:t> </a:t>
            </a:r>
            <a:r>
              <a:rPr sz="1425" strike="noStrike" spc="165" baseline="2923" dirty="0">
                <a:latin typeface="Times New Roman"/>
                <a:cs typeface="Times New Roman"/>
              </a:rPr>
              <a:t> </a:t>
            </a:r>
            <a:r>
              <a:rPr sz="3150" strike="noStrike" baseline="1322" dirty="0">
                <a:latin typeface="Symbol"/>
                <a:cs typeface="Symbol"/>
              </a:rPr>
              <a:t></a:t>
            </a:r>
            <a:r>
              <a:rPr sz="1425" strike="noStrike" baseline="2923" dirty="0">
                <a:latin typeface="Times New Roman"/>
                <a:cs typeface="Times New Roman"/>
              </a:rPr>
              <a:t>4</a:t>
            </a:r>
            <a:r>
              <a:rPr sz="1425" strike="noStrike" spc="315" baseline="2923" dirty="0">
                <a:latin typeface="Times New Roman"/>
                <a:cs typeface="Times New Roman"/>
              </a:rPr>
              <a:t> </a:t>
            </a:r>
            <a:r>
              <a:rPr sz="3150" strike="noStrike" spc="-75" baseline="1322" dirty="0">
                <a:latin typeface="Symbol"/>
                <a:cs typeface="Symbol"/>
              </a:rPr>
              <a:t></a:t>
            </a:r>
            <a:endParaRPr sz="3150" baseline="1322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878828" y="4136389"/>
            <a:ext cx="16446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4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37200" y="4611370"/>
            <a:ext cx="45085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1305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  <a:p>
            <a:pPr marR="48895" algn="ctr">
              <a:lnSpc>
                <a:spcPct val="100000"/>
              </a:lnSpc>
              <a:spcBef>
                <a:spcPts val="71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21957" y="4476496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98868" y="5165471"/>
            <a:ext cx="75565" cy="6350"/>
          </a:xfrm>
          <a:custGeom>
            <a:avLst/>
            <a:gdLst/>
            <a:ahLst/>
            <a:cxnLst/>
            <a:rect l="l" t="t" r="r" b="b"/>
            <a:pathLst>
              <a:path w="75565" h="6350">
                <a:moveTo>
                  <a:pt x="75438" y="0"/>
                </a:moveTo>
                <a:lnTo>
                  <a:pt x="0" y="0"/>
                </a:lnTo>
                <a:lnTo>
                  <a:pt x="0" y="6095"/>
                </a:lnTo>
                <a:lnTo>
                  <a:pt x="75438" y="6095"/>
                </a:lnTo>
                <a:lnTo>
                  <a:pt x="7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445758" y="5019802"/>
            <a:ext cx="34163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8605" algn="l"/>
              </a:tabLst>
            </a:pP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98157" y="4938776"/>
            <a:ext cx="33337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1140" algn="l"/>
              </a:tabLst>
            </a:pPr>
            <a:r>
              <a:rPr sz="2100" spc="-50" dirty="0">
                <a:latin typeface="Symbol"/>
                <a:cs typeface="Symbol"/>
              </a:rPr>
              <a:t>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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97116" y="4962652"/>
            <a:ext cx="16129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25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72857" y="3876294"/>
            <a:ext cx="2724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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174483" y="4641850"/>
            <a:ext cx="2940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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01917" y="5459221"/>
            <a:ext cx="3054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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12481" y="5458459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82794" y="5642102"/>
            <a:ext cx="29502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7514" algn="l"/>
                <a:tab pos="2936875" algn="l"/>
              </a:tabLst>
            </a:pP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i="1" spc="3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30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409" dirty="0">
                <a:latin typeface="Times New Roman"/>
                <a:cs typeface="Times New Roman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935471" y="5831078"/>
            <a:ext cx="4819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aseline="-17361" dirty="0">
                <a:latin typeface="Times New Roman"/>
                <a:cs typeface="Times New Roman"/>
              </a:rPr>
              <a:t>1</a:t>
            </a:r>
            <a:r>
              <a:rPr sz="2400" spc="157" baseline="-17361" dirty="0">
                <a:latin typeface="Times New Roman"/>
                <a:cs typeface="Times New Roman"/>
              </a:rPr>
              <a:t> </a:t>
            </a:r>
            <a:r>
              <a:rPr sz="2400" baseline="-17361" dirty="0">
                <a:latin typeface="Symbol"/>
                <a:cs typeface="Symbol"/>
              </a:rPr>
              <a:t></a:t>
            </a:r>
            <a:r>
              <a:rPr sz="950" u="sng" spc="2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017766" y="5815838"/>
            <a:ext cx="51815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aseline="-19097" dirty="0">
                <a:latin typeface="Times New Roman"/>
                <a:cs typeface="Times New Roman"/>
              </a:rPr>
              <a:t>1</a:t>
            </a:r>
            <a:r>
              <a:rPr sz="2400" spc="127" baseline="-19097" dirty="0">
                <a:latin typeface="Times New Roman"/>
                <a:cs typeface="Times New Roman"/>
              </a:rPr>
              <a:t> </a:t>
            </a:r>
            <a:r>
              <a:rPr sz="2400" baseline="-19097" dirty="0">
                <a:latin typeface="Symbol"/>
                <a:cs typeface="Symbol"/>
              </a:rPr>
              <a:t></a:t>
            </a:r>
            <a:r>
              <a:rPr sz="950" u="sng" spc="17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432041" y="5790691"/>
            <a:ext cx="14954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181735" algn="l"/>
              </a:tabLst>
            </a:pPr>
            <a:r>
              <a:rPr sz="2400" i="1" baseline="-27777" dirty="0">
                <a:latin typeface="Times New Roman"/>
                <a:cs typeface="Times New Roman"/>
              </a:rPr>
              <a:t>z</a:t>
            </a:r>
            <a:r>
              <a:rPr sz="2400" i="1" spc="-112" baseline="-27777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4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2400" i="1" baseline="-27777" dirty="0">
                <a:latin typeface="Times New Roman"/>
                <a:cs typeface="Times New Roman"/>
              </a:rPr>
              <a:t>z</a:t>
            </a:r>
            <a:r>
              <a:rPr sz="2400" i="1" spc="-127" baseline="-27777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2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352281" y="1971294"/>
            <a:ext cx="135255" cy="0"/>
          </a:xfrm>
          <a:custGeom>
            <a:avLst/>
            <a:gdLst/>
            <a:ahLst/>
            <a:cxnLst/>
            <a:rect l="l" t="t" r="r" b="b"/>
            <a:pathLst>
              <a:path w="135254">
                <a:moveTo>
                  <a:pt x="0" y="0"/>
                </a:moveTo>
                <a:lnTo>
                  <a:pt x="13487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698498"/>
            <a:ext cx="3451098" cy="3512057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8360664" y="1589582"/>
            <a:ext cx="108585" cy="65024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300" spc="-50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0714" y="5737478"/>
            <a:ext cx="2132965" cy="0"/>
          </a:xfrm>
          <a:custGeom>
            <a:avLst/>
            <a:gdLst/>
            <a:ahLst/>
            <a:cxnLst/>
            <a:rect l="l" t="t" r="r" b="b"/>
            <a:pathLst>
              <a:path w="2132965">
                <a:moveTo>
                  <a:pt x="0" y="0"/>
                </a:moveTo>
                <a:lnTo>
                  <a:pt x="2132838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72153" y="5745860"/>
            <a:ext cx="790575" cy="0"/>
          </a:xfrm>
          <a:custGeom>
            <a:avLst/>
            <a:gdLst/>
            <a:ahLst/>
            <a:cxnLst/>
            <a:rect l="l" t="t" r="r" b="b"/>
            <a:pathLst>
              <a:path w="790575">
                <a:moveTo>
                  <a:pt x="0" y="0"/>
                </a:moveTo>
                <a:lnTo>
                  <a:pt x="7901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6366" y="3936238"/>
            <a:ext cx="1130935" cy="967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72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M</a:t>
            </a:r>
            <a:r>
              <a:rPr sz="1100" i="1" spc="3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  <a:p>
            <a:pPr marL="92710">
              <a:lnSpc>
                <a:spcPts val="2820"/>
              </a:lnSpc>
              <a:tabLst>
                <a:tab pos="768985" algn="l"/>
              </a:tabLst>
            </a:pPr>
            <a:r>
              <a:rPr sz="4275" baseline="-20467" dirty="0">
                <a:latin typeface="Symbol"/>
                <a:cs typeface="Symbol"/>
              </a:rPr>
              <a:t></a:t>
            </a:r>
            <a:r>
              <a:rPr sz="4275" spc="359" baseline="-20467" dirty="0">
                <a:latin typeface="Times New Roman"/>
                <a:cs typeface="Times New Roman"/>
              </a:rPr>
              <a:t> </a:t>
            </a:r>
            <a:r>
              <a:rPr sz="2850" i="1" spc="-75" baseline="-16081" dirty="0">
                <a:latin typeface="Times New Roman"/>
                <a:cs typeface="Times New Roman"/>
              </a:rPr>
              <a:t>B</a:t>
            </a:r>
            <a:r>
              <a:rPr sz="2850" i="1" baseline="-16081" dirty="0">
                <a:latin typeface="Times New Roman"/>
                <a:cs typeface="Times New Roman"/>
              </a:rPr>
              <a:t>	z</a:t>
            </a:r>
            <a:r>
              <a:rPr sz="2850" i="1" spc="-150" baseline="-16081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Symbol"/>
                <a:cs typeface="Symbol"/>
              </a:rPr>
              <a:t></a:t>
            </a:r>
            <a:r>
              <a:rPr sz="1250" spc="-70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r</a:t>
            </a:r>
            <a:endParaRPr sz="1250">
              <a:latin typeface="Times New Roman"/>
              <a:cs typeface="Times New Roman"/>
            </a:endParaRPr>
          </a:p>
          <a:p>
            <a:pPr marL="274320" algn="ctr">
              <a:lnSpc>
                <a:spcPct val="100000"/>
              </a:lnSpc>
              <a:spcBef>
                <a:spcPts val="725"/>
              </a:spcBef>
            </a:pPr>
            <a:r>
              <a:rPr sz="1100" i="1" spc="-50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  <a:p>
            <a:pPr marL="117475">
              <a:lnSpc>
                <a:spcPct val="100000"/>
              </a:lnSpc>
              <a:spcBef>
                <a:spcPts val="509"/>
              </a:spcBef>
            </a:pPr>
            <a:r>
              <a:rPr sz="1100" i="1" dirty="0">
                <a:latin typeface="Times New Roman"/>
                <a:cs typeface="Times New Roman"/>
              </a:rPr>
              <a:t>r</a:t>
            </a:r>
            <a:r>
              <a:rPr sz="1100" i="1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50" dirty="0">
                <a:latin typeface="Times New Roman"/>
                <a:cs typeface="Times New Roman"/>
              </a:rPr>
              <a:t> 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7703" y="3855466"/>
            <a:ext cx="34226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275" spc="-562" baseline="-30214" dirty="0">
                <a:latin typeface="Symbol"/>
                <a:cs typeface="Symbol"/>
              </a:rPr>
              <a:t></a:t>
            </a:r>
            <a:r>
              <a:rPr sz="1100" i="1" spc="-375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9790" y="4089653"/>
            <a:ext cx="29337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i="1" spc="-25" dirty="0">
                <a:latin typeface="Times New Roman"/>
                <a:cs typeface="Times New Roman"/>
              </a:rPr>
              <a:t>A</a:t>
            </a:r>
            <a:r>
              <a:rPr sz="1650" i="1" spc="-37" baseline="-17676" dirty="0">
                <a:latin typeface="Times New Roman"/>
                <a:cs typeface="Times New Roman"/>
              </a:rPr>
              <a:t>k</a:t>
            </a:r>
            <a:endParaRPr sz="1650" baseline="-17676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27014" y="4078477"/>
            <a:ext cx="8001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3359" y="4089653"/>
            <a:ext cx="39560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C</a:t>
            </a:r>
            <a:r>
              <a:rPr sz="1900" i="1" spc="-25" dirty="0">
                <a:latin typeface="Times New Roman"/>
                <a:cs typeface="Times New Roman"/>
              </a:rPr>
              <a:t> </a:t>
            </a:r>
            <a:r>
              <a:rPr sz="1650" i="1" spc="-75" baseline="-17676" dirty="0">
                <a:latin typeface="Times New Roman"/>
                <a:cs typeface="Times New Roman"/>
              </a:rPr>
              <a:t>m</a:t>
            </a:r>
            <a:endParaRPr sz="1650" baseline="-17676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90544" y="4605528"/>
            <a:ext cx="155384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75" dirty="0">
                <a:latin typeface="Times New Roman"/>
                <a:cs typeface="Times New Roman"/>
              </a:rPr>
              <a:t> </a:t>
            </a:r>
            <a:r>
              <a:rPr sz="1100" spc="50" dirty="0">
                <a:latin typeface="Symbol"/>
                <a:cs typeface="Symbol"/>
              </a:rPr>
              <a:t></a:t>
            </a:r>
            <a:r>
              <a:rPr sz="1100" spc="50" dirty="0">
                <a:latin typeface="Times New Roman"/>
                <a:cs typeface="Times New Roman"/>
              </a:rPr>
              <a:t>1,</a:t>
            </a:r>
            <a:r>
              <a:rPr sz="1100" spc="-18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</a:t>
            </a:r>
            <a:r>
              <a:rPr sz="1100" spc="-10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Times New Roman"/>
                <a:cs typeface="Times New Roman"/>
              </a:rPr>
              <a:t>i</a:t>
            </a:r>
            <a:r>
              <a:rPr sz="1100" i="1" spc="305" dirty="0">
                <a:latin typeface="Times New Roman"/>
                <a:cs typeface="Times New Roman"/>
              </a:rPr>
              <a:t> </a:t>
            </a:r>
            <a:r>
              <a:rPr sz="2850" baseline="13157" dirty="0">
                <a:latin typeface="Times New Roman"/>
                <a:cs typeface="Times New Roman"/>
              </a:rPr>
              <a:t>1</a:t>
            </a:r>
            <a:r>
              <a:rPr sz="2850" spc="179" baseline="13157" dirty="0">
                <a:latin typeface="Times New Roman"/>
                <a:cs typeface="Times New Roman"/>
              </a:rPr>
              <a:t> </a:t>
            </a:r>
            <a:r>
              <a:rPr sz="2850" baseline="13157" dirty="0">
                <a:latin typeface="Symbol"/>
                <a:cs typeface="Symbol"/>
              </a:rPr>
              <a:t></a:t>
            </a:r>
            <a:r>
              <a:rPr sz="2850" spc="600" baseline="13157" dirty="0">
                <a:latin typeface="Times New Roman"/>
                <a:cs typeface="Times New Roman"/>
              </a:rPr>
              <a:t> </a:t>
            </a:r>
            <a:r>
              <a:rPr sz="2850" i="1" baseline="14619" dirty="0">
                <a:latin typeface="Times New Roman"/>
                <a:cs typeface="Times New Roman"/>
              </a:rPr>
              <a:t>d</a:t>
            </a:r>
            <a:r>
              <a:rPr sz="2850" i="1" spc="52" baseline="14619" dirty="0">
                <a:latin typeface="Times New Roman"/>
                <a:cs typeface="Times New Roman"/>
              </a:rPr>
              <a:t> </a:t>
            </a:r>
            <a:r>
              <a:rPr sz="1650" i="1" baseline="-7575" dirty="0">
                <a:latin typeface="Times New Roman"/>
                <a:cs typeface="Times New Roman"/>
              </a:rPr>
              <a:t>k</a:t>
            </a:r>
            <a:r>
              <a:rPr sz="1650" i="1" spc="202" baseline="-7575" dirty="0">
                <a:latin typeface="Times New Roman"/>
                <a:cs typeface="Times New Roman"/>
              </a:rPr>
              <a:t> </a:t>
            </a:r>
            <a:r>
              <a:rPr sz="2850" i="1" spc="-75" baseline="14619" dirty="0">
                <a:latin typeface="Times New Roman"/>
                <a:cs typeface="Times New Roman"/>
              </a:rPr>
              <a:t>z</a:t>
            </a:r>
            <a:endParaRPr sz="2850" baseline="14619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64135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Partial</a:t>
            </a:r>
            <a:r>
              <a:rPr u="none" spc="-245" dirty="0"/>
              <a:t> </a:t>
            </a:r>
            <a:r>
              <a:rPr u="none" spc="-10" dirty="0"/>
              <a:t>Fraction</a:t>
            </a:r>
            <a:r>
              <a:rPr u="none" spc="-195" dirty="0"/>
              <a:t> </a:t>
            </a:r>
            <a:r>
              <a:rPr u="none" spc="-10" dirty="0"/>
              <a:t>Expansion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17447" y="1458976"/>
            <a:ext cx="81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M</a:t>
            </a:r>
            <a:r>
              <a:rPr sz="1800" i="1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&gt;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i="1" spc="-50" dirty="0">
                <a:latin typeface="Times New Roman"/>
                <a:cs typeface="Times New Roman"/>
              </a:rPr>
              <a:t>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35070" y="1316989"/>
            <a:ext cx="4273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M</a:t>
            </a:r>
            <a:r>
              <a:rPr sz="1100" i="1" spc="3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6154" y="1477518"/>
            <a:ext cx="84963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dirty="0">
                <a:latin typeface="Times New Roman"/>
                <a:cs typeface="Times New Roman"/>
              </a:rPr>
              <a:t>X</a:t>
            </a:r>
            <a:r>
              <a:rPr sz="1850" i="1" spc="33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70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z</a:t>
            </a:r>
            <a:r>
              <a:rPr sz="1850" i="1" spc="-10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)</a:t>
            </a:r>
            <a:r>
              <a:rPr sz="1850" spc="36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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1500" y="1752345"/>
            <a:ext cx="8001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36971" y="1339341"/>
            <a:ext cx="146621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744855" algn="l"/>
                <a:tab pos="1427480" algn="l"/>
              </a:tabLst>
            </a:pPr>
            <a:r>
              <a:rPr sz="1800" i="1" spc="-75" baseline="25462" dirty="0">
                <a:latin typeface="Times New Roman"/>
                <a:cs typeface="Times New Roman"/>
              </a:rPr>
              <a:t>N</a:t>
            </a:r>
            <a:r>
              <a:rPr sz="1850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50" i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800" i="1" u="heavy" spc="-37" baseline="-46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800" i="1" u="heavy" baseline="-46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800" baseline="-4629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62271" y="1385824"/>
            <a:ext cx="39052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775" i="1" baseline="-18018" dirty="0">
                <a:latin typeface="Times New Roman"/>
                <a:cs typeface="Times New Roman"/>
              </a:rPr>
              <a:t>z</a:t>
            </a:r>
            <a:r>
              <a:rPr sz="2775" i="1" spc="-127" baseline="-180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i="1" spc="-50" dirty="0">
                <a:latin typeface="Times New Roman"/>
                <a:cs typeface="Times New Roman"/>
              </a:rPr>
              <a:t>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59758" y="1340358"/>
            <a:ext cx="13233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67080" algn="l"/>
              </a:tabLst>
            </a:pPr>
            <a:r>
              <a:rPr sz="1850" i="1" spc="-50" dirty="0">
                <a:latin typeface="Times New Roman"/>
                <a:cs typeface="Times New Roman"/>
              </a:rPr>
              <a:t>B</a:t>
            </a:r>
            <a:r>
              <a:rPr sz="1850" i="1" dirty="0">
                <a:latin typeface="Times New Roman"/>
                <a:cs typeface="Times New Roman"/>
              </a:rPr>
              <a:t>	</a:t>
            </a:r>
            <a:r>
              <a:rPr sz="1850" dirty="0">
                <a:latin typeface="Symbol"/>
                <a:cs typeface="Symbol"/>
              </a:rPr>
              <a:t></a:t>
            </a:r>
            <a:r>
              <a:rPr sz="1850" spc="15" dirty="0">
                <a:latin typeface="Times New Roman"/>
                <a:cs typeface="Times New Roman"/>
              </a:rPr>
              <a:t>  </a:t>
            </a:r>
            <a:r>
              <a:rPr sz="4200" spc="-75" baseline="-9920" dirty="0">
                <a:latin typeface="Symbol"/>
                <a:cs typeface="Symbol"/>
              </a:rPr>
              <a:t></a:t>
            </a:r>
            <a:endParaRPr sz="4200" baseline="-992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98823" y="1403604"/>
            <a:ext cx="1678305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Symbol"/>
                <a:cs typeface="Symbol"/>
              </a:rPr>
              <a:t></a:t>
            </a:r>
            <a:endParaRPr sz="2800">
              <a:latin typeface="Symbol"/>
              <a:cs typeface="Symbol"/>
            </a:endParaRPr>
          </a:p>
          <a:p>
            <a:pPr marL="36830">
              <a:lnSpc>
                <a:spcPct val="100000"/>
              </a:lnSpc>
              <a:spcBef>
                <a:spcPts val="1255"/>
              </a:spcBef>
              <a:tabLst>
                <a:tab pos="1402080" algn="l"/>
              </a:tabLst>
            </a:pPr>
            <a:r>
              <a:rPr sz="1100" i="1" dirty="0">
                <a:latin typeface="Times New Roman"/>
                <a:cs typeface="Times New Roman"/>
              </a:rPr>
              <a:t>r</a:t>
            </a:r>
            <a:r>
              <a:rPr sz="1100" i="1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0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7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37200" y="1700022"/>
            <a:ext cx="86360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58825" algn="l"/>
              </a:tabLst>
            </a:pPr>
            <a:r>
              <a:rPr sz="1850" dirty="0">
                <a:latin typeface="Times New Roman"/>
                <a:cs typeface="Times New Roman"/>
              </a:rPr>
              <a:t>1</a:t>
            </a:r>
            <a:r>
              <a:rPr sz="1850" spc="11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</a:t>
            </a:r>
            <a:r>
              <a:rPr sz="1850" spc="420" dirty="0">
                <a:latin typeface="Times New Roman"/>
                <a:cs typeface="Times New Roman"/>
              </a:rPr>
              <a:t> </a:t>
            </a:r>
            <a:r>
              <a:rPr sz="2775" i="1" spc="-75" baseline="3003" dirty="0">
                <a:latin typeface="Times New Roman"/>
                <a:cs typeface="Times New Roman"/>
              </a:rPr>
              <a:t>d</a:t>
            </a:r>
            <a:r>
              <a:rPr sz="2775" i="1" baseline="3003" dirty="0">
                <a:latin typeface="Times New Roman"/>
                <a:cs typeface="Times New Roman"/>
              </a:rPr>
              <a:t>	</a:t>
            </a:r>
            <a:r>
              <a:rPr sz="2775" i="1" spc="-75" baseline="3003" dirty="0">
                <a:latin typeface="Times New Roman"/>
                <a:cs typeface="Times New Roman"/>
              </a:rPr>
              <a:t>z</a:t>
            </a:r>
            <a:endParaRPr sz="2775" baseline="300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30517" y="1652524"/>
            <a:ext cx="1860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Symbol"/>
                <a:cs typeface="Symbol"/>
              </a:rPr>
              <a:t></a:t>
            </a:r>
            <a:r>
              <a:rPr sz="1100" spc="-16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62294" y="2014474"/>
            <a:ext cx="8763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3294" y="2379218"/>
            <a:ext cx="8074025" cy="13208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279400" marR="263525">
              <a:lnSpc>
                <a:spcPts val="2300"/>
              </a:lnSpc>
              <a:spcBef>
                <a:spcPts val="254"/>
              </a:spcBef>
            </a:pPr>
            <a:r>
              <a:rPr sz="2000" i="1" dirty="0">
                <a:latin typeface="Times New Roman"/>
                <a:cs typeface="Times New Roman"/>
              </a:rPr>
              <a:t>B</a:t>
            </a:r>
            <a:r>
              <a:rPr sz="2025" i="1" baseline="-12345" dirty="0">
                <a:latin typeface="Times New Roman"/>
                <a:cs typeface="Times New Roman"/>
              </a:rPr>
              <a:t>r</a:t>
            </a:r>
            <a:r>
              <a:rPr sz="2025" i="1" spc="52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obtained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by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long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division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numerator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by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denominator,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stopping </a:t>
            </a:r>
            <a:r>
              <a:rPr sz="2000" dirty="0">
                <a:latin typeface="Times New Roman"/>
                <a:cs typeface="Times New Roman"/>
              </a:rPr>
              <a:t>when the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remainder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lower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degree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denominator.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20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M</a:t>
            </a:r>
            <a:r>
              <a:rPr sz="2000" i="1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&gt;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i="1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X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i="1" dirty="0">
                <a:latin typeface="Times New Roman"/>
                <a:cs typeface="Times New Roman"/>
              </a:rPr>
              <a:t>z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multiple-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poles,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specifically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pole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s</a:t>
            </a:r>
            <a:r>
              <a:rPr sz="2000" i="1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at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z</a:t>
            </a:r>
            <a:r>
              <a:rPr sz="2000" spc="-20" dirty="0">
                <a:latin typeface="Times New Roman"/>
                <a:cs typeface="Times New Roman"/>
              </a:rPr>
              <a:t>=</a:t>
            </a:r>
            <a:r>
              <a:rPr sz="2000" i="1" spc="-20" dirty="0">
                <a:latin typeface="Times New Roman"/>
                <a:cs typeface="Times New Roman"/>
              </a:rPr>
              <a:t>d</a:t>
            </a:r>
            <a:r>
              <a:rPr sz="2025" i="1" spc="-30" baseline="-12345" dirty="0">
                <a:latin typeface="Times New Roman"/>
                <a:cs typeface="Times New Roman"/>
              </a:rPr>
              <a:t>i</a:t>
            </a:r>
            <a:endParaRPr sz="2025" baseline="-1234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04213" y="4163567"/>
            <a:ext cx="86106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3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8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325" dirty="0">
                <a:latin typeface="Times New Roman"/>
                <a:cs typeface="Times New Roman"/>
              </a:rPr>
              <a:t> </a:t>
            </a:r>
            <a:r>
              <a:rPr sz="1900" spc="-6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69309" y="4149090"/>
            <a:ext cx="15811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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56097" y="4132834"/>
            <a:ext cx="574675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Symbol"/>
                <a:cs typeface="Symbol"/>
              </a:rPr>
              <a:t></a:t>
            </a:r>
            <a:r>
              <a:rPr sz="1900" spc="370" dirty="0">
                <a:latin typeface="Times New Roman"/>
                <a:cs typeface="Times New Roman"/>
              </a:rPr>
              <a:t> </a:t>
            </a:r>
            <a:r>
              <a:rPr sz="4275" spc="-75" baseline="-9746" dirty="0">
                <a:latin typeface="Symbol"/>
                <a:cs typeface="Symbol"/>
              </a:rPr>
              <a:t></a:t>
            </a:r>
            <a:endParaRPr sz="4275" baseline="-9746">
              <a:latin typeface="Symbol"/>
              <a:cs typeface="Symbo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93108" y="4415790"/>
            <a:ext cx="1101090" cy="15240"/>
          </a:xfrm>
          <a:custGeom>
            <a:avLst/>
            <a:gdLst/>
            <a:ahLst/>
            <a:cxnLst/>
            <a:rect l="l" t="t" r="r" b="b"/>
            <a:pathLst>
              <a:path w="1101089" h="15239">
                <a:moveTo>
                  <a:pt x="1100632" y="0"/>
                </a:moveTo>
                <a:lnTo>
                  <a:pt x="0" y="0"/>
                </a:lnTo>
                <a:lnTo>
                  <a:pt x="0" y="15239"/>
                </a:lnTo>
                <a:lnTo>
                  <a:pt x="1100632" y="15239"/>
                </a:lnTo>
                <a:lnTo>
                  <a:pt x="11006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06261" y="4421885"/>
            <a:ext cx="1594485" cy="21590"/>
          </a:xfrm>
          <a:custGeom>
            <a:avLst/>
            <a:gdLst/>
            <a:ahLst/>
            <a:cxnLst/>
            <a:rect l="l" t="t" r="r" b="b"/>
            <a:pathLst>
              <a:path w="1594484" h="21589">
                <a:moveTo>
                  <a:pt x="1593977" y="0"/>
                </a:moveTo>
                <a:lnTo>
                  <a:pt x="0" y="0"/>
                </a:lnTo>
                <a:lnTo>
                  <a:pt x="0" y="21081"/>
                </a:lnTo>
                <a:lnTo>
                  <a:pt x="1593977" y="21081"/>
                </a:lnTo>
                <a:lnTo>
                  <a:pt x="15939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152897" y="4497070"/>
            <a:ext cx="16827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Symbol"/>
                <a:cs typeface="Symbol"/>
              </a:rPr>
              <a:t></a:t>
            </a:r>
            <a:r>
              <a:rPr sz="1100" spc="-25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04840" y="4710429"/>
            <a:ext cx="30797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m</a:t>
            </a:r>
            <a:r>
              <a:rPr sz="1100" i="1" spc="2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Symbol"/>
                <a:cs typeface="Symbol"/>
              </a:rPr>
              <a:t></a:t>
            </a:r>
            <a:r>
              <a:rPr sz="1100" spc="-25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94906" y="4608829"/>
            <a:ext cx="19685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5" dirty="0">
                <a:latin typeface="Symbol"/>
                <a:cs typeface="Symbol"/>
              </a:rPr>
              <a:t></a:t>
            </a:r>
            <a:r>
              <a:rPr sz="1250" spc="-25" dirty="0"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04128" y="4449571"/>
            <a:ext cx="1261745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58825" algn="l"/>
                <a:tab pos="1119505" algn="l"/>
              </a:tabLst>
            </a:pPr>
            <a:r>
              <a:rPr sz="3050" spc="-90" dirty="0">
                <a:latin typeface="Symbol"/>
                <a:cs typeface="Symbol"/>
              </a:rPr>
              <a:t></a:t>
            </a:r>
            <a:r>
              <a:rPr sz="1900" spc="-90" dirty="0">
                <a:latin typeface="Times New Roman"/>
                <a:cs typeface="Times New Roman"/>
              </a:rPr>
              <a:t>1</a:t>
            </a:r>
            <a:r>
              <a:rPr sz="1900" spc="-2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27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d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z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3050" spc="-50" dirty="0">
                <a:latin typeface="Symbol"/>
                <a:cs typeface="Symbol"/>
              </a:rPr>
              <a:t></a:t>
            </a:r>
            <a:endParaRPr sz="30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96657" y="4487164"/>
            <a:ext cx="126364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81122" y="5229859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85844" y="5191302"/>
            <a:ext cx="147320" cy="65532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5"/>
              </a:spcBef>
            </a:pPr>
            <a:r>
              <a:rPr sz="1900" spc="-50" dirty="0">
                <a:latin typeface="Symbol"/>
                <a:cs typeface="Symbol"/>
              </a:rPr>
              <a:t></a:t>
            </a:r>
            <a:endParaRPr sz="19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900" spc="-50" dirty="0">
                <a:latin typeface="Symbol"/>
                <a:cs typeface="Symbol"/>
              </a:rPr>
              <a:t>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82667" y="5277358"/>
            <a:ext cx="3143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latin typeface="Times New Roman"/>
                <a:cs typeface="Times New Roman"/>
              </a:rPr>
              <a:t>s</a:t>
            </a:r>
            <a:r>
              <a:rPr sz="1100" i="1" spc="-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69308" y="5046979"/>
            <a:ext cx="94551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1045" algn="l"/>
              </a:tabLst>
            </a:pPr>
            <a:r>
              <a:rPr sz="2850" i="1" spc="-75" baseline="1461" dirty="0">
                <a:latin typeface="Times New Roman"/>
                <a:cs typeface="Times New Roman"/>
              </a:rPr>
              <a:t>d</a:t>
            </a:r>
            <a:r>
              <a:rPr sz="2850" i="1" baseline="1461" dirty="0">
                <a:latin typeface="Times New Roman"/>
                <a:cs typeface="Times New Roman"/>
              </a:rPr>
              <a:t>	</a:t>
            </a:r>
            <a:r>
              <a:rPr sz="3400" spc="-195" dirty="0">
                <a:latin typeface="Symbol"/>
                <a:cs typeface="Symbol"/>
              </a:rPr>
              <a:t></a:t>
            </a:r>
            <a:r>
              <a:rPr sz="2450" spc="-195" dirty="0">
                <a:latin typeface="Symbol"/>
                <a:cs typeface="Symbol"/>
              </a:rPr>
              <a:t>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52896" y="5140197"/>
            <a:ext cx="129539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50" dirty="0">
                <a:latin typeface="Symbol"/>
                <a:cs typeface="Symbol"/>
              </a:rPr>
              <a:t>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53479" y="5176773"/>
            <a:ext cx="8001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79157" y="5199379"/>
            <a:ext cx="16383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Symbol"/>
                <a:cs typeface="Symbol"/>
              </a:rPr>
              <a:t></a:t>
            </a:r>
            <a:r>
              <a:rPr sz="1100" spc="-25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45273" y="5022596"/>
            <a:ext cx="25654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40" dirty="0">
                <a:latin typeface="Symbol"/>
                <a:cs typeface="Symbol"/>
              </a:rPr>
              <a:t></a:t>
            </a:r>
            <a:r>
              <a:rPr sz="3400" spc="-140" dirty="0">
                <a:latin typeface="Symbol"/>
                <a:cs typeface="Symbol"/>
              </a:rPr>
              <a:t></a:t>
            </a:r>
            <a:endParaRPr sz="340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36028" y="5046217"/>
            <a:ext cx="16383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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46695" y="5620765"/>
            <a:ext cx="14478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41983" y="5569203"/>
            <a:ext cx="67246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01015" algn="l"/>
              </a:tabLst>
            </a:pPr>
            <a:r>
              <a:rPr sz="1900" i="1" dirty="0">
                <a:latin typeface="Times New Roman"/>
                <a:cs typeface="Times New Roman"/>
              </a:rPr>
              <a:t>C</a:t>
            </a:r>
            <a:r>
              <a:rPr sz="1900" i="1" spc="25" dirty="0">
                <a:latin typeface="Times New Roman"/>
                <a:cs typeface="Times New Roman"/>
              </a:rPr>
              <a:t> </a:t>
            </a:r>
            <a:r>
              <a:rPr sz="1650" i="1" spc="-75" baseline="-22727" dirty="0">
                <a:latin typeface="Times New Roman"/>
                <a:cs typeface="Times New Roman"/>
              </a:rPr>
              <a:t>m</a:t>
            </a:r>
            <a:r>
              <a:rPr sz="1650" i="1" baseline="-22727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14651" y="5751067"/>
            <a:ext cx="145923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latin typeface="Times New Roman"/>
                <a:cs typeface="Times New Roman"/>
              </a:rPr>
              <a:t>(</a:t>
            </a:r>
            <a:r>
              <a:rPr sz="1900" spc="-13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s</a:t>
            </a:r>
            <a:r>
              <a:rPr sz="1900" i="1" spc="30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31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m</a:t>
            </a:r>
            <a:r>
              <a:rPr sz="1900" i="1" spc="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)!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(</a:t>
            </a:r>
            <a:r>
              <a:rPr sz="1900" spc="-16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-8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d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511803" y="5754878"/>
            <a:ext cx="10604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47034" y="5999226"/>
            <a:ext cx="64769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646678" y="5695696"/>
            <a:ext cx="3130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s</a:t>
            </a:r>
            <a:r>
              <a:rPr sz="1100" i="1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060190" y="5816346"/>
            <a:ext cx="53149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baseline="-11695" dirty="0">
                <a:latin typeface="Symbol"/>
                <a:cs typeface="Symbol"/>
              </a:rPr>
              <a:t></a:t>
            </a:r>
            <a:r>
              <a:rPr sz="2850" spc="-22" baseline="-11695" dirty="0">
                <a:latin typeface="Times New Roman"/>
                <a:cs typeface="Times New Roman"/>
              </a:rPr>
              <a:t> </a:t>
            </a:r>
            <a:r>
              <a:rPr sz="1900" i="1" spc="-25" dirty="0">
                <a:latin typeface="Times New Roman"/>
                <a:cs typeface="Times New Roman"/>
              </a:rPr>
              <a:t>dw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68011" y="5703315"/>
            <a:ext cx="32512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10" dirty="0">
                <a:latin typeface="Times New Roman"/>
                <a:cs typeface="Times New Roman"/>
              </a:rPr>
              <a:t>s</a:t>
            </a:r>
            <a:r>
              <a:rPr sz="1250" i="1" spc="-18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Symbol"/>
                <a:cs typeface="Symbol"/>
              </a:rPr>
              <a:t></a:t>
            </a:r>
            <a:r>
              <a:rPr sz="1250" spc="-155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m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45302" y="5774182"/>
            <a:ext cx="64769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235194" y="4741348"/>
            <a:ext cx="1692910" cy="117919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R="93345" algn="r">
              <a:lnSpc>
                <a:spcPct val="100000"/>
              </a:lnSpc>
              <a:spcBef>
                <a:spcPts val="495"/>
              </a:spcBef>
            </a:pPr>
            <a:r>
              <a:rPr sz="1100" i="1" spc="-50" dirty="0"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  <a:p>
            <a:pPr marR="114935" algn="r">
              <a:lnSpc>
                <a:spcPct val="100000"/>
              </a:lnSpc>
              <a:spcBef>
                <a:spcPts val="1095"/>
              </a:spcBef>
            </a:pPr>
            <a:r>
              <a:rPr sz="3000" spc="-50" dirty="0">
                <a:latin typeface="Symbol"/>
                <a:cs typeface="Symbol"/>
              </a:rPr>
              <a:t></a:t>
            </a:r>
            <a:endParaRPr sz="3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698500" algn="l"/>
                <a:tab pos="1167765" algn="l"/>
                <a:tab pos="1518285" algn="l"/>
              </a:tabLst>
            </a:pP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1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34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d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w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X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w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307580" y="5852159"/>
            <a:ext cx="730250" cy="43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265"/>
              </a:lnSpc>
              <a:spcBef>
                <a:spcPts val="100"/>
              </a:spcBef>
            </a:pPr>
            <a:r>
              <a:rPr sz="2850" baseline="8771" dirty="0">
                <a:latin typeface="Symbol"/>
                <a:cs typeface="Symbol"/>
              </a:rPr>
              <a:t></a:t>
            </a:r>
            <a:r>
              <a:rPr sz="2850" spc="-97" baseline="8771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Times New Roman"/>
                <a:cs typeface="Times New Roman"/>
              </a:rPr>
              <a:t>w</a:t>
            </a:r>
            <a:r>
              <a:rPr sz="1100" i="1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Times New Roman"/>
                <a:cs typeface="Times New Roman"/>
              </a:rPr>
              <a:t>d</a:t>
            </a:r>
            <a:r>
              <a:rPr sz="1100" i="1" spc="140" dirty="0">
                <a:latin typeface="Times New Roman"/>
                <a:cs typeface="Times New Roman"/>
              </a:rPr>
              <a:t> </a:t>
            </a:r>
            <a:r>
              <a:rPr sz="1050" baseline="31746" dirty="0">
                <a:latin typeface="Symbol"/>
                <a:cs typeface="Symbol"/>
              </a:rPr>
              <a:t></a:t>
            </a:r>
            <a:r>
              <a:rPr sz="1050" spc="-44" baseline="31746" dirty="0">
                <a:latin typeface="Times New Roman"/>
                <a:cs typeface="Times New Roman"/>
              </a:rPr>
              <a:t> </a:t>
            </a:r>
            <a:r>
              <a:rPr sz="1050" spc="-75" baseline="31746" dirty="0">
                <a:latin typeface="Times New Roman"/>
                <a:cs typeface="Times New Roman"/>
              </a:rPr>
              <a:t>1</a:t>
            </a:r>
            <a:endParaRPr sz="1050" baseline="31746">
              <a:latin typeface="Times New Roman"/>
              <a:cs typeface="Times New Roman"/>
            </a:endParaRPr>
          </a:p>
          <a:p>
            <a:pPr marR="116205" algn="r">
              <a:lnSpc>
                <a:spcPts val="944"/>
              </a:lnSpc>
            </a:pPr>
            <a:r>
              <a:rPr sz="800" i="1" spc="-50" dirty="0">
                <a:latin typeface="Times New Roman"/>
                <a:cs typeface="Times New Roman"/>
              </a:rPr>
              <a:t>i</a:t>
            </a:r>
            <a:endParaRPr sz="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201295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A/D</a:t>
            </a:r>
            <a:r>
              <a:rPr u="none" spc="-270" dirty="0"/>
              <a:t> </a:t>
            </a:r>
            <a:r>
              <a:rPr u="none" spc="-10" dirty="0"/>
              <a:t>converter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795" y="1006602"/>
            <a:ext cx="7303770" cy="559308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9973" y="1991105"/>
            <a:ext cx="48895" cy="5080"/>
          </a:xfrm>
          <a:custGeom>
            <a:avLst/>
            <a:gdLst/>
            <a:ahLst/>
            <a:cxnLst/>
            <a:rect l="l" t="t" r="r" b="b"/>
            <a:pathLst>
              <a:path w="48894" h="5080">
                <a:moveTo>
                  <a:pt x="48768" y="0"/>
                </a:moveTo>
                <a:lnTo>
                  <a:pt x="0" y="0"/>
                </a:lnTo>
                <a:lnTo>
                  <a:pt x="0" y="4572"/>
                </a:lnTo>
                <a:lnTo>
                  <a:pt x="48768" y="4572"/>
                </a:lnTo>
                <a:lnTo>
                  <a:pt x="487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6572" y="2799333"/>
            <a:ext cx="451484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60"/>
              </a:lnSpc>
              <a:spcBef>
                <a:spcPts val="100"/>
              </a:spcBef>
              <a:tabLst>
                <a:tab pos="313690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B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  <a:p>
            <a:pPr marR="23495" algn="ctr">
              <a:lnSpc>
                <a:spcPts val="1080"/>
              </a:lnSpc>
            </a:pP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6538" y="3015284"/>
            <a:ext cx="713740" cy="624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 marR="30480" indent="-185420">
              <a:lnSpc>
                <a:spcPct val="122800"/>
              </a:lnSpc>
              <a:spcBef>
                <a:spcPts val="100"/>
              </a:spcBef>
            </a:pPr>
            <a:r>
              <a:rPr sz="2400" baseline="-15625" dirty="0">
                <a:latin typeface="Times New Roman"/>
                <a:cs typeface="Times New Roman"/>
              </a:rPr>
              <a:t>1</a:t>
            </a:r>
            <a:r>
              <a:rPr sz="2400" spc="104" baseline="-15625" dirty="0">
                <a:latin typeface="Times New Roman"/>
                <a:cs typeface="Times New Roman"/>
              </a:rPr>
              <a:t> </a:t>
            </a:r>
            <a:r>
              <a:rPr sz="2400" baseline="-15625" dirty="0">
                <a:latin typeface="Symbol"/>
                <a:cs typeface="Symbol"/>
              </a:rPr>
              <a:t></a:t>
            </a:r>
            <a:r>
              <a:rPr sz="1425" u="sng" spc="270" baseline="584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425" u="sng" baseline="584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baseline="-20467" dirty="0">
                <a:latin typeface="Times New Roman"/>
                <a:cs typeface="Times New Roman"/>
              </a:rPr>
              <a:t>2</a:t>
            </a:r>
            <a:r>
              <a:rPr sz="1425" spc="292" baseline="-20467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z 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74442" y="3894582"/>
            <a:ext cx="106680" cy="325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40"/>
              </a:lnSpc>
              <a:spcBef>
                <a:spcPts val="100"/>
              </a:spcBef>
            </a:pPr>
            <a:r>
              <a:rPr sz="10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  <a:p>
            <a:pPr marL="33020">
              <a:lnSpc>
                <a:spcPts val="1120"/>
              </a:lnSpc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93358" y="4098797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3961" y="4903977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9072" y="5050282"/>
            <a:ext cx="10668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trike="sngStrike" spc="-80" dirty="0">
                <a:latin typeface="Times New Roman"/>
                <a:cs typeface="Times New Roman"/>
              </a:rPr>
              <a:t> </a:t>
            </a:r>
            <a:r>
              <a:rPr sz="950" strike="sngStrike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72814" y="6117844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83046" y="3095497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0920" y="2918713"/>
            <a:ext cx="4489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u="sng" baseline="617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50" spc="232" baseline="6172" dirty="0">
                <a:latin typeface="Times New Roman"/>
                <a:cs typeface="Times New Roman"/>
              </a:rPr>
              <a:t> </a:t>
            </a:r>
            <a:r>
              <a:rPr sz="2325" i="1" baseline="-5376" dirty="0">
                <a:latin typeface="Times New Roman"/>
                <a:cs typeface="Times New Roman"/>
              </a:rPr>
              <a:t>z</a:t>
            </a:r>
            <a:r>
              <a:rPr sz="2325" i="1" spc="-82" baseline="-5376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Symbol"/>
                <a:cs typeface="Symbol"/>
              </a:rPr>
              <a:t></a:t>
            </a:r>
            <a:r>
              <a:rPr sz="1000" spc="-14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8726" y="4440682"/>
            <a:ext cx="1371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94278" y="220725"/>
            <a:ext cx="200278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Example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649476" y="1251203"/>
            <a:ext cx="692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7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32354" y="1080770"/>
            <a:ext cx="323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Symbol"/>
                <a:cs typeface="Symbol"/>
              </a:rPr>
              <a:t></a:t>
            </a:r>
            <a:r>
              <a:rPr sz="1500" spc="-25" dirty="0">
                <a:latin typeface="Times New Roman"/>
                <a:cs typeface="Times New Roman"/>
              </a:rPr>
              <a:t>1</a:t>
            </a:r>
            <a:r>
              <a:rPr sz="1500" spc="-25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54070" y="1385061"/>
            <a:ext cx="1358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25" dirty="0">
                <a:latin typeface="Symbol"/>
                <a:cs typeface="Symbol"/>
              </a:rPr>
              <a:t></a:t>
            </a:r>
            <a:r>
              <a:rPr sz="850" spc="-25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70478" y="1333246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65091" y="1345691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49265" y="1275588"/>
            <a:ext cx="1492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25" spc="-37" baseline="2923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54652" y="1272540"/>
            <a:ext cx="925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7720" algn="l"/>
              </a:tabLst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2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z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47538" y="1119378"/>
            <a:ext cx="3251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i="1" baseline="-25925" dirty="0">
                <a:latin typeface="Times New Roman"/>
                <a:cs typeface="Times New Roman"/>
              </a:rPr>
              <a:t>z</a:t>
            </a:r>
            <a:r>
              <a:rPr sz="2250" i="1" spc="-89" baseline="-2592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6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37197" y="1298955"/>
            <a:ext cx="432434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z</a:t>
            </a:r>
            <a:r>
              <a:rPr sz="1300" i="1" spc="100" dirty="0">
                <a:latin typeface="Times New Roman"/>
                <a:cs typeface="Times New Roman"/>
              </a:rPr>
              <a:t>  </a:t>
            </a:r>
            <a:r>
              <a:rPr sz="1300" dirty="0">
                <a:latin typeface="Symbol"/>
                <a:cs typeface="Symbol"/>
              </a:rPr>
              <a:t></a:t>
            </a:r>
            <a:r>
              <a:rPr sz="1300" spc="155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92045" y="1348485"/>
            <a:ext cx="3692525" cy="59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795"/>
              </a:lnSpc>
              <a:spcBef>
                <a:spcPts val="100"/>
              </a:spcBef>
              <a:tabLst>
                <a:tab pos="854710" algn="l"/>
                <a:tab pos="1141095" algn="l"/>
                <a:tab pos="1713864" algn="l"/>
                <a:tab pos="1994535" algn="l"/>
                <a:tab pos="3641090" algn="l"/>
              </a:tabLst>
            </a:pPr>
            <a:r>
              <a:rPr sz="15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</a:t>
            </a:r>
            <a:r>
              <a:rPr sz="15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u="sng" spc="-5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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400">
              <a:latin typeface="Times New Roman"/>
              <a:cs typeface="Times New Roman"/>
            </a:endParaRPr>
          </a:p>
          <a:p>
            <a:pPr marL="689610" algn="ctr">
              <a:lnSpc>
                <a:spcPts val="1714"/>
              </a:lnSpc>
            </a:pPr>
            <a:r>
              <a:rPr sz="2250" baseline="-16666" dirty="0">
                <a:latin typeface="Times New Roman"/>
                <a:cs typeface="Times New Roman"/>
              </a:rPr>
              <a:t>1</a:t>
            </a:r>
            <a:r>
              <a:rPr sz="2250" spc="30" baseline="-16666" dirty="0">
                <a:latin typeface="Times New Roman"/>
                <a:cs typeface="Times New Roman"/>
              </a:rPr>
              <a:t> </a:t>
            </a:r>
            <a:r>
              <a:rPr sz="2250" baseline="-16666" dirty="0">
                <a:latin typeface="Symbol"/>
                <a:cs typeface="Symbol"/>
              </a:rPr>
              <a:t></a:t>
            </a:r>
            <a:r>
              <a:rPr sz="950" u="sng" spc="43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55717" y="1784096"/>
            <a:ext cx="309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i="1" spc="-15" baseline="-16666" dirty="0">
                <a:latin typeface="Times New Roman"/>
                <a:cs typeface="Times New Roman"/>
              </a:rPr>
              <a:t>z</a:t>
            </a:r>
            <a:r>
              <a:rPr sz="2250" i="1" spc="-142" baseline="-16666" dirty="0">
                <a:latin typeface="Times New Roman"/>
                <a:cs typeface="Times New Roman"/>
              </a:rPr>
              <a:t> </a:t>
            </a:r>
            <a:r>
              <a:rPr sz="950" spc="-25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60771" y="1766570"/>
            <a:ext cx="3340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0370" dirty="0">
                <a:latin typeface="Symbol"/>
                <a:cs typeface="Symbol"/>
              </a:rPr>
              <a:t></a:t>
            </a:r>
            <a:r>
              <a:rPr sz="2250" spc="592" baseline="-2037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02071" y="1981073"/>
            <a:ext cx="48260" cy="5715"/>
          </a:xfrm>
          <a:custGeom>
            <a:avLst/>
            <a:gdLst/>
            <a:ahLst/>
            <a:cxnLst/>
            <a:rect l="l" t="t" r="r" b="b"/>
            <a:pathLst>
              <a:path w="48260" h="5714">
                <a:moveTo>
                  <a:pt x="48005" y="0"/>
                </a:moveTo>
                <a:lnTo>
                  <a:pt x="0" y="0"/>
                </a:lnTo>
                <a:lnTo>
                  <a:pt x="0" y="5334"/>
                </a:lnTo>
                <a:lnTo>
                  <a:pt x="48005" y="5334"/>
                </a:lnTo>
                <a:lnTo>
                  <a:pt x="480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542026" y="1732279"/>
            <a:ext cx="3302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i="1" baseline="-25925" dirty="0">
                <a:latin typeface="Times New Roman"/>
                <a:cs typeface="Times New Roman"/>
              </a:rPr>
              <a:t>z</a:t>
            </a:r>
            <a:r>
              <a:rPr sz="2250" i="1" spc="-89" baseline="-2592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86076" y="1651000"/>
            <a:ext cx="1724660" cy="51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845"/>
              </a:lnSpc>
              <a:spcBef>
                <a:spcPts val="100"/>
              </a:spcBef>
            </a:pPr>
            <a:r>
              <a:rPr sz="2400" spc="-80" dirty="0">
                <a:latin typeface="Symbol"/>
                <a:cs typeface="Symbol"/>
              </a:rPr>
              <a:t></a:t>
            </a:r>
            <a:r>
              <a:rPr sz="1500" spc="-80" dirty="0">
                <a:latin typeface="Times New Roman"/>
                <a:cs typeface="Times New Roman"/>
              </a:rPr>
              <a:t>1</a:t>
            </a:r>
            <a:r>
              <a:rPr sz="1500" spc="-1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95" dirty="0">
                <a:latin typeface="Times New Roman"/>
                <a:cs typeface="Times New Roman"/>
              </a:rPr>
              <a:t> </a:t>
            </a:r>
            <a:r>
              <a:rPr sz="1425" baseline="32163" dirty="0">
                <a:latin typeface="Times New Roman"/>
                <a:cs typeface="Times New Roman"/>
              </a:rPr>
              <a:t>1</a:t>
            </a:r>
            <a:r>
              <a:rPr sz="1425" spc="585" baseline="32163" dirty="0">
                <a:latin typeface="Times New Roman"/>
                <a:cs typeface="Times New Roman"/>
              </a:rPr>
              <a:t> </a:t>
            </a:r>
            <a:r>
              <a:rPr sz="1500" i="1" spc="-10" dirty="0">
                <a:latin typeface="Times New Roman"/>
                <a:cs typeface="Times New Roman"/>
              </a:rPr>
              <a:t>z</a:t>
            </a:r>
            <a:r>
              <a:rPr sz="1500" i="1" spc="-150" dirty="0">
                <a:latin typeface="Times New Roman"/>
                <a:cs typeface="Times New Roman"/>
              </a:rPr>
              <a:t> </a:t>
            </a:r>
            <a:r>
              <a:rPr sz="1425" spc="-52" baseline="29239" dirty="0">
                <a:latin typeface="Symbol"/>
                <a:cs typeface="Symbol"/>
              </a:rPr>
              <a:t></a:t>
            </a:r>
            <a:r>
              <a:rPr sz="1425" spc="-52" baseline="26315" dirty="0">
                <a:latin typeface="Times New Roman"/>
                <a:cs typeface="Times New Roman"/>
              </a:rPr>
              <a:t>1</a:t>
            </a:r>
            <a:r>
              <a:rPr sz="1425" spc="-82" baseline="26315" dirty="0">
                <a:latin typeface="Times New Roman"/>
                <a:cs typeface="Times New Roman"/>
              </a:rPr>
              <a:t> </a:t>
            </a:r>
            <a:r>
              <a:rPr sz="2400" spc="-85" dirty="0">
                <a:latin typeface="Symbol"/>
                <a:cs typeface="Symbol"/>
              </a:rPr>
              <a:t></a:t>
            </a:r>
            <a:r>
              <a:rPr sz="1500" spc="-85" dirty="0">
                <a:latin typeface="Times New Roman"/>
                <a:cs typeface="Times New Roman"/>
              </a:rPr>
              <a:t>1</a:t>
            </a:r>
            <a:r>
              <a:rPr sz="1500" spc="-9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90" dirty="0">
                <a:latin typeface="Times New Roman"/>
                <a:cs typeface="Times New Roman"/>
              </a:rPr>
              <a:t> </a:t>
            </a:r>
            <a:r>
              <a:rPr sz="1500" i="1" spc="-10" dirty="0">
                <a:latin typeface="Times New Roman"/>
                <a:cs typeface="Times New Roman"/>
              </a:rPr>
              <a:t>z</a:t>
            </a:r>
            <a:r>
              <a:rPr sz="1500" i="1" spc="-145" dirty="0">
                <a:latin typeface="Times New Roman"/>
                <a:cs typeface="Times New Roman"/>
              </a:rPr>
              <a:t> </a:t>
            </a:r>
            <a:r>
              <a:rPr sz="1425" spc="-67" baseline="29239" dirty="0">
                <a:latin typeface="Symbol"/>
                <a:cs typeface="Symbol"/>
              </a:rPr>
              <a:t></a:t>
            </a:r>
            <a:r>
              <a:rPr sz="1425" spc="-67" baseline="26315" dirty="0">
                <a:latin typeface="Times New Roman"/>
                <a:cs typeface="Times New Roman"/>
              </a:rPr>
              <a:t>1</a:t>
            </a:r>
            <a:r>
              <a:rPr sz="1425" spc="-82" baseline="26315" dirty="0">
                <a:latin typeface="Times New Roman"/>
                <a:cs typeface="Times New Roman"/>
              </a:rPr>
              <a:t> </a:t>
            </a:r>
            <a:r>
              <a:rPr sz="2400" spc="-60" dirty="0">
                <a:latin typeface="Symbol"/>
                <a:cs typeface="Symbol"/>
              </a:rPr>
              <a:t></a:t>
            </a:r>
            <a:endParaRPr sz="2400">
              <a:latin typeface="Symbol"/>
              <a:cs typeface="Symbol"/>
            </a:endParaRPr>
          </a:p>
          <a:p>
            <a:pPr marL="476884">
              <a:lnSpc>
                <a:spcPts val="985"/>
              </a:lnSpc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41164" y="2007107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18328" y="1994916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02457" y="2588767"/>
            <a:ext cx="149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27426" y="2732532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39285" y="2588767"/>
            <a:ext cx="149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64508" y="2732532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27802" y="2577845"/>
            <a:ext cx="441325" cy="515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07340" algn="l"/>
              </a:tabLst>
            </a:pPr>
            <a:r>
              <a:rPr sz="1550" i="1" spc="-50" dirty="0">
                <a:latin typeface="Times New Roman"/>
                <a:cs typeface="Times New Roman"/>
              </a:rPr>
              <a:t>B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  <a:p>
            <a:pPr marL="37465" algn="ctr">
              <a:lnSpc>
                <a:spcPct val="100000"/>
              </a:lnSpc>
              <a:spcBef>
                <a:spcPts val="919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27496" y="2400300"/>
            <a:ext cx="31750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325" i="1" baseline="-25089" dirty="0">
                <a:latin typeface="Times New Roman"/>
                <a:cs typeface="Times New Roman"/>
              </a:rPr>
              <a:t>z</a:t>
            </a:r>
            <a:r>
              <a:rPr sz="2325" i="1" spc="-209" baseline="-25089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12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82334" y="2510789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8539" y="2685642"/>
            <a:ext cx="16625" cy="37578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6059423" y="2866644"/>
            <a:ext cx="963930" cy="0"/>
          </a:xfrm>
          <a:custGeom>
            <a:avLst/>
            <a:gdLst/>
            <a:ahLst/>
            <a:cxnLst/>
            <a:rect l="l" t="t" r="r" b="b"/>
            <a:pathLst>
              <a:path w="963929">
                <a:moveTo>
                  <a:pt x="0" y="0"/>
                </a:moveTo>
                <a:lnTo>
                  <a:pt x="96393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076947" y="2577845"/>
            <a:ext cx="3270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</a:t>
            </a:r>
            <a:r>
              <a:rPr sz="1550" spc="345" dirty="0">
                <a:latin typeface="Times New Roman"/>
                <a:cs typeface="Times New Roman"/>
              </a:rPr>
              <a:t> </a:t>
            </a:r>
            <a:r>
              <a:rPr sz="1550" spc="-6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92022" y="2858007"/>
            <a:ext cx="7315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i="1" spc="2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254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229101" y="3029204"/>
            <a:ext cx="1492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25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79038" y="2842767"/>
            <a:ext cx="1371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57091" y="2983026"/>
            <a:ext cx="720090" cy="6172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5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20" dirty="0">
                <a:latin typeface="Times New Roman"/>
                <a:cs typeface="Times New Roman"/>
              </a:rPr>
              <a:t> </a:t>
            </a:r>
            <a:r>
              <a:rPr sz="1575" spc="-37" baseline="15873" dirty="0">
                <a:latin typeface="Symbol"/>
                <a:cs typeface="Symbol"/>
              </a:rPr>
              <a:t></a:t>
            </a:r>
            <a:r>
              <a:rPr sz="1575" spc="-37" baseline="15873" dirty="0">
                <a:latin typeface="Times New Roman"/>
                <a:cs typeface="Times New Roman"/>
              </a:rPr>
              <a:t>1</a:t>
            </a:r>
            <a:endParaRPr sz="1575" baseline="15873">
              <a:latin typeface="Times New Roman"/>
              <a:cs typeface="Times New Roman"/>
            </a:endParaRPr>
          </a:p>
          <a:p>
            <a:pPr marL="129539">
              <a:lnSpc>
                <a:spcPct val="100000"/>
              </a:lnSpc>
              <a:spcBef>
                <a:spcPts val="409"/>
              </a:spcBef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70726" y="2986532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0699" y="3109314"/>
            <a:ext cx="20556" cy="37578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7109206" y="3327400"/>
            <a:ext cx="4349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35" dirty="0">
                <a:latin typeface="Symbol"/>
                <a:cs typeface="Symbol"/>
              </a:rPr>
              <a:t></a:t>
            </a:r>
            <a:r>
              <a:rPr sz="1600" spc="-35" dirty="0">
                <a:latin typeface="Times New Roman"/>
                <a:cs typeface="Times New Roman"/>
              </a:rPr>
              <a:t>3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Symbol"/>
                <a:cs typeface="Symbol"/>
              </a:rPr>
              <a:t></a:t>
            </a:r>
            <a:r>
              <a:rPr sz="1425" spc="-37" baseline="55555" dirty="0">
                <a:latin typeface="Times New Roman"/>
                <a:cs typeface="Times New Roman"/>
              </a:rPr>
              <a:t>2</a:t>
            </a:r>
            <a:endParaRPr sz="1425" baseline="55555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60135" y="3255009"/>
            <a:ext cx="1139190" cy="55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995"/>
              </a:lnSpc>
              <a:spcBef>
                <a:spcPts val="100"/>
              </a:spcBef>
            </a:pPr>
            <a:r>
              <a:rPr sz="2550" spc="-65" dirty="0">
                <a:latin typeface="Symbol"/>
                <a:cs typeface="Symbol"/>
              </a:rPr>
              <a:t></a:t>
            </a:r>
            <a:r>
              <a:rPr sz="1600" spc="-65" dirty="0">
                <a:latin typeface="Times New Roman"/>
                <a:cs typeface="Times New Roman"/>
              </a:rPr>
              <a:t>1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575" u="sng" spc="-307" baseline="2380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75" u="sng" baseline="2380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575" u="sng" spc="22" baseline="2380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)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575" baseline="23809" dirty="0">
                <a:latin typeface="Symbol"/>
                <a:cs typeface="Symbol"/>
              </a:rPr>
              <a:t></a:t>
            </a:r>
            <a:r>
              <a:rPr sz="1575" baseline="23809" dirty="0">
                <a:latin typeface="Times New Roman"/>
                <a:cs typeface="Times New Roman"/>
              </a:rPr>
              <a:t>1</a:t>
            </a:r>
            <a:r>
              <a:rPr sz="1575" spc="89" baseline="23809" dirty="0">
                <a:latin typeface="Times New Roman"/>
                <a:cs typeface="Times New Roman"/>
              </a:rPr>
              <a:t> </a:t>
            </a:r>
            <a:r>
              <a:rPr sz="2550" spc="-25" dirty="0">
                <a:latin typeface="Symbol"/>
                <a:cs typeface="Symbol"/>
              </a:rPr>
              <a:t></a:t>
            </a:r>
            <a:r>
              <a:rPr sz="1425" spc="-37" baseline="67251" dirty="0">
                <a:latin typeface="Times New Roman"/>
                <a:cs typeface="Times New Roman"/>
              </a:rPr>
              <a:t>2</a:t>
            </a:r>
            <a:endParaRPr sz="1425" baseline="67251">
              <a:latin typeface="Times New Roman"/>
              <a:cs typeface="Times New Roman"/>
            </a:endParaRPr>
          </a:p>
          <a:p>
            <a:pPr marL="95885" algn="ctr">
              <a:lnSpc>
                <a:spcPts val="1195"/>
              </a:lnSpc>
            </a:pPr>
            <a:r>
              <a:rPr sz="1050" spc="-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39622" y="3617214"/>
            <a:ext cx="9747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i="1" spc="3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2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47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B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169414" y="3586734"/>
            <a:ext cx="21132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11200" algn="l"/>
                <a:tab pos="1107440" algn="l"/>
                <a:tab pos="1763395" algn="l"/>
                <a:tab pos="2074545" algn="l"/>
              </a:tabLst>
            </a:pPr>
            <a:r>
              <a:rPr sz="2400" spc="-75" baseline="-19097" dirty="0">
                <a:latin typeface="Symbol"/>
                <a:cs typeface="Symbol"/>
              </a:rPr>
              <a:t>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spc="-75" baseline="-19097" dirty="0">
                <a:latin typeface="Symbol"/>
                <a:cs typeface="Symbol"/>
              </a:rPr>
              <a:t>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158994" y="3623310"/>
            <a:ext cx="4241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820916" y="3626358"/>
            <a:ext cx="1371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623047" y="3623310"/>
            <a:ext cx="4502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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9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042667" y="3902202"/>
            <a:ext cx="920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02585" y="3900678"/>
            <a:ext cx="3041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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934716" y="3777996"/>
            <a:ext cx="3187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baseline="-27777" dirty="0">
                <a:latin typeface="Times New Roman"/>
                <a:cs typeface="Times New Roman"/>
              </a:rPr>
              <a:t>z</a:t>
            </a:r>
            <a:r>
              <a:rPr sz="2400" i="1" spc="-150" baseline="-27777" dirty="0">
                <a:latin typeface="Times New Roman"/>
                <a:cs typeface="Times New Roman"/>
              </a:rPr>
              <a:t> </a:t>
            </a:r>
            <a:r>
              <a:rPr sz="950" spc="-25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505200" y="3900678"/>
            <a:ext cx="7016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70" dirty="0">
                <a:latin typeface="Times New Roman"/>
                <a:cs typeface="Times New Roman"/>
              </a:rPr>
              <a:t> </a:t>
            </a:r>
            <a:r>
              <a:rPr sz="1575" spc="-37" baseline="23809" dirty="0">
                <a:latin typeface="Symbol"/>
                <a:cs typeface="Symbol"/>
              </a:rPr>
              <a:t></a:t>
            </a:r>
            <a:r>
              <a:rPr sz="1575" spc="-37" baseline="23809" dirty="0">
                <a:latin typeface="Times New Roman"/>
                <a:cs typeface="Times New Roman"/>
              </a:rPr>
              <a:t>1</a:t>
            </a:r>
            <a:endParaRPr sz="1575" baseline="23809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290058" y="3872738"/>
            <a:ext cx="8572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783071" y="3879342"/>
            <a:ext cx="8813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290" dirty="0">
                <a:latin typeface="Times New Roman"/>
                <a:cs typeface="Times New Roman"/>
              </a:rPr>
              <a:t> </a:t>
            </a:r>
            <a:r>
              <a:rPr sz="2100" spc="-30" dirty="0">
                <a:latin typeface="Symbol"/>
                <a:cs typeface="Symbol"/>
              </a:rPr>
              <a:t></a:t>
            </a:r>
            <a:r>
              <a:rPr sz="1425" u="sng" spc="-150" baseline="350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25" u="sng" baseline="350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u="sng" spc="75" baseline="350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25" spc="-104" baseline="35087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Symbol"/>
                <a:cs typeface="Symbol"/>
              </a:rPr>
              <a:t></a:t>
            </a:r>
            <a:r>
              <a:rPr sz="1425" spc="-37" baseline="55555" dirty="0">
                <a:latin typeface="Symbol"/>
                <a:cs typeface="Symbol"/>
              </a:rPr>
              <a:t></a:t>
            </a:r>
            <a:r>
              <a:rPr sz="1425" spc="-37" baseline="55555" dirty="0">
                <a:latin typeface="Times New Roman"/>
                <a:cs typeface="Times New Roman"/>
              </a:rPr>
              <a:t>1</a:t>
            </a:r>
            <a:endParaRPr sz="1425" baseline="55555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189978" y="3928110"/>
            <a:ext cx="3035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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18869" y="4428490"/>
            <a:ext cx="11379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i="1" spc="2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3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26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762502" y="4314952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8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63" name="object 6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451" y="4687061"/>
            <a:ext cx="6095" cy="6095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2615945" y="4226345"/>
            <a:ext cx="547370" cy="55689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600" dirty="0">
                <a:latin typeface="Symbol"/>
                <a:cs typeface="Symbol"/>
              </a:rPr>
              <a:t></a:t>
            </a:r>
            <a:r>
              <a:rPr sz="1600" spc="26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9</a:t>
            </a:r>
            <a:endParaRPr sz="1600">
              <a:latin typeface="Times New Roman"/>
              <a:cs typeface="Times New Roman"/>
            </a:endParaRPr>
          </a:p>
          <a:p>
            <a:pPr marL="106045">
              <a:lnSpc>
                <a:spcPct val="100000"/>
              </a:lnSpc>
              <a:spcBef>
                <a:spcPts val="415"/>
              </a:spcBef>
              <a:tabLst>
                <a:tab pos="320040" algn="l"/>
              </a:tabLst>
            </a:pP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50" spc="35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017767" y="4385817"/>
            <a:ext cx="78295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Times New Roman"/>
                <a:cs typeface="Times New Roman"/>
              </a:rPr>
              <a:t>(1</a:t>
            </a:r>
            <a:r>
              <a:rPr sz="1650" spc="13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</a:t>
            </a:r>
            <a:r>
              <a:rPr sz="1650" spc="5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1)</a:t>
            </a:r>
            <a:r>
              <a:rPr sz="1650" spc="-80" dirty="0">
                <a:latin typeface="Times New Roman"/>
                <a:cs typeface="Times New Roman"/>
              </a:rPr>
              <a:t> </a:t>
            </a:r>
            <a:r>
              <a:rPr sz="1575" spc="-75" baseline="26455" dirty="0">
                <a:latin typeface="Times New Roman"/>
                <a:cs typeface="Times New Roman"/>
              </a:rPr>
              <a:t>2</a:t>
            </a:r>
            <a:endParaRPr sz="1575" baseline="26455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387847" y="4510785"/>
            <a:ext cx="4540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755" algn="l"/>
              </a:tabLst>
            </a:pPr>
            <a:r>
              <a:rPr sz="1650" i="1" spc="-50" dirty="0">
                <a:latin typeface="Times New Roman"/>
                <a:cs typeface="Times New Roman"/>
              </a:rPr>
              <a:t>A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985507" y="4510785"/>
            <a:ext cx="33655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Symbol"/>
                <a:cs typeface="Symbol"/>
              </a:rPr>
              <a:t></a:t>
            </a:r>
            <a:r>
              <a:rPr sz="1650" spc="30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8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404364" y="4751832"/>
            <a:ext cx="6197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1575" baseline="23809" dirty="0">
                <a:latin typeface="Times New Roman"/>
                <a:cs typeface="Times New Roman"/>
              </a:rPr>
              <a:t>1</a:t>
            </a:r>
            <a:r>
              <a:rPr sz="1575" spc="277" baseline="23809" dirty="0">
                <a:latin typeface="Times New Roman"/>
                <a:cs typeface="Times New Roman"/>
              </a:rPr>
              <a:t> </a:t>
            </a:r>
            <a:r>
              <a:rPr sz="2400" i="1" spc="-75" baseline="1736" dirty="0">
                <a:latin typeface="Times New Roman"/>
                <a:cs typeface="Times New Roman"/>
              </a:rPr>
              <a:t>z</a:t>
            </a:r>
            <a:endParaRPr sz="2400" baseline="1736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450335" y="4748784"/>
            <a:ext cx="7010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75" dirty="0">
                <a:latin typeface="Times New Roman"/>
                <a:cs typeface="Times New Roman"/>
              </a:rPr>
              <a:t> </a:t>
            </a:r>
            <a:r>
              <a:rPr sz="1575" spc="-37" baseline="23809" dirty="0">
                <a:latin typeface="Symbol"/>
                <a:cs typeface="Symbol"/>
              </a:rPr>
              <a:t></a:t>
            </a:r>
            <a:r>
              <a:rPr sz="1575" spc="-37" baseline="23809" dirty="0">
                <a:latin typeface="Times New Roman"/>
                <a:cs typeface="Times New Roman"/>
              </a:rPr>
              <a:t>1</a:t>
            </a:r>
            <a:endParaRPr sz="1575" baseline="23809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534152" y="4884420"/>
            <a:ext cx="920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95847" y="4821682"/>
            <a:ext cx="88011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Times New Roman"/>
                <a:cs typeface="Times New Roman"/>
              </a:rPr>
              <a:t>1</a:t>
            </a:r>
            <a:r>
              <a:rPr sz="1650" spc="5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430" dirty="0">
                <a:latin typeface="Times New Roman"/>
                <a:cs typeface="Times New Roman"/>
              </a:rPr>
              <a:t> </a:t>
            </a:r>
            <a:r>
              <a:rPr sz="1575" baseline="26455" dirty="0">
                <a:latin typeface="Times New Roman"/>
                <a:cs typeface="Times New Roman"/>
              </a:rPr>
              <a:t>1</a:t>
            </a:r>
            <a:r>
              <a:rPr sz="1575" spc="502" baseline="26455" dirty="0">
                <a:latin typeface="Times New Roman"/>
                <a:cs typeface="Times New Roman"/>
              </a:rPr>
              <a:t> </a:t>
            </a:r>
            <a:r>
              <a:rPr sz="2150" spc="-25" dirty="0">
                <a:latin typeface="Symbol"/>
                <a:cs typeface="Symbol"/>
              </a:rPr>
              <a:t>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r>
              <a:rPr sz="2150" spc="-25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717538" y="4852923"/>
            <a:ext cx="15748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25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33676" y="5882894"/>
            <a:ext cx="3335654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50" i="1" spc="-10" dirty="0">
                <a:latin typeface="Times New Roman"/>
                <a:cs typeface="Times New Roman"/>
              </a:rPr>
              <a:t>x</a:t>
            </a:r>
            <a:r>
              <a:rPr sz="1650" i="1" spc="-225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21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10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16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34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2</a:t>
            </a:r>
            <a:r>
              <a:rPr sz="1750" dirty="0">
                <a:latin typeface="Symbol"/>
                <a:cs typeface="Symbol"/>
              </a:rPr>
              <a:t></a:t>
            </a:r>
            <a:r>
              <a:rPr sz="1750" spc="7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21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10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7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315" dirty="0">
                <a:latin typeface="Times New Roman"/>
                <a:cs typeface="Times New Roman"/>
              </a:rPr>
              <a:t> </a:t>
            </a:r>
            <a:r>
              <a:rPr sz="2150" spc="-40" dirty="0">
                <a:latin typeface="Symbol"/>
                <a:cs typeface="Symbol"/>
              </a:rPr>
              <a:t></a:t>
            </a:r>
            <a:r>
              <a:rPr sz="1425" u="sng" spc="-142" baseline="350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25" u="sng" baseline="350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u="sng" spc="37" baseline="350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25" spc="-82" baseline="35087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1425" i="1" baseline="55555" dirty="0">
                <a:latin typeface="Times New Roman"/>
                <a:cs typeface="Times New Roman"/>
              </a:rPr>
              <a:t>n</a:t>
            </a:r>
            <a:r>
              <a:rPr sz="1425" i="1" spc="195" baseline="5555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u</a:t>
            </a:r>
            <a:r>
              <a:rPr sz="1650" i="1" spc="-229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229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10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7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</a:t>
            </a:r>
            <a:r>
              <a:rPr sz="1650" spc="23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8</a:t>
            </a:r>
            <a:r>
              <a:rPr sz="1650" spc="-229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u</a:t>
            </a:r>
            <a:r>
              <a:rPr sz="1650" i="1" spc="-20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210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8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]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940552" y="4802123"/>
            <a:ext cx="984885" cy="0"/>
          </a:xfrm>
          <a:custGeom>
            <a:avLst/>
            <a:gdLst/>
            <a:ahLst/>
            <a:cxnLst/>
            <a:rect l="l" t="t" r="r" b="b"/>
            <a:pathLst>
              <a:path w="984884">
                <a:moveTo>
                  <a:pt x="0" y="0"/>
                </a:moveTo>
                <a:lnTo>
                  <a:pt x="98450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75"/>
          <p:cNvGrpSpPr/>
          <p:nvPr/>
        </p:nvGrpSpPr>
        <p:grpSpPr>
          <a:xfrm>
            <a:off x="2367914" y="4658867"/>
            <a:ext cx="1576070" cy="11430"/>
            <a:chOff x="2367914" y="4658867"/>
            <a:chExt cx="1576070" cy="11430"/>
          </a:xfrm>
        </p:grpSpPr>
        <p:sp>
          <p:nvSpPr>
            <p:cNvPr id="76" name="object 76"/>
            <p:cNvSpPr/>
            <p:nvPr/>
          </p:nvSpPr>
          <p:spPr>
            <a:xfrm>
              <a:off x="3251707" y="4664582"/>
              <a:ext cx="692150" cy="0"/>
            </a:xfrm>
            <a:custGeom>
              <a:avLst/>
              <a:gdLst/>
              <a:ahLst/>
              <a:cxnLst/>
              <a:rect l="l" t="t" r="r" b="b"/>
              <a:pathLst>
                <a:path w="692150">
                  <a:moveTo>
                    <a:pt x="0" y="0"/>
                  </a:moveTo>
                  <a:lnTo>
                    <a:pt x="692023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367914" y="4664582"/>
              <a:ext cx="859790" cy="0"/>
            </a:xfrm>
            <a:custGeom>
              <a:avLst/>
              <a:gdLst/>
              <a:ahLst/>
              <a:cxnLst/>
              <a:rect l="l" t="t" r="r" b="b"/>
              <a:pathLst>
                <a:path w="859789">
                  <a:moveTo>
                    <a:pt x="0" y="0"/>
                  </a:moveTo>
                  <a:lnTo>
                    <a:pt x="859663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/>
          <p:nvPr/>
        </p:nvSpPr>
        <p:spPr>
          <a:xfrm>
            <a:off x="6658356" y="1653539"/>
            <a:ext cx="0" cy="269875"/>
          </a:xfrm>
          <a:custGeom>
            <a:avLst/>
            <a:gdLst/>
            <a:ahLst/>
            <a:cxnLst/>
            <a:rect l="l" t="t" r="r" b="b"/>
            <a:pathLst>
              <a:path h="269875">
                <a:moveTo>
                  <a:pt x="0" y="0"/>
                </a:moveTo>
                <a:lnTo>
                  <a:pt x="0" y="2697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74029" y="3869435"/>
            <a:ext cx="1257300" cy="10795"/>
          </a:xfrm>
          <a:custGeom>
            <a:avLst/>
            <a:gdLst/>
            <a:ahLst/>
            <a:cxnLst/>
            <a:rect l="l" t="t" r="r" b="b"/>
            <a:pathLst>
              <a:path w="1257300" h="10795">
                <a:moveTo>
                  <a:pt x="1257300" y="0"/>
                </a:moveTo>
                <a:lnTo>
                  <a:pt x="0" y="0"/>
                </a:lnTo>
                <a:lnTo>
                  <a:pt x="0" y="10668"/>
                </a:lnTo>
                <a:lnTo>
                  <a:pt x="1257300" y="10668"/>
                </a:lnTo>
                <a:lnTo>
                  <a:pt x="1257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71369" y="3017901"/>
            <a:ext cx="859790" cy="0"/>
          </a:xfrm>
          <a:custGeom>
            <a:avLst/>
            <a:gdLst/>
            <a:ahLst/>
            <a:cxnLst/>
            <a:rect l="l" t="t" r="r" b="b"/>
            <a:pathLst>
              <a:path w="859789">
                <a:moveTo>
                  <a:pt x="0" y="0"/>
                </a:moveTo>
                <a:lnTo>
                  <a:pt x="859536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704463" y="3017901"/>
            <a:ext cx="692785" cy="0"/>
          </a:xfrm>
          <a:custGeom>
            <a:avLst/>
            <a:gdLst/>
            <a:ahLst/>
            <a:cxnLst/>
            <a:rect l="l" t="t" r="r" b="b"/>
            <a:pathLst>
              <a:path w="692785">
                <a:moveTo>
                  <a:pt x="0" y="0"/>
                </a:moveTo>
                <a:lnTo>
                  <a:pt x="692658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18909" y="1653539"/>
            <a:ext cx="0" cy="269875"/>
          </a:xfrm>
          <a:custGeom>
            <a:avLst/>
            <a:gdLst/>
            <a:ahLst/>
            <a:cxnLst/>
            <a:rect l="l" t="t" r="r" b="b"/>
            <a:pathLst>
              <a:path h="269875">
                <a:moveTo>
                  <a:pt x="0" y="0"/>
                </a:moveTo>
                <a:lnTo>
                  <a:pt x="0" y="2697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30795" y="3867150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0" y="0"/>
                </a:moveTo>
                <a:lnTo>
                  <a:pt x="42824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5985" y="3898900"/>
            <a:ext cx="102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99232" y="4080002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2440" y="4084573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3879" y="4569967"/>
            <a:ext cx="4619625" cy="356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720"/>
              </a:lnSpc>
              <a:spcBef>
                <a:spcPts val="95"/>
              </a:spcBef>
            </a:pPr>
            <a:r>
              <a:rPr sz="1450" i="1" dirty="0">
                <a:latin typeface="Times New Roman"/>
                <a:cs typeface="Times New Roman"/>
              </a:rPr>
              <a:t>x</a:t>
            </a:r>
            <a:r>
              <a:rPr sz="1450" i="1" spc="-15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6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2</a:t>
            </a:r>
            <a:r>
              <a:rPr sz="1450" spc="-19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</a:t>
            </a:r>
            <a:r>
              <a:rPr sz="1550" spc="7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7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4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3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2</a:t>
            </a:r>
            <a:r>
              <a:rPr sz="1450" spc="-11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415" dirty="0">
                <a:latin typeface="Times New Roman"/>
                <a:cs typeface="Times New Roman"/>
              </a:rPr>
              <a:t> </a:t>
            </a:r>
            <a:r>
              <a:rPr sz="1425" u="sng" baseline="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spc="412" baseline="23391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</a:t>
            </a:r>
            <a:r>
              <a:rPr sz="1550" spc="9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3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43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1]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2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</a:t>
            </a:r>
            <a:r>
              <a:rPr sz="1550" spc="10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7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4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455" dirty="0">
                <a:latin typeface="Times New Roman"/>
                <a:cs typeface="Times New Roman"/>
              </a:rPr>
              <a:t> </a:t>
            </a:r>
            <a:r>
              <a:rPr sz="1425" u="sng" baseline="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25" spc="419" baseline="23391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</a:t>
            </a:r>
            <a:r>
              <a:rPr sz="1550" spc="10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[</a:t>
            </a:r>
            <a:r>
              <a:rPr sz="1450" spc="-13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4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35" dirty="0">
                <a:latin typeface="Times New Roman"/>
                <a:cs typeface="Times New Roman"/>
              </a:rPr>
              <a:t> </a:t>
            </a:r>
            <a:r>
              <a:rPr sz="1450" spc="-25" dirty="0">
                <a:latin typeface="Times New Roman"/>
                <a:cs typeface="Times New Roman"/>
              </a:rPr>
              <a:t>1]</a:t>
            </a:r>
            <a:endParaRPr sz="1450">
              <a:latin typeface="Times New Roman"/>
              <a:cs typeface="Times New Roman"/>
            </a:endParaRPr>
          </a:p>
          <a:p>
            <a:pPr marL="1931670">
              <a:lnSpc>
                <a:spcPts val="880"/>
              </a:lnSpc>
              <a:tabLst>
                <a:tab pos="3773170" algn="l"/>
              </a:tabLst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r>
              <a:rPr sz="850" dirty="0">
                <a:latin typeface="Times New Roman"/>
                <a:cs typeface="Times New Roman"/>
              </a:rPr>
              <a:t>	</a:t>
            </a: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0726" y="3894328"/>
            <a:ext cx="131445" cy="377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48260">
              <a:lnSpc>
                <a:spcPct val="100000"/>
              </a:lnSpc>
              <a:spcBef>
                <a:spcPts val="5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90360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Power</a:t>
            </a:r>
            <a:r>
              <a:rPr u="none" spc="-254" dirty="0"/>
              <a:t> </a:t>
            </a:r>
            <a:r>
              <a:rPr u="none" dirty="0"/>
              <a:t>Series</a:t>
            </a:r>
            <a:r>
              <a:rPr u="none" spc="-185" dirty="0"/>
              <a:t> </a:t>
            </a:r>
            <a:r>
              <a:rPr u="none" spc="-10" dirty="0"/>
              <a:t>Expansion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496057" y="1245362"/>
            <a:ext cx="2350770" cy="866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80" algn="ctr">
              <a:lnSpc>
                <a:spcPts val="1175"/>
              </a:lnSpc>
              <a:spcBef>
                <a:spcPts val="95"/>
              </a:spcBef>
            </a:pPr>
            <a:r>
              <a:rPr sz="1100" spc="-50" dirty="0">
                <a:latin typeface="Symbol"/>
                <a:cs typeface="Symbol"/>
              </a:rPr>
              <a:t></a:t>
            </a:r>
            <a:endParaRPr sz="1100">
              <a:latin typeface="Symbol"/>
              <a:cs typeface="Symbol"/>
            </a:endParaRPr>
          </a:p>
          <a:p>
            <a:pPr algn="ctr">
              <a:lnSpc>
                <a:spcPts val="3275"/>
              </a:lnSpc>
              <a:tabLst>
                <a:tab pos="1033144" algn="l"/>
                <a:tab pos="1429385" algn="l"/>
              </a:tabLst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30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0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35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4275" spc="-75" baseline="-9746" dirty="0">
                <a:latin typeface="Symbol"/>
                <a:cs typeface="Symbol"/>
              </a:rPr>
              <a:t></a:t>
            </a:r>
            <a:r>
              <a:rPr sz="4275" baseline="-9746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8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6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]</a:t>
            </a:r>
            <a:r>
              <a:rPr sz="1900" spc="-23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55" dirty="0">
                <a:latin typeface="Times New Roman"/>
                <a:cs typeface="Times New Roman"/>
              </a:rPr>
              <a:t> </a:t>
            </a:r>
            <a:r>
              <a:rPr sz="1875" baseline="24444" dirty="0">
                <a:latin typeface="Symbol"/>
                <a:cs typeface="Symbol"/>
              </a:rPr>
              <a:t></a:t>
            </a:r>
            <a:r>
              <a:rPr sz="1875" spc="-22" baseline="24444" dirty="0">
                <a:latin typeface="Times New Roman"/>
                <a:cs typeface="Times New Roman"/>
              </a:rPr>
              <a:t> </a:t>
            </a:r>
            <a:r>
              <a:rPr sz="1875" i="1" spc="-75" baseline="24444" dirty="0">
                <a:latin typeface="Times New Roman"/>
                <a:cs typeface="Times New Roman"/>
              </a:rPr>
              <a:t>n</a:t>
            </a:r>
            <a:endParaRPr sz="1875" baseline="24444">
              <a:latin typeface="Times New Roman"/>
              <a:cs typeface="Times New Roman"/>
            </a:endParaRPr>
          </a:p>
          <a:p>
            <a:pPr marL="35560" algn="ctr">
              <a:lnSpc>
                <a:spcPct val="100000"/>
              </a:lnSpc>
              <a:spcBef>
                <a:spcPts val="855"/>
              </a:spcBef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Symbol"/>
                <a:cs typeface="Symbol"/>
              </a:rPr>
              <a:t>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6448" y="2379979"/>
            <a:ext cx="8553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Note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that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51251" y="2495550"/>
            <a:ext cx="19081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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[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32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m</a:t>
            </a:r>
            <a:r>
              <a:rPr sz="1450" i="1" spc="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-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</a:t>
            </a:r>
            <a:r>
              <a:rPr sz="1425" i="1" baseline="23391" dirty="0">
                <a:latin typeface="Times New Roman"/>
                <a:cs typeface="Times New Roman"/>
              </a:rPr>
              <a:t>Z</a:t>
            </a:r>
            <a:r>
              <a:rPr sz="1450" dirty="0">
                <a:latin typeface="Symbol"/>
                <a:cs typeface="Symbol"/>
              </a:rPr>
              <a:t></a:t>
            </a:r>
            <a:r>
              <a:rPr sz="1450" spc="70" dirty="0">
                <a:latin typeface="Times New Roman"/>
                <a:cs typeface="Times New Roman"/>
              </a:rPr>
              <a:t>  </a:t>
            </a:r>
            <a:r>
              <a:rPr sz="2175" i="1" baseline="1915" dirty="0">
                <a:latin typeface="Times New Roman"/>
                <a:cs typeface="Times New Roman"/>
              </a:rPr>
              <a:t>z</a:t>
            </a:r>
            <a:r>
              <a:rPr sz="2175" i="1" spc="-142" baseline="1915" dirty="0">
                <a:latin typeface="Times New Roman"/>
                <a:cs typeface="Times New Roman"/>
              </a:rPr>
              <a:t> </a:t>
            </a:r>
            <a:r>
              <a:rPr sz="1275" baseline="49019" dirty="0">
                <a:latin typeface="Symbol"/>
                <a:cs typeface="Symbol"/>
              </a:rPr>
              <a:t></a:t>
            </a:r>
            <a:r>
              <a:rPr sz="1275" spc="7" baseline="49019" dirty="0">
                <a:latin typeface="Times New Roman"/>
                <a:cs typeface="Times New Roman"/>
              </a:rPr>
              <a:t> </a:t>
            </a:r>
            <a:r>
              <a:rPr sz="1275" i="1" spc="-75" baseline="49019" dirty="0">
                <a:latin typeface="Times New Roman"/>
                <a:cs typeface="Times New Roman"/>
              </a:rPr>
              <a:t>m</a:t>
            </a:r>
            <a:endParaRPr sz="1275" baseline="49019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848" y="2983738"/>
            <a:ext cx="949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Example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4213" y="3901694"/>
            <a:ext cx="848994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dirty="0">
                <a:latin typeface="Times New Roman"/>
                <a:cs typeface="Times New Roman"/>
              </a:rPr>
              <a:t>X</a:t>
            </a:r>
            <a:r>
              <a:rPr sz="1850" i="1" spc="33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z</a:t>
            </a:r>
            <a:r>
              <a:rPr sz="1850" i="1" spc="-10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)</a:t>
            </a:r>
            <a:r>
              <a:rPr sz="1850" spc="34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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53411" y="3757929"/>
            <a:ext cx="3071495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977900" algn="l"/>
                <a:tab pos="1995805" algn="l"/>
                <a:tab pos="2804160" algn="l"/>
              </a:tabLst>
            </a:pPr>
            <a:r>
              <a:rPr sz="1850" i="1" spc="-10" dirty="0">
                <a:latin typeface="Times New Roman"/>
                <a:cs typeface="Times New Roman"/>
              </a:rPr>
              <a:t>z</a:t>
            </a:r>
            <a:r>
              <a:rPr sz="1850" i="1" spc="-254" dirty="0">
                <a:latin typeface="Times New Roman"/>
                <a:cs typeface="Times New Roman"/>
              </a:rPr>
              <a:t> </a:t>
            </a:r>
            <a:r>
              <a:rPr sz="1800" baseline="23148" dirty="0">
                <a:latin typeface="Times New Roman"/>
                <a:cs typeface="Times New Roman"/>
              </a:rPr>
              <a:t>2</a:t>
            </a:r>
            <a:r>
              <a:rPr sz="1800" spc="67" baseline="23148" dirty="0">
                <a:latin typeface="Times New Roman"/>
                <a:cs typeface="Times New Roman"/>
              </a:rPr>
              <a:t> </a:t>
            </a:r>
            <a:r>
              <a:rPr sz="2950" spc="-85" dirty="0">
                <a:latin typeface="Symbol"/>
                <a:cs typeface="Symbol"/>
              </a:rPr>
              <a:t></a:t>
            </a:r>
            <a:r>
              <a:rPr sz="1850" spc="-85" dirty="0">
                <a:latin typeface="Times New Roman"/>
                <a:cs typeface="Times New Roman"/>
              </a:rPr>
              <a:t>1</a:t>
            </a:r>
            <a:r>
              <a:rPr sz="1850" spc="-11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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i="1" spc="-10" dirty="0">
                <a:latin typeface="Times New Roman"/>
                <a:cs typeface="Times New Roman"/>
              </a:rPr>
              <a:t>z</a:t>
            </a:r>
            <a:r>
              <a:rPr sz="1850" i="1" spc="-105" dirty="0">
                <a:latin typeface="Times New Roman"/>
                <a:cs typeface="Times New Roman"/>
              </a:rPr>
              <a:t> </a:t>
            </a:r>
            <a:r>
              <a:rPr sz="1800" baseline="25462" dirty="0">
                <a:latin typeface="Symbol"/>
                <a:cs typeface="Symbol"/>
              </a:rPr>
              <a:t></a:t>
            </a:r>
            <a:r>
              <a:rPr sz="1800" baseline="23148" dirty="0">
                <a:latin typeface="Times New Roman"/>
                <a:cs typeface="Times New Roman"/>
              </a:rPr>
              <a:t>1</a:t>
            </a:r>
            <a:r>
              <a:rPr sz="1800" spc="7" baseline="23148" dirty="0">
                <a:latin typeface="Times New Roman"/>
                <a:cs typeface="Times New Roman"/>
              </a:rPr>
              <a:t> </a:t>
            </a:r>
            <a:r>
              <a:rPr sz="2950" spc="-85" dirty="0">
                <a:latin typeface="Symbol"/>
                <a:cs typeface="Symbol"/>
              </a:rPr>
              <a:t></a:t>
            </a:r>
            <a:r>
              <a:rPr sz="1850" spc="-85" dirty="0">
                <a:latin typeface="Times New Roman"/>
                <a:cs typeface="Times New Roman"/>
              </a:rPr>
              <a:t>1</a:t>
            </a:r>
            <a:r>
              <a:rPr sz="1850" spc="1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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i="1" spc="-10" dirty="0">
                <a:latin typeface="Times New Roman"/>
                <a:cs typeface="Times New Roman"/>
              </a:rPr>
              <a:t>z</a:t>
            </a:r>
            <a:r>
              <a:rPr sz="1850" i="1" spc="-150" dirty="0">
                <a:latin typeface="Times New Roman"/>
                <a:cs typeface="Times New Roman"/>
              </a:rPr>
              <a:t> </a:t>
            </a:r>
            <a:r>
              <a:rPr sz="1800" baseline="25462" dirty="0">
                <a:latin typeface="Symbol"/>
                <a:cs typeface="Symbol"/>
              </a:rPr>
              <a:t></a:t>
            </a:r>
            <a:r>
              <a:rPr sz="1800" baseline="23148" dirty="0">
                <a:latin typeface="Times New Roman"/>
                <a:cs typeface="Times New Roman"/>
              </a:rPr>
              <a:t>2</a:t>
            </a:r>
            <a:r>
              <a:rPr sz="1800" spc="292" baseline="23148" dirty="0">
                <a:latin typeface="Times New Roman"/>
                <a:cs typeface="Times New Roman"/>
              </a:rPr>
              <a:t> </a:t>
            </a:r>
            <a:r>
              <a:rPr sz="2950" spc="-10" dirty="0">
                <a:latin typeface="Symbol"/>
                <a:cs typeface="Symbol"/>
              </a:rPr>
              <a:t></a:t>
            </a:r>
            <a:r>
              <a:rPr sz="2950" spc="-34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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2775" i="1" baseline="3003" dirty="0">
                <a:latin typeface="Times New Roman"/>
                <a:cs typeface="Times New Roman"/>
              </a:rPr>
              <a:t>z</a:t>
            </a:r>
            <a:r>
              <a:rPr sz="2775" i="1" spc="-142" baseline="3003" dirty="0">
                <a:latin typeface="Times New Roman"/>
                <a:cs typeface="Times New Roman"/>
              </a:rPr>
              <a:t> </a:t>
            </a:r>
            <a:r>
              <a:rPr sz="1800" spc="-75" baseline="30092" dirty="0">
                <a:latin typeface="Times New Roman"/>
                <a:cs typeface="Times New Roman"/>
              </a:rPr>
              <a:t>2</a:t>
            </a:r>
            <a:endParaRPr sz="1800" baseline="30092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46115" y="3895597"/>
            <a:ext cx="125857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50" dirty="0">
                <a:latin typeface="Symbol"/>
                <a:cs typeface="Symbol"/>
              </a:rPr>
              <a:t></a:t>
            </a:r>
            <a:r>
              <a:rPr sz="1800" u="sng" spc="307" baseline="254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800" u="sng" baseline="254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800" u="sng" spc="104" baseline="254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spc="434" baseline="25462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z</a:t>
            </a:r>
            <a:r>
              <a:rPr sz="1850" i="1" spc="35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</a:t>
            </a:r>
            <a:r>
              <a:rPr sz="1850" spc="11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1</a:t>
            </a:r>
            <a:r>
              <a:rPr sz="1850" spc="16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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7830" y="3748532"/>
            <a:ext cx="39052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775" i="1" baseline="-27027" dirty="0">
                <a:latin typeface="Times New Roman"/>
                <a:cs typeface="Times New Roman"/>
              </a:rPr>
              <a:t>z</a:t>
            </a:r>
            <a:r>
              <a:rPr sz="2775" i="1" spc="-127" baseline="-270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3308" y="1524000"/>
            <a:ext cx="0" cy="384810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81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6876" y="1524000"/>
            <a:ext cx="0" cy="384810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81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2623185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Example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98370" y="1475739"/>
            <a:ext cx="2051050" cy="475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i="1" dirty="0">
                <a:latin typeface="Times New Roman"/>
                <a:cs typeface="Times New Roman"/>
              </a:rPr>
              <a:t>X</a:t>
            </a:r>
            <a:r>
              <a:rPr sz="1850" i="1" spc="21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75" dirty="0">
                <a:latin typeface="Times New Roman"/>
                <a:cs typeface="Times New Roman"/>
              </a:rPr>
              <a:t> </a:t>
            </a:r>
            <a:r>
              <a:rPr sz="1850" i="1" spc="-10" dirty="0">
                <a:latin typeface="Times New Roman"/>
                <a:cs typeface="Times New Roman"/>
              </a:rPr>
              <a:t>z</a:t>
            </a:r>
            <a:r>
              <a:rPr sz="1850" i="1" spc="-14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)</a:t>
            </a:r>
            <a:r>
              <a:rPr sz="1850" spc="32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</a:t>
            </a:r>
            <a:r>
              <a:rPr sz="1850" spc="40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log</a:t>
            </a:r>
            <a:r>
              <a:rPr sz="1850" spc="370" dirty="0">
                <a:latin typeface="Times New Roman"/>
                <a:cs typeface="Times New Roman"/>
              </a:rPr>
              <a:t> </a:t>
            </a:r>
            <a:r>
              <a:rPr sz="2950" spc="-35" dirty="0">
                <a:latin typeface="Symbol"/>
                <a:cs typeface="Symbol"/>
              </a:rPr>
              <a:t></a:t>
            </a:r>
            <a:r>
              <a:rPr sz="1850" spc="-35" dirty="0">
                <a:latin typeface="Times New Roman"/>
                <a:cs typeface="Times New Roman"/>
              </a:rPr>
              <a:t>1</a:t>
            </a:r>
            <a:r>
              <a:rPr sz="1850" spc="-15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</a:t>
            </a:r>
            <a:r>
              <a:rPr sz="1850" spc="355" dirty="0">
                <a:latin typeface="Times New Roman"/>
                <a:cs typeface="Times New Roman"/>
              </a:rPr>
              <a:t> </a:t>
            </a:r>
            <a:r>
              <a:rPr sz="1850" i="1" spc="-25" dirty="0">
                <a:latin typeface="Times New Roman"/>
                <a:cs typeface="Times New Roman"/>
              </a:rPr>
              <a:t>az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4885" y="1399539"/>
            <a:ext cx="428625" cy="475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800" spc="-15" baseline="2314" dirty="0">
                <a:latin typeface="Symbol"/>
                <a:cs typeface="Symbol"/>
              </a:rPr>
              <a:t></a:t>
            </a:r>
            <a:r>
              <a:rPr sz="1800" spc="-240" baseline="23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4425" spc="-75" baseline="-9416" dirty="0">
                <a:latin typeface="Symbol"/>
                <a:cs typeface="Symbol"/>
              </a:rPr>
              <a:t></a:t>
            </a:r>
            <a:endParaRPr sz="4425" baseline="-9416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9223" y="1531619"/>
            <a:ext cx="61404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904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z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</a:t>
            </a:r>
            <a:r>
              <a:rPr sz="1900" spc="24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a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2648" y="2297684"/>
            <a:ext cx="2187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Expand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power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series: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7933" y="2705187"/>
            <a:ext cx="1609090" cy="8026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58470">
              <a:lnSpc>
                <a:spcPct val="100000"/>
              </a:lnSpc>
              <a:spcBef>
                <a:spcPts val="320"/>
              </a:spcBef>
              <a:tabLst>
                <a:tab pos="1259840" algn="l"/>
              </a:tabLst>
            </a:pPr>
            <a:r>
              <a:rPr sz="2950" spc="-50" dirty="0">
                <a:latin typeface="Symbol"/>
                <a:cs typeface="Symbol"/>
              </a:rPr>
              <a:t></a:t>
            </a:r>
            <a:r>
              <a:rPr sz="2950" dirty="0">
                <a:latin typeface="Times New Roman"/>
                <a:cs typeface="Times New Roman"/>
              </a:rPr>
              <a:t>	</a:t>
            </a:r>
            <a:r>
              <a:rPr sz="1100" spc="-10" dirty="0">
                <a:latin typeface="Symbol"/>
                <a:cs typeface="Symbol"/>
              </a:rPr>
              <a:t></a:t>
            </a:r>
            <a:r>
              <a:rPr sz="1100" spc="-10" dirty="0">
                <a:latin typeface="Times New Roman"/>
                <a:cs typeface="Times New Roman"/>
              </a:rPr>
              <a:t>1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4425" spc="-75" baseline="-16949" dirty="0">
                <a:latin typeface="Symbol"/>
                <a:cs typeface="Symbol"/>
              </a:rPr>
              <a:t></a:t>
            </a:r>
            <a:endParaRPr sz="4425" baseline="-16949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40"/>
              </a:spcBef>
              <a:tabLst>
                <a:tab pos="509905" algn="l"/>
              </a:tabLst>
            </a:pPr>
            <a:r>
              <a:rPr sz="1850" spc="-25" dirty="0">
                <a:latin typeface="Times New Roman"/>
                <a:cs typeface="Times New Roman"/>
              </a:rPr>
              <a:t>log</a:t>
            </a:r>
            <a:r>
              <a:rPr sz="1850" dirty="0">
                <a:latin typeface="Times New Roman"/>
                <a:cs typeface="Times New Roman"/>
              </a:rPr>
              <a:t>	1</a:t>
            </a:r>
            <a:r>
              <a:rPr sz="1850" spc="11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</a:t>
            </a:r>
            <a:r>
              <a:rPr sz="1850" spc="375" dirty="0">
                <a:latin typeface="Times New Roman"/>
                <a:cs typeface="Times New Roman"/>
              </a:rPr>
              <a:t> </a:t>
            </a:r>
            <a:r>
              <a:rPr sz="1850" i="1" spc="-25" dirty="0">
                <a:latin typeface="Times New Roman"/>
                <a:cs typeface="Times New Roman"/>
              </a:rPr>
              <a:t>az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6703" y="2846832"/>
            <a:ext cx="2248535" cy="93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4335">
              <a:lnSpc>
                <a:spcPct val="100000"/>
              </a:lnSpc>
              <a:spcBef>
                <a:spcPts val="95"/>
              </a:spcBef>
              <a:tabLst>
                <a:tab pos="699135" algn="l"/>
              </a:tabLst>
            </a:pPr>
            <a:r>
              <a:rPr sz="1100" spc="-50" dirty="0">
                <a:latin typeface="Symbol"/>
                <a:cs typeface="Symbol"/>
              </a:rPr>
              <a:t>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2775" baseline="-24024" dirty="0">
                <a:latin typeface="Times New Roman"/>
                <a:cs typeface="Times New Roman"/>
              </a:rPr>
              <a:t>(</a:t>
            </a:r>
            <a:r>
              <a:rPr sz="2775" spc="-195" baseline="-24024" dirty="0">
                <a:latin typeface="Times New Roman"/>
                <a:cs typeface="Times New Roman"/>
              </a:rPr>
              <a:t> </a:t>
            </a:r>
            <a:r>
              <a:rPr sz="2775" baseline="-24024" dirty="0">
                <a:latin typeface="Symbol"/>
                <a:cs typeface="Symbol"/>
              </a:rPr>
              <a:t></a:t>
            </a:r>
            <a:r>
              <a:rPr sz="2775" spc="-240" baseline="-24024" dirty="0">
                <a:latin typeface="Times New Roman"/>
                <a:cs typeface="Times New Roman"/>
              </a:rPr>
              <a:t> </a:t>
            </a:r>
            <a:r>
              <a:rPr sz="2775" spc="-15" baseline="-24024" dirty="0">
                <a:latin typeface="Times New Roman"/>
                <a:cs typeface="Times New Roman"/>
              </a:rPr>
              <a:t>1)</a:t>
            </a:r>
            <a:r>
              <a:rPr sz="2775" spc="-179" baseline="-24024" dirty="0">
                <a:latin typeface="Times New Roman"/>
                <a:cs typeface="Times New Roman"/>
              </a:rPr>
              <a:t> </a:t>
            </a:r>
            <a:r>
              <a:rPr sz="1650" i="1" baseline="2525" dirty="0">
                <a:latin typeface="Times New Roman"/>
                <a:cs typeface="Times New Roman"/>
              </a:rPr>
              <a:t>n</a:t>
            </a:r>
            <a:r>
              <a:rPr sz="1650" i="1" spc="-44" baseline="2525" dirty="0">
                <a:latin typeface="Times New Roman"/>
                <a:cs typeface="Times New Roman"/>
              </a:rPr>
              <a:t> </a:t>
            </a:r>
            <a:r>
              <a:rPr sz="1650" baseline="2525" dirty="0">
                <a:latin typeface="Symbol"/>
                <a:cs typeface="Symbol"/>
              </a:rPr>
              <a:t></a:t>
            </a:r>
            <a:r>
              <a:rPr sz="1650" spc="-187" baseline="2525" dirty="0">
                <a:latin typeface="Times New Roman"/>
                <a:cs typeface="Times New Roman"/>
              </a:rPr>
              <a:t> </a:t>
            </a:r>
            <a:r>
              <a:rPr sz="1650" baseline="2525" dirty="0">
                <a:latin typeface="Times New Roman"/>
                <a:cs typeface="Times New Roman"/>
              </a:rPr>
              <a:t>1</a:t>
            </a:r>
            <a:r>
              <a:rPr sz="1650" spc="127" baseline="2525" dirty="0">
                <a:latin typeface="Times New Roman"/>
                <a:cs typeface="Times New Roman"/>
              </a:rPr>
              <a:t> </a:t>
            </a:r>
            <a:r>
              <a:rPr sz="2775" i="1" baseline="-24024" dirty="0">
                <a:latin typeface="Times New Roman"/>
                <a:cs typeface="Times New Roman"/>
              </a:rPr>
              <a:t>a</a:t>
            </a:r>
            <a:r>
              <a:rPr sz="2775" i="1" spc="89" baseline="-24024" dirty="0">
                <a:latin typeface="Times New Roman"/>
                <a:cs typeface="Times New Roman"/>
              </a:rPr>
              <a:t> </a:t>
            </a:r>
            <a:r>
              <a:rPr sz="1650" i="1" baseline="2525" dirty="0">
                <a:latin typeface="Times New Roman"/>
                <a:cs typeface="Times New Roman"/>
              </a:rPr>
              <a:t>n</a:t>
            </a:r>
            <a:r>
              <a:rPr sz="1650" i="1" spc="247" baseline="2525" dirty="0">
                <a:latin typeface="Times New Roman"/>
                <a:cs typeface="Times New Roman"/>
              </a:rPr>
              <a:t> </a:t>
            </a:r>
            <a:r>
              <a:rPr sz="2775" i="1" baseline="-24024" dirty="0">
                <a:latin typeface="Times New Roman"/>
                <a:cs typeface="Times New Roman"/>
              </a:rPr>
              <a:t>z</a:t>
            </a:r>
            <a:r>
              <a:rPr sz="2775" i="1" spc="7" baseline="-24024" dirty="0">
                <a:latin typeface="Times New Roman"/>
                <a:cs typeface="Times New Roman"/>
              </a:rPr>
              <a:t> </a:t>
            </a:r>
            <a:r>
              <a:rPr sz="1650" baseline="2525" dirty="0">
                <a:latin typeface="Symbol"/>
                <a:cs typeface="Symbol"/>
              </a:rPr>
              <a:t></a:t>
            </a:r>
            <a:r>
              <a:rPr sz="1650" spc="157" baseline="2525" dirty="0">
                <a:latin typeface="Times New Roman"/>
                <a:cs typeface="Times New Roman"/>
              </a:rPr>
              <a:t> </a:t>
            </a:r>
            <a:r>
              <a:rPr sz="1650" i="1" spc="-75" baseline="2525" dirty="0">
                <a:latin typeface="Times New Roman"/>
                <a:cs typeface="Times New Roman"/>
              </a:rPr>
              <a:t>n</a:t>
            </a:r>
            <a:endParaRPr sz="1650" baseline="252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850" dirty="0">
                <a:latin typeface="Symbol"/>
                <a:cs typeface="Symbol"/>
              </a:rPr>
              <a:t></a:t>
            </a:r>
            <a:r>
              <a:rPr sz="1850" spc="475" dirty="0">
                <a:latin typeface="Times New Roman"/>
                <a:cs typeface="Times New Roman"/>
              </a:rPr>
              <a:t> </a:t>
            </a:r>
            <a:r>
              <a:rPr sz="4200" spc="-75" baseline="-4960" dirty="0">
                <a:latin typeface="Symbol"/>
                <a:cs typeface="Symbol"/>
              </a:rPr>
              <a:t></a:t>
            </a:r>
            <a:endParaRPr sz="4200" baseline="-4960">
              <a:latin typeface="Symbol"/>
              <a:cs typeface="Symbol"/>
            </a:endParaRPr>
          </a:p>
          <a:p>
            <a:pPr marL="324485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5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4211" y="3428491"/>
            <a:ext cx="14287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spc="-50" dirty="0">
                <a:latin typeface="Times New Roman"/>
                <a:cs typeface="Times New Roman"/>
              </a:rPr>
              <a:t>n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8040" y="4078478"/>
            <a:ext cx="11353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spc="-225" baseline="3703" dirty="0">
                <a:latin typeface="Symbol"/>
                <a:cs typeface="Symbol"/>
              </a:rPr>
              <a:t></a:t>
            </a:r>
            <a:r>
              <a:rPr sz="2250" spc="-225" baseline="-7407" dirty="0">
                <a:latin typeface="Symbol"/>
                <a:cs typeface="Symbol"/>
              </a:rPr>
              <a:t></a:t>
            </a:r>
            <a:r>
              <a:rPr sz="2250" spc="-225" baseline="-14814" dirty="0">
                <a:latin typeface="Times New Roman"/>
                <a:cs typeface="Times New Roman"/>
              </a:rPr>
              <a:t>(</a:t>
            </a:r>
            <a:r>
              <a:rPr sz="2250" spc="-209" baseline="-14814" dirty="0">
                <a:latin typeface="Times New Roman"/>
                <a:cs typeface="Times New Roman"/>
              </a:rPr>
              <a:t> </a:t>
            </a:r>
            <a:r>
              <a:rPr sz="2250" spc="-15" baseline="-14814" dirty="0">
                <a:latin typeface="Symbol"/>
                <a:cs typeface="Symbol"/>
              </a:rPr>
              <a:t></a:t>
            </a:r>
            <a:r>
              <a:rPr sz="2250" spc="-165" baseline="-14814" dirty="0">
                <a:latin typeface="Times New Roman"/>
                <a:cs typeface="Times New Roman"/>
              </a:rPr>
              <a:t> </a:t>
            </a:r>
            <a:r>
              <a:rPr sz="2250" spc="-15" baseline="-14814" dirty="0">
                <a:latin typeface="Times New Roman"/>
                <a:cs typeface="Times New Roman"/>
              </a:rPr>
              <a:t>1)</a:t>
            </a:r>
            <a:r>
              <a:rPr sz="2250" spc="-135" baseline="-14814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n</a:t>
            </a:r>
            <a:r>
              <a:rPr sz="950" i="1" spc="-10" dirty="0">
                <a:latin typeface="Times New Roman"/>
                <a:cs typeface="Times New Roman"/>
              </a:rPr>
              <a:t> </a:t>
            </a:r>
            <a:r>
              <a:rPr sz="1425" baseline="5847" dirty="0">
                <a:latin typeface="Symbol"/>
                <a:cs typeface="Symbol"/>
              </a:rPr>
              <a:t></a:t>
            </a:r>
            <a:r>
              <a:rPr sz="1425" baseline="2923" dirty="0">
                <a:latin typeface="Times New Roman"/>
                <a:cs typeface="Times New Roman"/>
              </a:rPr>
              <a:t>1</a:t>
            </a:r>
            <a:r>
              <a:rPr sz="1425" spc="637" baseline="2923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a </a:t>
            </a:r>
            <a:r>
              <a:rPr sz="1275" i="1" spc="-75" baseline="45751" dirty="0">
                <a:latin typeface="Times New Roman"/>
                <a:cs typeface="Times New Roman"/>
              </a:rPr>
              <a:t>n</a:t>
            </a:r>
            <a:endParaRPr sz="1275" baseline="45751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55235" y="4152138"/>
            <a:ext cx="5130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8940" algn="l"/>
              </a:tabLst>
            </a:pPr>
            <a:r>
              <a:rPr sz="2250" spc="-75" baseline="3703" dirty="0">
                <a:latin typeface="Times New Roman"/>
                <a:cs typeface="Times New Roman"/>
              </a:rPr>
              <a:t>,</a:t>
            </a:r>
            <a:r>
              <a:rPr sz="2250" baseline="3703" dirty="0">
                <a:latin typeface="Times New Roman"/>
                <a:cs typeface="Times New Roman"/>
              </a:rPr>
              <a:t>	</a:t>
            </a:r>
            <a:r>
              <a:rPr sz="1300" spc="-50" dirty="0">
                <a:latin typeface="Symbol"/>
                <a:cs typeface="Symbol"/>
              </a:rPr>
              <a:t>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3126" y="4235173"/>
            <a:ext cx="711200" cy="5702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459740" algn="l"/>
                <a:tab pos="615315" algn="l"/>
              </a:tabLst>
            </a:pPr>
            <a:r>
              <a:rPr sz="13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i="1" spc="-50" dirty="0">
                <a:latin typeface="Times New Roman"/>
                <a:cs typeface="Times New Roman"/>
              </a:rPr>
              <a:t>n</a:t>
            </a:r>
            <a:endParaRPr sz="1300">
              <a:latin typeface="Times New Roman"/>
              <a:cs typeface="Times New Roman"/>
            </a:endParaRPr>
          </a:p>
          <a:p>
            <a:pPr marL="146685">
              <a:lnSpc>
                <a:spcPct val="100000"/>
              </a:lnSpc>
              <a:spcBef>
                <a:spcPts val="495"/>
              </a:spcBef>
            </a:pPr>
            <a:r>
              <a:rPr sz="1500" i="1" spc="-50" dirty="0">
                <a:latin typeface="Times New Roman"/>
                <a:cs typeface="Times New Roman"/>
              </a:rPr>
              <a:t>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04129" y="4326635"/>
            <a:ext cx="10858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0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84779" y="4429759"/>
            <a:ext cx="913130" cy="59118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25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16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75" dirty="0">
                <a:latin typeface="Times New Roman"/>
                <a:cs typeface="Times New Roman"/>
              </a:rPr>
              <a:t> </a:t>
            </a:r>
            <a:r>
              <a:rPr sz="2250" spc="-75" baseline="-7407" dirty="0">
                <a:latin typeface="Symbol"/>
                <a:cs typeface="Symbol"/>
              </a:rPr>
              <a:t></a:t>
            </a:r>
            <a:endParaRPr sz="2250" baseline="-7407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425"/>
              </a:spcBef>
            </a:pPr>
            <a:r>
              <a:rPr sz="1500" spc="-25" dirty="0">
                <a:latin typeface="Symbol"/>
                <a:cs typeface="Symbol"/>
              </a:rPr>
              <a:t></a:t>
            </a:r>
            <a:r>
              <a:rPr sz="2250" spc="-37" baseline="-16666" dirty="0">
                <a:latin typeface="Symbol"/>
                <a:cs typeface="Symbol"/>
              </a:rPr>
              <a:t></a:t>
            </a:r>
            <a:endParaRPr sz="2250" baseline="-16666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75861" y="4791202"/>
            <a:ext cx="197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0</a:t>
            </a:r>
            <a:r>
              <a:rPr sz="1500" spc="-15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,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3835" y="4822952"/>
            <a:ext cx="4273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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Times New Roman"/>
                <a:cs typeface="Times New Roman"/>
              </a:rPr>
              <a:t>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97473" y="1524000"/>
            <a:ext cx="0" cy="384810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81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61759" y="1524000"/>
            <a:ext cx="0" cy="384810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81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9836" y="3369945"/>
            <a:ext cx="1617345" cy="0"/>
          </a:xfrm>
          <a:custGeom>
            <a:avLst/>
            <a:gdLst/>
            <a:ahLst/>
            <a:cxnLst/>
            <a:rect l="l" t="t" r="r" b="b"/>
            <a:pathLst>
              <a:path w="1617345">
                <a:moveTo>
                  <a:pt x="0" y="0"/>
                </a:moveTo>
                <a:lnTo>
                  <a:pt x="161696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4570" y="214630"/>
            <a:ext cx="44094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Contour</a:t>
            </a:r>
            <a:r>
              <a:rPr u="none" spc="-254" dirty="0"/>
              <a:t> </a:t>
            </a:r>
            <a:r>
              <a:rPr u="none" spc="-10" dirty="0"/>
              <a:t>Integration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6008" y="1184402"/>
            <a:ext cx="2245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Cauchy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integral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theorem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8245" y="1895601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5470" y="2083816"/>
            <a:ext cx="32829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imes New Roman"/>
                <a:cs typeface="Times New Roman"/>
              </a:rPr>
              <a:t>2</a:t>
            </a:r>
            <a:r>
              <a:rPr sz="1100" spc="-13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</a:t>
            </a:r>
            <a:r>
              <a:rPr sz="1150" spc="475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j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9415" y="1887474"/>
            <a:ext cx="64325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14" dirty="0">
                <a:latin typeface="Times New Roman"/>
                <a:cs typeface="Times New Roman"/>
              </a:rPr>
              <a:t> </a:t>
            </a:r>
            <a:r>
              <a:rPr sz="1875" spc="-15" baseline="24444" dirty="0">
                <a:latin typeface="Symbol"/>
                <a:cs typeface="Symbol"/>
              </a:rPr>
              <a:t></a:t>
            </a:r>
            <a:r>
              <a:rPr sz="1875" spc="-187" baseline="24444" dirty="0">
                <a:latin typeface="Times New Roman"/>
                <a:cs typeface="Times New Roman"/>
              </a:rPr>
              <a:t> </a:t>
            </a:r>
            <a:r>
              <a:rPr sz="1875" i="1" baseline="24444" dirty="0">
                <a:latin typeface="Times New Roman"/>
                <a:cs typeface="Times New Roman"/>
              </a:rPr>
              <a:t>k</a:t>
            </a:r>
            <a:r>
              <a:rPr sz="1875" i="1" spc="-15" baseline="24444" dirty="0">
                <a:latin typeface="Times New Roman"/>
                <a:cs typeface="Times New Roman"/>
              </a:rPr>
              <a:t> </a:t>
            </a:r>
            <a:r>
              <a:rPr sz="1900" i="1" spc="-35" dirty="0">
                <a:latin typeface="Times New Roman"/>
                <a:cs typeface="Times New Roman"/>
              </a:rPr>
              <a:t>dz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8390" y="2182368"/>
            <a:ext cx="1187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C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7032" y="1643633"/>
            <a:ext cx="1641475" cy="82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785">
              <a:lnSpc>
                <a:spcPts val="2090"/>
              </a:lnSpc>
              <a:spcBef>
                <a:spcPts val="100"/>
              </a:spcBef>
              <a:tabLst>
                <a:tab pos="1014094" algn="l"/>
                <a:tab pos="1257935" algn="l"/>
              </a:tabLst>
            </a:pPr>
            <a:r>
              <a:rPr sz="1900" dirty="0">
                <a:latin typeface="Symbol"/>
                <a:cs typeface="Symbol"/>
              </a:rPr>
              <a:t></a:t>
            </a:r>
            <a:r>
              <a:rPr sz="1900" spc="-125" dirty="0">
                <a:latin typeface="Times New Roman"/>
                <a:cs typeface="Times New Roman"/>
              </a:rPr>
              <a:t> </a:t>
            </a:r>
            <a:r>
              <a:rPr sz="2850" spc="-37" baseline="2923" dirty="0">
                <a:latin typeface="Times New Roman"/>
                <a:cs typeface="Times New Roman"/>
              </a:rPr>
              <a:t>1,</a:t>
            </a:r>
            <a:r>
              <a:rPr sz="2850" baseline="2923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k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24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  <a:p>
            <a:pPr marL="50800">
              <a:lnSpc>
                <a:spcPts val="2000"/>
              </a:lnSpc>
              <a:tabLst>
                <a:tab pos="310515" algn="l"/>
              </a:tabLst>
            </a:pP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2850" spc="-75" baseline="-8771" dirty="0">
                <a:latin typeface="Symbol"/>
                <a:cs typeface="Symbol"/>
              </a:rPr>
              <a:t></a:t>
            </a:r>
            <a:endParaRPr sz="2850" baseline="-8771">
              <a:latin typeface="Symbol"/>
              <a:cs typeface="Symbol"/>
            </a:endParaRPr>
          </a:p>
          <a:p>
            <a:pPr marL="311785">
              <a:lnSpc>
                <a:spcPts val="2190"/>
              </a:lnSpc>
              <a:tabLst>
                <a:tab pos="1014094" algn="l"/>
                <a:tab pos="1257935" algn="l"/>
              </a:tabLst>
            </a:pPr>
            <a:r>
              <a:rPr sz="2850" baseline="-11695" dirty="0">
                <a:latin typeface="Symbol"/>
                <a:cs typeface="Symbol"/>
              </a:rPr>
              <a:t></a:t>
            </a:r>
            <a:r>
              <a:rPr sz="2850" spc="-367" baseline="-1169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0</a:t>
            </a:r>
            <a:r>
              <a:rPr sz="1900" spc="-21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.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k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</a:t>
            </a:r>
            <a:r>
              <a:rPr sz="1900" spc="24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608" y="2730753"/>
            <a:ext cx="5174615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counterclockwise </a:t>
            </a:r>
            <a:r>
              <a:rPr sz="1800" spc="-10" dirty="0">
                <a:latin typeface="Times New Roman"/>
                <a:cs typeface="Times New Roman"/>
              </a:rPr>
              <a:t>contour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encircles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origin.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Then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show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that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9516" y="3955796"/>
            <a:ext cx="76263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04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]</a:t>
            </a:r>
            <a:r>
              <a:rPr sz="1900" spc="254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30473" y="3753866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5882" y="4199382"/>
            <a:ext cx="49720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17195" algn="l"/>
              </a:tabLst>
            </a:pPr>
            <a:r>
              <a:rPr sz="1900" spc="-25" dirty="0">
                <a:latin typeface="Times New Roman"/>
                <a:cs typeface="Times New Roman"/>
              </a:rPr>
              <a:t>2</a:t>
            </a:r>
            <a:r>
              <a:rPr sz="2000" spc="-25" dirty="0">
                <a:latin typeface="Symbol"/>
                <a:cs typeface="Symbol"/>
              </a:rPr>
              <a:t>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j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30752" y="3948938"/>
            <a:ext cx="13277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-8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65" dirty="0">
                <a:latin typeface="Times New Roman"/>
                <a:cs typeface="Times New Roman"/>
              </a:rPr>
              <a:t> </a:t>
            </a:r>
            <a:r>
              <a:rPr sz="1875" i="1" baseline="24444" dirty="0">
                <a:latin typeface="Times New Roman"/>
                <a:cs typeface="Times New Roman"/>
              </a:rPr>
              <a:t>n</a:t>
            </a:r>
            <a:r>
              <a:rPr sz="1875" i="1" spc="-37" baseline="24444" dirty="0">
                <a:latin typeface="Times New Roman"/>
                <a:cs typeface="Times New Roman"/>
              </a:rPr>
              <a:t> </a:t>
            </a:r>
            <a:r>
              <a:rPr sz="1875" spc="-30" baseline="24444" dirty="0">
                <a:latin typeface="Symbol"/>
                <a:cs typeface="Symbol"/>
              </a:rPr>
              <a:t></a:t>
            </a:r>
            <a:r>
              <a:rPr sz="1875" spc="-30" baseline="24444" dirty="0">
                <a:latin typeface="Times New Roman"/>
                <a:cs typeface="Times New Roman"/>
              </a:rPr>
              <a:t>1</a:t>
            </a:r>
            <a:r>
              <a:rPr sz="1900" i="1" spc="-20" dirty="0">
                <a:latin typeface="Times New Roman"/>
                <a:cs typeface="Times New Roman"/>
              </a:rPr>
              <a:t>dz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46094" y="4243323"/>
            <a:ext cx="1187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C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37766" y="4713732"/>
            <a:ext cx="21831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50" i="1" dirty="0">
                <a:latin typeface="Times New Roman"/>
                <a:cs typeface="Times New Roman"/>
              </a:rPr>
              <a:t>x</a:t>
            </a:r>
            <a:r>
              <a:rPr sz="1950" i="1" spc="-300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Times New Roman"/>
                <a:cs typeface="Times New Roman"/>
              </a:rPr>
              <a:t>[</a:t>
            </a:r>
            <a:r>
              <a:rPr sz="1950" spc="-254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r>
              <a:rPr sz="1950" i="1" spc="-1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]</a:t>
            </a:r>
            <a:r>
              <a:rPr sz="1950" spc="16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400" dirty="0">
                <a:latin typeface="Times New Roman"/>
                <a:cs typeface="Times New Roman"/>
              </a:rPr>
              <a:t> </a:t>
            </a:r>
            <a:r>
              <a:rPr sz="4425" baseline="-7532" dirty="0">
                <a:latin typeface="Symbol"/>
                <a:cs typeface="Symbol"/>
              </a:rPr>
              <a:t></a:t>
            </a:r>
            <a:r>
              <a:rPr sz="4425" spc="-240" baseline="-7532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Symbol"/>
                <a:cs typeface="Symbol"/>
              </a:rPr>
              <a:t></a:t>
            </a:r>
            <a:r>
              <a:rPr sz="1950" spc="-10" dirty="0">
                <a:latin typeface="Times New Roman"/>
                <a:cs typeface="Times New Roman"/>
              </a:rPr>
              <a:t>residues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15028" y="4869433"/>
            <a:ext cx="93281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7195" algn="l"/>
              </a:tabLst>
            </a:pPr>
            <a:r>
              <a:rPr sz="1950" spc="-25" dirty="0">
                <a:latin typeface="Times New Roman"/>
                <a:cs typeface="Times New Roman"/>
              </a:rPr>
              <a:t>of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i="1" spc="-10" dirty="0">
                <a:latin typeface="Times New Roman"/>
                <a:cs typeface="Times New Roman"/>
              </a:rPr>
              <a:t>X(z)z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15864" y="4880102"/>
            <a:ext cx="2971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10" dirty="0">
                <a:latin typeface="Times New Roman"/>
                <a:cs typeface="Times New Roman"/>
              </a:rPr>
              <a:t>n</a:t>
            </a:r>
            <a:r>
              <a:rPr sz="1250" i="1" spc="-85" dirty="0">
                <a:latin typeface="Times New Roman"/>
                <a:cs typeface="Times New Roman"/>
              </a:rPr>
              <a:t> </a:t>
            </a:r>
            <a:r>
              <a:rPr sz="1875" spc="-37" baseline="2222" dirty="0">
                <a:latin typeface="Symbol"/>
                <a:cs typeface="Symbol"/>
              </a:rPr>
              <a:t></a:t>
            </a:r>
            <a:r>
              <a:rPr sz="1250" spc="-25" dirty="0"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00165" y="4869433"/>
            <a:ext cx="55626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Times New Roman"/>
                <a:cs typeface="Times New Roman"/>
              </a:rPr>
              <a:t>at</a:t>
            </a:r>
            <a:r>
              <a:rPr sz="1950" spc="-60" dirty="0">
                <a:latin typeface="Times New Roman"/>
                <a:cs typeface="Times New Roman"/>
              </a:rPr>
              <a:t> </a:t>
            </a:r>
            <a:r>
              <a:rPr sz="1950" spc="-25" dirty="0">
                <a:latin typeface="Times New Roman"/>
                <a:cs typeface="Times New Roman"/>
              </a:rPr>
              <a:t>the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74611" y="4869433"/>
            <a:ext cx="54229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-10" dirty="0">
                <a:latin typeface="Times New Roman"/>
                <a:cs typeface="Times New Roman"/>
              </a:rPr>
              <a:t>poles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18578" y="4713732"/>
            <a:ext cx="11906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50265" algn="l"/>
              </a:tabLst>
            </a:pPr>
            <a:r>
              <a:rPr sz="1950" spc="-10" dirty="0">
                <a:latin typeface="Times New Roman"/>
                <a:cs typeface="Times New Roman"/>
              </a:rPr>
              <a:t>inside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spc="75" dirty="0">
                <a:latin typeface="Times New Roman"/>
                <a:cs typeface="Times New Roman"/>
              </a:rPr>
              <a:t>C</a:t>
            </a:r>
            <a:r>
              <a:rPr sz="3200" spc="75" dirty="0">
                <a:latin typeface="Symbol"/>
                <a:cs typeface="Symbol"/>
              </a:rPr>
              <a:t>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02101" y="2079498"/>
            <a:ext cx="383540" cy="0"/>
          </a:xfrm>
          <a:custGeom>
            <a:avLst/>
            <a:gdLst/>
            <a:ahLst/>
            <a:cxnLst/>
            <a:rect l="l" t="t" r="r" b="b"/>
            <a:pathLst>
              <a:path w="383539">
                <a:moveTo>
                  <a:pt x="0" y="0"/>
                </a:moveTo>
                <a:lnTo>
                  <a:pt x="383286" y="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3967" y="2006345"/>
            <a:ext cx="112775" cy="124967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2844926" y="4141851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546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1671" y="4067555"/>
            <a:ext cx="113537" cy="12268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539997" y="1882394"/>
            <a:ext cx="126364" cy="46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spc="-50" dirty="0">
                <a:latin typeface="Symbol"/>
                <a:cs typeface="Symbol"/>
              </a:rPr>
              <a:t>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57702" y="3962146"/>
            <a:ext cx="125095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-50" dirty="0">
                <a:latin typeface="Symbol"/>
                <a:cs typeface="Symbol"/>
              </a:rPr>
              <a:t></a:t>
            </a:r>
            <a:endParaRPr sz="28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8850" y="214630"/>
            <a:ext cx="44977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Residue</a:t>
            </a:r>
            <a:r>
              <a:rPr u="none" spc="-240" dirty="0"/>
              <a:t> </a:t>
            </a:r>
            <a:r>
              <a:rPr u="none" spc="-10" dirty="0"/>
              <a:t>Calculation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79288" y="2450338"/>
            <a:ext cx="95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71644" y="4069333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5092" y="4072382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008" y="1184402"/>
            <a:ext cx="4187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rational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z,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write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7559" y="1877822"/>
            <a:ext cx="106045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00" i="1" spc="-20" dirty="0">
                <a:latin typeface="Times New Roman"/>
                <a:cs typeface="Times New Roman"/>
              </a:rPr>
              <a:t>X</a:t>
            </a:r>
            <a:r>
              <a:rPr sz="1900" i="1" spc="-140" dirty="0">
                <a:latin typeface="Times New Roman"/>
                <a:cs typeface="Times New Roman"/>
              </a:rPr>
              <a:t> </a:t>
            </a:r>
            <a:r>
              <a:rPr sz="2450" spc="95" dirty="0">
                <a:latin typeface="Symbol"/>
                <a:cs typeface="Symbol"/>
              </a:rPr>
              <a:t></a:t>
            </a:r>
            <a:r>
              <a:rPr sz="1900" i="1" spc="95" dirty="0">
                <a:latin typeface="Times New Roman"/>
                <a:cs typeface="Times New Roman"/>
              </a:rPr>
              <a:t>z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2450" dirty="0">
                <a:latin typeface="Symbol"/>
                <a:cs typeface="Symbol"/>
              </a:rPr>
              <a:t>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25" dirty="0">
                <a:latin typeface="Times New Roman"/>
                <a:cs typeface="Times New Roman"/>
              </a:rPr>
              <a:t> </a:t>
            </a:r>
            <a:r>
              <a:rPr sz="1875" i="1" spc="-15" baseline="22222" dirty="0">
                <a:latin typeface="Times New Roman"/>
                <a:cs typeface="Times New Roman"/>
              </a:rPr>
              <a:t>n</a:t>
            </a:r>
            <a:r>
              <a:rPr sz="1875" i="1" spc="-120" baseline="22222" dirty="0">
                <a:latin typeface="Times New Roman"/>
                <a:cs typeface="Times New Roman"/>
              </a:rPr>
              <a:t> </a:t>
            </a:r>
            <a:r>
              <a:rPr sz="1875" spc="-37" baseline="22222" dirty="0">
                <a:latin typeface="Symbol"/>
                <a:cs typeface="Symbol"/>
              </a:rPr>
              <a:t></a:t>
            </a:r>
            <a:r>
              <a:rPr sz="1875" spc="-37" baseline="22222" dirty="0">
                <a:latin typeface="Times New Roman"/>
                <a:cs typeface="Times New Roman"/>
              </a:rPr>
              <a:t>1</a:t>
            </a:r>
            <a:endParaRPr sz="1875" baseline="22222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53382" y="1847850"/>
            <a:ext cx="14274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82600" algn="l"/>
                <a:tab pos="1388745" algn="l"/>
              </a:tabLst>
            </a:pPr>
            <a:r>
              <a:rPr sz="2850" baseline="-16081" dirty="0">
                <a:latin typeface="Symbol"/>
                <a:cs typeface="Symbol"/>
              </a:rPr>
              <a:t></a:t>
            </a:r>
            <a:r>
              <a:rPr sz="2850" spc="652" baseline="-16081" dirty="0">
                <a:latin typeface="Times New Roman"/>
                <a:cs typeface="Times New Roman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</a:t>
            </a:r>
            <a:r>
              <a:rPr sz="2000" u="sng" spc="3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900" u="sng" spc="-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</a:t>
            </a:r>
            <a:r>
              <a:rPr sz="1900" i="1" u="sng" spc="-1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44211" y="2186177"/>
            <a:ext cx="68961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dirty="0">
                <a:latin typeface="Symbol"/>
                <a:cs typeface="Symbol"/>
              </a:rPr>
              <a:t>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36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35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d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1650" y="2026157"/>
            <a:ext cx="23114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675" spc="-37" baseline="-23809" dirty="0">
                <a:latin typeface="Symbol"/>
                <a:cs typeface="Symbol"/>
              </a:rPr>
              <a:t></a:t>
            </a:r>
            <a:r>
              <a:rPr sz="1100" i="1" spc="-25" dirty="0">
                <a:latin typeface="Times New Roman"/>
                <a:cs typeface="Times New Roman"/>
              </a:rPr>
              <a:t>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14441" y="4066285"/>
            <a:ext cx="840105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dirty="0">
                <a:latin typeface="Symbol"/>
                <a:cs typeface="Symbol"/>
              </a:rPr>
              <a:t></a:t>
            </a:r>
            <a:r>
              <a:rPr sz="1900" i="1" dirty="0">
                <a:latin typeface="Times New Roman"/>
                <a:cs typeface="Times New Roman"/>
              </a:rPr>
              <a:t>s</a:t>
            </a:r>
            <a:r>
              <a:rPr sz="1900" i="1" spc="3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155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Times New Roman"/>
                <a:cs typeface="Times New Roman"/>
              </a:rPr>
              <a:t>1</a:t>
            </a:r>
            <a:r>
              <a:rPr sz="2450" spc="-25" dirty="0">
                <a:latin typeface="Symbol"/>
                <a:cs typeface="Symbol"/>
              </a:rPr>
              <a:t></a:t>
            </a:r>
            <a:r>
              <a:rPr sz="1900" spc="-25" dirty="0">
                <a:latin typeface="Times New Roman"/>
                <a:cs typeface="Times New Roman"/>
              </a:rPr>
              <a:t>!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4540" y="2898394"/>
            <a:ext cx="2166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show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that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82977" y="3755897"/>
            <a:ext cx="1737995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latin typeface="Times New Roman"/>
                <a:cs typeface="Times New Roman"/>
              </a:rPr>
              <a:t>Res</a:t>
            </a:r>
            <a:r>
              <a:rPr sz="1900" spc="390" dirty="0">
                <a:latin typeface="Times New Roman"/>
                <a:cs typeface="Times New Roman"/>
              </a:rPr>
              <a:t> </a:t>
            </a:r>
            <a:r>
              <a:rPr sz="3050" dirty="0">
                <a:latin typeface="Symbol"/>
                <a:cs typeface="Symbol"/>
              </a:rPr>
              <a:t></a:t>
            </a: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30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(</a:t>
            </a:r>
            <a:r>
              <a:rPr sz="1900" spc="-12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-12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50" dirty="0">
                <a:latin typeface="Times New Roman"/>
                <a:cs typeface="Times New Roman"/>
              </a:rPr>
              <a:t> </a:t>
            </a:r>
            <a:r>
              <a:rPr sz="1875" i="1" baseline="24444" dirty="0">
                <a:latin typeface="Times New Roman"/>
                <a:cs typeface="Times New Roman"/>
              </a:rPr>
              <a:t>n</a:t>
            </a:r>
            <a:r>
              <a:rPr sz="1875" i="1" spc="-135" baseline="24444" dirty="0">
                <a:latin typeface="Times New Roman"/>
                <a:cs typeface="Times New Roman"/>
              </a:rPr>
              <a:t> </a:t>
            </a:r>
            <a:r>
              <a:rPr sz="1875" spc="-37" baseline="24444" dirty="0">
                <a:latin typeface="Symbol"/>
                <a:cs typeface="Symbol"/>
              </a:rPr>
              <a:t></a:t>
            </a:r>
            <a:r>
              <a:rPr sz="1875" spc="-37" baseline="24444" dirty="0">
                <a:latin typeface="Times New Roman"/>
                <a:cs typeface="Times New Roman"/>
              </a:rPr>
              <a:t>1</a:t>
            </a:r>
            <a:endParaRPr sz="1875" baseline="24444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3546" y="3755897"/>
            <a:ext cx="3253740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394970" algn="l"/>
                <a:tab pos="1175385" algn="l"/>
                <a:tab pos="1915795" algn="l"/>
                <a:tab pos="2412365" algn="l"/>
                <a:tab pos="3111500" algn="l"/>
              </a:tabLst>
            </a:pPr>
            <a:r>
              <a:rPr sz="1900" spc="-25" dirty="0">
                <a:latin typeface="Times New Roman"/>
                <a:cs typeface="Times New Roman"/>
              </a:rPr>
              <a:t>at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47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46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d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3050" spc="75" dirty="0">
                <a:latin typeface="Symbol"/>
                <a:cs typeface="Symbol"/>
              </a:rPr>
              <a:t></a:t>
            </a:r>
            <a:r>
              <a:rPr sz="1900" spc="75" dirty="0">
                <a:latin typeface="Symbol"/>
                <a:cs typeface="Symbol"/>
              </a:rPr>
              <a:t></a:t>
            </a:r>
            <a:r>
              <a:rPr sz="1900" spc="450" dirty="0">
                <a:latin typeface="Times New Roman"/>
                <a:cs typeface="Times New Roman"/>
              </a:rPr>
              <a:t> </a:t>
            </a:r>
            <a:r>
              <a:rPr sz="2850" u="sng" baseline="394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850" u="sng" spc="-75" baseline="394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850" u="sng" baseline="394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000" baseline="15277" dirty="0">
                <a:latin typeface="Symbol"/>
                <a:cs typeface="Symbol"/>
              </a:rPr>
              <a:t></a:t>
            </a:r>
            <a:r>
              <a:rPr sz="3000" spc="532" baseline="15277" dirty="0">
                <a:latin typeface="Times New Roman"/>
                <a:cs typeface="Times New Roman"/>
              </a:rPr>
              <a:t> </a:t>
            </a:r>
            <a:r>
              <a:rPr sz="2450" spc="-25" dirty="0">
                <a:latin typeface="Symbol"/>
                <a:cs typeface="Symbol"/>
              </a:rPr>
              <a:t></a:t>
            </a:r>
            <a:r>
              <a:rPr sz="1900" i="1" spc="-25" dirty="0">
                <a:latin typeface="Times New Roman"/>
                <a:cs typeface="Times New Roman"/>
              </a:rPr>
              <a:t>d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2450" spc="-50" dirty="0">
                <a:latin typeface="Symbol"/>
                <a:cs typeface="Symbol"/>
              </a:rPr>
              <a:t></a:t>
            </a:r>
            <a:endParaRPr sz="24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3150" y="214630"/>
            <a:ext cx="679195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Quick</a:t>
            </a:r>
            <a:r>
              <a:rPr u="none" spc="-180" dirty="0"/>
              <a:t> </a:t>
            </a:r>
            <a:r>
              <a:rPr u="none" dirty="0"/>
              <a:t>Review</a:t>
            </a:r>
            <a:r>
              <a:rPr u="none" spc="-170" dirty="0"/>
              <a:t> </a:t>
            </a:r>
            <a:r>
              <a:rPr u="none" dirty="0"/>
              <a:t>of</a:t>
            </a:r>
            <a:r>
              <a:rPr u="none" spc="-170" dirty="0"/>
              <a:t> </a:t>
            </a:r>
            <a:r>
              <a:rPr u="none" dirty="0"/>
              <a:t>LTI</a:t>
            </a:r>
            <a:r>
              <a:rPr u="none" spc="-170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3" name="object 3"/>
          <p:cNvSpPr/>
          <p:nvPr/>
        </p:nvSpPr>
        <p:spPr>
          <a:xfrm>
            <a:off x="3963923" y="4696205"/>
            <a:ext cx="0" cy="402590"/>
          </a:xfrm>
          <a:custGeom>
            <a:avLst/>
            <a:gdLst/>
            <a:ahLst/>
            <a:cxnLst/>
            <a:rect l="l" t="t" r="r" b="b"/>
            <a:pathLst>
              <a:path h="402589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33494" y="4696205"/>
            <a:ext cx="0" cy="402590"/>
          </a:xfrm>
          <a:custGeom>
            <a:avLst/>
            <a:gdLst/>
            <a:ahLst/>
            <a:cxnLst/>
            <a:rect l="l" t="t" r="r" b="b"/>
            <a:pathLst>
              <a:path h="402589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29961" y="4696205"/>
            <a:ext cx="48895" cy="402590"/>
            <a:chOff x="5029961" y="4696205"/>
            <a:chExt cx="48895" cy="402590"/>
          </a:xfrm>
        </p:grpSpPr>
        <p:sp>
          <p:nvSpPr>
            <p:cNvPr id="6" name="object 6"/>
            <p:cNvSpPr/>
            <p:nvPr/>
          </p:nvSpPr>
          <p:spPr>
            <a:xfrm>
              <a:off x="5035295" y="4696205"/>
              <a:ext cx="0" cy="402590"/>
            </a:xfrm>
            <a:custGeom>
              <a:avLst/>
              <a:gdLst/>
              <a:ahLst/>
              <a:cxnLst/>
              <a:rect l="l" t="t" r="r" b="b"/>
              <a:pathLst>
                <a:path h="402589">
                  <a:moveTo>
                    <a:pt x="0" y="0"/>
                  </a:moveTo>
                  <a:lnTo>
                    <a:pt x="0" y="40233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73395" y="4696205"/>
              <a:ext cx="0" cy="402590"/>
            </a:xfrm>
            <a:custGeom>
              <a:avLst/>
              <a:gdLst/>
              <a:ahLst/>
              <a:cxnLst/>
              <a:rect l="l" t="t" r="r" b="b"/>
              <a:pathLst>
                <a:path h="402589">
                  <a:moveTo>
                    <a:pt x="0" y="0"/>
                  </a:moveTo>
                  <a:lnTo>
                    <a:pt x="0" y="40233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7538" y="926338"/>
            <a:ext cx="673798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7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72745" algn="l"/>
              </a:tabLst>
            </a:pPr>
            <a:r>
              <a:rPr sz="2000" dirty="0">
                <a:latin typeface="Times New Roman"/>
                <a:cs typeface="Times New Roman"/>
              </a:rPr>
              <a:t>LTI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Systems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uniquely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1350" spc="-127" baseline="-21604" dirty="0">
                <a:latin typeface="Symbol"/>
                <a:cs typeface="Symbol"/>
              </a:rPr>
              <a:t></a:t>
            </a:r>
            <a:r>
              <a:rPr sz="2000" spc="-85" dirty="0">
                <a:latin typeface="Times New Roman"/>
                <a:cs typeface="Times New Roman"/>
              </a:rPr>
              <a:t>determined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their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impulse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8410" y="1272794"/>
            <a:ext cx="6553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1550" spc="-395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-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9271" y="1259840"/>
            <a:ext cx="326262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089785" algn="l"/>
              </a:tabLst>
            </a:pPr>
            <a:r>
              <a:rPr sz="3525" baseline="-7092" dirty="0">
                <a:latin typeface="Symbol"/>
                <a:cs typeface="Symbol"/>
              </a:rPr>
              <a:t></a:t>
            </a:r>
            <a:r>
              <a:rPr sz="3525" spc="322" baseline="-7092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-385" dirty="0">
                <a:latin typeface="Verdana"/>
                <a:cs typeface="Verdana"/>
              </a:rPr>
              <a:t> </a:t>
            </a:r>
            <a:r>
              <a:rPr sz="2250" spc="-80" dirty="0">
                <a:latin typeface="Symbol"/>
                <a:cs typeface="Symbol"/>
              </a:rPr>
              <a:t></a:t>
            </a:r>
            <a:r>
              <a:rPr sz="1550" spc="-80" dirty="0">
                <a:latin typeface="Verdana"/>
                <a:cs typeface="Verdana"/>
              </a:rPr>
              <a:t>k</a:t>
            </a:r>
            <a:r>
              <a:rPr sz="1550" spc="-190" dirty="0">
                <a:latin typeface="Verdana"/>
                <a:cs typeface="Verdana"/>
              </a:rPr>
              <a:t> </a:t>
            </a:r>
            <a:r>
              <a:rPr sz="2250" spc="-10" dirty="0">
                <a:latin typeface="Symbol"/>
                <a:cs typeface="Symbol"/>
              </a:rPr>
              <a:t></a:t>
            </a:r>
            <a:r>
              <a:rPr sz="2250" spc="-2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h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8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3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k</a:t>
            </a:r>
            <a:r>
              <a:rPr sz="1550" spc="-190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10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-395" dirty="0">
                <a:latin typeface="Verdana"/>
                <a:cs typeface="Verdana"/>
              </a:rPr>
              <a:t> </a:t>
            </a:r>
            <a:r>
              <a:rPr sz="2250" spc="-80" dirty="0">
                <a:latin typeface="Symbol"/>
                <a:cs typeface="Symbol"/>
              </a:rPr>
              <a:t></a:t>
            </a:r>
            <a:r>
              <a:rPr sz="1550" spc="-80" dirty="0">
                <a:latin typeface="Verdana"/>
                <a:cs typeface="Verdana"/>
              </a:rPr>
              <a:t>k</a:t>
            </a:r>
            <a:r>
              <a:rPr sz="1550" spc="-240" dirty="0">
                <a:latin typeface="Verdana"/>
                <a:cs typeface="Verdana"/>
              </a:rPr>
              <a:t> </a:t>
            </a:r>
            <a:r>
              <a:rPr sz="2250" spc="-10" dirty="0">
                <a:latin typeface="Symbol"/>
                <a:cs typeface="Symbol"/>
              </a:rPr>
              <a:t></a:t>
            </a:r>
            <a:r>
              <a:rPr sz="2250" spc="-229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</a:t>
            </a:r>
            <a:r>
              <a:rPr sz="1550" spc="200" dirty="0">
                <a:latin typeface="Times New Roman"/>
                <a:cs typeface="Times New Roman"/>
              </a:rPr>
              <a:t> </a:t>
            </a:r>
            <a:r>
              <a:rPr sz="1550" spc="-45" dirty="0">
                <a:latin typeface="Verdana"/>
                <a:cs typeface="Verdana"/>
              </a:rPr>
              <a:t>h</a:t>
            </a:r>
            <a:r>
              <a:rPr sz="2250" spc="-45" dirty="0">
                <a:latin typeface="Symbol"/>
                <a:cs typeface="Symbol"/>
              </a:rPr>
              <a:t></a:t>
            </a:r>
            <a:r>
              <a:rPr sz="1550" spc="-45" dirty="0">
                <a:latin typeface="Verdana"/>
                <a:cs typeface="Verdana"/>
              </a:rPr>
              <a:t>k</a:t>
            </a:r>
            <a:r>
              <a:rPr sz="1550" spc="-245" dirty="0">
                <a:latin typeface="Verdana"/>
                <a:cs typeface="Verdana"/>
              </a:rPr>
              <a:t> 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1338" y="1639824"/>
            <a:ext cx="6751320" cy="4253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89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448945" algn="l"/>
              </a:tabLst>
            </a:pPr>
            <a:r>
              <a:rPr sz="2000" spc="-25" dirty="0">
                <a:latin typeface="Times New Roman"/>
                <a:cs typeface="Times New Roman"/>
              </a:rPr>
              <a:t>We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write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input-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spc="-900" dirty="0">
                <a:latin typeface="Times New Roman"/>
                <a:cs typeface="Times New Roman"/>
              </a:rPr>
              <a:t>u</a:t>
            </a:r>
            <a:r>
              <a:rPr sz="1350" spc="-22" baseline="55555" dirty="0">
                <a:latin typeface="Verdana"/>
                <a:cs typeface="Verdana"/>
              </a:rPr>
              <a:t>k</a:t>
            </a:r>
            <a:r>
              <a:rPr sz="1350" spc="-97" baseline="55555" dirty="0">
                <a:latin typeface="Verdana"/>
                <a:cs typeface="Verdana"/>
              </a:rPr>
              <a:t> </a:t>
            </a:r>
            <a:r>
              <a:rPr sz="2000" spc="-229" dirty="0">
                <a:latin typeface="Times New Roman"/>
                <a:cs typeface="Times New Roman"/>
              </a:rPr>
              <a:t>t</a:t>
            </a:r>
            <a:r>
              <a:rPr sz="1350" spc="-345" baseline="55555" dirty="0">
                <a:latin typeface="Symbol"/>
                <a:cs typeface="Symbol"/>
              </a:rPr>
              <a:t></a:t>
            </a:r>
            <a:r>
              <a:rPr sz="2000" spc="-229" dirty="0">
                <a:latin typeface="Times New Roman"/>
                <a:cs typeface="Times New Roman"/>
              </a:rPr>
              <a:t>p</a:t>
            </a:r>
            <a:r>
              <a:rPr sz="1350" spc="-345" baseline="55555" dirty="0">
                <a:latin typeface="Symbol"/>
                <a:cs typeface="Symbol"/>
              </a:rPr>
              <a:t></a:t>
            </a:r>
            <a:r>
              <a:rPr sz="2000" spc="-229" dirty="0">
                <a:latin typeface="Times New Roman"/>
                <a:cs typeface="Times New Roman"/>
              </a:rPr>
              <a:t>ut</a:t>
            </a:r>
            <a:r>
              <a:rPr sz="2000" spc="-22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relation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also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85" dirty="0">
                <a:latin typeface="Times New Roman"/>
                <a:cs typeface="Times New Roman"/>
              </a:rPr>
              <a:t>z-</a:t>
            </a:r>
            <a:r>
              <a:rPr sz="2000" spc="-10" dirty="0">
                <a:latin typeface="Times New Roman"/>
                <a:cs typeface="Times New Roman"/>
              </a:rPr>
              <a:t>domain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1715135" algn="ctr">
              <a:lnSpc>
                <a:spcPct val="100000"/>
              </a:lnSpc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1550" spc="-210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</a:t>
            </a:r>
            <a:r>
              <a:rPr sz="1550" spc="-65" dirty="0">
                <a:latin typeface="Verdana"/>
                <a:cs typeface="Verdana"/>
              </a:rPr>
              <a:t>z</a:t>
            </a:r>
            <a:r>
              <a:rPr sz="1550" spc="-26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2150" spc="2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22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H</a:t>
            </a:r>
            <a:r>
              <a:rPr sz="2150" spc="-10" dirty="0">
                <a:latin typeface="Symbol"/>
                <a:cs typeface="Symbol"/>
              </a:rPr>
              <a:t></a:t>
            </a:r>
            <a:r>
              <a:rPr sz="1550" spc="-10" dirty="0">
                <a:latin typeface="Verdana"/>
                <a:cs typeface="Verdana"/>
              </a:rPr>
              <a:t>z</a:t>
            </a:r>
            <a:r>
              <a:rPr sz="1550" spc="-260" dirty="0">
                <a:latin typeface="Verdana"/>
                <a:cs typeface="Verdana"/>
              </a:rPr>
              <a:t> </a:t>
            </a:r>
            <a:r>
              <a:rPr sz="2150" spc="-90" dirty="0">
                <a:latin typeface="Symbol"/>
                <a:cs typeface="Symbol"/>
              </a:rPr>
              <a:t></a:t>
            </a:r>
            <a:r>
              <a:rPr sz="1550" spc="-90" dirty="0">
                <a:latin typeface="Verdana"/>
                <a:cs typeface="Verdana"/>
              </a:rPr>
              <a:t>X</a:t>
            </a:r>
            <a:r>
              <a:rPr sz="1550" spc="-260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</a:t>
            </a:r>
            <a:r>
              <a:rPr sz="1550" spc="-65" dirty="0">
                <a:latin typeface="Verdana"/>
                <a:cs typeface="Verdana"/>
              </a:rPr>
              <a:t>z</a:t>
            </a:r>
            <a:r>
              <a:rPr sz="1550" spc="-260" dirty="0">
                <a:latin typeface="Verdana"/>
                <a:cs typeface="Verdana"/>
              </a:rPr>
              <a:t> </a:t>
            </a:r>
            <a:r>
              <a:rPr sz="2150" spc="-50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  <a:p>
            <a:pPr marL="448945" indent="-347345">
              <a:lnSpc>
                <a:spcPct val="100000"/>
              </a:lnSpc>
              <a:spcBef>
                <a:spcPts val="800"/>
              </a:spcBef>
              <a:buChar char="•"/>
              <a:tabLst>
                <a:tab pos="448945" algn="l"/>
              </a:tabLst>
            </a:pP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define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LTI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its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frequency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endParaRPr sz="2000">
              <a:latin typeface="Times New Roman"/>
              <a:cs typeface="Times New Roman"/>
            </a:endParaRPr>
          </a:p>
          <a:p>
            <a:pPr marL="1735455" algn="ctr">
              <a:lnSpc>
                <a:spcPct val="100000"/>
              </a:lnSpc>
              <a:spcBef>
                <a:spcPts val="2295"/>
              </a:spcBef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1550" spc="-250" dirty="0">
                <a:latin typeface="Verdana"/>
                <a:cs typeface="Verdana"/>
              </a:rPr>
              <a:t> </a:t>
            </a:r>
            <a:r>
              <a:rPr sz="2550" spc="-90" dirty="0">
                <a:latin typeface="Symbol"/>
                <a:cs typeface="Symbol"/>
              </a:rPr>
              <a:t></a:t>
            </a:r>
            <a:r>
              <a:rPr sz="1550" spc="-90" dirty="0">
                <a:latin typeface="Verdana"/>
                <a:cs typeface="Verdana"/>
              </a:rPr>
              <a:t>e</a:t>
            </a:r>
            <a:r>
              <a:rPr sz="1550" spc="-229" dirty="0">
                <a:latin typeface="Verdana"/>
                <a:cs typeface="Verdana"/>
              </a:rPr>
              <a:t> </a:t>
            </a:r>
            <a:r>
              <a:rPr sz="1500" spc="-52" baseline="25000" dirty="0">
                <a:latin typeface="Verdana"/>
                <a:cs typeface="Verdana"/>
              </a:rPr>
              <a:t>j</a:t>
            </a:r>
            <a:r>
              <a:rPr sz="1500" spc="-52" baseline="25000" dirty="0">
                <a:latin typeface="Symbol"/>
                <a:cs typeface="Symbol"/>
              </a:rPr>
              <a:t></a:t>
            </a:r>
            <a:r>
              <a:rPr sz="1500" spc="-89" baseline="25000" dirty="0">
                <a:latin typeface="Times New Roman"/>
                <a:cs typeface="Times New Roman"/>
              </a:rPr>
              <a:t> </a:t>
            </a:r>
            <a:r>
              <a:rPr sz="2550" spc="-10" dirty="0">
                <a:latin typeface="Symbol"/>
                <a:cs typeface="Symbol"/>
              </a:rPr>
              <a:t></a:t>
            </a:r>
            <a:r>
              <a:rPr sz="2550" spc="-1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-30" dirty="0">
                <a:latin typeface="Verdana"/>
                <a:cs typeface="Verdana"/>
              </a:rPr>
              <a:t>H</a:t>
            </a:r>
            <a:r>
              <a:rPr sz="2550" spc="-30" dirty="0">
                <a:latin typeface="Symbol"/>
                <a:cs typeface="Symbol"/>
              </a:rPr>
              <a:t></a:t>
            </a:r>
            <a:r>
              <a:rPr sz="1550" spc="-30" dirty="0">
                <a:latin typeface="Verdana"/>
                <a:cs typeface="Verdana"/>
              </a:rPr>
              <a:t>e</a:t>
            </a:r>
            <a:r>
              <a:rPr sz="1550" spc="-229" dirty="0">
                <a:latin typeface="Verdana"/>
                <a:cs typeface="Verdana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j</a:t>
            </a:r>
            <a:r>
              <a:rPr sz="1500" baseline="25000" dirty="0">
                <a:latin typeface="Symbol"/>
                <a:cs typeface="Symbol"/>
              </a:rPr>
              <a:t></a:t>
            </a:r>
            <a:r>
              <a:rPr sz="1500" spc="15" baseline="25000" dirty="0">
                <a:latin typeface="Times New Roman"/>
                <a:cs typeface="Times New Roman"/>
              </a:rPr>
              <a:t> </a:t>
            </a:r>
            <a:r>
              <a:rPr sz="2550" spc="-90" dirty="0">
                <a:latin typeface="Symbol"/>
                <a:cs typeface="Symbol"/>
              </a:rPr>
              <a:t></a:t>
            </a:r>
            <a:r>
              <a:rPr sz="1550" spc="-90" dirty="0">
                <a:latin typeface="Verdana"/>
                <a:cs typeface="Verdana"/>
              </a:rPr>
              <a:t>X</a:t>
            </a:r>
            <a:r>
              <a:rPr sz="1550" spc="-280" dirty="0">
                <a:latin typeface="Verdana"/>
                <a:cs typeface="Verdana"/>
              </a:rPr>
              <a:t> </a:t>
            </a:r>
            <a:r>
              <a:rPr sz="2550" spc="-90" dirty="0">
                <a:latin typeface="Symbol"/>
                <a:cs typeface="Symbol"/>
              </a:rPr>
              <a:t></a:t>
            </a:r>
            <a:r>
              <a:rPr sz="1550" spc="-90" dirty="0">
                <a:latin typeface="Verdana"/>
                <a:cs typeface="Verdana"/>
              </a:rPr>
              <a:t>e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j</a:t>
            </a:r>
            <a:r>
              <a:rPr sz="1500" baseline="25000" dirty="0">
                <a:latin typeface="Symbol"/>
                <a:cs typeface="Symbol"/>
              </a:rPr>
              <a:t></a:t>
            </a:r>
            <a:r>
              <a:rPr sz="1500" spc="359" baseline="25000" dirty="0">
                <a:latin typeface="Times New Roman"/>
                <a:cs typeface="Times New Roman"/>
              </a:rPr>
              <a:t> </a:t>
            </a:r>
            <a:r>
              <a:rPr sz="2550" spc="-50" dirty="0">
                <a:latin typeface="Symbol"/>
                <a:cs typeface="Symbol"/>
              </a:rPr>
              <a:t></a:t>
            </a:r>
            <a:endParaRPr sz="2550">
              <a:latin typeface="Symbol"/>
              <a:cs typeface="Symbol"/>
            </a:endParaRPr>
          </a:p>
          <a:p>
            <a:pPr marL="448945" indent="-347345">
              <a:lnSpc>
                <a:spcPct val="100000"/>
              </a:lnSpc>
              <a:spcBef>
                <a:spcPts val="910"/>
              </a:spcBef>
              <a:buChar char="•"/>
              <a:tabLst>
                <a:tab pos="448945" algn="l"/>
              </a:tabLst>
            </a:pPr>
            <a:r>
              <a:rPr sz="2000" spc="-10" dirty="0">
                <a:latin typeface="Times New Roman"/>
                <a:cs typeface="Times New Roman"/>
              </a:rPr>
              <a:t>H(e</a:t>
            </a:r>
            <a:r>
              <a:rPr sz="2025" spc="-15" baseline="20576" dirty="0">
                <a:latin typeface="Times New Roman"/>
                <a:cs typeface="Times New Roman"/>
              </a:rPr>
              <a:t>j</a:t>
            </a:r>
            <a:r>
              <a:rPr sz="2025" spc="-15" baseline="20576" dirty="0">
                <a:latin typeface="Symbol"/>
                <a:cs typeface="Symbol"/>
              </a:rPr>
              <a:t></a:t>
            </a:r>
            <a:r>
              <a:rPr sz="2000" spc="-10" dirty="0">
                <a:latin typeface="Times New Roman"/>
                <a:cs typeface="Times New Roman"/>
              </a:rPr>
              <a:t>)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defines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magnitude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phase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change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at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each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frequency</a:t>
            </a:r>
            <a:endParaRPr sz="2000">
              <a:latin typeface="Times New Roman"/>
              <a:cs typeface="Times New Roman"/>
            </a:endParaRPr>
          </a:p>
          <a:p>
            <a:pPr marL="448945" indent="-347345">
              <a:lnSpc>
                <a:spcPct val="100000"/>
              </a:lnSpc>
              <a:spcBef>
                <a:spcPts val="500"/>
              </a:spcBef>
              <a:buChar char="•"/>
              <a:tabLst>
                <a:tab pos="448945" algn="l"/>
              </a:tabLst>
            </a:pPr>
            <a:r>
              <a:rPr sz="2000" spc="-20" dirty="0">
                <a:latin typeface="Times New Roman"/>
                <a:cs typeface="Times New Roman"/>
              </a:rPr>
              <a:t>We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define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magnitude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endParaRPr sz="2000">
              <a:latin typeface="Times New Roman"/>
              <a:cs typeface="Times New Roman"/>
            </a:endParaRPr>
          </a:p>
          <a:p>
            <a:pPr marL="1740535" algn="ctr">
              <a:lnSpc>
                <a:spcPts val="3080"/>
              </a:lnSpc>
              <a:spcBef>
                <a:spcPts val="365"/>
              </a:spcBef>
              <a:tabLst>
                <a:tab pos="2804795" algn="l"/>
              </a:tabLst>
            </a:pPr>
            <a:r>
              <a:rPr sz="1600" spc="-10" dirty="0">
                <a:latin typeface="Verdana"/>
                <a:cs typeface="Verdana"/>
              </a:rPr>
              <a:t>Y</a:t>
            </a:r>
            <a:r>
              <a:rPr sz="1600" spc="-315" dirty="0">
                <a:latin typeface="Verdana"/>
                <a:cs typeface="Verdana"/>
              </a:rPr>
              <a:t> </a:t>
            </a:r>
            <a:r>
              <a:rPr sz="2600" spc="-60" dirty="0">
                <a:latin typeface="Symbol"/>
                <a:cs typeface="Symbol"/>
              </a:rPr>
              <a:t></a:t>
            </a:r>
            <a:r>
              <a:rPr sz="1600" spc="-60" dirty="0">
                <a:latin typeface="Verdana"/>
                <a:cs typeface="Verdana"/>
              </a:rPr>
              <a:t>e</a:t>
            </a:r>
            <a:r>
              <a:rPr sz="1600" spc="-285" dirty="0">
                <a:latin typeface="Verdana"/>
                <a:cs typeface="Verdana"/>
              </a:rPr>
              <a:t> </a:t>
            </a:r>
            <a:r>
              <a:rPr sz="1575" baseline="23809" dirty="0">
                <a:latin typeface="Verdana"/>
                <a:cs typeface="Verdana"/>
              </a:rPr>
              <a:t>j</a:t>
            </a:r>
            <a:r>
              <a:rPr sz="1575" baseline="23809" dirty="0">
                <a:latin typeface="Symbol"/>
                <a:cs typeface="Symbol"/>
              </a:rPr>
              <a:t></a:t>
            </a:r>
            <a:r>
              <a:rPr sz="1575" spc="30" baseline="23809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</a:t>
            </a:r>
            <a:r>
              <a:rPr sz="2600" spc="16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Verdana"/>
                <a:cs typeface="Verdana"/>
              </a:rPr>
              <a:t>H</a:t>
            </a:r>
            <a:r>
              <a:rPr sz="2600" spc="-50" dirty="0">
                <a:latin typeface="Symbol"/>
                <a:cs typeface="Symbol"/>
              </a:rPr>
              <a:t></a:t>
            </a:r>
            <a:r>
              <a:rPr sz="1600" spc="-50" dirty="0">
                <a:latin typeface="Verdana"/>
                <a:cs typeface="Verdana"/>
              </a:rPr>
              <a:t>e</a:t>
            </a:r>
            <a:r>
              <a:rPr sz="1600" spc="-280" dirty="0">
                <a:latin typeface="Verdana"/>
                <a:cs typeface="Verdana"/>
              </a:rPr>
              <a:t> </a:t>
            </a:r>
            <a:r>
              <a:rPr sz="1575" spc="-97" baseline="23809" dirty="0">
                <a:latin typeface="Verdana"/>
                <a:cs typeface="Verdana"/>
              </a:rPr>
              <a:t>j</a:t>
            </a:r>
            <a:r>
              <a:rPr sz="1575" spc="-97" baseline="23809" dirty="0">
                <a:latin typeface="Symbol"/>
                <a:cs typeface="Symbol"/>
              </a:rPr>
              <a:t></a:t>
            </a:r>
            <a:r>
              <a:rPr sz="1575" spc="-195" baseline="23809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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Verdana"/>
                <a:cs typeface="Verdana"/>
              </a:rPr>
              <a:t>X</a:t>
            </a:r>
            <a:r>
              <a:rPr sz="1600" spc="-375" dirty="0">
                <a:latin typeface="Verdana"/>
                <a:cs typeface="Verdana"/>
              </a:rPr>
              <a:t> </a:t>
            </a:r>
            <a:r>
              <a:rPr sz="2600" spc="-70" dirty="0">
                <a:latin typeface="Symbol"/>
                <a:cs typeface="Symbol"/>
              </a:rPr>
              <a:t></a:t>
            </a:r>
            <a:r>
              <a:rPr sz="1600" spc="-70" dirty="0">
                <a:latin typeface="Verdana"/>
                <a:cs typeface="Verdana"/>
              </a:rPr>
              <a:t>e</a:t>
            </a:r>
            <a:r>
              <a:rPr sz="1600" spc="-240" dirty="0">
                <a:latin typeface="Verdana"/>
                <a:cs typeface="Verdana"/>
              </a:rPr>
              <a:t> </a:t>
            </a:r>
            <a:r>
              <a:rPr sz="1575" spc="-97" baseline="23809" dirty="0">
                <a:latin typeface="Verdana"/>
                <a:cs typeface="Verdana"/>
              </a:rPr>
              <a:t>j</a:t>
            </a:r>
            <a:r>
              <a:rPr sz="1575" spc="-97" baseline="23809" dirty="0">
                <a:latin typeface="Symbol"/>
                <a:cs typeface="Symbol"/>
              </a:rPr>
              <a:t></a:t>
            </a:r>
            <a:r>
              <a:rPr sz="1575" spc="-150" baseline="23809" dirty="0">
                <a:latin typeface="Times New Roman"/>
                <a:cs typeface="Times New Roman"/>
              </a:rPr>
              <a:t> </a:t>
            </a:r>
            <a:r>
              <a:rPr sz="2600" spc="-50" dirty="0">
                <a:latin typeface="Symbol"/>
                <a:cs typeface="Symbol"/>
              </a:rPr>
              <a:t></a:t>
            </a:r>
            <a:endParaRPr sz="2600">
              <a:latin typeface="Symbol"/>
              <a:cs typeface="Symbol"/>
            </a:endParaRPr>
          </a:p>
          <a:p>
            <a:pPr marL="448945" indent="-347345">
              <a:lnSpc>
                <a:spcPts val="2360"/>
              </a:lnSpc>
              <a:buChar char="•"/>
              <a:tabLst>
                <a:tab pos="448945" algn="l"/>
              </a:tabLst>
            </a:pP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phase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endParaRPr sz="2000">
              <a:latin typeface="Times New Roman"/>
              <a:cs typeface="Times New Roman"/>
            </a:endParaRPr>
          </a:p>
          <a:p>
            <a:pPr marL="1741170" algn="ctr">
              <a:lnSpc>
                <a:spcPct val="100000"/>
              </a:lnSpc>
              <a:spcBef>
                <a:spcPts val="1689"/>
              </a:spcBef>
              <a:tabLst>
                <a:tab pos="2951480" algn="l"/>
                <a:tab pos="4144010" algn="l"/>
              </a:tabLst>
            </a:pPr>
            <a:r>
              <a:rPr sz="1550" dirty="0">
                <a:latin typeface="Symbol"/>
                <a:cs typeface="Symbol"/>
              </a:rPr>
              <a:t>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Y</a:t>
            </a:r>
            <a:r>
              <a:rPr sz="1550" spc="-210" dirty="0">
                <a:latin typeface="Verdana"/>
                <a:cs typeface="Verdana"/>
              </a:rPr>
              <a:t> </a:t>
            </a:r>
            <a:r>
              <a:rPr sz="2550" spc="-70" dirty="0">
                <a:latin typeface="Symbol"/>
                <a:cs typeface="Symbol"/>
              </a:rPr>
              <a:t></a:t>
            </a:r>
            <a:r>
              <a:rPr sz="1550" spc="-70" dirty="0">
                <a:latin typeface="Verdana"/>
                <a:cs typeface="Verdana"/>
              </a:rPr>
              <a:t>e</a:t>
            </a:r>
            <a:r>
              <a:rPr sz="1550" spc="-180" dirty="0">
                <a:latin typeface="Verdana"/>
                <a:cs typeface="Verdana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j</a:t>
            </a:r>
            <a:r>
              <a:rPr sz="1500" baseline="25000" dirty="0">
                <a:latin typeface="Symbol"/>
                <a:cs typeface="Symbol"/>
              </a:rPr>
              <a:t></a:t>
            </a:r>
            <a:r>
              <a:rPr sz="1500" spc="172" baseline="25000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</a:t>
            </a:r>
            <a:r>
              <a:rPr sz="2550" spc="-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</a:t>
            </a:r>
            <a:r>
              <a:rPr sz="1550" spc="-150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Verdana"/>
                <a:cs typeface="Verdana"/>
              </a:rPr>
              <a:t>H</a:t>
            </a:r>
            <a:r>
              <a:rPr sz="2550" spc="-20" dirty="0">
                <a:latin typeface="Symbol"/>
                <a:cs typeface="Symbol"/>
              </a:rPr>
              <a:t></a:t>
            </a:r>
            <a:r>
              <a:rPr sz="1550" spc="-20" dirty="0">
                <a:latin typeface="Verdana"/>
                <a:cs typeface="Verdana"/>
              </a:rPr>
              <a:t>e</a:t>
            </a:r>
            <a:r>
              <a:rPr sz="1550" spc="-210" dirty="0">
                <a:latin typeface="Verdana"/>
                <a:cs typeface="Verdana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j</a:t>
            </a:r>
            <a:r>
              <a:rPr sz="1500" baseline="25000" dirty="0">
                <a:latin typeface="Symbol"/>
                <a:cs typeface="Symbol"/>
              </a:rPr>
              <a:t></a:t>
            </a:r>
            <a:r>
              <a:rPr sz="1500" spc="307" baseline="25000" dirty="0">
                <a:latin typeface="Times New Roman"/>
                <a:cs typeface="Times New Roman"/>
              </a:rPr>
              <a:t> </a:t>
            </a:r>
            <a:r>
              <a:rPr sz="2550" spc="-10" dirty="0">
                <a:latin typeface="Symbol"/>
                <a:cs typeface="Symbol"/>
              </a:rPr>
              <a:t></a:t>
            </a:r>
            <a:r>
              <a:rPr sz="2550" spc="-204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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Verdana"/>
                <a:cs typeface="Verdana"/>
              </a:rPr>
              <a:t>X</a:t>
            </a:r>
            <a:r>
              <a:rPr sz="1550" spc="-270" dirty="0">
                <a:latin typeface="Verdana"/>
                <a:cs typeface="Verdana"/>
              </a:rPr>
              <a:t> </a:t>
            </a:r>
            <a:r>
              <a:rPr sz="2550" spc="-90" dirty="0">
                <a:latin typeface="Symbol"/>
                <a:cs typeface="Symbol"/>
              </a:rPr>
              <a:t></a:t>
            </a:r>
            <a:r>
              <a:rPr sz="1550" spc="-90" dirty="0">
                <a:latin typeface="Verdana"/>
                <a:cs typeface="Verdana"/>
              </a:rPr>
              <a:t>e</a:t>
            </a:r>
            <a:r>
              <a:rPr sz="1550" spc="-204" dirty="0">
                <a:latin typeface="Verdana"/>
                <a:cs typeface="Verdana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j</a:t>
            </a:r>
            <a:r>
              <a:rPr sz="1500" baseline="25000" dirty="0">
                <a:latin typeface="Symbol"/>
                <a:cs typeface="Symbol"/>
              </a:rPr>
              <a:t></a:t>
            </a:r>
            <a:r>
              <a:rPr sz="1500" spc="-52" baseline="25000" dirty="0">
                <a:latin typeface="Times New Roman"/>
                <a:cs typeface="Times New Roman"/>
              </a:rPr>
              <a:t> </a:t>
            </a:r>
            <a:r>
              <a:rPr sz="2550" spc="-50" dirty="0">
                <a:latin typeface="Symbol"/>
                <a:cs typeface="Symbol"/>
              </a:rPr>
              <a:t>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43833" y="4696205"/>
            <a:ext cx="0" cy="402590"/>
          </a:xfrm>
          <a:custGeom>
            <a:avLst/>
            <a:gdLst/>
            <a:ahLst/>
            <a:cxnLst/>
            <a:rect l="l" t="t" r="r" b="b"/>
            <a:pathLst>
              <a:path h="402589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92723" y="4696205"/>
            <a:ext cx="0" cy="402590"/>
          </a:xfrm>
          <a:custGeom>
            <a:avLst/>
            <a:gdLst/>
            <a:ahLst/>
            <a:cxnLst/>
            <a:rect l="l" t="t" r="r" b="b"/>
            <a:pathLst>
              <a:path h="402589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9361" y="2491739"/>
            <a:ext cx="0" cy="402590"/>
          </a:xfrm>
          <a:custGeom>
            <a:avLst/>
            <a:gdLst/>
            <a:ahLst/>
            <a:cxnLst/>
            <a:rect l="l" t="t" r="r" b="b"/>
            <a:pathLst>
              <a:path h="402589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62421" y="3038094"/>
            <a:ext cx="0" cy="340360"/>
          </a:xfrm>
          <a:custGeom>
            <a:avLst/>
            <a:gdLst/>
            <a:ahLst/>
            <a:cxnLst/>
            <a:rect l="l" t="t" r="r" b="b"/>
            <a:pathLst>
              <a:path h="340360">
                <a:moveTo>
                  <a:pt x="0" y="0"/>
                </a:moveTo>
                <a:lnTo>
                  <a:pt x="0" y="339852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48300" y="3038094"/>
            <a:ext cx="0" cy="340360"/>
          </a:xfrm>
          <a:custGeom>
            <a:avLst/>
            <a:gdLst/>
            <a:ahLst/>
            <a:cxnLst/>
            <a:rect l="l" t="t" r="r" b="b"/>
            <a:pathLst>
              <a:path h="340360">
                <a:moveTo>
                  <a:pt x="0" y="0"/>
                </a:moveTo>
                <a:lnTo>
                  <a:pt x="0" y="339852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6972" y="-90169"/>
            <a:ext cx="609346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Phase</a:t>
            </a:r>
            <a:r>
              <a:rPr u="none" spc="-265" dirty="0"/>
              <a:t> </a:t>
            </a:r>
            <a:r>
              <a:rPr u="none" dirty="0"/>
              <a:t>Distortion</a:t>
            </a:r>
            <a:r>
              <a:rPr u="none" spc="-175" dirty="0"/>
              <a:t> </a:t>
            </a:r>
            <a:r>
              <a:rPr u="none" dirty="0"/>
              <a:t>and</a:t>
            </a:r>
            <a:r>
              <a:rPr u="none" spc="-225" dirty="0"/>
              <a:t> </a:t>
            </a:r>
            <a:r>
              <a:rPr u="none" spc="-10" dirty="0"/>
              <a:t>Delay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1745" y="616965"/>
            <a:ext cx="444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Remember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ideal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delay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5444" y="885190"/>
            <a:ext cx="424624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Verdana"/>
                <a:cs typeface="Verdana"/>
              </a:rPr>
              <a:t>h</a:t>
            </a:r>
            <a:r>
              <a:rPr sz="1600" spc="-350" dirty="0">
                <a:latin typeface="Verdana"/>
                <a:cs typeface="Verdana"/>
              </a:rPr>
              <a:t> </a:t>
            </a:r>
            <a:r>
              <a:rPr sz="1425" baseline="-26315" dirty="0">
                <a:latin typeface="Verdana"/>
                <a:cs typeface="Verdana"/>
              </a:rPr>
              <a:t>i</a:t>
            </a:r>
            <a:r>
              <a:rPr sz="1425" spc="727" baseline="-26315" dirty="0">
                <a:latin typeface="Verdana"/>
                <a:cs typeface="Verdana"/>
              </a:rPr>
              <a:t> </a:t>
            </a:r>
            <a:r>
              <a:rPr sz="2300" dirty="0">
                <a:latin typeface="Symbol"/>
                <a:cs typeface="Symbol"/>
              </a:rPr>
              <a:t></a:t>
            </a:r>
            <a:r>
              <a:rPr sz="1600" dirty="0">
                <a:latin typeface="Verdana"/>
                <a:cs typeface="Verdana"/>
              </a:rPr>
              <a:t>n</a:t>
            </a:r>
            <a:r>
              <a:rPr sz="2300" dirty="0">
                <a:latin typeface="Symbol"/>
                <a:cs typeface="Symbol"/>
              </a:rPr>
              <a:t>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48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</a:t>
            </a:r>
            <a:r>
              <a:rPr sz="2300" dirty="0">
                <a:latin typeface="Symbol"/>
                <a:cs typeface="Symbol"/>
              </a:rPr>
              <a:t></a:t>
            </a:r>
            <a:r>
              <a:rPr sz="1600" dirty="0">
                <a:latin typeface="Verdana"/>
                <a:cs typeface="Verdana"/>
              </a:rPr>
              <a:t>n</a:t>
            </a:r>
            <a:r>
              <a:rPr sz="1600" spc="200" dirty="0">
                <a:latin typeface="Verdana"/>
                <a:cs typeface="Verdana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2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Verdana"/>
                <a:cs typeface="Verdana"/>
              </a:rPr>
              <a:t>n</a:t>
            </a:r>
            <a:r>
              <a:rPr sz="1600" spc="-195" dirty="0">
                <a:latin typeface="Verdana"/>
                <a:cs typeface="Verdana"/>
              </a:rPr>
              <a:t> </a:t>
            </a:r>
            <a:r>
              <a:rPr sz="1425" baseline="-26315" dirty="0">
                <a:latin typeface="Verdana"/>
                <a:cs typeface="Verdana"/>
              </a:rPr>
              <a:t>d</a:t>
            </a:r>
            <a:r>
              <a:rPr sz="1425" spc="-157" baseline="-26315" dirty="0">
                <a:latin typeface="Verdana"/>
                <a:cs typeface="Verdana"/>
              </a:rPr>
              <a:t> </a:t>
            </a:r>
            <a:r>
              <a:rPr sz="2300" spc="75" dirty="0">
                <a:latin typeface="Symbol"/>
                <a:cs typeface="Symbol"/>
              </a:rPr>
              <a:t></a:t>
            </a:r>
            <a:r>
              <a:rPr sz="1600" spc="75" dirty="0">
                <a:latin typeface="Symbol"/>
                <a:cs typeface="Symbol"/>
              </a:rPr>
              <a:t>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345" dirty="0">
                <a:latin typeface="Symbol"/>
                <a:cs typeface="Symbol"/>
              </a:rPr>
              <a:t></a:t>
            </a:r>
            <a:r>
              <a:rPr sz="1575" spc="-517" baseline="23809" dirty="0">
                <a:latin typeface="Verdana"/>
                <a:cs typeface="Verdana"/>
              </a:rPr>
              <a:t>DTF</a:t>
            </a:r>
            <a:r>
              <a:rPr sz="1600" spc="-345" dirty="0">
                <a:latin typeface="Symbol"/>
                <a:cs typeface="Symbol"/>
              </a:rPr>
              <a:t></a:t>
            </a:r>
            <a:r>
              <a:rPr sz="1575" spc="-517" baseline="23809" dirty="0">
                <a:latin typeface="Verdana"/>
                <a:cs typeface="Verdana"/>
              </a:rPr>
              <a:t>T</a:t>
            </a:r>
            <a:r>
              <a:rPr sz="1600" spc="-345" dirty="0">
                <a:latin typeface="Symbol"/>
                <a:cs typeface="Symbol"/>
              </a:rPr>
              <a:t></a:t>
            </a:r>
            <a:r>
              <a:rPr sz="1600" spc="4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Verdana"/>
                <a:cs typeface="Verdana"/>
              </a:rPr>
              <a:t>H</a:t>
            </a:r>
            <a:r>
              <a:rPr sz="1600" spc="-140" dirty="0">
                <a:latin typeface="Verdana"/>
                <a:cs typeface="Verdana"/>
              </a:rPr>
              <a:t> </a:t>
            </a:r>
            <a:r>
              <a:rPr sz="1425" baseline="-26315" dirty="0">
                <a:latin typeface="Verdana"/>
                <a:cs typeface="Verdana"/>
              </a:rPr>
              <a:t>i</a:t>
            </a:r>
            <a:r>
              <a:rPr sz="1425" spc="209" baseline="-26315" dirty="0">
                <a:latin typeface="Verdana"/>
                <a:cs typeface="Verdana"/>
              </a:rPr>
              <a:t>  </a:t>
            </a:r>
            <a:r>
              <a:rPr sz="2650" spc="-95" dirty="0">
                <a:latin typeface="Symbol"/>
                <a:cs typeface="Symbol"/>
              </a:rPr>
              <a:t></a:t>
            </a:r>
            <a:r>
              <a:rPr sz="1600" spc="-95" dirty="0">
                <a:latin typeface="Verdana"/>
                <a:cs typeface="Verdana"/>
              </a:rPr>
              <a:t>e</a:t>
            </a:r>
            <a:r>
              <a:rPr sz="1600" spc="-320" dirty="0">
                <a:latin typeface="Verdana"/>
                <a:cs typeface="Verdana"/>
              </a:rPr>
              <a:t> </a:t>
            </a:r>
            <a:r>
              <a:rPr sz="1575" baseline="23809" dirty="0">
                <a:latin typeface="Verdana"/>
                <a:cs typeface="Verdana"/>
              </a:rPr>
              <a:t>j</a:t>
            </a:r>
            <a:r>
              <a:rPr sz="1575" baseline="23809" dirty="0">
                <a:latin typeface="Symbol"/>
                <a:cs typeface="Symbol"/>
              </a:rPr>
              <a:t></a:t>
            </a:r>
            <a:r>
              <a:rPr sz="1575" spc="172" baseline="23809" dirty="0">
                <a:latin typeface="Times New Roman"/>
                <a:cs typeface="Times New Roman"/>
              </a:rPr>
              <a:t> </a:t>
            </a:r>
            <a:r>
              <a:rPr sz="2650" spc="-10" dirty="0">
                <a:latin typeface="Symbol"/>
                <a:cs typeface="Symbol"/>
              </a:rPr>
              <a:t></a:t>
            </a:r>
            <a:r>
              <a:rPr sz="2650" spc="-1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5541" y="1012443"/>
            <a:ext cx="1466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Verdana"/>
                <a:cs typeface="Verdana"/>
              </a:rPr>
              <a:t>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52259" y="1196847"/>
            <a:ext cx="486409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Symbol"/>
                <a:cs typeface="Symbol"/>
              </a:rPr>
              <a:t></a:t>
            </a:r>
            <a:r>
              <a:rPr sz="950" spc="14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Verdana"/>
                <a:cs typeface="Verdana"/>
              </a:rPr>
              <a:t>j</a:t>
            </a:r>
            <a:r>
              <a:rPr sz="950" dirty="0">
                <a:latin typeface="Symbol"/>
                <a:cs typeface="Symbol"/>
              </a:rPr>
              <a:t></a:t>
            </a:r>
            <a:r>
              <a:rPr sz="950" spc="-11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Verdana"/>
                <a:cs typeface="Verdana"/>
              </a:rPr>
              <a:t>n</a:t>
            </a:r>
            <a:r>
              <a:rPr sz="950" spc="-130" dirty="0">
                <a:latin typeface="Verdana"/>
                <a:cs typeface="Verdana"/>
              </a:rPr>
              <a:t> </a:t>
            </a:r>
            <a:r>
              <a:rPr sz="975" spc="-75" baseline="-17094" dirty="0">
                <a:latin typeface="Verdana"/>
                <a:cs typeface="Verdana"/>
              </a:rPr>
              <a:t>d</a:t>
            </a:r>
            <a:endParaRPr sz="975" baseline="-17094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645" y="1825319"/>
            <a:ext cx="7459980" cy="423227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98145" indent="-347345">
              <a:lnSpc>
                <a:spcPct val="100000"/>
              </a:lnSpc>
              <a:spcBef>
                <a:spcPts val="930"/>
              </a:spcBef>
              <a:buChar char="•"/>
              <a:tabLst>
                <a:tab pos="398145" algn="l"/>
              </a:tabLst>
            </a:pP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terms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magnitude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phase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response</a:t>
            </a:r>
            <a:endParaRPr sz="2400">
              <a:latin typeface="Times New Roman"/>
              <a:cs typeface="Times New Roman"/>
            </a:endParaRPr>
          </a:p>
          <a:p>
            <a:pPr marL="2462530">
              <a:lnSpc>
                <a:spcPct val="100000"/>
              </a:lnSpc>
              <a:spcBef>
                <a:spcPts val="900"/>
              </a:spcBef>
            </a:pPr>
            <a:r>
              <a:rPr sz="2400" baseline="1736" dirty="0">
                <a:latin typeface="Verdana"/>
                <a:cs typeface="Verdana"/>
              </a:rPr>
              <a:t>H</a:t>
            </a:r>
            <a:r>
              <a:rPr sz="2400" spc="-517" baseline="1736" dirty="0">
                <a:latin typeface="Verdana"/>
                <a:cs typeface="Verdana"/>
              </a:rPr>
              <a:t> </a:t>
            </a:r>
            <a:r>
              <a:rPr sz="1350" baseline="-24691" dirty="0">
                <a:latin typeface="Verdana"/>
                <a:cs typeface="Verdana"/>
              </a:rPr>
              <a:t>id</a:t>
            </a:r>
            <a:r>
              <a:rPr sz="1350" spc="67" baseline="-24691" dirty="0">
                <a:latin typeface="Verdana"/>
                <a:cs typeface="Verdana"/>
              </a:rPr>
              <a:t> </a:t>
            </a:r>
            <a:r>
              <a:rPr sz="3900" spc="-127" baseline="1068" dirty="0">
                <a:latin typeface="Symbol"/>
                <a:cs typeface="Symbol"/>
              </a:rPr>
              <a:t></a:t>
            </a:r>
            <a:r>
              <a:rPr sz="2400" spc="-127" baseline="1736" dirty="0">
                <a:latin typeface="Verdana"/>
                <a:cs typeface="Verdana"/>
              </a:rPr>
              <a:t>e</a:t>
            </a:r>
            <a:r>
              <a:rPr sz="2400" spc="-502" baseline="1736" dirty="0">
                <a:latin typeface="Verdana"/>
                <a:cs typeface="Verdana"/>
              </a:rPr>
              <a:t> </a:t>
            </a:r>
            <a:r>
              <a:rPr sz="1575" baseline="26455" dirty="0">
                <a:latin typeface="Verdana"/>
                <a:cs typeface="Verdana"/>
              </a:rPr>
              <a:t>j</a:t>
            </a:r>
            <a:r>
              <a:rPr sz="1575" baseline="26455" dirty="0">
                <a:latin typeface="Symbol"/>
                <a:cs typeface="Symbol"/>
              </a:rPr>
              <a:t></a:t>
            </a:r>
            <a:r>
              <a:rPr sz="1575" spc="112" baseline="26455" dirty="0">
                <a:latin typeface="Times New Roman"/>
                <a:cs typeface="Times New Roman"/>
              </a:rPr>
              <a:t> </a:t>
            </a:r>
            <a:r>
              <a:rPr sz="3900" baseline="1068" dirty="0">
                <a:latin typeface="Symbol"/>
                <a:cs typeface="Symbol"/>
              </a:rPr>
              <a:t></a:t>
            </a:r>
            <a:r>
              <a:rPr sz="3900" spc="262" baseline="1068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Symbol"/>
                <a:cs typeface="Symbol"/>
              </a:rPr>
              <a:t></a:t>
            </a:r>
            <a:r>
              <a:rPr sz="2400" spc="509" baseline="1736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Verdana"/>
                <a:cs typeface="Verdana"/>
              </a:rPr>
              <a:t>1</a:t>
            </a:r>
            <a:endParaRPr sz="1600">
              <a:latin typeface="Verdana"/>
              <a:cs typeface="Verdana"/>
            </a:endParaRPr>
          </a:p>
          <a:p>
            <a:pPr marL="205104" algn="ctr">
              <a:lnSpc>
                <a:spcPct val="100000"/>
              </a:lnSpc>
              <a:spcBef>
                <a:spcPts val="900"/>
              </a:spcBef>
              <a:tabLst>
                <a:tab pos="2703195" algn="l"/>
                <a:tab pos="3004820" algn="l"/>
                <a:tab pos="3248660" algn="l"/>
              </a:tabLst>
            </a:pPr>
            <a:r>
              <a:rPr sz="1600" dirty="0">
                <a:latin typeface="Symbol"/>
                <a:cs typeface="Symbol"/>
              </a:rPr>
              <a:t>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Verdana"/>
                <a:cs typeface="Verdana"/>
              </a:rPr>
              <a:t>H</a:t>
            </a:r>
            <a:r>
              <a:rPr sz="1600" spc="-340" dirty="0">
                <a:latin typeface="Verdana"/>
                <a:cs typeface="Verdana"/>
              </a:rPr>
              <a:t> </a:t>
            </a:r>
            <a:r>
              <a:rPr sz="1350" baseline="-24691" dirty="0">
                <a:latin typeface="Verdana"/>
                <a:cs typeface="Verdana"/>
              </a:rPr>
              <a:t>id</a:t>
            </a:r>
            <a:r>
              <a:rPr sz="1350" spc="89" baseline="-24691" dirty="0">
                <a:latin typeface="Verdana"/>
                <a:cs typeface="Verdana"/>
              </a:rPr>
              <a:t> </a:t>
            </a:r>
            <a:r>
              <a:rPr sz="2600" spc="-75" dirty="0">
                <a:latin typeface="Symbol"/>
                <a:cs typeface="Symbol"/>
              </a:rPr>
              <a:t></a:t>
            </a:r>
            <a:r>
              <a:rPr sz="1600" spc="-75" dirty="0">
                <a:latin typeface="Verdana"/>
                <a:cs typeface="Verdana"/>
              </a:rPr>
              <a:t>e</a:t>
            </a:r>
            <a:r>
              <a:rPr sz="1600" spc="-285" dirty="0">
                <a:latin typeface="Verdana"/>
                <a:cs typeface="Verdana"/>
              </a:rPr>
              <a:t> </a:t>
            </a:r>
            <a:r>
              <a:rPr sz="1575" baseline="23809" dirty="0">
                <a:latin typeface="Verdana"/>
                <a:cs typeface="Verdana"/>
              </a:rPr>
              <a:t>j</a:t>
            </a:r>
            <a:r>
              <a:rPr sz="1575" baseline="23809" dirty="0">
                <a:latin typeface="Symbol"/>
                <a:cs typeface="Symbol"/>
              </a:rPr>
              <a:t></a:t>
            </a:r>
            <a:r>
              <a:rPr sz="1575" spc="187" baseline="23809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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7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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Verdana"/>
                <a:cs typeface="Verdana"/>
              </a:rPr>
              <a:t>n</a:t>
            </a:r>
            <a:r>
              <a:rPr sz="1600" spc="-315" dirty="0">
                <a:latin typeface="Verdana"/>
                <a:cs typeface="Verdana"/>
              </a:rPr>
              <a:t> </a:t>
            </a:r>
            <a:r>
              <a:rPr sz="1350" spc="-75" baseline="-21604" dirty="0">
                <a:latin typeface="Verdana"/>
                <a:cs typeface="Verdana"/>
              </a:rPr>
              <a:t>d</a:t>
            </a:r>
            <a:r>
              <a:rPr sz="1350" baseline="-21604" dirty="0">
                <a:latin typeface="Verdana"/>
                <a:cs typeface="Verdana"/>
              </a:rPr>
              <a:t>	</a:t>
            </a:r>
            <a:r>
              <a:rPr sz="1600" spc="-50" dirty="0">
                <a:latin typeface="Symbol"/>
                <a:cs typeface="Symbol"/>
              </a:rPr>
              <a:t>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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</a:t>
            </a:r>
            <a:endParaRPr sz="16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endParaRPr sz="1600">
              <a:latin typeface="Symbol"/>
              <a:cs typeface="Symbol"/>
            </a:endParaRPr>
          </a:p>
          <a:p>
            <a:pPr marL="398145" indent="-347345">
              <a:lnSpc>
                <a:spcPct val="100000"/>
              </a:lnSpc>
              <a:buChar char="•"/>
              <a:tabLst>
                <a:tab pos="398145" algn="l"/>
              </a:tabLst>
            </a:pPr>
            <a:r>
              <a:rPr sz="2400" dirty="0">
                <a:latin typeface="Times New Roman"/>
                <a:cs typeface="Times New Roman"/>
              </a:rPr>
              <a:t>Delay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distortion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generally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acceptable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distortion</a:t>
            </a:r>
            <a:endParaRPr sz="2400">
              <a:latin typeface="Times New Roman"/>
              <a:cs typeface="Times New Roman"/>
            </a:endParaRPr>
          </a:p>
          <a:p>
            <a:pPr marL="797560" lvl="1" indent="-290195">
              <a:lnSpc>
                <a:spcPct val="100000"/>
              </a:lnSpc>
              <a:spcBef>
                <a:spcPts val="515"/>
              </a:spcBef>
              <a:buChar char="–"/>
              <a:tabLst>
                <a:tab pos="797560" algn="l"/>
              </a:tabLst>
            </a:pPr>
            <a:r>
              <a:rPr sz="2000" spc="-10" dirty="0">
                <a:latin typeface="Times New Roman"/>
                <a:cs typeface="Times New Roman"/>
              </a:rPr>
              <a:t>Translates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simple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delay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time</a:t>
            </a:r>
            <a:endParaRPr sz="2000">
              <a:latin typeface="Times New Roman"/>
              <a:cs typeface="Times New Roman"/>
            </a:endParaRPr>
          </a:p>
          <a:p>
            <a:pPr marL="398145" indent="-347345">
              <a:lnSpc>
                <a:spcPct val="100000"/>
              </a:lnSpc>
              <a:spcBef>
                <a:spcPts val="585"/>
              </a:spcBef>
              <a:buChar char="•"/>
              <a:tabLst>
                <a:tab pos="398145" algn="l"/>
              </a:tabLst>
            </a:pPr>
            <a:r>
              <a:rPr sz="2400" dirty="0">
                <a:latin typeface="Times New Roman"/>
                <a:cs typeface="Times New Roman"/>
              </a:rPr>
              <a:t>Also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called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phase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response</a:t>
            </a:r>
            <a:endParaRPr sz="2400">
              <a:latin typeface="Times New Roman"/>
              <a:cs typeface="Times New Roman"/>
            </a:endParaRPr>
          </a:p>
          <a:p>
            <a:pPr marL="797560" lvl="1" indent="-290195">
              <a:lnSpc>
                <a:spcPct val="100000"/>
              </a:lnSpc>
              <a:spcBef>
                <a:spcPts val="515"/>
              </a:spcBef>
              <a:buChar char="–"/>
              <a:tabLst>
                <a:tab pos="797560" algn="l"/>
              </a:tabLst>
            </a:pPr>
            <a:r>
              <a:rPr sz="2000" spc="-10" dirty="0">
                <a:latin typeface="Times New Roman"/>
                <a:cs typeface="Times New Roman"/>
              </a:rPr>
              <a:t>Generally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target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phase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response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design</a:t>
            </a:r>
            <a:endParaRPr sz="2000">
              <a:latin typeface="Times New Roman"/>
              <a:cs typeface="Times New Roman"/>
            </a:endParaRPr>
          </a:p>
          <a:p>
            <a:pPr marL="398145" indent="-347345">
              <a:lnSpc>
                <a:spcPct val="100000"/>
              </a:lnSpc>
              <a:spcBef>
                <a:spcPts val="585"/>
              </a:spcBef>
              <a:buChar char="•"/>
              <a:tabLst>
                <a:tab pos="398145" algn="l"/>
              </a:tabLst>
            </a:pPr>
            <a:r>
              <a:rPr sz="2400" dirty="0">
                <a:latin typeface="Times New Roman"/>
                <a:cs typeface="Times New Roman"/>
              </a:rPr>
              <a:t>Ideal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lowpass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highpass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filters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have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zero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phase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response</a:t>
            </a:r>
            <a:endParaRPr sz="2400">
              <a:latin typeface="Times New Roman"/>
              <a:cs typeface="Times New Roman"/>
            </a:endParaRPr>
          </a:p>
          <a:p>
            <a:pPr marL="797560" lvl="1" indent="-290195">
              <a:lnSpc>
                <a:spcPct val="100000"/>
              </a:lnSpc>
              <a:spcBef>
                <a:spcPts val="509"/>
              </a:spcBef>
              <a:buChar char="–"/>
              <a:tabLst>
                <a:tab pos="797560" algn="l"/>
              </a:tabLst>
            </a:pPr>
            <a:r>
              <a:rPr sz="2000" spc="-10" dirty="0">
                <a:latin typeface="Times New Roman"/>
                <a:cs typeface="Times New Roman"/>
              </a:rPr>
              <a:t>Not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implementable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practice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73729" y="2492501"/>
            <a:ext cx="0" cy="401955"/>
          </a:xfrm>
          <a:custGeom>
            <a:avLst/>
            <a:gdLst/>
            <a:ahLst/>
            <a:cxnLst/>
            <a:rect l="l" t="t" r="r" b="b"/>
            <a:pathLst>
              <a:path h="401955">
                <a:moveTo>
                  <a:pt x="0" y="0"/>
                </a:moveTo>
                <a:lnTo>
                  <a:pt x="0" y="40157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47414" y="2543809"/>
            <a:ext cx="6489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25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k</a:t>
            </a:r>
            <a:r>
              <a:rPr sz="1550" spc="-275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3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0119" y="88900"/>
            <a:ext cx="70002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u="none" spc="-10" dirty="0"/>
              <a:t>System</a:t>
            </a:r>
            <a:r>
              <a:rPr sz="3200" u="none" spc="-180" dirty="0"/>
              <a:t> </a:t>
            </a:r>
            <a:r>
              <a:rPr sz="3200" u="none" spc="-10" dirty="0"/>
              <a:t>Functions</a:t>
            </a:r>
            <a:r>
              <a:rPr sz="3200" u="none" spc="-185" dirty="0"/>
              <a:t> </a:t>
            </a:r>
            <a:r>
              <a:rPr sz="3200" u="none" dirty="0"/>
              <a:t>for</a:t>
            </a:r>
            <a:r>
              <a:rPr sz="3200" u="none" spc="-180" dirty="0"/>
              <a:t> </a:t>
            </a:r>
            <a:r>
              <a:rPr sz="3200" u="none" dirty="0"/>
              <a:t>Difference</a:t>
            </a:r>
            <a:r>
              <a:rPr sz="3200" u="none" spc="-110" dirty="0"/>
              <a:t> </a:t>
            </a:r>
            <a:r>
              <a:rPr sz="3200" u="none" spc="-10" dirty="0"/>
              <a:t>Equations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762000" y="631138"/>
            <a:ext cx="6420485" cy="17386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Ideal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conceptually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useful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but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implementable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0"/>
              </a:spcBef>
              <a:buChar char="•"/>
              <a:tabLst>
                <a:tab pos="360045" algn="l"/>
              </a:tabLst>
            </a:pPr>
            <a:r>
              <a:rPr sz="2000" spc="-25" dirty="0">
                <a:latin typeface="Times New Roman"/>
                <a:cs typeface="Times New Roman"/>
              </a:rPr>
              <a:t>Constant-</a:t>
            </a:r>
            <a:r>
              <a:rPr sz="2000" dirty="0">
                <a:latin typeface="Times New Roman"/>
                <a:cs typeface="Times New Roman"/>
              </a:rPr>
              <a:t>coefficient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equations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are</a:t>
            </a:r>
            <a:endParaRPr sz="20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09"/>
              </a:spcBef>
              <a:buChar char="–"/>
              <a:tabLst>
                <a:tab pos="759460" algn="l"/>
              </a:tabLst>
            </a:pPr>
            <a:r>
              <a:rPr sz="1800" dirty="0">
                <a:latin typeface="Times New Roman"/>
                <a:cs typeface="Times New Roman"/>
              </a:rPr>
              <a:t>general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represent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most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useful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systems</a:t>
            </a:r>
            <a:endParaRPr sz="1800">
              <a:latin typeface="Times New Roman"/>
              <a:cs typeface="Times New Roman"/>
            </a:endParaRPr>
          </a:p>
          <a:p>
            <a:pPr marL="759460" lvl="1" indent="-287020">
              <a:lnSpc>
                <a:spcPct val="100000"/>
              </a:lnSpc>
              <a:spcBef>
                <a:spcPts val="395"/>
              </a:spcBef>
              <a:buChar char="–"/>
              <a:tabLst>
                <a:tab pos="759460" algn="l"/>
              </a:tabLst>
            </a:pPr>
            <a:r>
              <a:rPr sz="1800" spc="-10" dirty="0">
                <a:latin typeface="Times New Roman"/>
                <a:cs typeface="Times New Roman"/>
              </a:rPr>
              <a:t>Implementable</a:t>
            </a:r>
            <a:endParaRPr sz="1800">
              <a:latin typeface="Times New Roman"/>
              <a:cs typeface="Times New Roman"/>
            </a:endParaRPr>
          </a:p>
          <a:p>
            <a:pPr marL="759460" lvl="1" indent="-287020">
              <a:lnSpc>
                <a:spcPct val="100000"/>
              </a:lnSpc>
              <a:spcBef>
                <a:spcPts val="405"/>
              </a:spcBef>
              <a:buChar char="–"/>
              <a:tabLst>
                <a:tab pos="759460" algn="l"/>
              </a:tabLst>
            </a:pPr>
            <a:r>
              <a:rPr sz="1800" dirty="0">
                <a:latin typeface="Times New Roman"/>
                <a:cs typeface="Times New Roman"/>
              </a:rPr>
              <a:t>LTI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causal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zero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initial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conditions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9138" y="2455164"/>
            <a:ext cx="19234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4195" algn="l"/>
              </a:tabLst>
            </a:pPr>
            <a:r>
              <a:rPr sz="900" spc="-50" dirty="0">
                <a:latin typeface="Verdana"/>
                <a:cs typeface="Verdana"/>
              </a:rPr>
              <a:t>N</a:t>
            </a:r>
            <a:r>
              <a:rPr sz="900" dirty="0">
                <a:latin typeface="Verdana"/>
                <a:cs typeface="Verdana"/>
              </a:rPr>
              <a:t>	</a:t>
            </a:r>
            <a:r>
              <a:rPr sz="900" spc="-50" dirty="0">
                <a:latin typeface="Verdana"/>
                <a:cs typeface="Verdana"/>
              </a:rPr>
              <a:t>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88742" y="2530855"/>
            <a:ext cx="334708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864360" algn="l"/>
              </a:tabLst>
            </a:pPr>
            <a:r>
              <a:rPr sz="3525" baseline="-9456" dirty="0">
                <a:latin typeface="Symbol"/>
                <a:cs typeface="Symbol"/>
              </a:rPr>
              <a:t></a:t>
            </a:r>
            <a:r>
              <a:rPr sz="3525" spc="254" baseline="-9456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a</a:t>
            </a:r>
            <a:r>
              <a:rPr sz="1550" spc="-290" dirty="0">
                <a:latin typeface="Verdana"/>
                <a:cs typeface="Verdana"/>
              </a:rPr>
              <a:t> </a:t>
            </a:r>
            <a:r>
              <a:rPr sz="1350" baseline="-30864" dirty="0">
                <a:latin typeface="Verdana"/>
                <a:cs typeface="Verdana"/>
              </a:rPr>
              <a:t>k</a:t>
            </a:r>
            <a:r>
              <a:rPr sz="1350" spc="-104" baseline="-30864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y</a:t>
            </a:r>
            <a:r>
              <a:rPr sz="2250" spc="-25" dirty="0">
                <a:latin typeface="Symbol"/>
                <a:cs typeface="Symbol"/>
              </a:rPr>
              <a:t></a:t>
            </a:r>
            <a:r>
              <a:rPr sz="1550" spc="-25" dirty="0">
                <a:latin typeface="Verdana"/>
                <a:cs typeface="Verdana"/>
              </a:rPr>
              <a:t>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3525" baseline="-9456" dirty="0">
                <a:latin typeface="Symbol"/>
                <a:cs typeface="Symbol"/>
              </a:rPr>
              <a:t></a:t>
            </a:r>
            <a:r>
              <a:rPr sz="3525" spc="135" baseline="-9456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b</a:t>
            </a:r>
            <a:r>
              <a:rPr sz="1550" spc="-140" dirty="0">
                <a:latin typeface="Verdana"/>
                <a:cs typeface="Verdana"/>
              </a:rPr>
              <a:t> </a:t>
            </a:r>
            <a:r>
              <a:rPr sz="1350" baseline="-30864" dirty="0">
                <a:latin typeface="Verdana"/>
                <a:cs typeface="Verdana"/>
              </a:rPr>
              <a:t>k</a:t>
            </a:r>
            <a:r>
              <a:rPr sz="1350" spc="-82" baseline="-30864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33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k</a:t>
            </a:r>
            <a:r>
              <a:rPr sz="1550" spc="-240" dirty="0">
                <a:latin typeface="Verdana"/>
                <a:cs typeface="Verdana"/>
              </a:rPr>
              <a:t> 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2962628"/>
            <a:ext cx="6290945" cy="8826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33985" algn="ctr">
              <a:lnSpc>
                <a:spcPct val="100000"/>
              </a:lnSpc>
              <a:spcBef>
                <a:spcPts val="215"/>
              </a:spcBef>
              <a:tabLst>
                <a:tab pos="1948180" algn="l"/>
              </a:tabLst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6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45" dirty="0">
                <a:latin typeface="Times New Roman"/>
                <a:cs typeface="Times New Roman"/>
              </a:rPr>
              <a:t> </a:t>
            </a:r>
            <a:r>
              <a:rPr sz="900" spc="-60" dirty="0">
                <a:latin typeface="Verdana"/>
                <a:cs typeface="Verdana"/>
              </a:rPr>
              <a:t>0</a:t>
            </a:r>
            <a:r>
              <a:rPr sz="900" dirty="0">
                <a:latin typeface="Verdana"/>
                <a:cs typeface="Verdana"/>
              </a:rPr>
              <a:t>	k</a:t>
            </a:r>
            <a:r>
              <a:rPr sz="900" spc="-7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4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254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The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z-</a:t>
            </a:r>
            <a:r>
              <a:rPr sz="2000" dirty="0">
                <a:latin typeface="Times New Roman"/>
                <a:cs typeface="Times New Roman"/>
              </a:rPr>
              <a:t>transform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useful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analyzing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equations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0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Let’s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take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z-</a:t>
            </a:r>
            <a:r>
              <a:rPr sz="2000" dirty="0">
                <a:latin typeface="Times New Roman"/>
                <a:cs typeface="Times New Roman"/>
              </a:rPr>
              <a:t>transform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both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sides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2666" y="4129278"/>
            <a:ext cx="1111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48177" y="4183888"/>
            <a:ext cx="295275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Symbol"/>
                <a:cs typeface="Symbol"/>
              </a:rPr>
              <a:t></a:t>
            </a:r>
            <a:endParaRPr sz="2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4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53790" y="4247134"/>
            <a:ext cx="1917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Symbol"/>
                <a:cs typeface="Symbol"/>
              </a:rPr>
              <a:t></a:t>
            </a:r>
            <a:r>
              <a:rPr sz="1000" spc="-9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Verdana"/>
                <a:cs typeface="Verdana"/>
              </a:rPr>
              <a:t>k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68726" y="4161027"/>
            <a:ext cx="13074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07695" algn="l"/>
              </a:tabLst>
            </a:pPr>
            <a:r>
              <a:rPr sz="1550" dirty="0">
                <a:latin typeface="Verdana"/>
                <a:cs typeface="Verdana"/>
              </a:rPr>
              <a:t>a</a:t>
            </a:r>
            <a:r>
              <a:rPr sz="1550" spc="440" dirty="0">
                <a:latin typeface="Verdana"/>
                <a:cs typeface="Verdana"/>
              </a:rPr>
              <a:t> </a:t>
            </a:r>
            <a:r>
              <a:rPr sz="1550" spc="-6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Y</a:t>
            </a:r>
            <a:r>
              <a:rPr sz="1550" spc="-190" dirty="0">
                <a:latin typeface="Verdana"/>
                <a:cs typeface="Verdana"/>
              </a:rPr>
              <a:t> </a:t>
            </a:r>
            <a:r>
              <a:rPr sz="2150" spc="-40" dirty="0">
                <a:latin typeface="Symbol"/>
                <a:cs typeface="Symbol"/>
              </a:rPr>
              <a:t></a:t>
            </a:r>
            <a:r>
              <a:rPr sz="1550" spc="-40" dirty="0">
                <a:latin typeface="Verdana"/>
                <a:cs typeface="Verdana"/>
              </a:rPr>
              <a:t>z</a:t>
            </a:r>
            <a:r>
              <a:rPr sz="1550" spc="-24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2150" spc="2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2979" y="4129278"/>
            <a:ext cx="121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64226" y="4247134"/>
            <a:ext cx="19113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Symbol"/>
                <a:cs typeface="Symbol"/>
              </a:rPr>
              <a:t></a:t>
            </a:r>
            <a:r>
              <a:rPr sz="1000" spc="-9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Verdana"/>
                <a:cs typeface="Verdana"/>
              </a:rPr>
              <a:t>k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9414" y="4489195"/>
            <a:ext cx="93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55570" y="4862067"/>
            <a:ext cx="33909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0029" algn="l"/>
              </a:tabLst>
            </a:pPr>
            <a:r>
              <a:rPr sz="1550" spc="-50" dirty="0">
                <a:latin typeface="Symbol"/>
                <a:cs typeface="Symbol"/>
              </a:rPr>
              <a:t>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Verdana"/>
                <a:cs typeface="Verdana"/>
              </a:rPr>
              <a:t>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05200" y="4904739"/>
            <a:ext cx="38671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-1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k</a:t>
            </a:r>
            <a:r>
              <a:rPr sz="900" spc="260" dirty="0">
                <a:latin typeface="Verdana"/>
                <a:cs typeface="Verdana"/>
              </a:rPr>
              <a:t> </a:t>
            </a:r>
            <a:r>
              <a:rPr sz="2325" spc="-75" baseline="8960" dirty="0">
                <a:latin typeface="Symbol"/>
                <a:cs typeface="Symbol"/>
              </a:rPr>
              <a:t></a:t>
            </a:r>
            <a:endParaRPr sz="2325" baseline="896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64508" y="4941823"/>
            <a:ext cx="344170" cy="353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029" algn="l"/>
              </a:tabLst>
            </a:pPr>
            <a:r>
              <a:rPr sz="2150" spc="-50" dirty="0">
                <a:latin typeface="Symbol"/>
                <a:cs typeface="Symbol"/>
              </a:rPr>
              <a:t></a:t>
            </a:r>
            <a:r>
              <a:rPr sz="2150" dirty="0">
                <a:latin typeface="Times New Roman"/>
                <a:cs typeface="Times New Roman"/>
              </a:rPr>
              <a:t>	</a:t>
            </a:r>
            <a:r>
              <a:rPr sz="2150" spc="-50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79950" y="4183888"/>
            <a:ext cx="3448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Symbol"/>
                <a:cs typeface="Symbol"/>
              </a:rPr>
              <a:t></a:t>
            </a:r>
            <a:endParaRPr sz="2350">
              <a:latin typeface="Symbol"/>
              <a:cs typeface="Symbol"/>
            </a:endParaRPr>
          </a:p>
          <a:p>
            <a:pPr marL="36830">
              <a:lnSpc>
                <a:spcPct val="100000"/>
              </a:lnSpc>
              <a:spcBef>
                <a:spcPts val="1005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4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2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234950" algn="l"/>
              </a:tabLst>
            </a:pPr>
            <a:r>
              <a:rPr sz="1550" spc="-50" dirty="0">
                <a:latin typeface="Symbol"/>
                <a:cs typeface="Symbol"/>
              </a:rPr>
              <a:t>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Verdana"/>
                <a:cs typeface="Verdana"/>
              </a:rPr>
              <a:t>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84496" y="4161027"/>
            <a:ext cx="1140460" cy="962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600075" algn="l"/>
              </a:tabLst>
            </a:pPr>
            <a:r>
              <a:rPr sz="1550" dirty="0">
                <a:latin typeface="Verdana"/>
                <a:cs typeface="Verdana"/>
              </a:rPr>
              <a:t>b</a:t>
            </a:r>
            <a:r>
              <a:rPr sz="1550" spc="130" dirty="0">
                <a:latin typeface="Verdana"/>
                <a:cs typeface="Verdana"/>
              </a:rPr>
              <a:t> </a:t>
            </a:r>
            <a:r>
              <a:rPr sz="1550" spc="-6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20" dirty="0">
                <a:latin typeface="Verdana"/>
                <a:cs typeface="Verdana"/>
              </a:rPr>
              <a:t>X</a:t>
            </a:r>
            <a:r>
              <a:rPr sz="1550" spc="-229" dirty="0">
                <a:latin typeface="Verdana"/>
                <a:cs typeface="Verdana"/>
              </a:rPr>
              <a:t> </a:t>
            </a:r>
            <a:r>
              <a:rPr sz="2150" spc="-40" dirty="0">
                <a:latin typeface="Symbol"/>
                <a:cs typeface="Symbol"/>
              </a:rPr>
              <a:t></a:t>
            </a:r>
            <a:r>
              <a:rPr sz="1550" spc="-40" dirty="0">
                <a:latin typeface="Verdana"/>
                <a:cs typeface="Verdana"/>
              </a:rPr>
              <a:t>z</a:t>
            </a:r>
            <a:r>
              <a:rPr sz="1550" spc="-240" dirty="0">
                <a:latin typeface="Verdana"/>
                <a:cs typeface="Verdana"/>
              </a:rPr>
              <a:t> </a:t>
            </a:r>
            <a:r>
              <a:rPr sz="2150" spc="-50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  <a:p>
            <a:pPr marL="232410">
              <a:lnSpc>
                <a:spcPct val="100000"/>
              </a:lnSpc>
              <a:spcBef>
                <a:spcPts val="10"/>
              </a:spcBef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55"/>
              </a:spcBef>
            </a:pPr>
            <a:endParaRPr sz="900">
              <a:latin typeface="Verdana"/>
              <a:cs typeface="Verdana"/>
            </a:endParaRPr>
          </a:p>
          <a:p>
            <a:pPr marL="594995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-1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k</a:t>
            </a:r>
            <a:r>
              <a:rPr sz="900" spc="265" dirty="0">
                <a:latin typeface="Verdana"/>
                <a:cs typeface="Verdana"/>
              </a:rPr>
              <a:t> </a:t>
            </a:r>
            <a:r>
              <a:rPr sz="2325" spc="-75" baseline="10752" dirty="0">
                <a:latin typeface="Symbol"/>
                <a:cs typeface="Symbol"/>
              </a:rPr>
              <a:t></a:t>
            </a:r>
            <a:endParaRPr sz="2325" baseline="10752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98285" y="4890007"/>
            <a:ext cx="316230" cy="353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dirty="0">
                <a:latin typeface="Symbol"/>
                <a:cs typeface="Symbol"/>
              </a:rPr>
              <a:t></a:t>
            </a:r>
            <a:r>
              <a:rPr sz="2150" spc="315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52522" y="5392928"/>
            <a:ext cx="4095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</a:t>
            </a:r>
            <a:r>
              <a:rPr sz="1550" spc="-90" dirty="0">
                <a:latin typeface="Times New Roman"/>
                <a:cs typeface="Times New Roman"/>
              </a:rPr>
              <a:t> </a:t>
            </a:r>
            <a:r>
              <a:rPr sz="1350" baseline="3086" dirty="0">
                <a:latin typeface="Verdana"/>
                <a:cs typeface="Verdana"/>
              </a:rPr>
              <a:t>k</a:t>
            </a:r>
            <a:r>
              <a:rPr sz="1350" spc="-37" baseline="3086" dirty="0">
                <a:latin typeface="Verdana"/>
                <a:cs typeface="Verdana"/>
              </a:rPr>
              <a:t> </a:t>
            </a:r>
            <a:r>
              <a:rPr sz="1350" baseline="3086" dirty="0">
                <a:latin typeface="Symbol"/>
                <a:cs typeface="Symbol"/>
              </a:rPr>
              <a:t></a:t>
            </a:r>
            <a:r>
              <a:rPr sz="1350" spc="-30" baseline="3086" dirty="0">
                <a:latin typeface="Times New Roman"/>
                <a:cs typeface="Times New Roman"/>
              </a:rPr>
              <a:t> </a:t>
            </a:r>
            <a:r>
              <a:rPr sz="1350" spc="-75" baseline="3086" dirty="0">
                <a:latin typeface="Verdana"/>
                <a:cs typeface="Verdana"/>
              </a:rPr>
              <a:t>0</a:t>
            </a:r>
            <a:endParaRPr sz="1350" baseline="3086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26867" y="5040376"/>
            <a:ext cx="88011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25" baseline="-5376" dirty="0">
                <a:latin typeface="Symbol"/>
                <a:cs typeface="Symbol"/>
              </a:rPr>
              <a:t></a:t>
            </a:r>
            <a:r>
              <a:rPr sz="2325" spc="195" baseline="-5376" dirty="0">
                <a:latin typeface="Times New Roman"/>
                <a:cs typeface="Times New Roman"/>
              </a:rPr>
              <a:t> </a:t>
            </a:r>
            <a:r>
              <a:rPr sz="3525" baseline="-11820" dirty="0">
                <a:latin typeface="Symbol"/>
                <a:cs typeface="Symbol"/>
              </a:rPr>
              <a:t></a:t>
            </a:r>
            <a:r>
              <a:rPr sz="3525" spc="502" baseline="-118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a</a:t>
            </a:r>
            <a:r>
              <a:rPr sz="1350" baseline="-21604" dirty="0">
                <a:latin typeface="Verdana"/>
                <a:cs typeface="Verdana"/>
              </a:rPr>
              <a:t>k</a:t>
            </a:r>
            <a:r>
              <a:rPr sz="1350" spc="-15" baseline="-21604" dirty="0">
                <a:latin typeface="Verdana"/>
                <a:cs typeface="Verdana"/>
              </a:rPr>
              <a:t> </a:t>
            </a:r>
            <a:r>
              <a:rPr sz="1550" spc="-60" dirty="0">
                <a:latin typeface="Verdana"/>
                <a:cs typeface="Verdana"/>
              </a:rPr>
              <a:t>z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68597" y="5392928"/>
            <a:ext cx="13188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3925" algn="l"/>
              </a:tabLst>
            </a:pPr>
            <a:r>
              <a:rPr sz="2325" spc="-75" baseline="1792" dirty="0">
                <a:latin typeface="Symbol"/>
                <a:cs typeface="Symbol"/>
              </a:rPr>
              <a:t>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</a:t>
            </a:r>
            <a:r>
              <a:rPr sz="1550" spc="-90" dirty="0">
                <a:latin typeface="Times New Roman"/>
                <a:cs typeface="Times New Roman"/>
              </a:rPr>
              <a:t> </a:t>
            </a:r>
            <a:r>
              <a:rPr sz="1350" baseline="3086" dirty="0">
                <a:latin typeface="Verdana"/>
                <a:cs typeface="Verdana"/>
              </a:rPr>
              <a:t>k</a:t>
            </a:r>
            <a:r>
              <a:rPr sz="1350" spc="-60" baseline="3086" dirty="0">
                <a:latin typeface="Verdana"/>
                <a:cs typeface="Verdana"/>
              </a:rPr>
              <a:t> </a:t>
            </a:r>
            <a:r>
              <a:rPr sz="1350" baseline="3086" dirty="0">
                <a:latin typeface="Symbol"/>
                <a:cs typeface="Symbol"/>
              </a:rPr>
              <a:t></a:t>
            </a:r>
            <a:r>
              <a:rPr sz="1350" spc="-30" baseline="3086" dirty="0">
                <a:latin typeface="Times New Roman"/>
                <a:cs typeface="Times New Roman"/>
              </a:rPr>
              <a:t> </a:t>
            </a:r>
            <a:r>
              <a:rPr sz="1350" spc="-75" baseline="3086" dirty="0">
                <a:latin typeface="Verdana"/>
                <a:cs typeface="Verdana"/>
              </a:rPr>
              <a:t>0</a:t>
            </a:r>
            <a:endParaRPr sz="1350" baseline="3086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42944" y="5040376"/>
            <a:ext cx="17989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14375" algn="l"/>
                <a:tab pos="951865" algn="l"/>
              </a:tabLst>
            </a:pPr>
            <a:r>
              <a:rPr sz="1550" spc="-10" dirty="0">
                <a:latin typeface="Symbol"/>
                <a:cs typeface="Symbol"/>
              </a:rPr>
              <a:t></a:t>
            </a:r>
            <a:r>
              <a:rPr sz="1550" spc="-1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Y</a:t>
            </a:r>
            <a:r>
              <a:rPr sz="1550" spc="409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325" spc="-75" baseline="-5376" dirty="0">
                <a:latin typeface="Symbol"/>
                <a:cs typeface="Symbol"/>
              </a:rPr>
              <a:t></a:t>
            </a:r>
            <a:r>
              <a:rPr sz="2325" baseline="-5376" dirty="0">
                <a:latin typeface="Times New Roman"/>
                <a:cs typeface="Times New Roman"/>
              </a:rPr>
              <a:t>	</a:t>
            </a:r>
            <a:r>
              <a:rPr sz="2325" baseline="-5376" dirty="0">
                <a:latin typeface="Symbol"/>
                <a:cs typeface="Symbol"/>
              </a:rPr>
              <a:t></a:t>
            </a:r>
            <a:r>
              <a:rPr sz="2325" spc="172" baseline="-5376" dirty="0">
                <a:latin typeface="Times New Roman"/>
                <a:cs typeface="Times New Roman"/>
              </a:rPr>
              <a:t> </a:t>
            </a:r>
            <a:r>
              <a:rPr sz="3525" baseline="-11820" dirty="0">
                <a:latin typeface="Symbol"/>
                <a:cs typeface="Symbol"/>
              </a:rPr>
              <a:t></a:t>
            </a:r>
            <a:r>
              <a:rPr sz="3525" spc="315" baseline="-118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b</a:t>
            </a:r>
            <a:r>
              <a:rPr sz="1550" spc="-310" dirty="0">
                <a:latin typeface="Verdana"/>
                <a:cs typeface="Verdana"/>
              </a:rPr>
              <a:t> </a:t>
            </a:r>
            <a:r>
              <a:rPr sz="1350" spc="-15" baseline="-21604" dirty="0">
                <a:latin typeface="Verdana"/>
                <a:cs typeface="Verdana"/>
              </a:rPr>
              <a:t>k</a:t>
            </a:r>
            <a:r>
              <a:rPr sz="1350" spc="-135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z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99582" y="5146040"/>
            <a:ext cx="500380" cy="50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3540" algn="l"/>
              </a:tabLst>
            </a:pPr>
            <a:r>
              <a:rPr sz="1550" spc="-10" dirty="0">
                <a:latin typeface="Symbol"/>
                <a:cs typeface="Symbol"/>
              </a:rPr>
              <a:t>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X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Verdana"/>
                <a:cs typeface="Verdana"/>
              </a:rPr>
              <a:t>z</a:t>
            </a:r>
            <a:endParaRPr sz="1550">
              <a:latin typeface="Verdana"/>
              <a:cs typeface="Verdana"/>
            </a:endParaRPr>
          </a:p>
          <a:p>
            <a:pPr marL="14604">
              <a:lnSpc>
                <a:spcPct val="100000"/>
              </a:lnSpc>
              <a:spcBef>
                <a:spcPts val="20"/>
              </a:spcBef>
            </a:pP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7255" y="4929378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5">
                <a:moveTo>
                  <a:pt x="0" y="0"/>
                </a:moveTo>
                <a:lnTo>
                  <a:pt x="19202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85466" y="4920996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88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8411" y="2479547"/>
            <a:ext cx="93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1581" y="2482596"/>
            <a:ext cx="93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06801" y="-7874"/>
            <a:ext cx="37649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System</a:t>
            </a:r>
            <a:r>
              <a:rPr u="none" spc="-265" dirty="0"/>
              <a:t> </a:t>
            </a:r>
            <a:r>
              <a:rPr u="none" spc="-10" dirty="0"/>
              <a:t>Function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4286" y="786130"/>
            <a:ext cx="75291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5"/>
              </a:spcBef>
              <a:buChar char="•"/>
              <a:tabLst>
                <a:tab pos="356870" algn="l"/>
              </a:tabLst>
            </a:pPr>
            <a:r>
              <a:rPr sz="2000" dirty="0">
                <a:latin typeface="Times New Roman"/>
                <a:cs typeface="Times New Roman"/>
              </a:rPr>
              <a:t>Systems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described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spc="-20" dirty="0">
                <a:latin typeface="Times New Roman"/>
                <a:cs typeface="Times New Roman"/>
              </a:rPr>
              <a:t>form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44823" y="1168942"/>
            <a:ext cx="612775" cy="58928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84"/>
              </a:spcBef>
            </a:pPr>
            <a:r>
              <a:rPr sz="3525" spc="-434" baseline="-30732" dirty="0">
                <a:latin typeface="Symbol"/>
                <a:cs typeface="Symbol"/>
              </a:rPr>
              <a:t></a:t>
            </a:r>
            <a:r>
              <a:rPr sz="900" spc="-290" dirty="0">
                <a:latin typeface="Verdana"/>
                <a:cs typeface="Verdana"/>
              </a:rPr>
              <a:t>M</a:t>
            </a:r>
            <a:r>
              <a:rPr sz="900" spc="229" dirty="0">
                <a:latin typeface="Verdana"/>
                <a:cs typeface="Verdana"/>
              </a:rPr>
              <a:t> </a:t>
            </a:r>
            <a:r>
              <a:rPr sz="2325" spc="-75" baseline="-39426" dirty="0">
                <a:latin typeface="Verdana"/>
                <a:cs typeface="Verdana"/>
              </a:rPr>
              <a:t>b</a:t>
            </a:r>
            <a:endParaRPr sz="2325" baseline="-39426">
              <a:latin typeface="Verdana"/>
              <a:cs typeface="Verdana"/>
            </a:endParaRPr>
          </a:p>
          <a:p>
            <a:pPr marR="30480" algn="r">
              <a:lnSpc>
                <a:spcPct val="100000"/>
              </a:lnSpc>
              <a:spcBef>
                <a:spcPts val="150"/>
              </a:spcBef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62044" y="1597406"/>
            <a:ext cx="1289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z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08347" y="1571497"/>
            <a:ext cx="178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40832" y="1421129"/>
            <a:ext cx="121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92425" y="2116582"/>
            <a:ext cx="74930" cy="13970"/>
          </a:xfrm>
          <a:custGeom>
            <a:avLst/>
            <a:gdLst/>
            <a:ahLst/>
            <a:cxnLst/>
            <a:rect l="l" t="t" r="r" b="b"/>
            <a:pathLst>
              <a:path w="74930" h="13969">
                <a:moveTo>
                  <a:pt x="74675" y="0"/>
                </a:moveTo>
                <a:lnTo>
                  <a:pt x="0" y="0"/>
                </a:lnTo>
                <a:lnTo>
                  <a:pt x="0" y="13715"/>
                </a:lnTo>
                <a:lnTo>
                  <a:pt x="74675" y="13715"/>
                </a:lnTo>
                <a:lnTo>
                  <a:pt x="746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09164" y="1328876"/>
            <a:ext cx="513080" cy="92646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65"/>
              </a:spcBef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1550" spc="-204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</a:t>
            </a:r>
            <a:r>
              <a:rPr sz="1550" spc="-65" dirty="0">
                <a:latin typeface="Verdana"/>
                <a:cs typeface="Verdana"/>
              </a:rPr>
              <a:t>z</a:t>
            </a:r>
            <a:r>
              <a:rPr sz="1550" spc="-275" dirty="0">
                <a:latin typeface="Verdana"/>
                <a:cs typeface="Verdana"/>
              </a:rPr>
              <a:t> </a:t>
            </a:r>
            <a:r>
              <a:rPr sz="2150" spc="-50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550" spc="-20" dirty="0">
                <a:latin typeface="Verdana"/>
                <a:cs typeface="Verdana"/>
              </a:rPr>
              <a:t>X</a:t>
            </a:r>
            <a:r>
              <a:rPr sz="1550" spc="-265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</a:t>
            </a:r>
            <a:r>
              <a:rPr sz="1550" spc="-65" dirty="0">
                <a:latin typeface="Verdana"/>
                <a:cs typeface="Verdana"/>
              </a:rPr>
              <a:t>z</a:t>
            </a:r>
            <a:r>
              <a:rPr sz="1550" spc="-265" dirty="0">
                <a:latin typeface="Verdana"/>
                <a:cs typeface="Verdana"/>
              </a:rPr>
              <a:t> </a:t>
            </a:r>
            <a:r>
              <a:rPr sz="2150" spc="-50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96102" y="1381505"/>
            <a:ext cx="1246505" cy="53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980"/>
              </a:lnSpc>
              <a:spcBef>
                <a:spcPts val="100"/>
              </a:spcBef>
              <a:tabLst>
                <a:tab pos="750570" algn="l"/>
              </a:tabLst>
            </a:pPr>
            <a:r>
              <a:rPr sz="2550" spc="-75" dirty="0">
                <a:latin typeface="Symbol"/>
                <a:cs typeface="Symbol"/>
              </a:rPr>
              <a:t></a:t>
            </a:r>
            <a:r>
              <a:rPr sz="1550" spc="-75" dirty="0">
                <a:latin typeface="Verdana"/>
                <a:cs typeface="Verdana"/>
              </a:rPr>
              <a:t>1</a:t>
            </a:r>
            <a:r>
              <a:rPr sz="1550" spc="-21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434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c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325" baseline="3584" dirty="0">
                <a:latin typeface="Verdana"/>
                <a:cs typeface="Verdana"/>
              </a:rPr>
              <a:t>z</a:t>
            </a:r>
            <a:r>
              <a:rPr sz="2325" spc="-397" baseline="3584" dirty="0">
                <a:latin typeface="Verdana"/>
                <a:cs typeface="Verdana"/>
              </a:rPr>
              <a:t> </a:t>
            </a:r>
            <a:r>
              <a:rPr sz="1500" spc="-15" baseline="30555" dirty="0">
                <a:latin typeface="Symbol"/>
                <a:cs typeface="Symbol"/>
              </a:rPr>
              <a:t></a:t>
            </a:r>
            <a:r>
              <a:rPr sz="1500" spc="-209" baseline="30555" dirty="0">
                <a:latin typeface="Times New Roman"/>
                <a:cs typeface="Times New Roman"/>
              </a:rPr>
              <a:t> </a:t>
            </a:r>
            <a:r>
              <a:rPr sz="1500" baseline="30555" dirty="0">
                <a:latin typeface="Verdana"/>
                <a:cs typeface="Verdana"/>
              </a:rPr>
              <a:t>1</a:t>
            </a:r>
            <a:r>
              <a:rPr sz="1500" spc="-7" baseline="30555" dirty="0">
                <a:latin typeface="Verdana"/>
                <a:cs typeface="Verdana"/>
              </a:rPr>
              <a:t> </a:t>
            </a:r>
            <a:r>
              <a:rPr sz="3825" spc="-75" baseline="2178" dirty="0">
                <a:latin typeface="Symbol"/>
                <a:cs typeface="Symbol"/>
              </a:rPr>
              <a:t></a:t>
            </a:r>
            <a:endParaRPr sz="3825" baseline="2178">
              <a:latin typeface="Symbol"/>
              <a:cs typeface="Symbol"/>
            </a:endParaRPr>
          </a:p>
          <a:p>
            <a:pPr marL="165100" algn="ctr">
              <a:lnSpc>
                <a:spcPts val="1000"/>
              </a:lnSpc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98190" y="1940306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81123" y="1752092"/>
            <a:ext cx="69659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Verdana"/>
                <a:cs typeface="Verdana"/>
              </a:rPr>
              <a:t>H</a:t>
            </a:r>
            <a:r>
              <a:rPr sz="1550" spc="-395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</a:t>
            </a:r>
            <a:r>
              <a:rPr sz="1550" spc="-65" dirty="0">
                <a:latin typeface="Verdana"/>
                <a:cs typeface="Verdana"/>
              </a:rPr>
              <a:t>z</a:t>
            </a:r>
            <a:r>
              <a:rPr sz="1550" spc="-28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2150" spc="204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29584" y="1855724"/>
            <a:ext cx="11747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028065" algn="l"/>
              </a:tabLst>
            </a:pPr>
            <a:r>
              <a:rPr sz="1350" u="sng" baseline="6172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k</a:t>
            </a:r>
            <a:r>
              <a:rPr sz="1350" u="sng" spc="-52" baseline="6172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900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N</a:t>
            </a:r>
            <a:r>
              <a:rPr sz="1350" u="sng" spc="-37" baseline="617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</a:t>
            </a:r>
            <a:r>
              <a:rPr sz="1350" u="sng" spc="-37" baseline="6172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0</a:t>
            </a:r>
            <a:r>
              <a:rPr sz="1350" u="sng" baseline="6172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2325" spc="-75" baseline="-17921" dirty="0">
                <a:latin typeface="Symbol"/>
                <a:cs typeface="Symbol"/>
              </a:rPr>
              <a:t></a:t>
            </a:r>
            <a:endParaRPr sz="2325" baseline="-17921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11394" y="1922018"/>
            <a:ext cx="882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5" dirty="0">
                <a:latin typeface="Symbol"/>
                <a:cs typeface="Symbol"/>
              </a:rPr>
              <a:t>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87721" y="1538732"/>
            <a:ext cx="573405" cy="552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84505" algn="l"/>
              </a:tabLst>
            </a:pPr>
            <a:r>
              <a:rPr sz="2325" baseline="1792" dirty="0">
                <a:latin typeface="Symbol"/>
                <a:cs typeface="Symbol"/>
              </a:rPr>
              <a:t></a:t>
            </a:r>
            <a:r>
              <a:rPr sz="2325" spc="75" baseline="1792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b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325" spc="-75" baseline="1792" dirty="0">
                <a:latin typeface="Symbol"/>
                <a:cs typeface="Symbol"/>
              </a:rPr>
              <a:t></a:t>
            </a:r>
            <a:endParaRPr sz="2325" baseline="1792">
              <a:latin typeface="Symbol"/>
              <a:cs typeface="Symbol"/>
            </a:endParaRPr>
          </a:p>
          <a:p>
            <a:pPr marL="88265">
              <a:lnSpc>
                <a:spcPct val="100000"/>
              </a:lnSpc>
              <a:spcBef>
                <a:spcPts val="1210"/>
              </a:spcBef>
              <a:tabLst>
                <a:tab pos="319405" algn="l"/>
              </a:tabLst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900" u="sng" spc="-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99532" y="2067293"/>
            <a:ext cx="1710689" cy="6350"/>
          </a:xfrm>
          <a:custGeom>
            <a:avLst/>
            <a:gdLst/>
            <a:ahLst/>
            <a:cxnLst/>
            <a:rect l="l" t="t" r="r" b="b"/>
            <a:pathLst>
              <a:path w="1710690" h="6350">
                <a:moveTo>
                  <a:pt x="1710563" y="0"/>
                </a:moveTo>
                <a:lnTo>
                  <a:pt x="0" y="0"/>
                </a:lnTo>
                <a:lnTo>
                  <a:pt x="0" y="5854"/>
                </a:lnTo>
                <a:lnTo>
                  <a:pt x="1710563" y="5854"/>
                </a:lnTo>
                <a:lnTo>
                  <a:pt x="17105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049265" y="2091689"/>
            <a:ext cx="1435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a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63464" y="1958594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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12053" y="1928114"/>
            <a:ext cx="300355" cy="28194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46685" marR="5080" indent="-134620">
              <a:lnSpc>
                <a:spcPts val="940"/>
              </a:lnSpc>
              <a:spcBef>
                <a:spcPts val="245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3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3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 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90770" y="1961133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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90770" y="2254504"/>
            <a:ext cx="5575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3690" algn="l"/>
              </a:tabLst>
            </a:pPr>
            <a:r>
              <a:rPr sz="2325" spc="-75" baseline="1792" dirty="0">
                <a:latin typeface="Symbol"/>
                <a:cs typeface="Symbol"/>
              </a:rPr>
              <a:t>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1350" baseline="3086" dirty="0">
                <a:latin typeface="Verdana"/>
                <a:cs typeface="Verdana"/>
              </a:rPr>
              <a:t>0</a:t>
            </a:r>
            <a:r>
              <a:rPr sz="1350" spc="465" baseline="3086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7429" y="2210876"/>
            <a:ext cx="288925" cy="61595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640"/>
              </a:spcBef>
            </a:pPr>
            <a:r>
              <a:rPr sz="2350" spc="-50" dirty="0">
                <a:latin typeface="Symbol"/>
                <a:cs typeface="Symbol"/>
              </a:rPr>
              <a:t></a:t>
            </a:r>
            <a:endParaRPr sz="2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7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1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08805" y="2314194"/>
            <a:ext cx="37338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Verdana"/>
                <a:cs typeface="Verdana"/>
              </a:rPr>
              <a:t>a</a:t>
            </a:r>
            <a:r>
              <a:rPr sz="1550" spc="445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z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99203" y="2288285"/>
            <a:ext cx="178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21705" y="2178988"/>
            <a:ext cx="329565" cy="63309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2350" spc="-50" dirty="0">
                <a:latin typeface="Symbol"/>
                <a:cs typeface="Symbol"/>
              </a:rPr>
              <a:t></a:t>
            </a:r>
            <a:endParaRPr sz="2350">
              <a:latin typeface="Symbol"/>
              <a:cs typeface="Symbol"/>
            </a:endParaRPr>
          </a:p>
          <a:p>
            <a:pPr marL="40005">
              <a:lnSpc>
                <a:spcPct val="100000"/>
              </a:lnSpc>
              <a:spcBef>
                <a:spcPts val="245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4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3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59271" y="2195067"/>
            <a:ext cx="69151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5625" algn="l"/>
              </a:tabLst>
            </a:pPr>
            <a:r>
              <a:rPr sz="2550" dirty="0">
                <a:latin typeface="Symbol"/>
                <a:cs typeface="Symbol"/>
              </a:rPr>
              <a:t></a:t>
            </a:r>
            <a:r>
              <a:rPr sz="1550" dirty="0">
                <a:latin typeface="Verdana"/>
                <a:cs typeface="Verdana"/>
              </a:rPr>
              <a:t>1</a:t>
            </a:r>
            <a:r>
              <a:rPr sz="1550" spc="-50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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Verdana"/>
                <a:cs typeface="Verdana"/>
              </a:rPr>
              <a:t>d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89166" y="2319527"/>
            <a:ext cx="19050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Symbol"/>
                <a:cs typeface="Symbol"/>
              </a:rPr>
              <a:t></a:t>
            </a:r>
            <a:r>
              <a:rPr sz="1000" spc="-140" dirty="0">
                <a:latin typeface="Times New Roman"/>
                <a:cs typeface="Times New Roman"/>
              </a:rPr>
              <a:t> </a:t>
            </a:r>
            <a:r>
              <a:rPr sz="1000" spc="-60" dirty="0">
                <a:latin typeface="Verdana"/>
                <a:cs typeface="Verdana"/>
              </a:rPr>
              <a:t>1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52768" y="2181605"/>
            <a:ext cx="47879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7505" algn="l"/>
              </a:tabLst>
            </a:pPr>
            <a:r>
              <a:rPr sz="1550" spc="-5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550" spc="-50" dirty="0">
                <a:latin typeface="Symbol"/>
                <a:cs typeface="Symbol"/>
              </a:rPr>
              <a:t>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80944" y="3864355"/>
            <a:ext cx="10096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0" dirty="0">
                <a:latin typeface="Symbol"/>
                <a:cs typeface="Symbol"/>
              </a:rPr>
              <a:t></a:t>
            </a:r>
            <a:endParaRPr sz="1550">
              <a:latin typeface="Symbol"/>
              <a:cs typeface="Symbo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742950" y="2921197"/>
          <a:ext cx="6967855" cy="1467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150"/>
                <a:gridCol w="1168400"/>
                <a:gridCol w="222884"/>
                <a:gridCol w="229234"/>
                <a:gridCol w="1079500"/>
                <a:gridCol w="225425"/>
                <a:gridCol w="588009"/>
                <a:gridCol w="242570"/>
                <a:gridCol w="215264"/>
                <a:gridCol w="953769"/>
                <a:gridCol w="255270"/>
                <a:gridCol w="657225"/>
                <a:gridCol w="282575"/>
                <a:gridCol w="599440"/>
              </a:tblGrid>
              <a:tr h="1171575">
                <a:tc>
                  <a:txBody>
                    <a:bodyPr/>
                    <a:lstStyle/>
                    <a:p>
                      <a:pPr marL="31750">
                        <a:lnSpc>
                          <a:spcPts val="218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•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ts val="218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Example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H</a:t>
                      </a:r>
                      <a:r>
                        <a:rPr sz="1550" spc="-4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65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550" spc="-65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1550" spc="-2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22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0" dirty="0">
                          <a:latin typeface="Symbol"/>
                          <a:cs typeface="Symbol"/>
                        </a:rPr>
                        <a:t></a:t>
                      </a:r>
                      <a:endParaRPr sz="1550">
                        <a:latin typeface="Symbol"/>
                        <a:cs typeface="Symbol"/>
                      </a:endParaRPr>
                    </a:p>
                    <a:p>
                      <a:pPr marL="898525">
                        <a:lnSpc>
                          <a:spcPts val="1730"/>
                        </a:lnSpc>
                        <a:spcBef>
                          <a:spcPts val="345"/>
                        </a:spcBef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</a:t>
                      </a:r>
                      <a:endParaRPr sz="1550">
                        <a:latin typeface="Symbol"/>
                        <a:cs typeface="Symbol"/>
                      </a:endParaRPr>
                    </a:p>
                    <a:p>
                      <a:pPr marL="887094">
                        <a:lnSpc>
                          <a:spcPts val="1630"/>
                        </a:lnSpc>
                      </a:pPr>
                      <a:r>
                        <a:rPr sz="2325" spc="-15" baseline="-3584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2325" spc="-270" baseline="-35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0" dirty="0">
                          <a:latin typeface="Verdana"/>
                          <a:cs typeface="Verdana"/>
                        </a:rPr>
                        <a:t>1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ts val="1760"/>
                        </a:lnSpc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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1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sz="2600" spc="-4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550" spc="-4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550" spc="-1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550" spc="3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25" baseline="-21505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2325" spc="-277" baseline="-215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spc="-15" baseline="6172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spc="-82" baseline="617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aseline="6172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350" spc="165" baseline="6172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3900" spc="-37" baseline="-12820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1350" spc="-37" baseline="27777" dirty="0">
                          <a:latin typeface="Verdana"/>
                          <a:cs typeface="Verdana"/>
                        </a:rPr>
                        <a:t>2</a:t>
                      </a:r>
                      <a:endParaRPr sz="1350" baseline="27777">
                        <a:latin typeface="Verdana"/>
                        <a:cs typeface="Verdana"/>
                      </a:endParaRPr>
                    </a:p>
                    <a:p>
                      <a:pPr marL="6413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2325" baseline="-32258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2325" spc="-262" baseline="-32258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spc="-15" baseline="-6172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spc="-120" baseline="-617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aseline="-6172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350" spc="300" baseline="-6172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30" dirty="0">
                          <a:latin typeface="Symbol"/>
                          <a:cs typeface="Symbol"/>
                        </a:rPr>
                        <a:t></a:t>
                      </a:r>
                      <a:r>
                        <a:rPr sz="155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25" baseline="-32258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2325" spc="480" baseline="-32258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325" spc="-75" baseline="-39426" dirty="0">
                          <a:latin typeface="Symbol"/>
                          <a:cs typeface="Symbol"/>
                        </a:rPr>
                        <a:t></a:t>
                      </a:r>
                      <a:endParaRPr sz="2325" baseline="-39426">
                        <a:latin typeface="Symbol"/>
                        <a:cs typeface="Symbol"/>
                      </a:endParaRPr>
                    </a:p>
                  </a:txBody>
                  <a:tcPr marL="0" marR="0" marT="1193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3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ts val="1805"/>
                        </a:lnSpc>
                      </a:pPr>
                      <a:r>
                        <a:rPr sz="2325" baseline="-25089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2325" spc="-330" baseline="-2508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spc="-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9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900" spc="1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325" spc="-75" baseline="7168" dirty="0">
                          <a:latin typeface="Symbol"/>
                          <a:cs typeface="Symbol"/>
                        </a:rPr>
                        <a:t></a:t>
                      </a:r>
                      <a:endParaRPr sz="2325" baseline="7168">
                        <a:latin typeface="Symbol"/>
                        <a:cs typeface="Symbol"/>
                      </a:endParaRPr>
                    </a:p>
                    <a:p>
                      <a:pPr marR="62230" algn="r">
                        <a:lnSpc>
                          <a:spcPts val="1590"/>
                        </a:lnSpc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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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1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550" spc="2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550" spc="3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550" spc="-3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1550" spc="-2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spc="-15" baseline="250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500" spc="-165" baseline="25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75" baseline="25000" dirty="0">
                          <a:latin typeface="Verdana"/>
                          <a:cs typeface="Verdana"/>
                        </a:rPr>
                        <a:t>1</a:t>
                      </a:r>
                      <a:endParaRPr sz="1500" baseline="25000">
                        <a:latin typeface="Verdana"/>
                        <a:cs typeface="Verdana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420"/>
                        </a:spcBef>
                        <a:tabLst>
                          <a:tab pos="318135" algn="l"/>
                        </a:tabLst>
                      </a:pPr>
                      <a:r>
                        <a:rPr sz="2325" spc="-75" baseline="-16129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325" baseline="-16129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550" spc="3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325" baseline="-16129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2325" spc="-322" baseline="-1612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00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1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62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</a:t>
                      </a:r>
                      <a:endParaRPr sz="1550">
                        <a:latin typeface="Symbol"/>
                        <a:cs typeface="Symbol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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1714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</a:pPr>
                      <a:r>
                        <a:rPr sz="2325" baseline="-25089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2325" spc="-367" baseline="-2508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latin typeface="Verdana"/>
                          <a:cs typeface="Verdana"/>
                        </a:rPr>
                        <a:t>2</a:t>
                      </a:r>
                      <a:endParaRPr sz="9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325" baseline="10752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2325" spc="270" baseline="10752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325" baseline="-25089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2325" spc="-330" baseline="-2508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0" dirty="0">
                          <a:latin typeface="Verdana"/>
                          <a:cs typeface="Verdana"/>
                        </a:rPr>
                        <a:t>2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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550" spc="-1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8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550" spc="-80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1550" spc="-2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</a:t>
                      </a:r>
                      <a:endParaRPr sz="2200">
                        <a:latin typeface="Symbol"/>
                        <a:cs typeface="Symbol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550" spc="-2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50" spc="-2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8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550" spc="-80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1550" spc="-2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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72390" marB="0"/>
                </a:tc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0025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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2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50" spc="-25" dirty="0">
                          <a:latin typeface="Symbol"/>
                          <a:cs typeface="Symbol"/>
                        </a:rPr>
                        <a:t>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4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ts val="1789"/>
                        </a:lnSpc>
                        <a:spcBef>
                          <a:spcPts val="440"/>
                        </a:spcBef>
                      </a:pPr>
                      <a:r>
                        <a:rPr sz="1550" spc="-50" dirty="0">
                          <a:latin typeface="Symbol"/>
                          <a:cs typeface="Symbol"/>
                        </a:rPr>
                        <a:t>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64465" algn="ctr">
                        <a:lnSpc>
                          <a:spcPts val="1675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4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89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8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1082294" y="4557776"/>
            <a:ext cx="255270" cy="455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695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</a:t>
            </a:r>
            <a:endParaRPr sz="1550">
              <a:latin typeface="Symbol"/>
              <a:cs typeface="Symbol"/>
            </a:endParaRPr>
          </a:p>
          <a:p>
            <a:pPr marL="116839">
              <a:lnSpc>
                <a:spcPts val="1695"/>
              </a:lnSpc>
            </a:pP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2294" y="4704537"/>
            <a:ext cx="106680" cy="60452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520"/>
              </a:spcBef>
            </a:pPr>
            <a:r>
              <a:rPr sz="1550" spc="-50" dirty="0">
                <a:latin typeface="Symbol"/>
                <a:cs typeface="Symbol"/>
              </a:rPr>
              <a:t></a:t>
            </a:r>
            <a:endParaRPr sz="15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550" spc="-50" dirty="0">
                <a:latin typeface="Symbol"/>
                <a:cs typeface="Symbol"/>
              </a:rPr>
              <a:t>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92174" y="4609591"/>
            <a:ext cx="451484" cy="666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83845" algn="l"/>
              </a:tabLst>
            </a:pPr>
            <a:r>
              <a:rPr sz="2325" spc="-75" baseline="-34050" dirty="0">
                <a:latin typeface="Symbol"/>
                <a:cs typeface="Symbol"/>
              </a:rPr>
              <a:t></a:t>
            </a:r>
            <a:r>
              <a:rPr sz="2325" baseline="-340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  <a:p>
            <a:pPr marL="287655">
              <a:lnSpc>
                <a:spcPct val="100000"/>
              </a:lnSpc>
              <a:spcBef>
                <a:spcPts val="1335"/>
              </a:spcBef>
            </a:pPr>
            <a:r>
              <a:rPr sz="1550" spc="-50" dirty="0">
                <a:latin typeface="Verdana"/>
                <a:cs typeface="Verdana"/>
              </a:rPr>
              <a:t>4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42667" y="4745990"/>
            <a:ext cx="180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7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96364" y="4771389"/>
            <a:ext cx="5600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8784" algn="l"/>
              </a:tabLst>
            </a:pPr>
            <a:r>
              <a:rPr sz="1550" spc="-5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579370" y="4613147"/>
            <a:ext cx="150495" cy="638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3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550" spc="-50" dirty="0">
                <a:latin typeface="Verdana"/>
                <a:cs typeface="Verdana"/>
              </a:rPr>
              <a:t>8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04922" y="4772152"/>
            <a:ext cx="1289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z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13126" y="4522768"/>
            <a:ext cx="3496945" cy="76454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625"/>
              </a:spcBef>
              <a:tabLst>
                <a:tab pos="1221105" algn="l"/>
                <a:tab pos="2281555" algn="l"/>
              </a:tabLst>
            </a:pPr>
            <a:r>
              <a:rPr sz="1350" baseline="24691" dirty="0">
                <a:latin typeface="Symbol"/>
                <a:cs typeface="Symbol"/>
              </a:rPr>
              <a:t></a:t>
            </a:r>
            <a:r>
              <a:rPr sz="1350" spc="-22" baseline="24691" dirty="0">
                <a:latin typeface="Times New Roman"/>
                <a:cs typeface="Times New Roman"/>
              </a:rPr>
              <a:t> </a:t>
            </a:r>
            <a:r>
              <a:rPr sz="1350" baseline="24691" dirty="0">
                <a:latin typeface="Verdana"/>
                <a:cs typeface="Verdana"/>
              </a:rPr>
              <a:t>2</a:t>
            </a:r>
            <a:r>
              <a:rPr sz="1350" spc="547" baseline="24691" dirty="0">
                <a:latin typeface="Verdana"/>
                <a:cs typeface="Verdana"/>
              </a:rPr>
              <a:t> </a:t>
            </a:r>
            <a:r>
              <a:rPr sz="2175" spc="-89" baseline="24904" dirty="0">
                <a:latin typeface="Symbol"/>
                <a:cs typeface="Symbol"/>
              </a:rPr>
              <a:t></a:t>
            </a:r>
            <a:r>
              <a:rPr sz="2325" spc="-89" baseline="-5376" dirty="0">
                <a:latin typeface="Symbol"/>
                <a:cs typeface="Symbol"/>
              </a:rPr>
              <a:t></a:t>
            </a:r>
            <a:r>
              <a:rPr sz="1550" spc="-60" dirty="0">
                <a:latin typeface="Verdana"/>
                <a:cs typeface="Verdana"/>
              </a:rPr>
              <a:t>Y</a:t>
            </a:r>
            <a:r>
              <a:rPr sz="1550" spc="-245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</a:t>
            </a:r>
            <a:r>
              <a:rPr sz="1550" dirty="0">
                <a:latin typeface="Verdana"/>
                <a:cs typeface="Verdana"/>
              </a:rPr>
              <a:t>z</a:t>
            </a:r>
            <a:r>
              <a:rPr sz="2200" dirty="0">
                <a:latin typeface="Symbol"/>
                <a:cs typeface="Symbol"/>
              </a:rPr>
              <a:t></a:t>
            </a:r>
            <a:r>
              <a:rPr sz="2200" spc="10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3900" spc="-97" baseline="1068" dirty="0">
                <a:latin typeface="Symbol"/>
                <a:cs typeface="Symbol"/>
              </a:rPr>
              <a:t></a:t>
            </a:r>
            <a:r>
              <a:rPr sz="2325" spc="-97" baseline="1792" dirty="0">
                <a:latin typeface="Verdana"/>
                <a:cs typeface="Verdana"/>
              </a:rPr>
              <a:t>1</a:t>
            </a:r>
            <a:r>
              <a:rPr sz="2325" spc="-345" baseline="1792" dirty="0">
                <a:latin typeface="Verdana"/>
                <a:cs typeface="Verdana"/>
              </a:rPr>
              <a:t> </a:t>
            </a:r>
            <a:r>
              <a:rPr sz="2325" baseline="1792" dirty="0">
                <a:latin typeface="Symbol"/>
                <a:cs typeface="Symbol"/>
              </a:rPr>
              <a:t></a:t>
            </a:r>
            <a:r>
              <a:rPr sz="2325" spc="630" baseline="1792" dirty="0">
                <a:latin typeface="Times New Roman"/>
                <a:cs typeface="Times New Roman"/>
              </a:rPr>
              <a:t> </a:t>
            </a:r>
            <a:r>
              <a:rPr sz="2325" spc="-15" baseline="3584" dirty="0">
                <a:latin typeface="Verdana"/>
                <a:cs typeface="Verdana"/>
              </a:rPr>
              <a:t>2</a:t>
            </a:r>
            <a:r>
              <a:rPr sz="2325" spc="-540" baseline="3584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z</a:t>
            </a:r>
            <a:r>
              <a:rPr sz="2325" spc="-352" baseline="3584" dirty="0">
                <a:latin typeface="Verdana"/>
                <a:cs typeface="Verdana"/>
              </a:rPr>
              <a:t> </a:t>
            </a:r>
            <a:r>
              <a:rPr sz="1500" spc="-15" baseline="30555" dirty="0">
                <a:latin typeface="Symbol"/>
                <a:cs typeface="Symbol"/>
              </a:rPr>
              <a:t></a:t>
            </a:r>
            <a:r>
              <a:rPr sz="1500" spc="-209" baseline="30555" dirty="0">
                <a:latin typeface="Times New Roman"/>
                <a:cs typeface="Times New Roman"/>
              </a:rPr>
              <a:t> </a:t>
            </a:r>
            <a:r>
              <a:rPr sz="1500" spc="-75" baseline="27777" dirty="0">
                <a:latin typeface="Verdana"/>
                <a:cs typeface="Verdana"/>
              </a:rPr>
              <a:t>1</a:t>
            </a:r>
            <a:r>
              <a:rPr sz="1500" baseline="27777" dirty="0">
                <a:latin typeface="Verdana"/>
                <a:cs typeface="Verdana"/>
              </a:rPr>
              <a:t>	</a:t>
            </a:r>
            <a:r>
              <a:rPr sz="2325" baseline="1792" dirty="0">
                <a:latin typeface="Symbol"/>
                <a:cs typeface="Symbol"/>
              </a:rPr>
              <a:t></a:t>
            </a:r>
            <a:r>
              <a:rPr sz="2325" spc="622" baseline="1792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Verdana"/>
                <a:cs typeface="Verdana"/>
              </a:rPr>
              <a:t>z</a:t>
            </a:r>
            <a:r>
              <a:rPr sz="2325" spc="-352" baseline="1792" dirty="0">
                <a:latin typeface="Verdana"/>
                <a:cs typeface="Verdana"/>
              </a:rPr>
              <a:t> </a:t>
            </a:r>
            <a:r>
              <a:rPr sz="1500" spc="-15" baseline="27777" dirty="0">
                <a:latin typeface="Symbol"/>
                <a:cs typeface="Symbol"/>
              </a:rPr>
              <a:t></a:t>
            </a:r>
            <a:r>
              <a:rPr sz="1500" spc="-142" baseline="27777" dirty="0">
                <a:latin typeface="Times New Roman"/>
                <a:cs typeface="Times New Roman"/>
              </a:rPr>
              <a:t> </a:t>
            </a:r>
            <a:r>
              <a:rPr sz="1500" baseline="27777" dirty="0">
                <a:latin typeface="Verdana"/>
                <a:cs typeface="Verdana"/>
              </a:rPr>
              <a:t>2</a:t>
            </a:r>
            <a:r>
              <a:rPr sz="1500" spc="195" baseline="27777" dirty="0">
                <a:latin typeface="Verdana"/>
                <a:cs typeface="Verdana"/>
              </a:rPr>
              <a:t> </a:t>
            </a:r>
            <a:r>
              <a:rPr sz="3900" spc="-104" baseline="1068" dirty="0">
                <a:latin typeface="Symbol"/>
                <a:cs typeface="Symbol"/>
              </a:rPr>
              <a:t></a:t>
            </a:r>
            <a:r>
              <a:rPr sz="2325" spc="-104" baseline="1792" dirty="0">
                <a:latin typeface="Verdana"/>
                <a:cs typeface="Verdana"/>
              </a:rPr>
              <a:t>X</a:t>
            </a:r>
            <a:r>
              <a:rPr sz="2325" spc="-375" baseline="1792" dirty="0">
                <a:latin typeface="Verdana"/>
                <a:cs typeface="Verdana"/>
              </a:rPr>
              <a:t> </a:t>
            </a:r>
            <a:r>
              <a:rPr sz="3300" spc="-89" baseline="1262" dirty="0">
                <a:latin typeface="Symbol"/>
                <a:cs typeface="Symbol"/>
              </a:rPr>
              <a:t></a:t>
            </a:r>
            <a:r>
              <a:rPr sz="2325" spc="-89" baseline="1792" dirty="0">
                <a:latin typeface="Verdana"/>
                <a:cs typeface="Verdana"/>
              </a:rPr>
              <a:t>z</a:t>
            </a:r>
            <a:r>
              <a:rPr sz="2325" spc="-405" baseline="1792" dirty="0">
                <a:latin typeface="Verdana"/>
                <a:cs typeface="Verdana"/>
              </a:rPr>
              <a:t> </a:t>
            </a:r>
            <a:r>
              <a:rPr sz="3300" spc="-75" baseline="1262" dirty="0">
                <a:latin typeface="Symbol"/>
                <a:cs typeface="Symbol"/>
              </a:rPr>
              <a:t></a:t>
            </a:r>
            <a:endParaRPr sz="3300" baseline="1262">
              <a:latin typeface="Symbol"/>
              <a:cs typeface="Symbol"/>
            </a:endParaRPr>
          </a:p>
          <a:p>
            <a:pPr marL="303530">
              <a:lnSpc>
                <a:spcPct val="100000"/>
              </a:lnSpc>
              <a:spcBef>
                <a:spcPts val="310"/>
              </a:spcBef>
            </a:pP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88389" y="5447538"/>
            <a:ext cx="63119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97304" y="5434584"/>
            <a:ext cx="208661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2700"/>
              </a:lnSpc>
              <a:spcBef>
                <a:spcPts val="100"/>
              </a:spcBef>
              <a:tabLst>
                <a:tab pos="1470660" algn="l"/>
              </a:tabLst>
            </a:pPr>
            <a:r>
              <a:rPr sz="2175" u="sng" baseline="2490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1</a:t>
            </a:r>
            <a:r>
              <a:rPr sz="2175" spc="135" baseline="24904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y</a:t>
            </a:r>
            <a:r>
              <a:rPr sz="1550" spc="-175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39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0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1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-8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2175" u="sng" baseline="2490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3</a:t>
            </a:r>
            <a:r>
              <a:rPr sz="2175" spc="292" baseline="24904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y</a:t>
            </a:r>
            <a:r>
              <a:rPr sz="2250" spc="-25" dirty="0">
                <a:latin typeface="Symbol"/>
                <a:cs typeface="Symbol"/>
              </a:rPr>
              <a:t></a:t>
            </a:r>
            <a:r>
              <a:rPr sz="1550" spc="-25" dirty="0">
                <a:latin typeface="Verdana"/>
                <a:cs typeface="Verdana"/>
              </a:rPr>
              <a:t>n</a:t>
            </a:r>
            <a:endParaRPr sz="1550">
              <a:latin typeface="Verdana"/>
              <a:cs typeface="Verdana"/>
            </a:endParaRPr>
          </a:p>
          <a:p>
            <a:pPr marL="59055">
              <a:lnSpc>
                <a:spcPts val="1860"/>
              </a:lnSpc>
              <a:tabLst>
                <a:tab pos="1470660" algn="l"/>
              </a:tabLst>
            </a:pPr>
            <a:r>
              <a:rPr sz="1550" spc="-50" dirty="0">
                <a:latin typeface="Verdana"/>
                <a:cs typeface="Verdana"/>
              </a:rPr>
              <a:t>4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Verdana"/>
                <a:cs typeface="Verdana"/>
              </a:rPr>
              <a:t>8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39285" y="5474970"/>
            <a:ext cx="375031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82955" algn="l"/>
                <a:tab pos="2835910" algn="l"/>
              </a:tabLst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28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2</a:t>
            </a:r>
            <a:r>
              <a:rPr sz="1550" spc="-370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-395" dirty="0">
                <a:latin typeface="Verdana"/>
                <a:cs typeface="Verdana"/>
              </a:rPr>
              <a:t> </a:t>
            </a:r>
            <a:r>
              <a:rPr sz="2250" spc="-55" dirty="0">
                <a:latin typeface="Symbol"/>
                <a:cs typeface="Symbol"/>
              </a:rPr>
              <a:t></a:t>
            </a:r>
            <a:r>
              <a:rPr sz="1550" spc="-55" dirty="0">
                <a:latin typeface="Verdana"/>
                <a:cs typeface="Verdana"/>
              </a:rPr>
              <a:t>n</a:t>
            </a:r>
            <a:r>
              <a:rPr sz="1550" spc="-380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-14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395" dirty="0">
                <a:latin typeface="Times New Roman"/>
                <a:cs typeface="Times New Roman"/>
              </a:rPr>
              <a:t> </a:t>
            </a:r>
            <a:r>
              <a:rPr sz="1550" spc="70" dirty="0">
                <a:latin typeface="Verdana"/>
                <a:cs typeface="Verdana"/>
              </a:rPr>
              <a:t>2x</a:t>
            </a:r>
            <a:r>
              <a:rPr sz="2250" spc="70" dirty="0">
                <a:latin typeface="Symbol"/>
                <a:cs typeface="Symbol"/>
              </a:rPr>
              <a:t></a:t>
            </a:r>
            <a:r>
              <a:rPr sz="1550" spc="70" dirty="0">
                <a:latin typeface="Verdana"/>
                <a:cs typeface="Verdana"/>
              </a:rPr>
              <a:t>n</a:t>
            </a:r>
            <a:r>
              <a:rPr sz="1550" spc="31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5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1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-8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23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44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2</a:t>
            </a:r>
            <a:r>
              <a:rPr sz="1550" spc="-320" dirty="0">
                <a:latin typeface="Verdana"/>
                <a:cs typeface="Verdana"/>
              </a:rPr>
              <a:t> 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127622" y="397573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642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10936" y="3982592"/>
            <a:ext cx="191770" cy="0"/>
          </a:xfrm>
          <a:custGeom>
            <a:avLst/>
            <a:gdLst/>
            <a:ahLst/>
            <a:cxnLst/>
            <a:rect l="l" t="t" r="r" b="b"/>
            <a:pathLst>
              <a:path w="191770">
                <a:moveTo>
                  <a:pt x="0" y="0"/>
                </a:moveTo>
                <a:lnTo>
                  <a:pt x="191262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65601" y="3998595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024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83917" y="400545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5">
                <a:moveTo>
                  <a:pt x="0" y="0"/>
                </a:moveTo>
                <a:lnTo>
                  <a:pt x="178308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02602" y="3625596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395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00605" y="3650741"/>
            <a:ext cx="2597150" cy="0"/>
          </a:xfrm>
          <a:custGeom>
            <a:avLst/>
            <a:gdLst/>
            <a:ahLst/>
            <a:cxnLst/>
            <a:rect l="l" t="t" r="r" b="b"/>
            <a:pathLst>
              <a:path w="2597150">
                <a:moveTo>
                  <a:pt x="0" y="0"/>
                </a:moveTo>
                <a:lnTo>
                  <a:pt x="259689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749546" y="3640073"/>
            <a:ext cx="1994535" cy="0"/>
          </a:xfrm>
          <a:custGeom>
            <a:avLst/>
            <a:gdLst/>
            <a:ahLst/>
            <a:cxnLst/>
            <a:rect l="l" t="t" r="r" b="b"/>
            <a:pathLst>
              <a:path w="1994534">
                <a:moveTo>
                  <a:pt x="0" y="0"/>
                </a:moveTo>
                <a:lnTo>
                  <a:pt x="199415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5251" y="2914269"/>
            <a:ext cx="0" cy="334010"/>
          </a:xfrm>
          <a:custGeom>
            <a:avLst/>
            <a:gdLst/>
            <a:ahLst/>
            <a:cxnLst/>
            <a:rect l="l" t="t" r="r" b="b"/>
            <a:pathLst>
              <a:path h="334010">
                <a:moveTo>
                  <a:pt x="0" y="0"/>
                </a:moveTo>
                <a:lnTo>
                  <a:pt x="0" y="333756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42083" y="-7874"/>
            <a:ext cx="509016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Stability</a:t>
            </a:r>
            <a:r>
              <a:rPr u="none" spc="-65" dirty="0"/>
              <a:t> </a:t>
            </a:r>
            <a:r>
              <a:rPr u="none" dirty="0"/>
              <a:t>and</a:t>
            </a:r>
            <a:r>
              <a:rPr u="none" spc="-190" dirty="0"/>
              <a:t> </a:t>
            </a:r>
            <a:r>
              <a:rPr u="none" spc="-10" dirty="0"/>
              <a:t>Causality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9984" y="637936"/>
            <a:ext cx="6430010" cy="21170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0680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60680" algn="l"/>
              </a:tabLst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does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uniquely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specify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endParaRPr sz="2000">
              <a:latin typeface="Times New Roman"/>
              <a:cs typeface="Times New Roman"/>
            </a:endParaRPr>
          </a:p>
          <a:p>
            <a:pPr marL="760095" lvl="1" indent="-289560">
              <a:lnSpc>
                <a:spcPct val="100000"/>
              </a:lnSpc>
              <a:spcBef>
                <a:spcPts val="405"/>
              </a:spcBef>
              <a:buChar char="–"/>
              <a:tabLst>
                <a:tab pos="760095" algn="l"/>
              </a:tabLst>
            </a:pPr>
            <a:r>
              <a:rPr sz="1800" dirty="0">
                <a:latin typeface="Times New Roman"/>
                <a:cs typeface="Times New Roman"/>
              </a:rPr>
              <a:t>Need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know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  <a:p>
            <a:pPr marL="360680" indent="-347345">
              <a:lnSpc>
                <a:spcPct val="100000"/>
              </a:lnSpc>
              <a:spcBef>
                <a:spcPts val="495"/>
              </a:spcBef>
              <a:buChar char="•"/>
              <a:tabLst>
                <a:tab pos="360680" algn="l"/>
              </a:tabLst>
            </a:pPr>
            <a:r>
              <a:rPr sz="2000" spc="-10" dirty="0">
                <a:latin typeface="Times New Roman"/>
                <a:cs typeface="Times New Roman"/>
              </a:rPr>
              <a:t>Properties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gives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clues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about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ROC</a:t>
            </a:r>
            <a:endParaRPr sz="2000">
              <a:latin typeface="Times New Roman"/>
              <a:cs typeface="Times New Roman"/>
            </a:endParaRPr>
          </a:p>
          <a:p>
            <a:pPr marL="360680" indent="-348615">
              <a:lnSpc>
                <a:spcPct val="100000"/>
              </a:lnSpc>
              <a:spcBef>
                <a:spcPts val="500"/>
              </a:spcBef>
              <a:buChar char="•"/>
              <a:tabLst>
                <a:tab pos="360680" algn="l"/>
                <a:tab pos="470534" algn="l"/>
              </a:tabLst>
            </a:pPr>
            <a:r>
              <a:rPr sz="2000" spc="-10" dirty="0">
                <a:latin typeface="Times New Roman"/>
                <a:cs typeface="Times New Roman"/>
              </a:rPr>
              <a:t>Causal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systems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must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right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sided</a:t>
            </a:r>
            <a:endParaRPr sz="2000">
              <a:latin typeface="Times New Roman"/>
              <a:cs typeface="Times New Roman"/>
            </a:endParaRPr>
          </a:p>
          <a:p>
            <a:pPr marL="760095" lvl="1" indent="-289560">
              <a:lnSpc>
                <a:spcPct val="100000"/>
              </a:lnSpc>
              <a:spcBef>
                <a:spcPts val="409"/>
              </a:spcBef>
              <a:buChar char="–"/>
              <a:tabLst>
                <a:tab pos="760095" algn="l"/>
              </a:tabLst>
            </a:pPr>
            <a:r>
              <a:rPr sz="1800" dirty="0">
                <a:latin typeface="Times New Roman"/>
                <a:cs typeface="Times New Roman"/>
              </a:rPr>
              <a:t>ROC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outside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outermost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pole</a:t>
            </a:r>
            <a:endParaRPr sz="1800">
              <a:latin typeface="Times New Roman"/>
              <a:cs typeface="Times New Roman"/>
            </a:endParaRPr>
          </a:p>
          <a:p>
            <a:pPr marL="360680" indent="-347345">
              <a:lnSpc>
                <a:spcPct val="100000"/>
              </a:lnSpc>
              <a:spcBef>
                <a:spcPts val="290"/>
              </a:spcBef>
              <a:buChar char="•"/>
              <a:tabLst>
                <a:tab pos="360680" algn="l"/>
              </a:tabLst>
            </a:pPr>
            <a:r>
              <a:rPr sz="2000" dirty="0">
                <a:latin typeface="Times New Roman"/>
                <a:cs typeface="Times New Roman"/>
              </a:rPr>
              <a:t>Stable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requires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absolute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summable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9435" y="2692609"/>
            <a:ext cx="238760" cy="5867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735" algn="ctr">
              <a:lnSpc>
                <a:spcPct val="100000"/>
              </a:lnSpc>
              <a:spcBef>
                <a:spcPts val="24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2350" spc="-50" dirty="0">
                <a:latin typeface="Symbol"/>
                <a:cs typeface="Symbol"/>
              </a:rPr>
              <a:t>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23003" y="2840482"/>
            <a:ext cx="95821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4545" algn="l"/>
              </a:tabLst>
            </a:pPr>
            <a:r>
              <a:rPr sz="1550" dirty="0">
                <a:latin typeface="Verdana"/>
                <a:cs typeface="Verdana"/>
              </a:rPr>
              <a:t>h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3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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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745" y="3243960"/>
            <a:ext cx="6605905" cy="28568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88010" algn="ctr">
              <a:lnSpc>
                <a:spcPct val="100000"/>
              </a:lnSpc>
              <a:spcBef>
                <a:spcPts val="330"/>
              </a:spcBef>
            </a:pPr>
            <a:r>
              <a:rPr sz="900" spc="-10" dirty="0">
                <a:latin typeface="Verdana"/>
                <a:cs typeface="Verdana"/>
              </a:rPr>
              <a:t>k</a:t>
            </a:r>
            <a:r>
              <a:rPr sz="900" spc="-8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  <a:p>
            <a:pPr marL="758825" indent="-288925">
              <a:lnSpc>
                <a:spcPct val="100000"/>
              </a:lnSpc>
              <a:spcBef>
                <a:spcPts val="459"/>
              </a:spcBef>
              <a:buChar char="–"/>
              <a:tabLst>
                <a:tab pos="758825" algn="l"/>
              </a:tabLst>
            </a:pPr>
            <a:r>
              <a:rPr sz="1800" dirty="0">
                <a:latin typeface="Times New Roman"/>
                <a:cs typeface="Times New Roman"/>
              </a:rPr>
              <a:t>Absolute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summability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implies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existence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DTFT</a:t>
            </a:r>
            <a:endParaRPr sz="1800">
              <a:latin typeface="Times New Roman"/>
              <a:cs typeface="Times New Roman"/>
            </a:endParaRPr>
          </a:p>
          <a:p>
            <a:pPr marL="758825" indent="-288925">
              <a:lnSpc>
                <a:spcPct val="100000"/>
              </a:lnSpc>
              <a:spcBef>
                <a:spcPts val="405"/>
              </a:spcBef>
              <a:buChar char="–"/>
              <a:tabLst>
                <a:tab pos="758825" algn="l"/>
              </a:tabLst>
            </a:pPr>
            <a:r>
              <a:rPr sz="1800" dirty="0">
                <a:latin typeface="Times New Roman"/>
                <a:cs typeface="Times New Roman"/>
              </a:rPr>
              <a:t>DTFT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exists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  <a:p>
            <a:pPr marL="758825" indent="-286385">
              <a:lnSpc>
                <a:spcPct val="100000"/>
              </a:lnSpc>
              <a:spcBef>
                <a:spcPts val="395"/>
              </a:spcBef>
              <a:buChar char="–"/>
              <a:tabLst>
                <a:tab pos="758825" algn="l"/>
              </a:tabLst>
            </a:pPr>
            <a:r>
              <a:rPr sz="1800" dirty="0">
                <a:latin typeface="Times New Roman"/>
                <a:cs typeface="Times New Roman"/>
              </a:rPr>
              <a:t>Therefore,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stability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implies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ROC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includes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circle</a:t>
            </a: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0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Causal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stable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poles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inside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unit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circle</a:t>
            </a:r>
            <a:endParaRPr sz="2000">
              <a:latin typeface="Times New Roman"/>
              <a:cs typeface="Times New Roman"/>
            </a:endParaRPr>
          </a:p>
          <a:p>
            <a:pPr marL="758825" lvl="1" indent="-288925">
              <a:lnSpc>
                <a:spcPct val="100000"/>
              </a:lnSpc>
              <a:spcBef>
                <a:spcPts val="400"/>
              </a:spcBef>
              <a:buChar char="–"/>
              <a:tabLst>
                <a:tab pos="758825" algn="l"/>
              </a:tabLst>
            </a:pPr>
            <a:r>
              <a:rPr sz="1800" dirty="0">
                <a:latin typeface="Times New Roman"/>
                <a:cs typeface="Times New Roman"/>
              </a:rPr>
              <a:t>Causal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hence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ROC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outside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outermost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pole</a:t>
            </a:r>
            <a:endParaRPr sz="1800">
              <a:latin typeface="Times New Roman"/>
              <a:cs typeface="Times New Roman"/>
            </a:endParaRPr>
          </a:p>
          <a:p>
            <a:pPr marL="758825" lvl="1" indent="-286385">
              <a:lnSpc>
                <a:spcPct val="100000"/>
              </a:lnSpc>
              <a:spcBef>
                <a:spcPts val="405"/>
              </a:spcBef>
              <a:buChar char="–"/>
              <a:tabLst>
                <a:tab pos="758825" algn="l"/>
              </a:tabLst>
            </a:pPr>
            <a:r>
              <a:rPr sz="1800" spc="-10" dirty="0">
                <a:latin typeface="Times New Roman"/>
                <a:cs typeface="Times New Roman"/>
              </a:rPr>
              <a:t>Stable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hence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included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  <a:p>
            <a:pPr marL="758825" lvl="1" indent="-286385">
              <a:lnSpc>
                <a:spcPct val="100000"/>
              </a:lnSpc>
              <a:spcBef>
                <a:spcPts val="495"/>
              </a:spcBef>
              <a:buChar char="–"/>
              <a:tabLst>
                <a:tab pos="758825" algn="l"/>
              </a:tabLst>
            </a:pP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means outermost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inside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circle</a:t>
            </a:r>
            <a:endParaRPr sz="1800">
              <a:latin typeface="Times New Roman"/>
              <a:cs typeface="Times New Roman"/>
            </a:endParaRPr>
          </a:p>
          <a:p>
            <a:pPr marL="758825" lvl="1" indent="-286385">
              <a:lnSpc>
                <a:spcPct val="100000"/>
              </a:lnSpc>
              <a:spcBef>
                <a:spcPts val="405"/>
              </a:spcBef>
              <a:buChar char="–"/>
              <a:tabLst>
                <a:tab pos="758825" algn="l"/>
              </a:tabLst>
            </a:pPr>
            <a:r>
              <a:rPr sz="1800" dirty="0">
                <a:latin typeface="Times New Roman"/>
                <a:cs typeface="Times New Roman"/>
              </a:rPr>
              <a:t>Hence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poles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inside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circle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27195" y="2914269"/>
            <a:ext cx="0" cy="334010"/>
          </a:xfrm>
          <a:custGeom>
            <a:avLst/>
            <a:gdLst/>
            <a:ahLst/>
            <a:cxnLst/>
            <a:rect l="l" t="t" r="r" b="b"/>
            <a:pathLst>
              <a:path h="334010">
                <a:moveTo>
                  <a:pt x="0" y="0"/>
                </a:moveTo>
                <a:lnTo>
                  <a:pt x="0" y="333756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510030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Quantization</a:t>
            </a:r>
            <a:r>
              <a:rPr u="none" spc="-170" dirty="0"/>
              <a:t> </a:t>
            </a:r>
            <a:r>
              <a:rPr u="none" spc="-10" dirty="0"/>
              <a:t>noise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754" y="960119"/>
            <a:ext cx="7194804" cy="5583935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0952" y="350177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69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80656" y="4418457"/>
            <a:ext cx="0" cy="334645"/>
          </a:xfrm>
          <a:custGeom>
            <a:avLst/>
            <a:gdLst/>
            <a:ahLst/>
            <a:cxnLst/>
            <a:rect l="l" t="t" r="r" b="b"/>
            <a:pathLst>
              <a:path h="334645">
                <a:moveTo>
                  <a:pt x="0" y="0"/>
                </a:moveTo>
                <a:lnTo>
                  <a:pt x="0" y="334518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55917" y="4418457"/>
            <a:ext cx="0" cy="334645"/>
          </a:xfrm>
          <a:custGeom>
            <a:avLst/>
            <a:gdLst/>
            <a:ahLst/>
            <a:cxnLst/>
            <a:rect l="l" t="t" r="r" b="b"/>
            <a:pathLst>
              <a:path h="334645">
                <a:moveTo>
                  <a:pt x="0" y="0"/>
                </a:moveTo>
                <a:lnTo>
                  <a:pt x="0" y="334518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8629" y="5030342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1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94651" y="5030342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1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92848" y="5733669"/>
            <a:ext cx="0" cy="334645"/>
          </a:xfrm>
          <a:custGeom>
            <a:avLst/>
            <a:gdLst/>
            <a:ahLst/>
            <a:cxnLst/>
            <a:rect l="l" t="t" r="r" b="b"/>
            <a:pathLst>
              <a:path h="334645">
                <a:moveTo>
                  <a:pt x="0" y="0"/>
                </a:moveTo>
                <a:lnTo>
                  <a:pt x="0" y="334517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68108" y="5733669"/>
            <a:ext cx="0" cy="334645"/>
          </a:xfrm>
          <a:custGeom>
            <a:avLst/>
            <a:gdLst/>
            <a:ahLst/>
            <a:cxnLst/>
            <a:rect l="l" t="t" r="r" b="b"/>
            <a:pathLst>
              <a:path h="334645">
                <a:moveTo>
                  <a:pt x="0" y="0"/>
                </a:moveTo>
                <a:lnTo>
                  <a:pt x="0" y="334517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10435" y="3155695"/>
            <a:ext cx="253365" cy="708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ts val="1789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</a:t>
            </a:r>
            <a:endParaRPr sz="1550">
              <a:latin typeface="Symbol"/>
              <a:cs typeface="Symbol"/>
            </a:endParaRPr>
          </a:p>
          <a:p>
            <a:pPr marL="12700">
              <a:lnSpc>
                <a:spcPts val="1760"/>
              </a:lnSpc>
            </a:pPr>
            <a:r>
              <a:rPr sz="1550" spc="-10" dirty="0">
                <a:latin typeface="Symbol"/>
                <a:cs typeface="Symbol"/>
              </a:rPr>
              <a:t>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  <a:p>
            <a:pPr marL="15240">
              <a:lnSpc>
                <a:spcPts val="1830"/>
              </a:lnSpc>
            </a:pPr>
            <a:r>
              <a:rPr sz="1550" spc="-50" dirty="0">
                <a:latin typeface="Symbol"/>
                <a:cs typeface="Symbol"/>
              </a:rPr>
              <a:t>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494278" y="-7874"/>
            <a:ext cx="200278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Example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62000" y="772921"/>
            <a:ext cx="40119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Let’s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consider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following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LTI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6345" y="1186688"/>
            <a:ext cx="3589654" cy="872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5840">
              <a:lnSpc>
                <a:spcPts val="2700"/>
              </a:lnSpc>
              <a:spcBef>
                <a:spcPts val="100"/>
              </a:spcBef>
            </a:pPr>
            <a:r>
              <a:rPr sz="1550" spc="50" dirty="0">
                <a:latin typeface="Verdana"/>
                <a:cs typeface="Verdana"/>
              </a:rPr>
              <a:t>y</a:t>
            </a:r>
            <a:r>
              <a:rPr sz="2250" spc="50" dirty="0">
                <a:latin typeface="Symbol"/>
                <a:cs typeface="Symbol"/>
              </a:rPr>
              <a:t></a:t>
            </a:r>
            <a:r>
              <a:rPr sz="1550" spc="50" dirty="0">
                <a:latin typeface="Verdana"/>
                <a:cs typeface="Verdana"/>
              </a:rPr>
              <a:t>n</a:t>
            </a:r>
            <a:r>
              <a:rPr sz="2250" spc="50" dirty="0">
                <a:latin typeface="Symbol"/>
                <a:cs typeface="Symbol"/>
              </a:rPr>
              <a:t></a:t>
            </a:r>
            <a:r>
              <a:rPr sz="2250" spc="-1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155" dirty="0">
                <a:latin typeface="Times New Roman"/>
                <a:cs typeface="Times New Roman"/>
              </a:rPr>
              <a:t> </a:t>
            </a:r>
            <a:r>
              <a:rPr sz="2175" u="sng" baseline="2490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5</a:t>
            </a:r>
            <a:r>
              <a:rPr sz="2175" spc="405" baseline="24904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y</a:t>
            </a:r>
            <a:r>
              <a:rPr sz="2250" spc="-25" dirty="0">
                <a:latin typeface="Symbol"/>
                <a:cs typeface="Symbol"/>
              </a:rPr>
              <a:t></a:t>
            </a:r>
            <a:r>
              <a:rPr sz="1550" spc="-25" dirty="0">
                <a:latin typeface="Verdana"/>
                <a:cs typeface="Verdana"/>
              </a:rPr>
              <a:t>n</a:t>
            </a:r>
            <a:endParaRPr sz="1550">
              <a:latin typeface="Verdana"/>
              <a:cs typeface="Verdana"/>
            </a:endParaRPr>
          </a:p>
          <a:p>
            <a:pPr marR="474345" algn="r">
              <a:lnSpc>
                <a:spcPts val="1835"/>
              </a:lnSpc>
            </a:pP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  <a:p>
            <a:pPr marL="385445" indent="-347345">
              <a:lnSpc>
                <a:spcPts val="2135"/>
              </a:lnSpc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written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66259" y="1227073"/>
            <a:ext cx="181419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130" dirty="0">
                <a:latin typeface="Times New Roman"/>
                <a:cs typeface="Times New Roman"/>
              </a:rPr>
              <a:t> </a:t>
            </a:r>
            <a:r>
              <a:rPr sz="1550" spc="55" dirty="0">
                <a:latin typeface="Verdana"/>
                <a:cs typeface="Verdana"/>
              </a:rPr>
              <a:t>1</a:t>
            </a:r>
            <a:r>
              <a:rPr sz="2250" spc="55" dirty="0">
                <a:latin typeface="Symbol"/>
                <a:cs typeface="Symbol"/>
              </a:rPr>
              <a:t></a:t>
            </a:r>
            <a:r>
              <a:rPr sz="2250" spc="-10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70" dirty="0">
                <a:latin typeface="Times New Roman"/>
                <a:cs typeface="Times New Roman"/>
              </a:rPr>
              <a:t>  </a:t>
            </a:r>
            <a:r>
              <a:rPr sz="1550" spc="50" dirty="0">
                <a:latin typeface="Verdana"/>
                <a:cs typeface="Verdana"/>
              </a:rPr>
              <a:t>y</a:t>
            </a:r>
            <a:r>
              <a:rPr sz="2250" spc="50" dirty="0">
                <a:latin typeface="Symbol"/>
                <a:cs typeface="Symbol"/>
              </a:rPr>
              <a:t></a:t>
            </a:r>
            <a:r>
              <a:rPr sz="1550" spc="50" dirty="0">
                <a:latin typeface="Verdana"/>
                <a:cs typeface="Verdana"/>
              </a:rPr>
              <a:t>n</a:t>
            </a:r>
            <a:r>
              <a:rPr sz="1550" spc="25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9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2</a:t>
            </a:r>
            <a:r>
              <a:rPr sz="1550" spc="-285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2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98946" y="1227073"/>
            <a:ext cx="4692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20" dirty="0">
                <a:latin typeface="Verdana"/>
                <a:cs typeface="Verdana"/>
              </a:rPr>
              <a:t>x</a:t>
            </a:r>
            <a:r>
              <a:rPr sz="2250" spc="-20" dirty="0">
                <a:latin typeface="Symbol"/>
                <a:cs typeface="Symbol"/>
              </a:rPr>
              <a:t></a:t>
            </a:r>
            <a:r>
              <a:rPr sz="1550" spc="-20" dirty="0">
                <a:latin typeface="Verdana"/>
                <a:cs typeface="Verdana"/>
              </a:rPr>
              <a:t>n</a:t>
            </a:r>
            <a:r>
              <a:rPr sz="2250" spc="-2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0872" y="2876295"/>
            <a:ext cx="6953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25" dirty="0">
                <a:latin typeface="Verdana"/>
                <a:cs typeface="Verdana"/>
              </a:rPr>
              <a:t>H</a:t>
            </a:r>
            <a:r>
              <a:rPr sz="2200" spc="-25" dirty="0">
                <a:latin typeface="Symbol"/>
                <a:cs typeface="Symbol"/>
              </a:rPr>
              <a:t></a:t>
            </a:r>
            <a:r>
              <a:rPr sz="1550" spc="-25" dirty="0">
                <a:latin typeface="Verdana"/>
                <a:cs typeface="Verdana"/>
              </a:rPr>
              <a:t>z</a:t>
            </a:r>
            <a:r>
              <a:rPr sz="1550" spc="-275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</a:t>
            </a:r>
            <a:r>
              <a:rPr sz="2200" spc="21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07970" y="2823463"/>
            <a:ext cx="150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65426" y="3152648"/>
            <a:ext cx="150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80666" y="3592321"/>
            <a:ext cx="150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90545" y="3245104"/>
            <a:ext cx="36258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Symbol"/>
                <a:cs typeface="Symbol"/>
              </a:rPr>
              <a:t></a:t>
            </a:r>
            <a:r>
              <a:rPr sz="1000" dirty="0">
                <a:latin typeface="Verdana"/>
                <a:cs typeface="Verdana"/>
              </a:rPr>
              <a:t>1</a:t>
            </a:r>
            <a:r>
              <a:rPr sz="1000" spc="95" dirty="0">
                <a:latin typeface="Verdana"/>
                <a:cs typeface="Verdana"/>
              </a:rPr>
              <a:t> </a:t>
            </a:r>
            <a:r>
              <a:rPr sz="2325" spc="-75" baseline="23297" dirty="0">
                <a:latin typeface="Symbol"/>
                <a:cs typeface="Symbol"/>
              </a:rPr>
              <a:t></a:t>
            </a:r>
            <a:endParaRPr sz="2325" baseline="23297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23364" y="3183889"/>
            <a:ext cx="119316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67995" algn="l"/>
                <a:tab pos="885190" algn="l"/>
              </a:tabLst>
            </a:pPr>
            <a:r>
              <a:rPr sz="1550" spc="-50" dirty="0">
                <a:latin typeface="Symbol"/>
                <a:cs typeface="Symbol"/>
              </a:rPr>
              <a:t>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325" spc="-37" baseline="-17921" dirty="0">
                <a:latin typeface="Symbol"/>
                <a:cs typeface="Symbol"/>
              </a:rPr>
              <a:t></a:t>
            </a:r>
            <a:r>
              <a:rPr sz="2600" spc="-25" dirty="0">
                <a:latin typeface="Symbol"/>
                <a:cs typeface="Symbol"/>
              </a:rPr>
              <a:t></a:t>
            </a:r>
            <a:r>
              <a:rPr sz="1550" spc="-25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90266" y="3620770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43072" y="3223768"/>
            <a:ext cx="839469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-8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2</a:t>
            </a:r>
            <a:r>
              <a:rPr sz="1550" spc="-38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z</a:t>
            </a:r>
            <a:r>
              <a:rPr sz="1550" spc="-245" dirty="0">
                <a:latin typeface="Verdana"/>
                <a:cs typeface="Verdana"/>
              </a:rPr>
              <a:t> </a:t>
            </a:r>
            <a:r>
              <a:rPr sz="1500" spc="-15" baseline="25000" dirty="0">
                <a:latin typeface="Symbol"/>
                <a:cs typeface="Symbol"/>
              </a:rPr>
              <a:t></a:t>
            </a:r>
            <a:r>
              <a:rPr sz="1500" spc="-209" baseline="25000" dirty="0">
                <a:latin typeface="Times New Roman"/>
                <a:cs typeface="Times New Roman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1</a:t>
            </a:r>
            <a:r>
              <a:rPr sz="1500" spc="89" baseline="25000" dirty="0">
                <a:latin typeface="Verdana"/>
                <a:cs typeface="Verdana"/>
              </a:rPr>
              <a:t> </a:t>
            </a:r>
            <a:r>
              <a:rPr sz="2600" spc="-50" dirty="0">
                <a:latin typeface="Symbol"/>
                <a:cs typeface="Symbol"/>
              </a:rPr>
              <a:t></a:t>
            </a:r>
            <a:endParaRPr sz="26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2000" y="4063492"/>
            <a:ext cx="2877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Times New Roman"/>
                <a:cs typeface="Times New Roman"/>
              </a:rPr>
              <a:t>Three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possibilities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93800" y="4338116"/>
            <a:ext cx="3026410" cy="9086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27025" indent="-288925">
              <a:lnSpc>
                <a:spcPct val="100000"/>
              </a:lnSpc>
              <a:spcBef>
                <a:spcPts val="495"/>
              </a:spcBef>
              <a:buChar char="–"/>
              <a:tabLst>
                <a:tab pos="327025" algn="l"/>
              </a:tabLst>
            </a:pP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10" dirty="0">
                <a:latin typeface="Times New Roman"/>
                <a:cs typeface="Times New Roman"/>
              </a:rPr>
              <a:t> causal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ROC</a:t>
            </a:r>
            <a:r>
              <a:rPr sz="1575" spc="-30" baseline="-5291" dirty="0">
                <a:latin typeface="Times New Roman"/>
                <a:cs typeface="Times New Roman"/>
              </a:rPr>
              <a:t>1</a:t>
            </a:r>
            <a:r>
              <a:rPr sz="1575" spc="-120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but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not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stable</a:t>
            </a:r>
            <a:endParaRPr sz="1600">
              <a:latin typeface="Times New Roman"/>
              <a:cs typeface="Times New Roman"/>
            </a:endParaRPr>
          </a:p>
          <a:p>
            <a:pPr marL="327025" indent="-288925">
              <a:lnSpc>
                <a:spcPct val="100000"/>
              </a:lnSpc>
              <a:spcBef>
                <a:spcPts val="395"/>
              </a:spcBef>
              <a:buChar char="–"/>
              <a:tabLst>
                <a:tab pos="327025" algn="l"/>
              </a:tabLst>
            </a:pP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stable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575" baseline="-5291" dirty="0">
                <a:latin typeface="Times New Roman"/>
                <a:cs typeface="Times New Roman"/>
              </a:rPr>
              <a:t>2</a:t>
            </a:r>
            <a:r>
              <a:rPr sz="1575" spc="-104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but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not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causal</a:t>
            </a:r>
            <a:endParaRPr sz="1600">
              <a:latin typeface="Times New Roman"/>
              <a:cs typeface="Times New Roman"/>
            </a:endParaRPr>
          </a:p>
          <a:p>
            <a:pPr marL="327025" indent="-288925">
              <a:lnSpc>
                <a:spcPct val="100000"/>
              </a:lnSpc>
              <a:spcBef>
                <a:spcPts val="400"/>
              </a:spcBef>
              <a:buChar char="–"/>
              <a:tabLst>
                <a:tab pos="327025" algn="l"/>
              </a:tabLst>
            </a:pP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not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causal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neither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stable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ROC</a:t>
            </a:r>
            <a:r>
              <a:rPr sz="1575" spc="-30" baseline="-5291" dirty="0">
                <a:latin typeface="Times New Roman"/>
                <a:cs typeface="Times New Roman"/>
              </a:rPr>
              <a:t>3</a:t>
            </a:r>
            <a:endParaRPr sz="1575" baseline="-5291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36158" y="5070855"/>
            <a:ext cx="4476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latin typeface="Verdana"/>
                <a:cs typeface="Verdana"/>
              </a:rPr>
              <a:t>ROC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36158" y="5787644"/>
            <a:ext cx="4476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latin typeface="Verdana"/>
                <a:cs typeface="Verdana"/>
              </a:rPr>
              <a:t>ROC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09182" y="4592828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36158" y="4454144"/>
            <a:ext cx="4476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latin typeface="Verdana"/>
                <a:cs typeface="Verdana"/>
              </a:rPr>
              <a:t>ROC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76059" y="4448047"/>
            <a:ext cx="85661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4665" algn="l"/>
              </a:tabLst>
            </a:pPr>
            <a:r>
              <a:rPr sz="1550" dirty="0">
                <a:latin typeface="Verdana"/>
                <a:cs typeface="Verdana"/>
              </a:rPr>
              <a:t>:</a:t>
            </a:r>
            <a:r>
              <a:rPr sz="1550" spc="415" dirty="0">
                <a:latin typeface="Verdana"/>
                <a:cs typeface="Verdana"/>
              </a:rPr>
              <a:t> </a:t>
            </a:r>
            <a:r>
              <a:rPr sz="1550" spc="-6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</a:t>
            </a:r>
            <a:r>
              <a:rPr sz="1550" spc="60" dirty="0">
                <a:latin typeface="Times New Roman"/>
                <a:cs typeface="Times New Roman"/>
              </a:rPr>
              <a:t>  </a:t>
            </a: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92061" y="4798059"/>
            <a:ext cx="1377315" cy="1235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8120">
              <a:lnSpc>
                <a:spcPts val="176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  <a:p>
            <a:pPr marL="14604">
              <a:lnSpc>
                <a:spcPts val="1760"/>
              </a:lnSpc>
              <a:tabLst>
                <a:tab pos="484505" algn="l"/>
                <a:tab pos="747395" algn="l"/>
                <a:tab pos="1015365" algn="l"/>
              </a:tabLst>
            </a:pPr>
            <a:r>
              <a:rPr sz="1550" dirty="0">
                <a:latin typeface="Verdana"/>
                <a:cs typeface="Verdana"/>
              </a:rPr>
              <a:t>: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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55" dirty="0">
                <a:latin typeface="Times New Roman"/>
                <a:cs typeface="Times New Roman"/>
              </a:rPr>
              <a:t>  </a:t>
            </a: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  <a:p>
            <a:pPr marL="198120">
              <a:lnSpc>
                <a:spcPct val="100000"/>
              </a:lnSpc>
              <a:spcBef>
                <a:spcPts val="140"/>
              </a:spcBef>
            </a:pP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490220" algn="l"/>
              </a:tabLst>
            </a:pPr>
            <a:r>
              <a:rPr sz="1550" dirty="0">
                <a:latin typeface="Verdana"/>
                <a:cs typeface="Verdana"/>
              </a:rPr>
              <a:t>:</a:t>
            </a:r>
            <a:r>
              <a:rPr sz="1550" spc="415" dirty="0">
                <a:latin typeface="Verdana"/>
                <a:cs typeface="Verdana"/>
              </a:rPr>
              <a:t> </a:t>
            </a:r>
            <a:r>
              <a:rPr sz="1550" spc="-60" dirty="0">
                <a:latin typeface="Verdana"/>
                <a:cs typeface="Verdana"/>
              </a:rPr>
              <a:t>z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60" dirty="0">
                <a:latin typeface="Symbol"/>
                <a:cs typeface="Symbol"/>
              </a:rPr>
              <a:t>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18326" y="5205729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17993" y="5540755"/>
            <a:ext cx="150495" cy="688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18326" y="5907278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3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12976" y="3133344"/>
            <a:ext cx="2378710" cy="0"/>
          </a:xfrm>
          <a:custGeom>
            <a:avLst/>
            <a:gdLst/>
            <a:ahLst/>
            <a:cxnLst/>
            <a:rect l="l" t="t" r="r" b="b"/>
            <a:pathLst>
              <a:path w="2378710">
                <a:moveTo>
                  <a:pt x="0" y="0"/>
                </a:moveTo>
                <a:lnTo>
                  <a:pt x="237820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20" y="1941576"/>
            <a:ext cx="3308604" cy="2348484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7325486" y="5899784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8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9911" y="288290"/>
            <a:ext cx="7315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dirty="0">
                <a:latin typeface="Times New Roman"/>
                <a:cs typeface="Times New Roman"/>
              </a:rPr>
              <a:t>Structures</a:t>
            </a:r>
            <a:r>
              <a:rPr sz="3600" b="1" u="none" spc="-70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for</a:t>
            </a:r>
            <a:r>
              <a:rPr sz="3600" b="1" u="none" spc="-90" dirty="0">
                <a:latin typeface="Times New Roman"/>
                <a:cs typeface="Times New Roman"/>
              </a:rPr>
              <a:t> </a:t>
            </a:r>
            <a:r>
              <a:rPr sz="3600" b="1" u="none" spc="-40" dirty="0">
                <a:latin typeface="Times New Roman"/>
                <a:cs typeface="Times New Roman"/>
              </a:rPr>
              <a:t>Discrete-</a:t>
            </a:r>
            <a:r>
              <a:rPr sz="3600" b="1" u="none" dirty="0">
                <a:latin typeface="Times New Roman"/>
                <a:cs typeface="Times New Roman"/>
              </a:rPr>
              <a:t>Time</a:t>
            </a:r>
            <a:r>
              <a:rPr sz="3600" b="1" u="none" spc="-75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Systems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6437" y="1433321"/>
            <a:ext cx="6997065" cy="25400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60680" marR="377190" indent="-348615">
              <a:lnSpc>
                <a:spcPts val="2200"/>
              </a:lnSpc>
              <a:spcBef>
                <a:spcPts val="335"/>
              </a:spcBef>
              <a:buChar char="•"/>
              <a:tabLst>
                <a:tab pos="360680" algn="l"/>
              </a:tabLst>
            </a:pPr>
            <a:r>
              <a:rPr sz="2000" spc="-25" dirty="0">
                <a:latin typeface="Times New Roman"/>
                <a:cs typeface="Times New Roman"/>
              </a:rPr>
              <a:t>Block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Diagram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Representation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Linear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Constant-</a:t>
            </a:r>
            <a:r>
              <a:rPr sz="2000" spc="-10" dirty="0">
                <a:latin typeface="Times New Roman"/>
                <a:cs typeface="Times New Roman"/>
              </a:rPr>
              <a:t>Coefficient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Equations</a:t>
            </a:r>
            <a:endParaRPr sz="2000">
              <a:latin typeface="Times New Roman"/>
              <a:cs typeface="Times New Roman"/>
            </a:endParaRPr>
          </a:p>
          <a:p>
            <a:pPr marL="360680" marR="5080" indent="-348615">
              <a:lnSpc>
                <a:spcPts val="2200"/>
              </a:lnSpc>
              <a:spcBef>
                <a:spcPts val="400"/>
              </a:spcBef>
              <a:buChar char="•"/>
              <a:tabLst>
                <a:tab pos="360680" algn="l"/>
              </a:tabLst>
            </a:pPr>
            <a:r>
              <a:rPr sz="2000" dirty="0">
                <a:latin typeface="Times New Roman"/>
                <a:cs typeface="Times New Roman"/>
              </a:rPr>
              <a:t>Signal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Flow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Graph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Representation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Linear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Constant-</a:t>
            </a:r>
            <a:r>
              <a:rPr sz="2000" spc="-10" dirty="0">
                <a:latin typeface="Times New Roman"/>
                <a:cs typeface="Times New Roman"/>
              </a:rPr>
              <a:t>Coefficient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Equations</a:t>
            </a:r>
            <a:endParaRPr sz="2000">
              <a:latin typeface="Times New Roman"/>
              <a:cs typeface="Times New Roman"/>
            </a:endParaRPr>
          </a:p>
          <a:p>
            <a:pPr marL="360680" indent="-347345">
              <a:lnSpc>
                <a:spcPct val="100000"/>
              </a:lnSpc>
              <a:spcBef>
                <a:spcPts val="160"/>
              </a:spcBef>
              <a:buChar char="•"/>
              <a:tabLst>
                <a:tab pos="360680" algn="l"/>
              </a:tabLst>
            </a:pPr>
            <a:r>
              <a:rPr sz="2000" dirty="0">
                <a:latin typeface="Times New Roman"/>
                <a:cs typeface="Times New Roman"/>
              </a:rPr>
              <a:t>Basic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Structures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  <a:p>
            <a:pPr marL="360680" indent="-347345">
              <a:lnSpc>
                <a:spcPct val="100000"/>
              </a:lnSpc>
              <a:spcBef>
                <a:spcPts val="200"/>
              </a:spcBef>
              <a:buChar char="•"/>
              <a:tabLst>
                <a:tab pos="360680" algn="l"/>
              </a:tabLst>
            </a:pPr>
            <a:r>
              <a:rPr sz="2000" spc="-10" dirty="0">
                <a:latin typeface="Times New Roman"/>
                <a:cs typeface="Times New Roman"/>
              </a:rPr>
              <a:t>Transposed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Forms</a:t>
            </a:r>
            <a:endParaRPr sz="2000">
              <a:latin typeface="Times New Roman"/>
              <a:cs typeface="Times New Roman"/>
            </a:endParaRPr>
          </a:p>
          <a:p>
            <a:pPr marL="360680" indent="-347345">
              <a:lnSpc>
                <a:spcPct val="100000"/>
              </a:lnSpc>
              <a:spcBef>
                <a:spcPts val="195"/>
              </a:spcBef>
              <a:buChar char="•"/>
              <a:tabLst>
                <a:tab pos="360680" algn="l"/>
              </a:tabLst>
            </a:pPr>
            <a:r>
              <a:rPr sz="2000" dirty="0">
                <a:latin typeface="Times New Roman"/>
                <a:cs typeface="Times New Roman"/>
              </a:rPr>
              <a:t>Basic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Network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Structures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  <a:p>
            <a:pPr marL="360680" indent="-347345">
              <a:lnSpc>
                <a:spcPct val="100000"/>
              </a:lnSpc>
              <a:spcBef>
                <a:spcPts val="204"/>
              </a:spcBef>
              <a:buChar char="•"/>
              <a:tabLst>
                <a:tab pos="360680" algn="l"/>
              </a:tabLst>
            </a:pPr>
            <a:r>
              <a:rPr sz="2000" dirty="0">
                <a:latin typeface="Times New Roman"/>
                <a:cs typeface="Times New Roman"/>
              </a:rPr>
              <a:t>Lattice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Structures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8950" y="2089404"/>
            <a:ext cx="917575" cy="5080"/>
          </a:xfrm>
          <a:custGeom>
            <a:avLst/>
            <a:gdLst/>
            <a:ahLst/>
            <a:cxnLst/>
            <a:rect l="l" t="t" r="r" b="b"/>
            <a:pathLst>
              <a:path w="917575" h="5080">
                <a:moveTo>
                  <a:pt x="917448" y="0"/>
                </a:moveTo>
                <a:lnTo>
                  <a:pt x="0" y="0"/>
                </a:lnTo>
                <a:lnTo>
                  <a:pt x="0" y="4572"/>
                </a:lnTo>
                <a:lnTo>
                  <a:pt x="917448" y="4572"/>
                </a:lnTo>
                <a:lnTo>
                  <a:pt x="9174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2000" y="1215897"/>
            <a:ext cx="62445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Example: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discrete-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7138" y="1910333"/>
            <a:ext cx="6908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H</a:t>
            </a:r>
            <a:r>
              <a:rPr sz="1450" i="1" spc="2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-4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)</a:t>
            </a:r>
            <a:r>
              <a:rPr sz="1450" spc="254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33522" y="1734311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-50" dirty="0">
                <a:latin typeface="Times New Roman"/>
                <a:cs typeface="Times New Roman"/>
              </a:rPr>
              <a:t>b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40201" y="1955292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57550" y="1666239"/>
            <a:ext cx="6807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1494" dirty="0">
                <a:latin typeface="Symbol"/>
                <a:cs typeface="Symbol"/>
              </a:rPr>
              <a:t></a:t>
            </a:r>
            <a:r>
              <a:rPr sz="2175" spc="390" baseline="-11494" dirty="0">
                <a:latin typeface="Times New Roman"/>
                <a:cs typeface="Times New Roman"/>
              </a:rPr>
              <a:t> </a:t>
            </a:r>
            <a:r>
              <a:rPr sz="2175" i="1" baseline="-11494" dirty="0">
                <a:latin typeface="Times New Roman"/>
                <a:cs typeface="Times New Roman"/>
              </a:rPr>
              <a:t>b</a:t>
            </a:r>
            <a:r>
              <a:rPr sz="2175" i="1" spc="442" baseline="-11494" dirty="0">
                <a:latin typeface="Times New Roman"/>
                <a:cs typeface="Times New Roman"/>
              </a:rPr>
              <a:t> </a:t>
            </a:r>
            <a:r>
              <a:rPr sz="2175" i="1" baseline="-28735" dirty="0">
                <a:latin typeface="Times New Roman"/>
                <a:cs typeface="Times New Roman"/>
              </a:rPr>
              <a:t>z</a:t>
            </a:r>
            <a:r>
              <a:rPr sz="2175" i="1" spc="-37" baseline="-2873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60317" y="1919224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6238" y="1949195"/>
            <a:ext cx="717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Times New Roman"/>
                <a:cs typeface="Times New Roman"/>
              </a:rPr>
              <a:t>,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24171" y="1861311"/>
            <a:ext cx="632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|z|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&gt;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|a|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4133" y="2160777"/>
            <a:ext cx="51054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1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235" dirty="0">
                <a:latin typeface="Times New Roman"/>
                <a:cs typeface="Times New Roman"/>
              </a:rPr>
              <a:t> </a:t>
            </a:r>
            <a:r>
              <a:rPr sz="1450" i="1" spc="-35" dirty="0">
                <a:latin typeface="Times New Roman"/>
                <a:cs typeface="Times New Roman"/>
              </a:rPr>
              <a:t>az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68014" y="2163318"/>
            <a:ext cx="1492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25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900" y="2952130"/>
            <a:ext cx="7545070" cy="258445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981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98145" algn="l"/>
              </a:tabLst>
            </a:pPr>
            <a:r>
              <a:rPr sz="2000" spc="-10" dirty="0">
                <a:latin typeface="Times New Roman"/>
                <a:cs typeface="Times New Roman"/>
              </a:rPr>
              <a:t>Its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response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be</a:t>
            </a:r>
            <a:endParaRPr sz="2000">
              <a:latin typeface="Times New Roman"/>
              <a:cs typeface="Times New Roman"/>
            </a:endParaRPr>
          </a:p>
          <a:p>
            <a:pPr marL="968375">
              <a:lnSpc>
                <a:spcPct val="100000"/>
              </a:lnSpc>
              <a:spcBef>
                <a:spcPts val="405"/>
              </a:spcBef>
            </a:pPr>
            <a:r>
              <a:rPr sz="1800" dirty="0">
                <a:latin typeface="Times New Roman"/>
                <a:cs typeface="Times New Roman"/>
              </a:rPr>
              <a:t>h[n]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</a:t>
            </a:r>
            <a:r>
              <a:rPr sz="1800" baseline="-13888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baseline="20833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u[n]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</a:t>
            </a:r>
            <a:r>
              <a:rPr sz="1800" spc="-37" baseline="-13888" dirty="0">
                <a:latin typeface="Times New Roman"/>
                <a:cs typeface="Times New Roman"/>
              </a:rPr>
              <a:t>1</a:t>
            </a:r>
            <a:r>
              <a:rPr sz="1800" spc="-25" dirty="0">
                <a:latin typeface="Times New Roman"/>
                <a:cs typeface="Times New Roman"/>
              </a:rPr>
              <a:t>a</a:t>
            </a:r>
            <a:r>
              <a:rPr sz="1800" spc="-37" baseline="20833" dirty="0">
                <a:latin typeface="Times New Roman"/>
                <a:cs typeface="Times New Roman"/>
              </a:rPr>
              <a:t>n-</a:t>
            </a:r>
            <a:r>
              <a:rPr sz="1800" spc="-44" baseline="20833" dirty="0">
                <a:latin typeface="Times New Roman"/>
                <a:cs typeface="Times New Roman"/>
              </a:rPr>
              <a:t>1</a:t>
            </a:r>
            <a:r>
              <a:rPr sz="1800" spc="-30" dirty="0">
                <a:latin typeface="Times New Roman"/>
                <a:cs typeface="Times New Roman"/>
              </a:rPr>
              <a:t>u[n-</a:t>
            </a:r>
            <a:r>
              <a:rPr sz="1800" spc="-25" dirty="0">
                <a:latin typeface="Times New Roman"/>
                <a:cs typeface="Times New Roman"/>
              </a:rPr>
              <a:t>1]</a:t>
            </a:r>
            <a:endParaRPr sz="1800">
              <a:latin typeface="Times New Roman"/>
              <a:cs typeface="Times New Roman"/>
            </a:endParaRPr>
          </a:p>
          <a:p>
            <a:pPr marL="398145" indent="-347345">
              <a:lnSpc>
                <a:spcPct val="100000"/>
              </a:lnSpc>
              <a:spcBef>
                <a:spcPts val="395"/>
              </a:spcBef>
              <a:buChar char="•"/>
              <a:tabLst>
                <a:tab pos="398145" algn="l"/>
              </a:tabLst>
            </a:pPr>
            <a:r>
              <a:rPr sz="2000" spc="-10" dirty="0">
                <a:latin typeface="Times New Roman"/>
                <a:cs typeface="Times New Roman"/>
              </a:rPr>
              <a:t>Its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be</a:t>
            </a:r>
            <a:endParaRPr sz="2000">
              <a:latin typeface="Times New Roman"/>
              <a:cs typeface="Times New Roman"/>
            </a:endParaRPr>
          </a:p>
          <a:p>
            <a:pPr marL="968375">
              <a:lnSpc>
                <a:spcPct val="100000"/>
              </a:lnSpc>
              <a:spcBef>
                <a:spcPts val="409"/>
              </a:spcBef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–ay[n-</a:t>
            </a:r>
            <a:r>
              <a:rPr sz="1800" dirty="0">
                <a:latin typeface="Times New Roman"/>
                <a:cs typeface="Times New Roman"/>
              </a:rPr>
              <a:t>1]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</a:t>
            </a:r>
            <a:r>
              <a:rPr sz="1800" baseline="-13888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x[n]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b</a:t>
            </a:r>
            <a:r>
              <a:rPr sz="1800" spc="-30" baseline="-13888" dirty="0">
                <a:latin typeface="Times New Roman"/>
                <a:cs typeface="Times New Roman"/>
              </a:rPr>
              <a:t>1</a:t>
            </a:r>
            <a:r>
              <a:rPr sz="1800" spc="-20" dirty="0">
                <a:latin typeface="Times New Roman"/>
                <a:cs typeface="Times New Roman"/>
              </a:rPr>
              <a:t>x[n-</a:t>
            </a:r>
            <a:r>
              <a:rPr sz="1800" spc="-25" dirty="0">
                <a:latin typeface="Times New Roman"/>
                <a:cs typeface="Times New Roman"/>
              </a:rPr>
              <a:t>1]</a:t>
            </a:r>
            <a:endParaRPr sz="1800">
              <a:latin typeface="Times New Roman"/>
              <a:cs typeface="Times New Roman"/>
            </a:endParaRPr>
          </a:p>
          <a:p>
            <a:pPr marL="398145" marR="55880">
              <a:lnSpc>
                <a:spcPct val="99000"/>
              </a:lnSpc>
              <a:spcBef>
                <a:spcPts val="400"/>
              </a:spcBef>
            </a:pPr>
            <a:r>
              <a:rPr sz="1800" dirty="0">
                <a:latin typeface="Times New Roman"/>
                <a:cs typeface="Times New Roman"/>
              </a:rPr>
              <a:t>Since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has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infinite-</a:t>
            </a:r>
            <a:r>
              <a:rPr sz="1800" dirty="0">
                <a:latin typeface="Times New Roman"/>
                <a:cs typeface="Times New Roman"/>
              </a:rPr>
              <a:t>duration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response,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possible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implement 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discrete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convolution.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However,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rewritten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form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provides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basis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algorithm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recursive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computation.</a:t>
            </a:r>
            <a:endParaRPr sz="1800">
              <a:latin typeface="Times New Roman"/>
              <a:cs typeface="Times New Roman"/>
            </a:endParaRPr>
          </a:p>
          <a:p>
            <a:pPr marL="968375">
              <a:lnSpc>
                <a:spcPct val="100000"/>
              </a:lnSpc>
              <a:spcBef>
                <a:spcPts val="395"/>
              </a:spcBef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ay[n-</a:t>
            </a:r>
            <a:r>
              <a:rPr sz="1800" dirty="0">
                <a:latin typeface="Times New Roman"/>
                <a:cs typeface="Times New Roman"/>
              </a:rPr>
              <a:t>1]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</a:t>
            </a:r>
            <a:r>
              <a:rPr sz="1800" baseline="-13888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x[n]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b</a:t>
            </a:r>
            <a:r>
              <a:rPr sz="1800" spc="-30" baseline="-13888" dirty="0">
                <a:latin typeface="Times New Roman"/>
                <a:cs typeface="Times New Roman"/>
              </a:rPr>
              <a:t>1</a:t>
            </a:r>
            <a:r>
              <a:rPr sz="1800" spc="-20" dirty="0">
                <a:latin typeface="Times New Roman"/>
                <a:cs typeface="Times New Roman"/>
              </a:rPr>
              <a:t>x[n-</a:t>
            </a:r>
            <a:r>
              <a:rPr sz="1800" spc="-25" dirty="0">
                <a:latin typeface="Times New Roman"/>
                <a:cs typeface="Times New Roman"/>
              </a:rPr>
              <a:t>1]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7976" y="487680"/>
            <a:ext cx="1790700" cy="28879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417" rIns="0" bIns="0" rtlCol="0">
            <a:spAutoFit/>
          </a:bodyPr>
          <a:lstStyle/>
          <a:p>
            <a:pPr marL="2733040">
              <a:lnSpc>
                <a:spcPct val="100000"/>
              </a:lnSpc>
              <a:spcBef>
                <a:spcPts val="100"/>
              </a:spcBef>
            </a:pPr>
            <a:r>
              <a:rPr sz="2800" u="none" spc="-10" dirty="0"/>
              <a:t>Introduction</a:t>
            </a:r>
            <a:endParaRPr sz="28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1613" y="184658"/>
            <a:ext cx="7497445" cy="76454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476500" marR="5080" indent="-2463800">
              <a:lnSpc>
                <a:spcPct val="102099"/>
              </a:lnSpc>
              <a:spcBef>
                <a:spcPts val="40"/>
              </a:spcBef>
            </a:pPr>
            <a:r>
              <a:rPr sz="2400" u="none" dirty="0"/>
              <a:t>Block</a:t>
            </a:r>
            <a:r>
              <a:rPr sz="2400" u="none" spc="-95" dirty="0"/>
              <a:t> </a:t>
            </a:r>
            <a:r>
              <a:rPr sz="2400" u="none" dirty="0"/>
              <a:t>Diagram</a:t>
            </a:r>
            <a:r>
              <a:rPr sz="2400" u="none" spc="-50" dirty="0"/>
              <a:t> </a:t>
            </a:r>
            <a:r>
              <a:rPr sz="2400" u="none" dirty="0"/>
              <a:t>Representation</a:t>
            </a:r>
            <a:r>
              <a:rPr sz="2400" u="none" spc="-60" dirty="0"/>
              <a:t> </a:t>
            </a:r>
            <a:r>
              <a:rPr sz="2400" u="none" dirty="0"/>
              <a:t>of</a:t>
            </a:r>
            <a:r>
              <a:rPr sz="2400" u="none" spc="-65" dirty="0"/>
              <a:t> </a:t>
            </a:r>
            <a:r>
              <a:rPr sz="2400" u="none" dirty="0"/>
              <a:t>Linear</a:t>
            </a:r>
            <a:r>
              <a:rPr sz="2400" u="none" spc="-25" dirty="0"/>
              <a:t> Constant-</a:t>
            </a:r>
            <a:r>
              <a:rPr sz="2400" u="none" spc="-10" dirty="0"/>
              <a:t>coefficient </a:t>
            </a:r>
            <a:r>
              <a:rPr sz="2400" u="none" dirty="0"/>
              <a:t>Difference</a:t>
            </a:r>
            <a:r>
              <a:rPr sz="2400" u="none" spc="-140" dirty="0"/>
              <a:t> </a:t>
            </a:r>
            <a:r>
              <a:rPr sz="2400" u="none" spc="-10" dirty="0"/>
              <a:t>Equations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526535" y="3056382"/>
            <a:ext cx="1045844" cy="393700"/>
            <a:chOff x="3526535" y="3056382"/>
            <a:chExt cx="1045844" cy="393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6535" y="3217164"/>
              <a:ext cx="147827" cy="1729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7965" y="3056382"/>
              <a:ext cx="320039" cy="3931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1879" y="3056382"/>
              <a:ext cx="323088" cy="3931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62400" y="3220973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42926"/>
                  </a:moveTo>
                  <a:lnTo>
                    <a:pt x="581025" y="28448"/>
                  </a:lnTo>
                  <a:lnTo>
                    <a:pt x="523875" y="0"/>
                  </a:lnTo>
                  <a:lnTo>
                    <a:pt x="5238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523875" y="56896"/>
                  </a:lnTo>
                  <a:lnTo>
                    <a:pt x="523875" y="85344"/>
                  </a:lnTo>
                  <a:lnTo>
                    <a:pt x="581025" y="56896"/>
                  </a:lnTo>
                  <a:lnTo>
                    <a:pt x="609600" y="429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52800" y="2958845"/>
            <a:ext cx="609600" cy="60960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530"/>
              </a:spcBef>
            </a:pPr>
            <a:r>
              <a:rPr sz="3000" spc="-44" baseline="-11111" dirty="0">
                <a:latin typeface="Comic Sans MS"/>
                <a:cs typeface="Comic Sans MS"/>
              </a:rPr>
              <a:t>z</a:t>
            </a:r>
            <a:r>
              <a:rPr sz="1350" spc="-30" dirty="0">
                <a:latin typeface="Comic Sans MS"/>
                <a:cs typeface="Comic Sans MS"/>
              </a:rPr>
              <a:t>-</a:t>
            </a:r>
            <a:r>
              <a:rPr sz="1350" spc="-50" dirty="0">
                <a:latin typeface="Comic Sans MS"/>
                <a:cs typeface="Comic Sans MS"/>
              </a:rPr>
              <a:t>1</a:t>
            </a:r>
            <a:endParaRPr sz="135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7010" y="2208529"/>
            <a:ext cx="908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7240" algn="l"/>
              </a:tabLst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r>
              <a:rPr sz="1800" dirty="0">
                <a:latin typeface="Comic Sans MS"/>
                <a:cs typeface="Comic Sans MS"/>
              </a:rPr>
              <a:t>	</a:t>
            </a:r>
            <a:r>
              <a:rPr sz="1800" spc="-50" dirty="0">
                <a:latin typeface="Comic Sans MS"/>
                <a:cs typeface="Comic Sans MS"/>
              </a:rPr>
              <a:t>a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4235" y="2208529"/>
            <a:ext cx="563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ax[n]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94610" y="3315208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44340" y="3315208"/>
            <a:ext cx="629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Comic Sans MS"/>
                <a:cs typeface="Comic Sans MS"/>
              </a:rPr>
              <a:t>x[n-</a:t>
            </a:r>
            <a:r>
              <a:rPr sz="1800" spc="-25" dirty="0">
                <a:latin typeface="Comic Sans MS"/>
                <a:cs typeface="Comic Sans MS"/>
              </a:rPr>
              <a:t>1]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5782" y="2142998"/>
            <a:ext cx="2310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Multiplication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a </a:t>
            </a:r>
            <a:r>
              <a:rPr sz="2000" spc="-10" dirty="0">
                <a:latin typeface="Times New Roman"/>
                <a:cs typeface="Times New Roman"/>
              </a:rPr>
              <a:t>sequence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constant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75782" y="3045713"/>
            <a:ext cx="10731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Unit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delay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75782" y="3960621"/>
            <a:ext cx="27031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latin typeface="Times New Roman"/>
                <a:cs typeface="Times New Roman"/>
              </a:rPr>
              <a:t>Addition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sequences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62250" y="2527554"/>
            <a:ext cx="1828800" cy="85725"/>
          </a:xfrm>
          <a:custGeom>
            <a:avLst/>
            <a:gdLst/>
            <a:ahLst/>
            <a:cxnLst/>
            <a:rect l="l" t="t" r="r" b="b"/>
            <a:pathLst>
              <a:path w="1828800" h="85725">
                <a:moveTo>
                  <a:pt x="1743075" y="0"/>
                </a:moveTo>
                <a:lnTo>
                  <a:pt x="1743075" y="28448"/>
                </a:lnTo>
                <a:lnTo>
                  <a:pt x="885825" y="28448"/>
                </a:lnTo>
                <a:lnTo>
                  <a:pt x="828675" y="0"/>
                </a:lnTo>
                <a:lnTo>
                  <a:pt x="828675" y="28448"/>
                </a:lnTo>
                <a:lnTo>
                  <a:pt x="0" y="28448"/>
                </a:lnTo>
                <a:lnTo>
                  <a:pt x="0" y="56896"/>
                </a:lnTo>
                <a:lnTo>
                  <a:pt x="828675" y="56896"/>
                </a:lnTo>
                <a:lnTo>
                  <a:pt x="828675" y="85344"/>
                </a:lnTo>
                <a:lnTo>
                  <a:pt x="885825" y="56896"/>
                </a:lnTo>
                <a:lnTo>
                  <a:pt x="1743075" y="56896"/>
                </a:lnTo>
                <a:lnTo>
                  <a:pt x="1743075" y="85344"/>
                </a:lnTo>
                <a:lnTo>
                  <a:pt x="1800225" y="56896"/>
                </a:lnTo>
                <a:lnTo>
                  <a:pt x="1828800" y="42926"/>
                </a:lnTo>
                <a:lnTo>
                  <a:pt x="1800225" y="28448"/>
                </a:lnTo>
                <a:lnTo>
                  <a:pt x="1743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596133" y="4008120"/>
            <a:ext cx="3037840" cy="1206500"/>
            <a:chOff x="2596133" y="4008120"/>
            <a:chExt cx="3037840" cy="1206500"/>
          </a:xfrm>
        </p:grpSpPr>
        <p:sp>
          <p:nvSpPr>
            <p:cNvPr id="18" name="object 18"/>
            <p:cNvSpPr/>
            <p:nvPr/>
          </p:nvSpPr>
          <p:spPr>
            <a:xfrm>
              <a:off x="3429000" y="4022598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lnTo>
                    <a:pt x="3810" y="255270"/>
                  </a:lnTo>
                  <a:lnTo>
                    <a:pt x="15240" y="208279"/>
                  </a:lnTo>
                  <a:lnTo>
                    <a:pt x="34290" y="164465"/>
                  </a:lnTo>
                  <a:lnTo>
                    <a:pt x="59055" y="124460"/>
                  </a:lnTo>
                  <a:lnTo>
                    <a:pt x="89535" y="88900"/>
                  </a:lnTo>
                  <a:lnTo>
                    <a:pt x="125095" y="58420"/>
                  </a:lnTo>
                  <a:lnTo>
                    <a:pt x="164465" y="33654"/>
                  </a:lnTo>
                  <a:lnTo>
                    <a:pt x="208279" y="15239"/>
                  </a:lnTo>
                  <a:lnTo>
                    <a:pt x="255270" y="3810"/>
                  </a:lnTo>
                  <a:lnTo>
                    <a:pt x="304800" y="0"/>
                  </a:lnTo>
                  <a:lnTo>
                    <a:pt x="354330" y="3810"/>
                  </a:lnTo>
                  <a:lnTo>
                    <a:pt x="401320" y="15239"/>
                  </a:lnTo>
                  <a:lnTo>
                    <a:pt x="445134" y="33654"/>
                  </a:lnTo>
                  <a:lnTo>
                    <a:pt x="484505" y="58420"/>
                  </a:lnTo>
                  <a:lnTo>
                    <a:pt x="520065" y="88900"/>
                  </a:lnTo>
                  <a:lnTo>
                    <a:pt x="550545" y="124460"/>
                  </a:lnTo>
                  <a:lnTo>
                    <a:pt x="575310" y="164465"/>
                  </a:lnTo>
                  <a:lnTo>
                    <a:pt x="594360" y="208279"/>
                  </a:lnTo>
                  <a:lnTo>
                    <a:pt x="605790" y="255270"/>
                  </a:lnTo>
                  <a:lnTo>
                    <a:pt x="609600" y="304800"/>
                  </a:lnTo>
                  <a:lnTo>
                    <a:pt x="605790" y="353695"/>
                  </a:lnTo>
                  <a:lnTo>
                    <a:pt x="594360" y="400685"/>
                  </a:lnTo>
                  <a:lnTo>
                    <a:pt x="575310" y="444500"/>
                  </a:lnTo>
                  <a:lnTo>
                    <a:pt x="550545" y="484505"/>
                  </a:lnTo>
                  <a:lnTo>
                    <a:pt x="520065" y="520065"/>
                  </a:lnTo>
                  <a:lnTo>
                    <a:pt x="484505" y="550545"/>
                  </a:lnTo>
                  <a:lnTo>
                    <a:pt x="445134" y="575310"/>
                  </a:lnTo>
                  <a:lnTo>
                    <a:pt x="401320" y="593725"/>
                  </a:lnTo>
                  <a:lnTo>
                    <a:pt x="354330" y="605155"/>
                  </a:lnTo>
                  <a:lnTo>
                    <a:pt x="304800" y="609600"/>
                  </a:lnTo>
                  <a:lnTo>
                    <a:pt x="255270" y="605155"/>
                  </a:lnTo>
                  <a:lnTo>
                    <a:pt x="208279" y="593725"/>
                  </a:lnTo>
                  <a:lnTo>
                    <a:pt x="164465" y="575310"/>
                  </a:lnTo>
                  <a:lnTo>
                    <a:pt x="125095" y="550545"/>
                  </a:lnTo>
                  <a:lnTo>
                    <a:pt x="89535" y="520065"/>
                  </a:lnTo>
                  <a:lnTo>
                    <a:pt x="59055" y="484505"/>
                  </a:lnTo>
                  <a:lnTo>
                    <a:pt x="34290" y="444500"/>
                  </a:lnTo>
                  <a:lnTo>
                    <a:pt x="15240" y="400685"/>
                  </a:lnTo>
                  <a:lnTo>
                    <a:pt x="3810" y="353695"/>
                  </a:lnTo>
                  <a:lnTo>
                    <a:pt x="0" y="30480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43200" y="4284725"/>
              <a:ext cx="1033780" cy="882015"/>
            </a:xfrm>
            <a:custGeom>
              <a:avLst/>
              <a:gdLst/>
              <a:ahLst/>
              <a:cxnLst/>
              <a:rect l="l" t="t" r="r" b="b"/>
              <a:pathLst>
                <a:path w="1033779" h="882014">
                  <a:moveTo>
                    <a:pt x="685927" y="43180"/>
                  </a:moveTo>
                  <a:lnTo>
                    <a:pt x="657352" y="28575"/>
                  </a:lnTo>
                  <a:lnTo>
                    <a:pt x="600202" y="0"/>
                  </a:lnTo>
                  <a:lnTo>
                    <a:pt x="600202" y="28575"/>
                  </a:lnTo>
                  <a:lnTo>
                    <a:pt x="0" y="28575"/>
                  </a:lnTo>
                  <a:lnTo>
                    <a:pt x="0" y="57150"/>
                  </a:lnTo>
                  <a:lnTo>
                    <a:pt x="600202" y="57150"/>
                  </a:lnTo>
                  <a:lnTo>
                    <a:pt x="600202" y="85725"/>
                  </a:lnTo>
                  <a:lnTo>
                    <a:pt x="657352" y="57150"/>
                  </a:lnTo>
                  <a:lnTo>
                    <a:pt x="685927" y="43180"/>
                  </a:lnTo>
                  <a:close/>
                </a:path>
                <a:path w="1033779" h="882014">
                  <a:moveTo>
                    <a:pt x="1004697" y="433844"/>
                  </a:moveTo>
                  <a:lnTo>
                    <a:pt x="976122" y="433844"/>
                  </a:lnTo>
                  <a:lnTo>
                    <a:pt x="976122" y="881634"/>
                  </a:lnTo>
                  <a:lnTo>
                    <a:pt x="1004697" y="881634"/>
                  </a:lnTo>
                  <a:lnTo>
                    <a:pt x="1004697" y="433844"/>
                  </a:lnTo>
                  <a:close/>
                </a:path>
                <a:path w="1033779" h="882014">
                  <a:moveTo>
                    <a:pt x="1033272" y="433832"/>
                  </a:moveTo>
                  <a:lnTo>
                    <a:pt x="1026287" y="419227"/>
                  </a:lnTo>
                  <a:lnTo>
                    <a:pt x="990727" y="348107"/>
                  </a:lnTo>
                  <a:lnTo>
                    <a:pt x="947547" y="433832"/>
                  </a:lnTo>
                  <a:lnTo>
                    <a:pt x="1033272" y="4338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6133" y="4263390"/>
              <a:ext cx="451866" cy="3840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5965" y="4413504"/>
              <a:ext cx="296418" cy="2346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1111" y="4263390"/>
              <a:ext cx="606551" cy="3840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3250" y="5000244"/>
              <a:ext cx="150113" cy="1554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72205" y="4979670"/>
              <a:ext cx="320040" cy="23469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0973" y="4830318"/>
              <a:ext cx="607313" cy="3840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38600" y="4284726"/>
              <a:ext cx="472439" cy="39700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39005" y="4446270"/>
              <a:ext cx="296417" cy="2346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64151" y="4296918"/>
              <a:ext cx="984503" cy="3840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77383" y="4446270"/>
              <a:ext cx="320039" cy="23469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26151" y="4296918"/>
              <a:ext cx="607313" cy="38404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706116" y="4306570"/>
            <a:ext cx="561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x</a:t>
            </a:r>
            <a:r>
              <a:rPr sz="1725" spc="-15" baseline="-7246" dirty="0">
                <a:latin typeface="Comic Sans MS"/>
                <a:cs typeface="Comic Sans MS"/>
              </a:rPr>
              <a:t>1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91814" y="3941064"/>
            <a:ext cx="2940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0" dirty="0">
                <a:latin typeface="Comic Sans MS"/>
                <a:cs typeface="Comic Sans MS"/>
              </a:rPr>
              <a:t>+</a:t>
            </a:r>
            <a:endParaRPr sz="4400">
              <a:latin typeface="Comic Sans MS"/>
              <a:cs typeface="Comic Sans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69917" y="4343145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omic Sans MS"/>
                <a:cs typeface="Comic Sans MS"/>
              </a:rPr>
              <a:t>x</a:t>
            </a:r>
            <a:r>
              <a:rPr sz="1725" baseline="-7246" dirty="0">
                <a:latin typeface="Comic Sans MS"/>
                <a:cs typeface="Comic Sans MS"/>
              </a:rPr>
              <a:t>1</a:t>
            </a:r>
            <a:r>
              <a:rPr sz="1800" dirty="0">
                <a:latin typeface="Comic Sans MS"/>
                <a:cs typeface="Comic Sans MS"/>
              </a:rPr>
              <a:t>[n]</a:t>
            </a:r>
            <a:r>
              <a:rPr sz="1800" spc="-9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+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spc="-20" dirty="0">
                <a:latin typeface="Comic Sans MS"/>
                <a:cs typeface="Comic Sans MS"/>
              </a:rPr>
              <a:t>x</a:t>
            </a:r>
            <a:r>
              <a:rPr sz="1725" spc="-30" baseline="-7246" dirty="0">
                <a:latin typeface="Comic Sans MS"/>
                <a:cs typeface="Comic Sans MS"/>
              </a:rPr>
              <a:t>2</a:t>
            </a:r>
            <a:r>
              <a:rPr sz="1800" spc="-20" dirty="0">
                <a:latin typeface="Comic Sans MS"/>
                <a:cs typeface="Comic Sans MS"/>
              </a:rPr>
              <a:t>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02864" y="4873752"/>
            <a:ext cx="584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x</a:t>
            </a:r>
            <a:r>
              <a:rPr sz="1725" spc="-15" baseline="-7246" dirty="0">
                <a:latin typeface="Comic Sans MS"/>
                <a:cs typeface="Comic Sans MS"/>
              </a:rPr>
              <a:t>2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43200" y="3221735"/>
            <a:ext cx="609600" cy="86360"/>
          </a:xfrm>
          <a:custGeom>
            <a:avLst/>
            <a:gdLst/>
            <a:ahLst/>
            <a:cxnLst/>
            <a:rect l="l" t="t" r="r" b="b"/>
            <a:pathLst>
              <a:path w="609600" h="86360">
                <a:moveTo>
                  <a:pt x="609600" y="42672"/>
                </a:moveTo>
                <a:lnTo>
                  <a:pt x="581025" y="28702"/>
                </a:lnTo>
                <a:lnTo>
                  <a:pt x="523875" y="0"/>
                </a:lnTo>
                <a:lnTo>
                  <a:pt x="523875" y="28702"/>
                </a:lnTo>
                <a:lnTo>
                  <a:pt x="0" y="28702"/>
                </a:lnTo>
                <a:lnTo>
                  <a:pt x="0" y="57404"/>
                </a:lnTo>
                <a:lnTo>
                  <a:pt x="523875" y="57404"/>
                </a:lnTo>
                <a:lnTo>
                  <a:pt x="523875" y="86106"/>
                </a:lnTo>
                <a:lnTo>
                  <a:pt x="581025" y="57404"/>
                </a:lnTo>
                <a:lnTo>
                  <a:pt x="609600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1613" y="184658"/>
            <a:ext cx="7497445" cy="76454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476500" marR="5080" indent="-2463800">
              <a:lnSpc>
                <a:spcPct val="102099"/>
              </a:lnSpc>
              <a:spcBef>
                <a:spcPts val="40"/>
              </a:spcBef>
            </a:pPr>
            <a:r>
              <a:rPr sz="2400" u="none" dirty="0"/>
              <a:t>Block</a:t>
            </a:r>
            <a:r>
              <a:rPr sz="2400" u="none" spc="-95" dirty="0"/>
              <a:t> </a:t>
            </a:r>
            <a:r>
              <a:rPr sz="2400" u="none" dirty="0"/>
              <a:t>Diagram</a:t>
            </a:r>
            <a:r>
              <a:rPr sz="2400" u="none" spc="-50" dirty="0"/>
              <a:t> </a:t>
            </a:r>
            <a:r>
              <a:rPr sz="2400" u="none" dirty="0"/>
              <a:t>Representation</a:t>
            </a:r>
            <a:r>
              <a:rPr sz="2400" u="none" spc="-60" dirty="0"/>
              <a:t> </a:t>
            </a:r>
            <a:r>
              <a:rPr sz="2400" u="none" dirty="0"/>
              <a:t>of</a:t>
            </a:r>
            <a:r>
              <a:rPr sz="2400" u="none" spc="-65" dirty="0"/>
              <a:t> </a:t>
            </a:r>
            <a:r>
              <a:rPr sz="2400" u="none" dirty="0"/>
              <a:t>Linear</a:t>
            </a:r>
            <a:r>
              <a:rPr sz="2400" u="none" spc="-25" dirty="0"/>
              <a:t> Constant-</a:t>
            </a:r>
            <a:r>
              <a:rPr sz="2400" u="none" spc="-10" dirty="0"/>
              <a:t>coefficient </a:t>
            </a:r>
            <a:r>
              <a:rPr sz="2400" u="none" dirty="0"/>
              <a:t>Difference</a:t>
            </a:r>
            <a:r>
              <a:rPr sz="2400" u="none" spc="-140" dirty="0"/>
              <a:t> </a:t>
            </a:r>
            <a:r>
              <a:rPr sz="2400" u="none" spc="-10" dirty="0"/>
              <a:t>Equations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009007" y="3378327"/>
            <a:ext cx="1167765" cy="0"/>
          </a:xfrm>
          <a:custGeom>
            <a:avLst/>
            <a:gdLst/>
            <a:ahLst/>
            <a:cxnLst/>
            <a:rect l="l" t="t" r="r" b="b"/>
            <a:pathLst>
              <a:path w="1167764">
                <a:moveTo>
                  <a:pt x="0" y="0"/>
                </a:moveTo>
                <a:lnTo>
                  <a:pt x="1167384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581400" y="3542538"/>
            <a:ext cx="3602354" cy="665480"/>
            <a:chOff x="3581400" y="3542538"/>
            <a:chExt cx="3602354" cy="665480"/>
          </a:xfrm>
        </p:grpSpPr>
        <p:sp>
          <p:nvSpPr>
            <p:cNvPr id="5" name="object 5"/>
            <p:cNvSpPr/>
            <p:nvPr/>
          </p:nvSpPr>
          <p:spPr>
            <a:xfrm>
              <a:off x="3961765" y="3580637"/>
              <a:ext cx="3221990" cy="627380"/>
            </a:xfrm>
            <a:custGeom>
              <a:avLst/>
              <a:gdLst/>
              <a:ahLst/>
              <a:cxnLst/>
              <a:rect l="l" t="t" r="r" b="b"/>
              <a:pathLst>
                <a:path w="3221990" h="627379">
                  <a:moveTo>
                    <a:pt x="3221609" y="125857"/>
                  </a:moveTo>
                  <a:lnTo>
                    <a:pt x="3220974" y="92202"/>
                  </a:lnTo>
                  <a:lnTo>
                    <a:pt x="3219704" y="56515"/>
                  </a:lnTo>
                  <a:lnTo>
                    <a:pt x="3181604" y="57785"/>
                  </a:lnTo>
                  <a:lnTo>
                    <a:pt x="3182874" y="92202"/>
                  </a:lnTo>
                  <a:lnTo>
                    <a:pt x="3183509" y="125857"/>
                  </a:lnTo>
                  <a:lnTo>
                    <a:pt x="3183509" y="162052"/>
                  </a:lnTo>
                  <a:lnTo>
                    <a:pt x="3182874" y="193167"/>
                  </a:lnTo>
                  <a:lnTo>
                    <a:pt x="3175889" y="257302"/>
                  </a:lnTo>
                  <a:lnTo>
                    <a:pt x="3165729" y="301879"/>
                  </a:lnTo>
                  <a:lnTo>
                    <a:pt x="3149854" y="343789"/>
                  </a:lnTo>
                  <a:lnTo>
                    <a:pt x="3126994" y="382524"/>
                  </a:lnTo>
                  <a:lnTo>
                    <a:pt x="3096514" y="418084"/>
                  </a:lnTo>
                  <a:lnTo>
                    <a:pt x="3056509" y="451104"/>
                  </a:lnTo>
                  <a:lnTo>
                    <a:pt x="3005709" y="479679"/>
                  </a:lnTo>
                  <a:lnTo>
                    <a:pt x="2965069" y="496824"/>
                  </a:lnTo>
                  <a:lnTo>
                    <a:pt x="2890139" y="519811"/>
                  </a:lnTo>
                  <a:lnTo>
                    <a:pt x="2830449" y="533146"/>
                  </a:lnTo>
                  <a:lnTo>
                    <a:pt x="2728849" y="550926"/>
                  </a:lnTo>
                  <a:lnTo>
                    <a:pt x="2575306" y="569341"/>
                  </a:lnTo>
                  <a:lnTo>
                    <a:pt x="2408936" y="581406"/>
                  </a:lnTo>
                  <a:lnTo>
                    <a:pt x="2323211" y="585216"/>
                  </a:lnTo>
                  <a:lnTo>
                    <a:pt x="2236216" y="587756"/>
                  </a:lnTo>
                  <a:lnTo>
                    <a:pt x="2149856" y="589026"/>
                  </a:lnTo>
                  <a:lnTo>
                    <a:pt x="2064766" y="588391"/>
                  </a:lnTo>
                  <a:lnTo>
                    <a:pt x="1941576" y="585216"/>
                  </a:lnTo>
                  <a:lnTo>
                    <a:pt x="1902206" y="583311"/>
                  </a:lnTo>
                  <a:lnTo>
                    <a:pt x="1826006" y="578231"/>
                  </a:lnTo>
                  <a:lnTo>
                    <a:pt x="1754886" y="571881"/>
                  </a:lnTo>
                  <a:lnTo>
                    <a:pt x="1686941" y="563626"/>
                  </a:lnTo>
                  <a:lnTo>
                    <a:pt x="1620266" y="552196"/>
                  </a:lnTo>
                  <a:lnTo>
                    <a:pt x="1553591" y="538861"/>
                  </a:lnTo>
                  <a:lnTo>
                    <a:pt x="1488186" y="522986"/>
                  </a:lnTo>
                  <a:lnTo>
                    <a:pt x="1424051" y="505079"/>
                  </a:lnTo>
                  <a:lnTo>
                    <a:pt x="1360043" y="486029"/>
                  </a:lnTo>
                  <a:lnTo>
                    <a:pt x="1297813" y="465709"/>
                  </a:lnTo>
                  <a:lnTo>
                    <a:pt x="1235583" y="444119"/>
                  </a:lnTo>
                  <a:lnTo>
                    <a:pt x="1113663" y="399034"/>
                  </a:lnTo>
                  <a:lnTo>
                    <a:pt x="880618" y="308864"/>
                  </a:lnTo>
                  <a:lnTo>
                    <a:pt x="741553" y="257937"/>
                  </a:lnTo>
                  <a:lnTo>
                    <a:pt x="660908" y="226187"/>
                  </a:lnTo>
                  <a:lnTo>
                    <a:pt x="607568" y="202692"/>
                  </a:lnTo>
                  <a:lnTo>
                    <a:pt x="502793" y="153162"/>
                  </a:lnTo>
                  <a:lnTo>
                    <a:pt x="351663" y="78232"/>
                  </a:lnTo>
                  <a:lnTo>
                    <a:pt x="256413" y="33020"/>
                  </a:lnTo>
                  <a:lnTo>
                    <a:pt x="232918" y="22860"/>
                  </a:lnTo>
                  <a:lnTo>
                    <a:pt x="210185" y="13335"/>
                  </a:lnTo>
                  <a:lnTo>
                    <a:pt x="187960" y="4445"/>
                  </a:lnTo>
                  <a:lnTo>
                    <a:pt x="175260" y="0"/>
                  </a:lnTo>
                  <a:lnTo>
                    <a:pt x="0" y="0"/>
                  </a:lnTo>
                  <a:lnTo>
                    <a:pt x="17145" y="635"/>
                  </a:lnTo>
                  <a:lnTo>
                    <a:pt x="34290" y="1905"/>
                  </a:lnTo>
                  <a:lnTo>
                    <a:pt x="90805" y="12700"/>
                  </a:lnTo>
                  <a:lnTo>
                    <a:pt x="131445" y="24765"/>
                  </a:lnTo>
                  <a:lnTo>
                    <a:pt x="173990" y="40005"/>
                  </a:lnTo>
                  <a:lnTo>
                    <a:pt x="217805" y="57785"/>
                  </a:lnTo>
                  <a:lnTo>
                    <a:pt x="335153" y="112522"/>
                  </a:lnTo>
                  <a:lnTo>
                    <a:pt x="538988" y="212852"/>
                  </a:lnTo>
                  <a:lnTo>
                    <a:pt x="592328" y="237617"/>
                  </a:lnTo>
                  <a:lnTo>
                    <a:pt x="646303" y="261112"/>
                  </a:lnTo>
                  <a:lnTo>
                    <a:pt x="700913" y="283337"/>
                  </a:lnTo>
                  <a:lnTo>
                    <a:pt x="728853" y="294132"/>
                  </a:lnTo>
                  <a:lnTo>
                    <a:pt x="810768" y="323469"/>
                  </a:lnTo>
                  <a:lnTo>
                    <a:pt x="867283" y="344424"/>
                  </a:lnTo>
                  <a:lnTo>
                    <a:pt x="1100328" y="434594"/>
                  </a:lnTo>
                  <a:lnTo>
                    <a:pt x="1222883" y="480314"/>
                  </a:lnTo>
                  <a:lnTo>
                    <a:pt x="1285748" y="501904"/>
                  </a:lnTo>
                  <a:lnTo>
                    <a:pt x="1349248" y="522986"/>
                  </a:lnTo>
                  <a:lnTo>
                    <a:pt x="1414018" y="542036"/>
                  </a:lnTo>
                  <a:lnTo>
                    <a:pt x="1479296" y="559816"/>
                  </a:lnTo>
                  <a:lnTo>
                    <a:pt x="1545971" y="576326"/>
                  </a:lnTo>
                  <a:lnTo>
                    <a:pt x="1647571" y="596011"/>
                  </a:lnTo>
                  <a:lnTo>
                    <a:pt x="1716151" y="606171"/>
                  </a:lnTo>
                  <a:lnTo>
                    <a:pt x="1823466" y="616331"/>
                  </a:lnTo>
                  <a:lnTo>
                    <a:pt x="1900301" y="621411"/>
                  </a:lnTo>
                  <a:lnTo>
                    <a:pt x="1940306" y="623316"/>
                  </a:lnTo>
                  <a:lnTo>
                    <a:pt x="2064766" y="626491"/>
                  </a:lnTo>
                  <a:lnTo>
                    <a:pt x="2150491" y="627126"/>
                  </a:lnTo>
                  <a:lnTo>
                    <a:pt x="2237486" y="625856"/>
                  </a:lnTo>
                  <a:lnTo>
                    <a:pt x="2324481" y="623316"/>
                  </a:lnTo>
                  <a:lnTo>
                    <a:pt x="2411476" y="619506"/>
                  </a:lnTo>
                  <a:lnTo>
                    <a:pt x="2538476" y="610616"/>
                  </a:lnTo>
                  <a:lnTo>
                    <a:pt x="2619756" y="602996"/>
                  </a:lnTo>
                  <a:lnTo>
                    <a:pt x="2658999" y="598551"/>
                  </a:lnTo>
                  <a:lnTo>
                    <a:pt x="2728849" y="589026"/>
                  </a:lnTo>
                  <a:lnTo>
                    <a:pt x="2770759" y="582676"/>
                  </a:lnTo>
                  <a:lnTo>
                    <a:pt x="2838069" y="570611"/>
                  </a:lnTo>
                  <a:lnTo>
                    <a:pt x="2899664" y="556641"/>
                  </a:lnTo>
                  <a:lnTo>
                    <a:pt x="2954274" y="540766"/>
                  </a:lnTo>
                  <a:lnTo>
                    <a:pt x="3001899" y="523621"/>
                  </a:lnTo>
                  <a:lnTo>
                    <a:pt x="3043174" y="503809"/>
                  </a:lnTo>
                  <a:lnTo>
                    <a:pt x="3079369" y="481584"/>
                  </a:lnTo>
                  <a:lnTo>
                    <a:pt x="3110484" y="457454"/>
                  </a:lnTo>
                  <a:lnTo>
                    <a:pt x="3148584" y="417449"/>
                  </a:lnTo>
                  <a:lnTo>
                    <a:pt x="3177159" y="374269"/>
                  </a:lnTo>
                  <a:lnTo>
                    <a:pt x="3197479" y="327279"/>
                  </a:lnTo>
                  <a:lnTo>
                    <a:pt x="3210814" y="278892"/>
                  </a:lnTo>
                  <a:lnTo>
                    <a:pt x="3217799" y="228727"/>
                  </a:lnTo>
                  <a:lnTo>
                    <a:pt x="3221609" y="162052"/>
                  </a:lnTo>
                  <a:lnTo>
                    <a:pt x="3221609" y="125857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1400" y="3742055"/>
              <a:ext cx="117475" cy="1244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40455" y="3542538"/>
              <a:ext cx="496570" cy="249554"/>
            </a:xfrm>
            <a:custGeom>
              <a:avLst/>
              <a:gdLst/>
              <a:ahLst/>
              <a:cxnLst/>
              <a:rect l="l" t="t" r="r" b="b"/>
              <a:pathLst>
                <a:path w="496570" h="249554">
                  <a:moveTo>
                    <a:pt x="322579" y="0"/>
                  </a:moveTo>
                  <a:lnTo>
                    <a:pt x="284479" y="3175"/>
                  </a:lnTo>
                  <a:lnTo>
                    <a:pt x="231139" y="17780"/>
                  </a:lnTo>
                  <a:lnTo>
                    <a:pt x="181609" y="43180"/>
                  </a:lnTo>
                  <a:lnTo>
                    <a:pt x="121919" y="87630"/>
                  </a:lnTo>
                  <a:lnTo>
                    <a:pt x="69849" y="139192"/>
                  </a:lnTo>
                  <a:lnTo>
                    <a:pt x="24129" y="193167"/>
                  </a:lnTo>
                  <a:lnTo>
                    <a:pt x="0" y="224282"/>
                  </a:lnTo>
                  <a:lnTo>
                    <a:pt x="29209" y="249047"/>
                  </a:lnTo>
                  <a:lnTo>
                    <a:pt x="53974" y="217297"/>
                  </a:lnTo>
                  <a:lnTo>
                    <a:pt x="74929" y="191262"/>
                  </a:lnTo>
                  <a:lnTo>
                    <a:pt x="121284" y="140462"/>
                  </a:lnTo>
                  <a:lnTo>
                    <a:pt x="160019" y="105410"/>
                  </a:lnTo>
                  <a:lnTo>
                    <a:pt x="200659" y="76200"/>
                  </a:lnTo>
                  <a:lnTo>
                    <a:pt x="243839" y="53975"/>
                  </a:lnTo>
                  <a:lnTo>
                    <a:pt x="289559" y="40640"/>
                  </a:lnTo>
                  <a:lnTo>
                    <a:pt x="321309" y="38100"/>
                  </a:lnTo>
                  <a:lnTo>
                    <a:pt x="496569" y="38100"/>
                  </a:lnTo>
                  <a:lnTo>
                    <a:pt x="487044" y="34290"/>
                  </a:lnTo>
                  <a:lnTo>
                    <a:pt x="464819" y="27305"/>
                  </a:lnTo>
                  <a:lnTo>
                    <a:pt x="443864" y="20320"/>
                  </a:lnTo>
                  <a:lnTo>
                    <a:pt x="422909" y="14604"/>
                  </a:lnTo>
                  <a:lnTo>
                    <a:pt x="401954" y="9525"/>
                  </a:lnTo>
                  <a:lnTo>
                    <a:pt x="381634" y="5715"/>
                  </a:lnTo>
                  <a:lnTo>
                    <a:pt x="361314" y="2540"/>
                  </a:lnTo>
                  <a:lnTo>
                    <a:pt x="341629" y="635"/>
                  </a:lnTo>
                  <a:lnTo>
                    <a:pt x="322579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68217" y="5145785"/>
            <a:ext cx="2922270" cy="769620"/>
            <a:chOff x="3268217" y="5145785"/>
            <a:chExt cx="2922270" cy="769620"/>
          </a:xfrm>
        </p:grpSpPr>
        <p:sp>
          <p:nvSpPr>
            <p:cNvPr id="9" name="object 9"/>
            <p:cNvSpPr/>
            <p:nvPr/>
          </p:nvSpPr>
          <p:spPr>
            <a:xfrm>
              <a:off x="3741293" y="5183885"/>
              <a:ext cx="2449195" cy="731520"/>
            </a:xfrm>
            <a:custGeom>
              <a:avLst/>
              <a:gdLst/>
              <a:ahLst/>
              <a:cxnLst/>
              <a:rect l="l" t="t" r="r" b="b"/>
              <a:pathLst>
                <a:path w="2449195" h="731520">
                  <a:moveTo>
                    <a:pt x="2449195" y="309499"/>
                  </a:moveTo>
                  <a:lnTo>
                    <a:pt x="2412365" y="301244"/>
                  </a:lnTo>
                  <a:lnTo>
                    <a:pt x="2397760" y="362966"/>
                  </a:lnTo>
                  <a:lnTo>
                    <a:pt x="2381885" y="422656"/>
                  </a:lnTo>
                  <a:lnTo>
                    <a:pt x="2364105" y="479221"/>
                  </a:lnTo>
                  <a:lnTo>
                    <a:pt x="2341880" y="531329"/>
                  </a:lnTo>
                  <a:lnTo>
                    <a:pt x="2315210" y="577088"/>
                  </a:lnTo>
                  <a:lnTo>
                    <a:pt x="2282825" y="616483"/>
                  </a:lnTo>
                  <a:lnTo>
                    <a:pt x="2243455" y="646353"/>
                  </a:lnTo>
                  <a:lnTo>
                    <a:pt x="2195830" y="668604"/>
                  </a:lnTo>
                  <a:lnTo>
                    <a:pt x="2136775" y="683856"/>
                  </a:lnTo>
                  <a:lnTo>
                    <a:pt x="2068195" y="691476"/>
                  </a:lnTo>
                  <a:lnTo>
                    <a:pt x="2031365" y="693381"/>
                  </a:lnTo>
                  <a:lnTo>
                    <a:pt x="1991995" y="692746"/>
                  </a:lnTo>
                  <a:lnTo>
                    <a:pt x="1951355" y="690841"/>
                  </a:lnTo>
                  <a:lnTo>
                    <a:pt x="1908810" y="687031"/>
                  </a:lnTo>
                  <a:lnTo>
                    <a:pt x="1864360" y="681316"/>
                  </a:lnTo>
                  <a:lnTo>
                    <a:pt x="1819275" y="674319"/>
                  </a:lnTo>
                  <a:lnTo>
                    <a:pt x="1772285" y="664794"/>
                  </a:lnTo>
                  <a:lnTo>
                    <a:pt x="1724025" y="653986"/>
                  </a:lnTo>
                  <a:lnTo>
                    <a:pt x="1675130" y="641273"/>
                  </a:lnTo>
                  <a:lnTo>
                    <a:pt x="1624965" y="626656"/>
                  </a:lnTo>
                  <a:lnTo>
                    <a:pt x="1574165" y="610768"/>
                  </a:lnTo>
                  <a:lnTo>
                    <a:pt x="1496695" y="582803"/>
                  </a:lnTo>
                  <a:lnTo>
                    <a:pt x="1442085" y="558660"/>
                  </a:lnTo>
                  <a:lnTo>
                    <a:pt x="1355090" y="515442"/>
                  </a:lnTo>
                  <a:lnTo>
                    <a:pt x="1263015" y="463969"/>
                  </a:lnTo>
                  <a:lnTo>
                    <a:pt x="1167130" y="407403"/>
                  </a:lnTo>
                  <a:lnTo>
                    <a:pt x="903605" y="247269"/>
                  </a:lnTo>
                  <a:lnTo>
                    <a:pt x="838200" y="208534"/>
                  </a:lnTo>
                  <a:lnTo>
                    <a:pt x="742315" y="154432"/>
                  </a:lnTo>
                  <a:lnTo>
                    <a:pt x="679450" y="122047"/>
                  </a:lnTo>
                  <a:lnTo>
                    <a:pt x="619125" y="93472"/>
                  </a:lnTo>
                  <a:lnTo>
                    <a:pt x="560705" y="69342"/>
                  </a:lnTo>
                  <a:lnTo>
                    <a:pt x="476885" y="40767"/>
                  </a:lnTo>
                  <a:lnTo>
                    <a:pt x="421005" y="24130"/>
                  </a:lnTo>
                  <a:lnTo>
                    <a:pt x="365760" y="10160"/>
                  </a:lnTo>
                  <a:lnTo>
                    <a:pt x="319405" y="0"/>
                  </a:lnTo>
                  <a:lnTo>
                    <a:pt x="0" y="0"/>
                  </a:lnTo>
                  <a:lnTo>
                    <a:pt x="46990" y="1905"/>
                  </a:lnTo>
                  <a:lnTo>
                    <a:pt x="95250" y="5080"/>
                  </a:lnTo>
                  <a:lnTo>
                    <a:pt x="145415" y="10160"/>
                  </a:lnTo>
                  <a:lnTo>
                    <a:pt x="196850" y="16510"/>
                  </a:lnTo>
                  <a:lnTo>
                    <a:pt x="249555" y="24765"/>
                  </a:lnTo>
                  <a:lnTo>
                    <a:pt x="302260" y="34925"/>
                  </a:lnTo>
                  <a:lnTo>
                    <a:pt x="356235" y="47117"/>
                  </a:lnTo>
                  <a:lnTo>
                    <a:pt x="410845" y="61087"/>
                  </a:lnTo>
                  <a:lnTo>
                    <a:pt x="464820" y="76962"/>
                  </a:lnTo>
                  <a:lnTo>
                    <a:pt x="519430" y="94742"/>
                  </a:lnTo>
                  <a:lnTo>
                    <a:pt x="574675" y="115697"/>
                  </a:lnTo>
                  <a:lnTo>
                    <a:pt x="632460" y="141732"/>
                  </a:lnTo>
                  <a:lnTo>
                    <a:pt x="692785" y="171577"/>
                  </a:lnTo>
                  <a:lnTo>
                    <a:pt x="755015" y="205359"/>
                  </a:lnTo>
                  <a:lnTo>
                    <a:pt x="819150" y="241554"/>
                  </a:lnTo>
                  <a:lnTo>
                    <a:pt x="883920" y="279654"/>
                  </a:lnTo>
                  <a:lnTo>
                    <a:pt x="1147445" y="440448"/>
                  </a:lnTo>
                  <a:lnTo>
                    <a:pt x="1243965" y="497014"/>
                  </a:lnTo>
                  <a:lnTo>
                    <a:pt x="1306830" y="532599"/>
                  </a:lnTo>
                  <a:lnTo>
                    <a:pt x="1367790" y="565010"/>
                  </a:lnTo>
                  <a:lnTo>
                    <a:pt x="1426845" y="593610"/>
                  </a:lnTo>
                  <a:lnTo>
                    <a:pt x="1482725" y="618401"/>
                  </a:lnTo>
                  <a:lnTo>
                    <a:pt x="1562735" y="646988"/>
                  </a:lnTo>
                  <a:lnTo>
                    <a:pt x="1614805" y="663524"/>
                  </a:lnTo>
                  <a:lnTo>
                    <a:pt x="1665605" y="678129"/>
                  </a:lnTo>
                  <a:lnTo>
                    <a:pt x="1715770" y="690841"/>
                  </a:lnTo>
                  <a:lnTo>
                    <a:pt x="1764665" y="702284"/>
                  </a:lnTo>
                  <a:lnTo>
                    <a:pt x="1812925" y="711822"/>
                  </a:lnTo>
                  <a:lnTo>
                    <a:pt x="1859915" y="719442"/>
                  </a:lnTo>
                  <a:lnTo>
                    <a:pt x="1905000" y="725170"/>
                  </a:lnTo>
                  <a:lnTo>
                    <a:pt x="1949450" y="728980"/>
                  </a:lnTo>
                  <a:lnTo>
                    <a:pt x="1991995" y="730885"/>
                  </a:lnTo>
                  <a:lnTo>
                    <a:pt x="2032635" y="731520"/>
                  </a:lnTo>
                  <a:lnTo>
                    <a:pt x="2072005" y="729615"/>
                  </a:lnTo>
                  <a:lnTo>
                    <a:pt x="2144395" y="720712"/>
                  </a:lnTo>
                  <a:lnTo>
                    <a:pt x="2193290" y="709917"/>
                  </a:lnTo>
                  <a:lnTo>
                    <a:pt x="2237740" y="693381"/>
                  </a:lnTo>
                  <a:lnTo>
                    <a:pt x="2237740" y="692746"/>
                  </a:lnTo>
                  <a:lnTo>
                    <a:pt x="2251710" y="686396"/>
                  </a:lnTo>
                  <a:lnTo>
                    <a:pt x="2310765" y="641908"/>
                  </a:lnTo>
                  <a:lnTo>
                    <a:pt x="2347595" y="597420"/>
                  </a:lnTo>
                  <a:lnTo>
                    <a:pt x="2376805" y="547217"/>
                  </a:lnTo>
                  <a:lnTo>
                    <a:pt x="2399665" y="491286"/>
                  </a:lnTo>
                  <a:lnTo>
                    <a:pt x="2418715" y="432828"/>
                  </a:lnTo>
                  <a:lnTo>
                    <a:pt x="2434590" y="371856"/>
                  </a:lnTo>
                  <a:lnTo>
                    <a:pt x="2449195" y="30949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8217" y="5361812"/>
              <a:ext cx="105410" cy="12776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303142" y="5145785"/>
              <a:ext cx="757555" cy="245745"/>
            </a:xfrm>
            <a:custGeom>
              <a:avLst/>
              <a:gdLst/>
              <a:ahLst/>
              <a:cxnLst/>
              <a:rect l="l" t="t" r="r" b="b"/>
              <a:pathLst>
                <a:path w="757554" h="245745">
                  <a:moveTo>
                    <a:pt x="439420" y="0"/>
                  </a:moveTo>
                  <a:lnTo>
                    <a:pt x="370840" y="0"/>
                  </a:lnTo>
                  <a:lnTo>
                    <a:pt x="348615" y="1270"/>
                  </a:lnTo>
                  <a:lnTo>
                    <a:pt x="327660" y="1905"/>
                  </a:lnTo>
                  <a:lnTo>
                    <a:pt x="267970" y="7620"/>
                  </a:lnTo>
                  <a:lnTo>
                    <a:pt x="213995" y="16510"/>
                  </a:lnTo>
                  <a:lnTo>
                    <a:pt x="166370" y="29845"/>
                  </a:lnTo>
                  <a:lnTo>
                    <a:pt x="123825" y="52069"/>
                  </a:lnTo>
                  <a:lnTo>
                    <a:pt x="88900" y="81407"/>
                  </a:lnTo>
                  <a:lnTo>
                    <a:pt x="51435" y="127127"/>
                  </a:lnTo>
                  <a:lnTo>
                    <a:pt x="22860" y="177292"/>
                  </a:lnTo>
                  <a:lnTo>
                    <a:pt x="0" y="230632"/>
                  </a:lnTo>
                  <a:lnTo>
                    <a:pt x="34925" y="245364"/>
                  </a:lnTo>
                  <a:lnTo>
                    <a:pt x="46355" y="218567"/>
                  </a:lnTo>
                  <a:lnTo>
                    <a:pt x="57150" y="195072"/>
                  </a:lnTo>
                  <a:lnTo>
                    <a:pt x="82550" y="149352"/>
                  </a:lnTo>
                  <a:lnTo>
                    <a:pt x="106045" y="118237"/>
                  </a:lnTo>
                  <a:lnTo>
                    <a:pt x="133985" y="92202"/>
                  </a:lnTo>
                  <a:lnTo>
                    <a:pt x="167005" y="71120"/>
                  </a:lnTo>
                  <a:lnTo>
                    <a:pt x="205740" y="57150"/>
                  </a:lnTo>
                  <a:lnTo>
                    <a:pt x="290830" y="43180"/>
                  </a:lnTo>
                  <a:lnTo>
                    <a:pt x="309880" y="41910"/>
                  </a:lnTo>
                  <a:lnTo>
                    <a:pt x="329565" y="40005"/>
                  </a:lnTo>
                  <a:lnTo>
                    <a:pt x="350520" y="38735"/>
                  </a:lnTo>
                  <a:lnTo>
                    <a:pt x="371475" y="38100"/>
                  </a:lnTo>
                  <a:lnTo>
                    <a:pt x="757555" y="38100"/>
                  </a:lnTo>
                  <a:lnTo>
                    <a:pt x="749300" y="36195"/>
                  </a:lnTo>
                  <a:lnTo>
                    <a:pt x="694690" y="25400"/>
                  </a:lnTo>
                  <a:lnTo>
                    <a:pt x="641350" y="17145"/>
                  </a:lnTo>
                  <a:lnTo>
                    <a:pt x="588645" y="10160"/>
                  </a:lnTo>
                  <a:lnTo>
                    <a:pt x="537210" y="5080"/>
                  </a:lnTo>
                  <a:lnTo>
                    <a:pt x="487680" y="1905"/>
                  </a:lnTo>
                  <a:lnTo>
                    <a:pt x="439420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5789676" y="4899659"/>
            <a:ext cx="1167765" cy="0"/>
          </a:xfrm>
          <a:custGeom>
            <a:avLst/>
            <a:gdLst/>
            <a:ahLst/>
            <a:cxnLst/>
            <a:rect l="l" t="t" r="r" b="b"/>
            <a:pathLst>
              <a:path w="1167765">
                <a:moveTo>
                  <a:pt x="0" y="0"/>
                </a:moveTo>
                <a:lnTo>
                  <a:pt x="116738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83379" y="2499360"/>
            <a:ext cx="65405" cy="132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i="1" spc="-50" dirty="0">
                <a:latin typeface="Times New Roman"/>
                <a:cs typeface="Times New Roman"/>
              </a:rPr>
              <a:t>k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93591" y="1575561"/>
            <a:ext cx="287020" cy="618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100"/>
              </a:spcBef>
            </a:pPr>
            <a:r>
              <a:rPr sz="2700" spc="-434" baseline="-21604" dirty="0">
                <a:latin typeface="Symbol"/>
                <a:cs typeface="Symbol"/>
              </a:rPr>
              <a:t></a:t>
            </a:r>
            <a:r>
              <a:rPr sz="700" i="1" spc="-290" dirty="0">
                <a:latin typeface="Times New Roman"/>
                <a:cs typeface="Times New Roman"/>
              </a:rPr>
              <a:t>M</a:t>
            </a: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7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1200" i="1" baseline="3472" dirty="0">
                <a:latin typeface="Times New Roman"/>
                <a:cs typeface="Times New Roman"/>
              </a:rPr>
              <a:t>k</a:t>
            </a:r>
            <a:r>
              <a:rPr sz="1200" i="1" spc="112" baseline="3472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1200" spc="-75" baseline="3472" dirty="0">
                <a:latin typeface="Times New Roman"/>
                <a:cs typeface="Times New Roman"/>
              </a:rPr>
              <a:t>0</a:t>
            </a:r>
            <a:endParaRPr sz="1200" baseline="3472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6364" y="4573523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30141" y="1717294"/>
            <a:ext cx="261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b</a:t>
            </a:r>
            <a:r>
              <a:rPr sz="1200" i="1" spc="490" dirty="0">
                <a:latin typeface="Times New Roman"/>
                <a:cs typeface="Times New Roman"/>
              </a:rPr>
              <a:t> </a:t>
            </a:r>
            <a:r>
              <a:rPr sz="1200" i="1" spc="-50" dirty="0">
                <a:latin typeface="Times New Roman"/>
                <a:cs typeface="Times New Roman"/>
              </a:rPr>
              <a:t>z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99484" y="1840992"/>
            <a:ext cx="40195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38760" algn="l"/>
              </a:tabLst>
            </a:pPr>
            <a:r>
              <a:rPr sz="1050" i="1" spc="-75" baseline="7936" dirty="0">
                <a:latin typeface="Times New Roman"/>
                <a:cs typeface="Times New Roman"/>
              </a:rPr>
              <a:t>k</a:t>
            </a:r>
            <a:r>
              <a:rPr sz="1050" i="1" baseline="7936" dirty="0">
                <a:latin typeface="Times New Roman"/>
                <a:cs typeface="Times New Roman"/>
              </a:rPr>
              <a:t>	</a:t>
            </a:r>
            <a:r>
              <a:rPr sz="700" dirty="0">
                <a:latin typeface="Symbol"/>
                <a:cs typeface="Symbol"/>
              </a:rPr>
              <a:t></a:t>
            </a:r>
            <a:r>
              <a:rPr sz="700" spc="100" dirty="0">
                <a:latin typeface="Times New Roman"/>
                <a:cs typeface="Times New Roman"/>
              </a:rPr>
              <a:t> </a:t>
            </a:r>
            <a:r>
              <a:rPr sz="700" i="1" spc="-50" dirty="0">
                <a:latin typeface="Times New Roman"/>
                <a:cs typeface="Times New Roman"/>
              </a:rPr>
              <a:t>k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7721" y="1851659"/>
            <a:ext cx="494030" cy="5435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i="1" dirty="0">
                <a:latin typeface="Times New Roman"/>
                <a:cs typeface="Times New Roman"/>
              </a:rPr>
              <a:t>Y</a:t>
            </a:r>
            <a:r>
              <a:rPr sz="1200" i="1" spc="43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9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26670">
              <a:lnSpc>
                <a:spcPct val="100000"/>
              </a:lnSpc>
              <a:spcBef>
                <a:spcPts val="600"/>
              </a:spcBef>
            </a:pPr>
            <a:r>
              <a:rPr sz="1200" i="1" dirty="0">
                <a:latin typeface="Times New Roman"/>
                <a:cs typeface="Times New Roman"/>
              </a:rPr>
              <a:t>X</a:t>
            </a:r>
            <a:r>
              <a:rPr sz="1200" i="1" spc="45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8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43377" y="2044191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H</a:t>
            </a:r>
            <a:r>
              <a:rPr sz="1200" i="1" spc="4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45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91811" y="2046478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26891" y="2228837"/>
            <a:ext cx="1276985" cy="6350"/>
          </a:xfrm>
          <a:custGeom>
            <a:avLst/>
            <a:gdLst/>
            <a:ahLst/>
            <a:cxnLst/>
            <a:rect l="l" t="t" r="r" b="b"/>
            <a:pathLst>
              <a:path w="1276985" h="6350">
                <a:moveTo>
                  <a:pt x="1276858" y="0"/>
                </a:moveTo>
                <a:lnTo>
                  <a:pt x="0" y="0"/>
                </a:lnTo>
                <a:lnTo>
                  <a:pt x="0" y="5854"/>
                </a:lnTo>
                <a:lnTo>
                  <a:pt x="1276858" y="5854"/>
                </a:lnTo>
                <a:lnTo>
                  <a:pt x="1276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835653" y="2237486"/>
            <a:ext cx="8509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50" dirty="0"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95471" y="2377694"/>
            <a:ext cx="574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1</a:t>
            </a:r>
            <a:r>
              <a:rPr sz="1200" spc="2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470" dirty="0">
                <a:latin typeface="Times New Roman"/>
                <a:cs typeface="Times New Roman"/>
              </a:rPr>
              <a:t> </a:t>
            </a:r>
            <a:r>
              <a:rPr sz="2700" spc="-75" baseline="-6172" dirty="0">
                <a:latin typeface="Symbol"/>
                <a:cs typeface="Symbol"/>
              </a:rPr>
              <a:t></a:t>
            </a:r>
            <a:endParaRPr sz="2700" baseline="-6172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80790" y="2649219"/>
            <a:ext cx="22479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Times New Roman"/>
                <a:cs typeface="Times New Roman"/>
              </a:rPr>
              <a:t>k</a:t>
            </a:r>
            <a:r>
              <a:rPr sz="700" i="1" spc="19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Symbol"/>
                <a:cs typeface="Symbol"/>
              </a:rPr>
              <a:t>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-50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06803" y="2897886"/>
            <a:ext cx="1397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0" dirty="0">
                <a:latin typeface="Comic Sans MS"/>
                <a:cs typeface="Comic Sans MS"/>
              </a:rPr>
              <a:t>1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49267" y="2370073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52214" y="2293873"/>
            <a:ext cx="312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baseline="-23148" dirty="0">
                <a:latin typeface="Times New Roman"/>
                <a:cs typeface="Times New Roman"/>
              </a:rPr>
              <a:t>z</a:t>
            </a:r>
            <a:r>
              <a:rPr sz="1800" i="1" spc="165" baseline="-23148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Symbol"/>
                <a:cs typeface="Symbol"/>
              </a:rPr>
              <a:t></a:t>
            </a:r>
            <a:r>
              <a:rPr sz="700" spc="105" dirty="0">
                <a:latin typeface="Times New Roman"/>
                <a:cs typeface="Times New Roman"/>
              </a:rPr>
              <a:t> </a:t>
            </a:r>
            <a:r>
              <a:rPr sz="700" i="1" spc="-50" dirty="0">
                <a:latin typeface="Times New Roman"/>
                <a:cs typeface="Times New Roman"/>
              </a:rPr>
              <a:t>k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69179" y="2821432"/>
            <a:ext cx="84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Symbol"/>
                <a:cs typeface="Symbol"/>
              </a:rPr>
              <a:t>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39715" y="2928873"/>
            <a:ext cx="113030" cy="611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ts val="1320"/>
              </a:lnSpc>
              <a:spcBef>
                <a:spcPts val="100"/>
              </a:spcBef>
            </a:pPr>
            <a:r>
              <a:rPr sz="1200" spc="-50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  <a:p>
            <a:pPr marL="41275">
              <a:lnSpc>
                <a:spcPts val="1320"/>
              </a:lnSpc>
            </a:pPr>
            <a:r>
              <a:rPr sz="1200" spc="-50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200" spc="-50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43377" y="3236721"/>
            <a:ext cx="894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H</a:t>
            </a:r>
            <a:r>
              <a:rPr sz="1200" i="1" spc="4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3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</a:t>
            </a:r>
            <a:r>
              <a:rPr sz="1200" spc="185" dirty="0">
                <a:latin typeface="Times New Roman"/>
                <a:cs typeface="Times New Roman"/>
              </a:rPr>
              <a:t>  </a:t>
            </a:r>
            <a:r>
              <a:rPr sz="1800" i="1" spc="-75" baseline="2314" dirty="0">
                <a:latin typeface="Times New Roman"/>
                <a:cs typeface="Times New Roman"/>
              </a:rPr>
              <a:t>H</a:t>
            </a:r>
            <a:endParaRPr sz="1800" baseline="2314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02228" y="3243579"/>
            <a:ext cx="1151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imes New Roman"/>
                <a:cs typeface="Times New Roman"/>
              </a:rPr>
              <a:t>2</a:t>
            </a:r>
            <a:r>
              <a:rPr sz="800" spc="185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(</a:t>
            </a:r>
            <a:r>
              <a:rPr sz="1800" spc="195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z</a:t>
            </a:r>
            <a:r>
              <a:rPr sz="1800" i="1" spc="89" baseline="4629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)</a:t>
            </a:r>
            <a:r>
              <a:rPr sz="1800" spc="97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H</a:t>
            </a:r>
            <a:r>
              <a:rPr sz="1800" i="1" spc="450" baseline="4629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1</a:t>
            </a:r>
            <a:r>
              <a:rPr sz="800" spc="114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(</a:t>
            </a:r>
            <a:r>
              <a:rPr sz="1800" spc="165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z</a:t>
            </a:r>
            <a:r>
              <a:rPr sz="1800" i="1" spc="89" baseline="4629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)</a:t>
            </a:r>
            <a:r>
              <a:rPr sz="1800" spc="660" baseline="4629" dirty="0">
                <a:latin typeface="Times New Roman"/>
                <a:cs typeface="Times New Roman"/>
              </a:rPr>
              <a:t> </a:t>
            </a:r>
            <a:r>
              <a:rPr sz="1800" spc="-75" baseline="4629" dirty="0">
                <a:latin typeface="Symbol"/>
                <a:cs typeface="Symbol"/>
              </a:rPr>
              <a:t></a:t>
            </a:r>
            <a:endParaRPr sz="1800" baseline="4629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18911" y="304393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92773" y="2876296"/>
            <a:ext cx="84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67120" y="3066034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aseline="-6944" dirty="0">
                <a:latin typeface="Symbol"/>
                <a:cs typeface="Symbol"/>
              </a:rPr>
              <a:t></a:t>
            </a:r>
            <a:r>
              <a:rPr sz="1800" spc="-44" baseline="-6944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Symbol"/>
                <a:cs typeface="Symbol"/>
              </a:rPr>
              <a:t>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82334" y="3103625"/>
            <a:ext cx="9969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50" dirty="0">
                <a:latin typeface="Times New Roman"/>
                <a:cs typeface="Times New Roman"/>
              </a:rPr>
              <a:t>M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381250" y="3922522"/>
            <a:ext cx="921385" cy="10471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700"/>
              </a:spcBef>
            </a:pPr>
            <a:r>
              <a:rPr sz="1200" i="1" dirty="0">
                <a:latin typeface="Times New Roman"/>
                <a:cs typeface="Times New Roman"/>
              </a:rPr>
              <a:t>V</a:t>
            </a:r>
            <a:r>
              <a:rPr sz="1200" i="1" spc="4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41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  <a:p>
            <a:pPr marL="250190">
              <a:lnSpc>
                <a:spcPct val="100000"/>
              </a:lnSpc>
              <a:spcBef>
                <a:spcPts val="600"/>
              </a:spcBef>
            </a:pPr>
            <a:r>
              <a:rPr sz="1200" i="1" dirty="0">
                <a:latin typeface="Times New Roman"/>
                <a:cs typeface="Times New Roman"/>
              </a:rPr>
              <a:t>Y</a:t>
            </a:r>
            <a:r>
              <a:rPr sz="1200" i="1" spc="4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45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1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</a:pPr>
            <a:r>
              <a:rPr sz="2025" i="1" baseline="2057" dirty="0">
                <a:latin typeface="Times New Roman"/>
                <a:cs typeface="Times New Roman"/>
              </a:rPr>
              <a:t>H</a:t>
            </a:r>
            <a:r>
              <a:rPr sz="2025" i="1" spc="577" baseline="2057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Times New Roman"/>
                <a:cs typeface="Times New Roman"/>
              </a:rPr>
              <a:t>(</a:t>
            </a:r>
            <a:r>
              <a:rPr sz="2025" spc="-37" baseline="2057" dirty="0">
                <a:latin typeface="Times New Roman"/>
                <a:cs typeface="Times New Roman"/>
              </a:rPr>
              <a:t> </a:t>
            </a:r>
            <a:r>
              <a:rPr sz="2025" i="1" baseline="2057" dirty="0">
                <a:latin typeface="Times New Roman"/>
                <a:cs typeface="Times New Roman"/>
              </a:rPr>
              <a:t>z</a:t>
            </a:r>
            <a:r>
              <a:rPr sz="2025" i="1" spc="-44" baseline="2057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Times New Roman"/>
                <a:cs typeface="Times New Roman"/>
              </a:rPr>
              <a:t>)</a:t>
            </a:r>
            <a:r>
              <a:rPr sz="2025" spc="457" baseline="2057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Symbol"/>
                <a:cs typeface="Symbol"/>
              </a:rPr>
              <a:t></a:t>
            </a:r>
            <a:r>
              <a:rPr sz="2025" spc="172" baseline="2057" dirty="0">
                <a:latin typeface="Times New Roman"/>
                <a:cs typeface="Times New Roman"/>
              </a:rPr>
              <a:t>  </a:t>
            </a:r>
            <a:r>
              <a:rPr sz="1350" i="1" spc="-50" dirty="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43526" y="3511295"/>
            <a:ext cx="408305" cy="4216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r>
              <a:rPr sz="1800" baseline="-16203" dirty="0">
                <a:latin typeface="Symbol"/>
                <a:cs typeface="Symbol"/>
              </a:rPr>
              <a:t></a:t>
            </a:r>
            <a:r>
              <a:rPr sz="1800" spc="135" baseline="-1620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Symbol"/>
                <a:cs typeface="Symbol"/>
              </a:rPr>
              <a:t></a:t>
            </a:r>
            <a:endParaRPr sz="12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200" spc="-50" dirty="0">
                <a:latin typeface="Symbol"/>
                <a:cs typeface="Symbol"/>
              </a:rPr>
              <a:t>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24576" y="3512057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29428" y="3319421"/>
            <a:ext cx="219710" cy="6032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250"/>
              </a:spcBef>
            </a:pPr>
            <a:r>
              <a:rPr sz="700" i="1" spc="-50" dirty="0"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R="23495" algn="ctr">
              <a:lnSpc>
                <a:spcPct val="100000"/>
              </a:lnSpc>
              <a:spcBef>
                <a:spcPts val="380"/>
              </a:spcBef>
            </a:pPr>
            <a:r>
              <a:rPr sz="1800" spc="-50" dirty="0">
                <a:latin typeface="Symbol"/>
                <a:cs typeface="Symbol"/>
              </a:rPr>
              <a:t></a:t>
            </a:r>
            <a:endParaRPr sz="1800">
              <a:latin typeface="Symbol"/>
              <a:cs typeface="Symbol"/>
            </a:endParaRPr>
          </a:p>
          <a:p>
            <a:pPr marL="20955" algn="ctr">
              <a:lnSpc>
                <a:spcPct val="100000"/>
              </a:lnSpc>
              <a:spcBef>
                <a:spcPts val="175"/>
              </a:spcBef>
            </a:pPr>
            <a:r>
              <a:rPr sz="700" i="1" dirty="0">
                <a:latin typeface="Times New Roman"/>
                <a:cs typeface="Times New Roman"/>
              </a:rPr>
              <a:t>k</a:t>
            </a:r>
            <a:r>
              <a:rPr sz="700" i="1" spc="80" dirty="0">
                <a:latin typeface="Times New Roman"/>
                <a:cs typeface="Times New Roman"/>
              </a:rPr>
              <a:t> </a:t>
            </a:r>
            <a:r>
              <a:rPr sz="700" spc="-35" dirty="0">
                <a:latin typeface="Symbol"/>
                <a:cs typeface="Symbol"/>
              </a:rPr>
              <a:t></a:t>
            </a:r>
            <a:r>
              <a:rPr sz="700" spc="-3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25744" y="3437382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baseline="-23148" dirty="0">
                <a:latin typeface="Times New Roman"/>
                <a:cs typeface="Times New Roman"/>
              </a:rPr>
              <a:t>z</a:t>
            </a:r>
            <a:r>
              <a:rPr sz="1800" i="1" spc="89" baseline="-23148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Symbol"/>
                <a:cs typeface="Symbol"/>
              </a:rPr>
              <a:t>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i="1" spc="-50" dirty="0">
                <a:latin typeface="Times New Roman"/>
                <a:cs typeface="Times New Roman"/>
              </a:rPr>
              <a:t>k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59703" y="3646423"/>
            <a:ext cx="6540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50" dirty="0">
                <a:latin typeface="Times New Roman"/>
                <a:cs typeface="Times New Roman"/>
              </a:rPr>
              <a:t>k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54673" y="3016503"/>
            <a:ext cx="1224280" cy="602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20" algn="r">
              <a:lnSpc>
                <a:spcPts val="1240"/>
              </a:lnSpc>
              <a:spcBef>
                <a:spcPts val="100"/>
              </a:spcBef>
            </a:pPr>
            <a:r>
              <a:rPr sz="800" dirty="0">
                <a:latin typeface="Symbol"/>
                <a:cs typeface="Symbol"/>
              </a:rPr>
              <a:t></a:t>
            </a:r>
            <a:r>
              <a:rPr sz="800" spc="85" dirty="0">
                <a:latin typeface="Times New Roman"/>
                <a:cs typeface="Times New Roman"/>
              </a:rPr>
              <a:t> </a:t>
            </a:r>
            <a:r>
              <a:rPr sz="1200" i="1" baseline="3472" dirty="0">
                <a:latin typeface="Times New Roman"/>
                <a:cs typeface="Times New Roman"/>
              </a:rPr>
              <a:t>k</a:t>
            </a:r>
            <a:r>
              <a:rPr sz="1200" i="1" spc="195" baseline="3472" dirty="0">
                <a:latin typeface="Times New Roman"/>
                <a:cs typeface="Times New Roman"/>
              </a:rPr>
              <a:t> </a:t>
            </a:r>
            <a:r>
              <a:rPr sz="1800" spc="-75" baseline="2314" dirty="0">
                <a:latin typeface="Symbol"/>
                <a:cs typeface="Symbol"/>
              </a:rPr>
              <a:t></a:t>
            </a:r>
            <a:endParaRPr sz="1800" baseline="2314">
              <a:latin typeface="Symbol"/>
              <a:cs typeface="Symbol"/>
            </a:endParaRPr>
          </a:p>
          <a:p>
            <a:pPr marL="50800">
              <a:lnSpc>
                <a:spcPts val="1910"/>
              </a:lnSpc>
              <a:tabLst>
                <a:tab pos="566420" algn="l"/>
                <a:tab pos="1099185" algn="l"/>
              </a:tabLst>
            </a:pPr>
            <a:r>
              <a:rPr sz="1800" baseline="-32407" dirty="0">
                <a:latin typeface="Symbol"/>
                <a:cs typeface="Symbol"/>
              </a:rPr>
              <a:t></a:t>
            </a:r>
            <a:r>
              <a:rPr sz="1800" spc="-44" baseline="-32407" dirty="0">
                <a:latin typeface="Times New Roman"/>
                <a:cs typeface="Times New Roman"/>
              </a:rPr>
              <a:t> </a:t>
            </a:r>
            <a:r>
              <a:rPr sz="1800" baseline="2314" dirty="0">
                <a:latin typeface="Symbol"/>
                <a:cs typeface="Symbol"/>
              </a:rPr>
              <a:t></a:t>
            </a:r>
            <a:r>
              <a:rPr sz="1800" spc="315" baseline="2314" dirty="0">
                <a:latin typeface="Times New Roman"/>
                <a:cs typeface="Times New Roman"/>
              </a:rPr>
              <a:t> </a:t>
            </a:r>
            <a:r>
              <a:rPr sz="2700" spc="-89" baseline="-4629" dirty="0">
                <a:latin typeface="Symbol"/>
                <a:cs typeface="Symbol"/>
              </a:rPr>
              <a:t></a:t>
            </a:r>
            <a:r>
              <a:rPr sz="2700" baseline="-4629" dirty="0">
                <a:latin typeface="Times New Roman"/>
                <a:cs typeface="Times New Roman"/>
              </a:rPr>
              <a:t>	</a:t>
            </a:r>
            <a:r>
              <a:rPr sz="1800" i="1" baseline="2314" dirty="0">
                <a:latin typeface="Times New Roman"/>
                <a:cs typeface="Times New Roman"/>
              </a:rPr>
              <a:t>b</a:t>
            </a:r>
            <a:r>
              <a:rPr sz="1050" i="1" baseline="-15873" dirty="0">
                <a:latin typeface="Times New Roman"/>
                <a:cs typeface="Times New Roman"/>
              </a:rPr>
              <a:t>k</a:t>
            </a:r>
            <a:r>
              <a:rPr sz="1050" i="1" spc="675" baseline="-15873" dirty="0">
                <a:latin typeface="Times New Roman"/>
                <a:cs typeface="Times New Roman"/>
              </a:rPr>
              <a:t> </a:t>
            </a:r>
            <a:r>
              <a:rPr sz="1800" i="1" spc="-75" baseline="2314" dirty="0">
                <a:latin typeface="Times New Roman"/>
                <a:cs typeface="Times New Roman"/>
              </a:rPr>
              <a:t>z</a:t>
            </a:r>
            <a:r>
              <a:rPr sz="1800" i="1" baseline="2314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  <a:p>
            <a:pPr marR="43180" algn="r">
              <a:lnSpc>
                <a:spcPts val="1390"/>
              </a:lnSpc>
            </a:pPr>
            <a:r>
              <a:rPr sz="1200" spc="-50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95821" y="3399028"/>
            <a:ext cx="465455" cy="55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">
              <a:lnSpc>
                <a:spcPts val="1375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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700" i="1" dirty="0">
                <a:latin typeface="Times New Roman"/>
                <a:cs typeface="Times New Roman"/>
              </a:rPr>
              <a:t>k</a:t>
            </a:r>
            <a:r>
              <a:rPr sz="700" i="1" spc="15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Symbol"/>
                <a:cs typeface="Symbol"/>
              </a:rPr>
              <a:t></a:t>
            </a:r>
            <a:r>
              <a:rPr sz="700" spc="80" dirty="0">
                <a:latin typeface="Times New Roman"/>
                <a:cs typeface="Times New Roman"/>
              </a:rPr>
              <a:t> </a:t>
            </a:r>
            <a:r>
              <a:rPr sz="700" spc="-50" dirty="0"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1360"/>
              </a:lnSpc>
            </a:pPr>
            <a:r>
              <a:rPr sz="1200" spc="-50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  <a:p>
            <a:pPr marL="12700">
              <a:lnSpc>
                <a:spcPts val="1420"/>
              </a:lnSpc>
            </a:pPr>
            <a:r>
              <a:rPr sz="1200" spc="-50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60165" y="3933951"/>
            <a:ext cx="702945" cy="5435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800" i="1" baseline="4629" dirty="0">
                <a:latin typeface="Times New Roman"/>
                <a:cs typeface="Times New Roman"/>
              </a:rPr>
              <a:t>H</a:t>
            </a:r>
            <a:r>
              <a:rPr sz="1800" i="1" spc="345" baseline="4629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1</a:t>
            </a:r>
            <a:r>
              <a:rPr sz="800" spc="90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(</a:t>
            </a:r>
            <a:r>
              <a:rPr sz="1800" spc="157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z</a:t>
            </a:r>
            <a:r>
              <a:rPr sz="1800" i="1" spc="67" baseline="4629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)</a:t>
            </a:r>
            <a:r>
              <a:rPr sz="1800" spc="262" baseline="4629" dirty="0">
                <a:latin typeface="Times New Roman"/>
                <a:cs typeface="Times New Roman"/>
              </a:rPr>
              <a:t> </a:t>
            </a:r>
            <a:r>
              <a:rPr sz="1800" i="1" spc="-75" baseline="4629" dirty="0">
                <a:latin typeface="Times New Roman"/>
                <a:cs typeface="Times New Roman"/>
              </a:rPr>
              <a:t>X</a:t>
            </a:r>
            <a:endParaRPr sz="1800" baseline="4629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i="1" baseline="4629" dirty="0">
                <a:latin typeface="Times New Roman"/>
                <a:cs typeface="Times New Roman"/>
              </a:rPr>
              <a:t>H</a:t>
            </a:r>
            <a:r>
              <a:rPr sz="1800" i="1" spc="525" baseline="4629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2</a:t>
            </a:r>
            <a:r>
              <a:rPr sz="800" spc="190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(</a:t>
            </a:r>
            <a:r>
              <a:rPr sz="1800" spc="135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z</a:t>
            </a:r>
            <a:r>
              <a:rPr sz="1800" i="1" spc="89" baseline="4629" dirty="0">
                <a:latin typeface="Times New Roman"/>
                <a:cs typeface="Times New Roman"/>
              </a:rPr>
              <a:t> </a:t>
            </a:r>
            <a:r>
              <a:rPr sz="1800" spc="-15" baseline="4629" dirty="0">
                <a:latin typeface="Times New Roman"/>
                <a:cs typeface="Times New Roman"/>
              </a:rPr>
              <a:t>)</a:t>
            </a:r>
            <a:r>
              <a:rPr sz="1800" spc="-277" baseline="4629" dirty="0">
                <a:latin typeface="Times New Roman"/>
                <a:cs typeface="Times New Roman"/>
              </a:rPr>
              <a:t> </a:t>
            </a:r>
            <a:r>
              <a:rPr sz="1800" i="1" spc="-75" baseline="4629" dirty="0">
                <a:latin typeface="Times New Roman"/>
                <a:cs typeface="Times New Roman"/>
              </a:rPr>
              <a:t>V</a:t>
            </a:r>
            <a:endParaRPr sz="1800" baseline="4629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123690" y="3922522"/>
            <a:ext cx="302260" cy="5435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45" dirty="0">
                <a:latin typeface="Times New Roman"/>
                <a:cs typeface="Times New Roman"/>
              </a:rPr>
              <a:t> </a:t>
            </a:r>
            <a:r>
              <a:rPr sz="1200" spc="-6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z</a:t>
            </a:r>
            <a:r>
              <a:rPr sz="1200" i="1" spc="7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76364" y="4253483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03755" y="4437888"/>
            <a:ext cx="1803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0" dirty="0">
                <a:latin typeface="Comic Sans MS"/>
                <a:cs typeface="Comic Sans MS"/>
              </a:rPr>
              <a:t>2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774691" y="4600194"/>
            <a:ext cx="10985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M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347973" y="4856479"/>
            <a:ext cx="762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942334" y="4856479"/>
            <a:ext cx="762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07664" y="4738370"/>
            <a:ext cx="130619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44525" algn="l"/>
              </a:tabLst>
            </a:pP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1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-60" dirty="0">
                <a:latin typeface="Times New Roman"/>
                <a:cs typeface="Times New Roman"/>
              </a:rPr>
              <a:t> </a:t>
            </a:r>
            <a:r>
              <a:rPr sz="1350" i="1" spc="-60" dirty="0">
                <a:latin typeface="Times New Roman"/>
                <a:cs typeface="Times New Roman"/>
              </a:rPr>
              <a:t>H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z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30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</a:t>
            </a:r>
            <a:r>
              <a:rPr sz="1350" spc="114" dirty="0">
                <a:latin typeface="Times New Roman"/>
                <a:cs typeface="Times New Roman"/>
              </a:rPr>
              <a:t>  </a:t>
            </a:r>
            <a:r>
              <a:rPr sz="2025" spc="-75" baseline="26748" dirty="0">
                <a:latin typeface="Symbol"/>
                <a:cs typeface="Symbol"/>
              </a:rPr>
              <a:t></a:t>
            </a:r>
            <a:endParaRPr sz="2025" baseline="26748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578350" y="4681982"/>
            <a:ext cx="3727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dirty="0">
                <a:latin typeface="Symbol"/>
                <a:cs typeface="Symbol"/>
              </a:rPr>
              <a:t></a:t>
            </a:r>
            <a:r>
              <a:rPr sz="1350" spc="55" dirty="0">
                <a:latin typeface="Times New Roman"/>
                <a:cs typeface="Times New Roman"/>
              </a:rPr>
              <a:t> </a:t>
            </a:r>
            <a:r>
              <a:rPr sz="3000" spc="-75" baseline="-6944" dirty="0">
                <a:latin typeface="Symbol"/>
                <a:cs typeface="Symbol"/>
              </a:rPr>
              <a:t></a:t>
            </a:r>
            <a:endParaRPr sz="3000" baseline="-6944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99453" y="4508754"/>
            <a:ext cx="1111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976364" y="4460747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113273" y="4856479"/>
            <a:ext cx="7048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k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316220" y="4154423"/>
            <a:ext cx="466090" cy="6350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R="48260" algn="r">
              <a:lnSpc>
                <a:spcPct val="100000"/>
              </a:lnSpc>
              <a:spcBef>
                <a:spcPts val="880"/>
              </a:spcBef>
            </a:pPr>
            <a:r>
              <a:rPr sz="1350" spc="-50" dirty="0">
                <a:latin typeface="Symbol"/>
                <a:cs typeface="Symbol"/>
              </a:rPr>
              <a:t></a:t>
            </a:r>
            <a:endParaRPr sz="13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780"/>
              </a:spcBef>
            </a:pPr>
            <a:r>
              <a:rPr sz="1200" baseline="6944" dirty="0">
                <a:latin typeface="Symbol"/>
                <a:cs typeface="Symbol"/>
              </a:rPr>
              <a:t></a:t>
            </a:r>
            <a:r>
              <a:rPr sz="1200" spc="-15" baseline="6944" dirty="0">
                <a:latin typeface="Times New Roman"/>
                <a:cs typeface="Times New Roman"/>
              </a:rPr>
              <a:t> </a:t>
            </a:r>
            <a:r>
              <a:rPr sz="1200" i="1" baseline="6944" dirty="0">
                <a:latin typeface="Times New Roman"/>
                <a:cs typeface="Times New Roman"/>
              </a:rPr>
              <a:t>k</a:t>
            </a:r>
            <a:r>
              <a:rPr sz="1200" i="1" spc="600" baseline="6944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Symbol"/>
                <a:cs typeface="Symbol"/>
              </a:rPr>
              <a:t></a:t>
            </a:r>
            <a:r>
              <a:rPr sz="2025" spc="-165" baseline="14403" dirty="0">
                <a:latin typeface="Times New Roman"/>
                <a:cs typeface="Times New Roman"/>
              </a:rPr>
              <a:t> </a:t>
            </a:r>
            <a:r>
              <a:rPr sz="2025" spc="-37" baseline="28806" dirty="0">
                <a:latin typeface="Symbol"/>
                <a:cs typeface="Symbol"/>
              </a:rPr>
              <a:t></a:t>
            </a:r>
            <a:r>
              <a:rPr sz="1350" spc="-25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018785" y="4745735"/>
            <a:ext cx="62230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2925" algn="l"/>
              </a:tabLst>
            </a:pPr>
            <a:r>
              <a:rPr sz="2025" i="1" baseline="2057" dirty="0">
                <a:latin typeface="Times New Roman"/>
                <a:cs typeface="Times New Roman"/>
              </a:rPr>
              <a:t>b</a:t>
            </a:r>
            <a:r>
              <a:rPr sz="2025" i="1" spc="690" baseline="2057" dirty="0">
                <a:latin typeface="Times New Roman"/>
                <a:cs typeface="Times New Roman"/>
              </a:rPr>
              <a:t> </a:t>
            </a:r>
            <a:r>
              <a:rPr sz="2025" i="1" spc="-75" baseline="2057" dirty="0">
                <a:latin typeface="Times New Roman"/>
                <a:cs typeface="Times New Roman"/>
              </a:rPr>
              <a:t>z</a:t>
            </a:r>
            <a:r>
              <a:rPr sz="2025" i="1" baseline="2057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973316" y="4872482"/>
            <a:ext cx="97155" cy="624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  <a:p>
            <a:pPr marL="17780">
              <a:lnSpc>
                <a:spcPts val="1550"/>
              </a:lnSpc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  <a:p>
            <a:pPr marL="14604">
              <a:lnSpc>
                <a:spcPts val="1610"/>
              </a:lnSpc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607052" y="4921250"/>
            <a:ext cx="36068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Symbol"/>
                <a:cs typeface="Symbol"/>
              </a:rPr>
              <a:t></a:t>
            </a:r>
            <a:r>
              <a:rPr sz="1350" spc="145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k</a:t>
            </a:r>
            <a:r>
              <a:rPr sz="800" i="1" spc="8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762752" y="4921250"/>
            <a:ext cx="2533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Times New Roman"/>
                <a:cs typeface="Times New Roman"/>
              </a:rPr>
              <a:t>1</a:t>
            </a:r>
            <a:r>
              <a:rPr sz="1350" spc="3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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396990" y="5024120"/>
            <a:ext cx="1111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i="1" spc="-50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606031" y="4935728"/>
            <a:ext cx="32131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i="1" baseline="-24691" dirty="0">
                <a:latin typeface="Times New Roman"/>
                <a:cs typeface="Times New Roman"/>
              </a:rPr>
              <a:t>z</a:t>
            </a:r>
            <a:r>
              <a:rPr sz="2025" i="1" spc="82" baseline="-24691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i="1" spc="-50" dirty="0">
                <a:latin typeface="Times New Roman"/>
                <a:cs typeface="Times New Roman"/>
              </a:rPr>
              <a:t>k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40245" y="5127752"/>
            <a:ext cx="7048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k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350261" y="5583173"/>
            <a:ext cx="714375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i="1" dirty="0">
                <a:latin typeface="Times New Roman"/>
                <a:cs typeface="Times New Roman"/>
              </a:rPr>
              <a:t>W</a:t>
            </a:r>
            <a:r>
              <a:rPr sz="1350" i="1" spc="49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3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31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  <a:p>
            <a:pPr marL="21590">
              <a:lnSpc>
                <a:spcPct val="100000"/>
              </a:lnSpc>
              <a:spcBef>
                <a:spcPts val="1095"/>
              </a:spcBef>
            </a:pPr>
            <a:r>
              <a:rPr sz="1350" i="1" dirty="0">
                <a:latin typeface="Times New Roman"/>
                <a:cs typeface="Times New Roman"/>
              </a:rPr>
              <a:t>Y</a:t>
            </a:r>
            <a:r>
              <a:rPr sz="1350" i="1" spc="37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3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32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045460" y="5583173"/>
            <a:ext cx="1251585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00"/>
              </a:spcBef>
            </a:pPr>
            <a:r>
              <a:rPr sz="1350" i="1" dirty="0">
                <a:latin typeface="Times New Roman"/>
                <a:cs typeface="Times New Roman"/>
              </a:rPr>
              <a:t>H</a:t>
            </a:r>
            <a:r>
              <a:rPr sz="1350" i="1" spc="180" dirty="0">
                <a:latin typeface="Times New Roman"/>
                <a:cs typeface="Times New Roman"/>
              </a:rPr>
              <a:t> </a:t>
            </a:r>
            <a:r>
              <a:rPr sz="1200" baseline="-20833" dirty="0">
                <a:latin typeface="Times New Roman"/>
                <a:cs typeface="Times New Roman"/>
              </a:rPr>
              <a:t>2</a:t>
            </a:r>
            <a:r>
              <a:rPr sz="1200" spc="240" baseline="-20833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4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X</a:t>
            </a:r>
            <a:r>
              <a:rPr sz="1350" i="1" spc="105" dirty="0">
                <a:latin typeface="Times New Roman"/>
                <a:cs typeface="Times New Roman"/>
              </a:rPr>
              <a:t> 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3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  <a:spcBef>
                <a:spcPts val="1095"/>
              </a:spcBef>
            </a:pPr>
            <a:r>
              <a:rPr sz="2025" i="1" baseline="4115" dirty="0">
                <a:latin typeface="Times New Roman"/>
                <a:cs typeface="Times New Roman"/>
              </a:rPr>
              <a:t>H</a:t>
            </a:r>
            <a:r>
              <a:rPr sz="2025" i="1" spc="270" baseline="4115" dirty="0">
                <a:latin typeface="Times New Roman"/>
                <a:cs typeface="Times New Roman"/>
              </a:rPr>
              <a:t> </a:t>
            </a:r>
            <a:r>
              <a:rPr sz="1200" baseline="-13888" dirty="0">
                <a:latin typeface="Times New Roman"/>
                <a:cs typeface="Times New Roman"/>
              </a:rPr>
              <a:t>1</a:t>
            </a:r>
            <a:r>
              <a:rPr sz="1200" spc="89" baseline="-13888" dirty="0">
                <a:latin typeface="Times New Roman"/>
                <a:cs typeface="Times New Roman"/>
              </a:rPr>
              <a:t> </a:t>
            </a:r>
            <a:r>
              <a:rPr sz="2025" baseline="4115" dirty="0">
                <a:latin typeface="Times New Roman"/>
                <a:cs typeface="Times New Roman"/>
              </a:rPr>
              <a:t>(</a:t>
            </a:r>
            <a:r>
              <a:rPr sz="2025" spc="7" baseline="4115" dirty="0">
                <a:latin typeface="Times New Roman"/>
                <a:cs typeface="Times New Roman"/>
              </a:rPr>
              <a:t> </a:t>
            </a:r>
            <a:r>
              <a:rPr sz="2025" i="1" baseline="4115" dirty="0">
                <a:latin typeface="Times New Roman"/>
                <a:cs typeface="Times New Roman"/>
              </a:rPr>
              <a:t>z </a:t>
            </a:r>
            <a:r>
              <a:rPr sz="2025" baseline="4115" dirty="0">
                <a:latin typeface="Times New Roman"/>
                <a:cs typeface="Times New Roman"/>
              </a:rPr>
              <a:t>)</a:t>
            </a:r>
            <a:r>
              <a:rPr sz="2025" i="1" baseline="4115" dirty="0">
                <a:latin typeface="Times New Roman"/>
                <a:cs typeface="Times New Roman"/>
              </a:rPr>
              <a:t>W</a:t>
            </a:r>
            <a:r>
              <a:rPr sz="2025" i="1" spc="150" baseline="4115" dirty="0">
                <a:latin typeface="Times New Roman"/>
                <a:cs typeface="Times New Roman"/>
              </a:rPr>
              <a:t> 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3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549138" y="4819904"/>
            <a:ext cx="194945" cy="6858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350" spc="-25" dirty="0">
                <a:latin typeface="Symbol"/>
                <a:cs typeface="Symbol"/>
              </a:rPr>
              <a:t></a:t>
            </a:r>
            <a:r>
              <a:rPr sz="2025" spc="-37" baseline="-4115" dirty="0">
                <a:latin typeface="Symbol"/>
                <a:cs typeface="Symbol"/>
              </a:rPr>
              <a:t></a:t>
            </a:r>
            <a:endParaRPr sz="2025" baseline="-4115">
              <a:latin typeface="Symbol"/>
              <a:cs typeface="Symbol"/>
            </a:endParaRPr>
          </a:p>
          <a:p>
            <a:pPr marL="116205">
              <a:lnSpc>
                <a:spcPts val="1610"/>
              </a:lnSpc>
              <a:spcBef>
                <a:spcPts val="180"/>
              </a:spcBef>
            </a:pPr>
            <a:r>
              <a:rPr sz="1350" spc="-50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  <a:p>
            <a:pPr marL="109855">
              <a:lnSpc>
                <a:spcPts val="1610"/>
              </a:lnSpc>
            </a:pPr>
            <a:r>
              <a:rPr sz="1350" spc="-50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118352" y="4874767"/>
            <a:ext cx="234950" cy="624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  <a:p>
            <a:pPr marR="20320" algn="ctr">
              <a:lnSpc>
                <a:spcPct val="100000"/>
              </a:lnSpc>
              <a:spcBef>
                <a:spcPts val="95"/>
              </a:spcBef>
            </a:pPr>
            <a:r>
              <a:rPr sz="2000" spc="-50" dirty="0">
                <a:latin typeface="Symbol"/>
                <a:cs typeface="Symbol"/>
              </a:rPr>
              <a:t></a:t>
            </a:r>
            <a:endParaRPr sz="2000">
              <a:latin typeface="Symbol"/>
              <a:cs typeface="Symbol"/>
            </a:endParaRPr>
          </a:p>
          <a:p>
            <a:pPr marL="31750" algn="ctr">
              <a:lnSpc>
                <a:spcPct val="100000"/>
              </a:lnSpc>
              <a:spcBef>
                <a:spcPts val="309"/>
              </a:spcBef>
            </a:pPr>
            <a:r>
              <a:rPr sz="800" i="1" dirty="0">
                <a:latin typeface="Times New Roman"/>
                <a:cs typeface="Times New Roman"/>
              </a:rPr>
              <a:t>k</a:t>
            </a:r>
            <a:r>
              <a:rPr sz="800" i="1" spc="35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Symbol"/>
                <a:cs typeface="Symbol"/>
              </a:rPr>
              <a:t></a:t>
            </a:r>
            <a:r>
              <a:rPr sz="800" spc="-25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884801" y="2242947"/>
            <a:ext cx="544195" cy="0"/>
          </a:xfrm>
          <a:custGeom>
            <a:avLst/>
            <a:gdLst/>
            <a:ahLst/>
            <a:cxnLst/>
            <a:rect l="l" t="t" r="r" b="b"/>
            <a:pathLst>
              <a:path w="544195">
                <a:moveTo>
                  <a:pt x="0" y="0"/>
                </a:moveTo>
                <a:lnTo>
                  <a:pt x="544068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2032" y="19050"/>
            <a:ext cx="6466840" cy="759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026285" marR="5080" indent="-2014220">
              <a:lnSpc>
                <a:spcPct val="100600"/>
              </a:lnSpc>
              <a:spcBef>
                <a:spcPts val="80"/>
              </a:spcBef>
            </a:pPr>
            <a:r>
              <a:rPr sz="2400" dirty="0">
                <a:latin typeface="Times New Roman"/>
                <a:cs typeface="Times New Roman"/>
              </a:rPr>
              <a:t>Block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diagram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representation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general</a:t>
            </a:r>
            <a:r>
              <a:rPr sz="2400" spc="-30" dirty="0">
                <a:latin typeface="Times New Roman"/>
                <a:cs typeface="Times New Roman"/>
              </a:rPr>
              <a:t> Nth-</a:t>
            </a:r>
            <a:r>
              <a:rPr sz="2400" spc="-10" dirty="0">
                <a:latin typeface="Times New Roman"/>
                <a:cs typeface="Times New Roman"/>
              </a:rPr>
              <a:t>order difference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equation: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80308" y="763269"/>
            <a:ext cx="20396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Direct</a:t>
            </a:r>
            <a:r>
              <a:rPr sz="2400" u="none" spc="-65" dirty="0"/>
              <a:t> </a:t>
            </a:r>
            <a:r>
              <a:rPr sz="2400" u="none" dirty="0"/>
              <a:t>Form</a:t>
            </a:r>
            <a:r>
              <a:rPr sz="2400" u="none" spc="-15" dirty="0"/>
              <a:t> </a:t>
            </a:r>
            <a:r>
              <a:rPr sz="2400" u="none" spc="-25" dirty="0"/>
              <a:t>127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768601" y="1912429"/>
            <a:ext cx="5562600" cy="3930650"/>
            <a:chOff x="1768601" y="1912429"/>
            <a:chExt cx="5562600" cy="3930650"/>
          </a:xfrm>
        </p:grpSpPr>
        <p:sp>
          <p:nvSpPr>
            <p:cNvPr id="5" name="object 5"/>
            <p:cNvSpPr/>
            <p:nvPr/>
          </p:nvSpPr>
          <p:spPr>
            <a:xfrm>
              <a:off x="3445382" y="19190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8602" y="2109215"/>
              <a:ext cx="1676400" cy="76200"/>
            </a:xfrm>
            <a:custGeom>
              <a:avLst/>
              <a:gdLst/>
              <a:ahLst/>
              <a:cxnLst/>
              <a:rect l="l" t="t" r="r" b="b"/>
              <a:pathLst>
                <a:path w="1676400" h="76200">
                  <a:moveTo>
                    <a:pt x="1676400" y="38100"/>
                  </a:moveTo>
                  <a:lnTo>
                    <a:pt x="1663700" y="31750"/>
                  </a:lnTo>
                  <a:lnTo>
                    <a:pt x="1600200" y="0"/>
                  </a:lnTo>
                  <a:lnTo>
                    <a:pt x="1600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1600200" y="44450"/>
                  </a:lnTo>
                  <a:lnTo>
                    <a:pt x="1600200" y="76200"/>
                  </a:lnTo>
                  <a:lnTo>
                    <a:pt x="1663700" y="44450"/>
                  </a:lnTo>
                  <a:lnTo>
                    <a:pt x="1676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92801" y="19187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93182" y="19190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02202" y="2109215"/>
              <a:ext cx="3429000" cy="76200"/>
            </a:xfrm>
            <a:custGeom>
              <a:avLst/>
              <a:gdLst/>
              <a:ahLst/>
              <a:cxnLst/>
              <a:rect l="l" t="t" r="r" b="b"/>
              <a:pathLst>
                <a:path w="3429000" h="76200">
                  <a:moveTo>
                    <a:pt x="990600" y="38100"/>
                  </a:moveTo>
                  <a:lnTo>
                    <a:pt x="914400" y="0"/>
                  </a:lnTo>
                  <a:lnTo>
                    <a:pt x="9144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914400" y="44450"/>
                  </a:lnTo>
                  <a:lnTo>
                    <a:pt x="914400" y="76200"/>
                  </a:lnTo>
                  <a:lnTo>
                    <a:pt x="990600" y="38100"/>
                  </a:lnTo>
                  <a:close/>
                </a:path>
                <a:path w="3429000" h="76200">
                  <a:moveTo>
                    <a:pt x="3429000" y="38100"/>
                  </a:moveTo>
                  <a:lnTo>
                    <a:pt x="3352800" y="0"/>
                  </a:lnTo>
                  <a:lnTo>
                    <a:pt x="3352800" y="31750"/>
                  </a:lnTo>
                  <a:lnTo>
                    <a:pt x="1447800" y="31750"/>
                  </a:lnTo>
                  <a:lnTo>
                    <a:pt x="1447800" y="44450"/>
                  </a:lnTo>
                  <a:lnTo>
                    <a:pt x="3352800" y="44450"/>
                  </a:lnTo>
                  <a:lnTo>
                    <a:pt x="3352800" y="76200"/>
                  </a:lnTo>
                  <a:lnTo>
                    <a:pt x="3429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02382" y="26810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92502" y="2147315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69850" y="4699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02382" y="36716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92502" y="3137915"/>
              <a:ext cx="76200" cy="1295400"/>
            </a:xfrm>
            <a:custGeom>
              <a:avLst/>
              <a:gdLst/>
              <a:ahLst/>
              <a:cxnLst/>
              <a:rect l="l" t="t" r="r" b="b"/>
              <a:pathLst>
                <a:path w="76200" h="1295400">
                  <a:moveTo>
                    <a:pt x="76200" y="1219200"/>
                  </a:moveTo>
                  <a:lnTo>
                    <a:pt x="44450" y="1219200"/>
                  </a:lnTo>
                  <a:lnTo>
                    <a:pt x="44450" y="990600"/>
                  </a:lnTo>
                  <a:lnTo>
                    <a:pt x="31750" y="990600"/>
                  </a:lnTo>
                  <a:lnTo>
                    <a:pt x="31750" y="1219200"/>
                  </a:lnTo>
                  <a:lnTo>
                    <a:pt x="0" y="1219200"/>
                  </a:lnTo>
                  <a:lnTo>
                    <a:pt x="38100" y="1295400"/>
                  </a:lnTo>
                  <a:lnTo>
                    <a:pt x="76200" y="1219200"/>
                  </a:lnTo>
                  <a:close/>
                </a:path>
                <a:path w="76200" h="1295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45001" y="3137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45382" y="3138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92801" y="3137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93182" y="3138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12382" y="26810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199" y="457200"/>
                  </a:lnTo>
                  <a:lnTo>
                    <a:pt x="457199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02502" y="2147315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69850" y="4699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12382" y="36716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199" y="457200"/>
                  </a:lnTo>
                  <a:lnTo>
                    <a:pt x="457199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02502" y="3137928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76200" y="457187"/>
                  </a:moveTo>
                  <a:lnTo>
                    <a:pt x="44450" y="457187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187"/>
                  </a:lnTo>
                  <a:lnTo>
                    <a:pt x="0" y="457187"/>
                  </a:lnTo>
                  <a:lnTo>
                    <a:pt x="38100" y="533387"/>
                  </a:lnTo>
                  <a:lnTo>
                    <a:pt x="69850" y="469887"/>
                  </a:lnTo>
                  <a:lnTo>
                    <a:pt x="76200" y="4571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2501" y="4128516"/>
              <a:ext cx="76200" cy="2286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40982" y="4434459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35502" y="2375915"/>
              <a:ext cx="1524000" cy="762000"/>
            </a:xfrm>
            <a:custGeom>
              <a:avLst/>
              <a:gdLst/>
              <a:ahLst/>
              <a:cxnLst/>
              <a:rect l="l" t="t" r="r" b="b"/>
              <a:pathLst>
                <a:path w="1524000" h="7620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62000"/>
                  </a:lnTo>
                  <a:lnTo>
                    <a:pt x="44450" y="762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524000" h="762000">
                  <a:moveTo>
                    <a:pt x="1524000" y="76200"/>
                  </a:moveTo>
                  <a:lnTo>
                    <a:pt x="1485900" y="0"/>
                  </a:lnTo>
                  <a:lnTo>
                    <a:pt x="1447800" y="76200"/>
                  </a:lnTo>
                  <a:lnTo>
                    <a:pt x="1479550" y="76200"/>
                  </a:lnTo>
                  <a:lnTo>
                    <a:pt x="1479550" y="762000"/>
                  </a:lnTo>
                  <a:lnTo>
                    <a:pt x="1492250" y="762000"/>
                  </a:lnTo>
                  <a:lnTo>
                    <a:pt x="1492250" y="76200"/>
                  </a:lnTo>
                  <a:lnTo>
                    <a:pt x="15240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45001" y="4661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4"/>
                  </a:lnTo>
                  <a:lnTo>
                    <a:pt x="139700" y="17779"/>
                  </a:lnTo>
                  <a:lnTo>
                    <a:pt x="100964" y="38734"/>
                  </a:lnTo>
                  <a:lnTo>
                    <a:pt x="66675" y="66674"/>
                  </a:lnTo>
                  <a:lnTo>
                    <a:pt x="38735" y="100329"/>
                  </a:lnTo>
                  <a:lnTo>
                    <a:pt x="17779" y="139064"/>
                  </a:lnTo>
                  <a:lnTo>
                    <a:pt x="4445" y="182244"/>
                  </a:lnTo>
                  <a:lnTo>
                    <a:pt x="0" y="228599"/>
                  </a:lnTo>
                  <a:lnTo>
                    <a:pt x="4445" y="274319"/>
                  </a:lnTo>
                  <a:lnTo>
                    <a:pt x="17779" y="317499"/>
                  </a:lnTo>
                  <a:lnTo>
                    <a:pt x="38735" y="356234"/>
                  </a:lnTo>
                  <a:lnTo>
                    <a:pt x="66675" y="389889"/>
                  </a:lnTo>
                  <a:lnTo>
                    <a:pt x="100964" y="417829"/>
                  </a:lnTo>
                  <a:lnTo>
                    <a:pt x="139700" y="438784"/>
                  </a:lnTo>
                  <a:lnTo>
                    <a:pt x="182245" y="452119"/>
                  </a:lnTo>
                  <a:lnTo>
                    <a:pt x="228600" y="457199"/>
                  </a:lnTo>
                  <a:lnTo>
                    <a:pt x="274955" y="452119"/>
                  </a:lnTo>
                  <a:lnTo>
                    <a:pt x="317500" y="438784"/>
                  </a:lnTo>
                  <a:lnTo>
                    <a:pt x="356235" y="417829"/>
                  </a:lnTo>
                  <a:lnTo>
                    <a:pt x="390525" y="389889"/>
                  </a:lnTo>
                  <a:lnTo>
                    <a:pt x="418465" y="356234"/>
                  </a:lnTo>
                  <a:lnTo>
                    <a:pt x="439420" y="317499"/>
                  </a:lnTo>
                  <a:lnTo>
                    <a:pt x="452755" y="274319"/>
                  </a:lnTo>
                  <a:lnTo>
                    <a:pt x="457200" y="228599"/>
                  </a:lnTo>
                  <a:lnTo>
                    <a:pt x="452755" y="182244"/>
                  </a:lnTo>
                  <a:lnTo>
                    <a:pt x="439420" y="139064"/>
                  </a:lnTo>
                  <a:lnTo>
                    <a:pt x="418465" y="100329"/>
                  </a:lnTo>
                  <a:lnTo>
                    <a:pt x="390525" y="66674"/>
                  </a:lnTo>
                  <a:lnTo>
                    <a:pt x="356235" y="38734"/>
                  </a:lnTo>
                  <a:lnTo>
                    <a:pt x="317500" y="17779"/>
                  </a:lnTo>
                  <a:lnTo>
                    <a:pt x="274955" y="444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45382" y="4662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35502" y="5119116"/>
              <a:ext cx="76200" cy="685800"/>
            </a:xfrm>
            <a:custGeom>
              <a:avLst/>
              <a:gdLst/>
              <a:ahLst/>
              <a:cxnLst/>
              <a:rect l="l" t="t" r="r" b="b"/>
              <a:pathLst>
                <a:path w="76200" h="6858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85800"/>
                  </a:lnTo>
                  <a:lnTo>
                    <a:pt x="44450" y="6858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5501" y="4433316"/>
              <a:ext cx="76200" cy="2286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302502" y="4738116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304800"/>
                  </a:moveTo>
                  <a:lnTo>
                    <a:pt x="44450" y="3048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304800"/>
                  </a:lnTo>
                  <a:lnTo>
                    <a:pt x="0" y="304800"/>
                  </a:lnTo>
                  <a:lnTo>
                    <a:pt x="38100" y="381000"/>
                  </a:lnTo>
                  <a:lnTo>
                    <a:pt x="69850" y="317500"/>
                  </a:lnTo>
                  <a:lnTo>
                    <a:pt x="76200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40982" y="5577458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599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07202" y="5766816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533400" y="44450"/>
                  </a:lnTo>
                  <a:lnTo>
                    <a:pt x="5334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21782" y="5806058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6858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892801" y="4661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4"/>
                  </a:lnTo>
                  <a:lnTo>
                    <a:pt x="139700" y="17779"/>
                  </a:lnTo>
                  <a:lnTo>
                    <a:pt x="100964" y="38734"/>
                  </a:lnTo>
                  <a:lnTo>
                    <a:pt x="66675" y="66674"/>
                  </a:lnTo>
                  <a:lnTo>
                    <a:pt x="38735" y="100329"/>
                  </a:lnTo>
                  <a:lnTo>
                    <a:pt x="17779" y="139064"/>
                  </a:lnTo>
                  <a:lnTo>
                    <a:pt x="4445" y="182244"/>
                  </a:lnTo>
                  <a:lnTo>
                    <a:pt x="0" y="228599"/>
                  </a:lnTo>
                  <a:lnTo>
                    <a:pt x="4445" y="274319"/>
                  </a:lnTo>
                  <a:lnTo>
                    <a:pt x="17779" y="317499"/>
                  </a:lnTo>
                  <a:lnTo>
                    <a:pt x="38735" y="356234"/>
                  </a:lnTo>
                  <a:lnTo>
                    <a:pt x="66675" y="389889"/>
                  </a:lnTo>
                  <a:lnTo>
                    <a:pt x="100964" y="417829"/>
                  </a:lnTo>
                  <a:lnTo>
                    <a:pt x="139700" y="438784"/>
                  </a:lnTo>
                  <a:lnTo>
                    <a:pt x="182245" y="452119"/>
                  </a:lnTo>
                  <a:lnTo>
                    <a:pt x="228600" y="457199"/>
                  </a:lnTo>
                  <a:lnTo>
                    <a:pt x="274955" y="452119"/>
                  </a:lnTo>
                  <a:lnTo>
                    <a:pt x="317500" y="438784"/>
                  </a:lnTo>
                  <a:lnTo>
                    <a:pt x="356235" y="417829"/>
                  </a:lnTo>
                  <a:lnTo>
                    <a:pt x="390525" y="389889"/>
                  </a:lnTo>
                  <a:lnTo>
                    <a:pt x="418465" y="356234"/>
                  </a:lnTo>
                  <a:lnTo>
                    <a:pt x="439420" y="317499"/>
                  </a:lnTo>
                  <a:lnTo>
                    <a:pt x="452755" y="274319"/>
                  </a:lnTo>
                  <a:lnTo>
                    <a:pt x="457200" y="228599"/>
                  </a:lnTo>
                  <a:lnTo>
                    <a:pt x="452755" y="182244"/>
                  </a:lnTo>
                  <a:lnTo>
                    <a:pt x="439420" y="139064"/>
                  </a:lnTo>
                  <a:lnTo>
                    <a:pt x="418465" y="100329"/>
                  </a:lnTo>
                  <a:lnTo>
                    <a:pt x="390525" y="66674"/>
                  </a:lnTo>
                  <a:lnTo>
                    <a:pt x="356235" y="38734"/>
                  </a:lnTo>
                  <a:lnTo>
                    <a:pt x="317500" y="17779"/>
                  </a:lnTo>
                  <a:lnTo>
                    <a:pt x="274955" y="444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893182" y="4662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083302" y="5119116"/>
              <a:ext cx="76200" cy="685800"/>
            </a:xfrm>
            <a:custGeom>
              <a:avLst/>
              <a:gdLst/>
              <a:ahLst/>
              <a:cxnLst/>
              <a:rect l="l" t="t" r="r" b="b"/>
              <a:pathLst>
                <a:path w="76200" h="6858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85800"/>
                  </a:lnTo>
                  <a:lnTo>
                    <a:pt x="44450" y="6858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3301" y="4433316"/>
              <a:ext cx="76200" cy="2286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635502" y="3595116"/>
              <a:ext cx="1524000" cy="381000"/>
            </a:xfrm>
            <a:custGeom>
              <a:avLst/>
              <a:gdLst/>
              <a:ahLst/>
              <a:cxnLst/>
              <a:rect l="l" t="t" r="r" b="b"/>
              <a:pathLst>
                <a:path w="1524000" h="3810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524000" h="381000">
                  <a:moveTo>
                    <a:pt x="1524000" y="76200"/>
                  </a:moveTo>
                  <a:lnTo>
                    <a:pt x="1485900" y="0"/>
                  </a:lnTo>
                  <a:lnTo>
                    <a:pt x="1447800" y="76200"/>
                  </a:lnTo>
                  <a:lnTo>
                    <a:pt x="1479550" y="76200"/>
                  </a:lnTo>
                  <a:lnTo>
                    <a:pt x="1479550" y="304800"/>
                  </a:lnTo>
                  <a:lnTo>
                    <a:pt x="1492250" y="304800"/>
                  </a:lnTo>
                  <a:lnTo>
                    <a:pt x="1492250" y="76200"/>
                  </a:lnTo>
                  <a:lnTo>
                    <a:pt x="15240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673982" y="3976497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121782" y="3976497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530602" y="3328415"/>
              <a:ext cx="3810000" cy="76200"/>
            </a:xfrm>
            <a:custGeom>
              <a:avLst/>
              <a:gdLst/>
              <a:ahLst/>
              <a:cxnLst/>
              <a:rect l="l" t="t" r="r" b="b"/>
              <a:pathLst>
                <a:path w="3810000" h="76200">
                  <a:moveTo>
                    <a:pt x="533400" y="38100"/>
                  </a:move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33400" y="38100"/>
                  </a:lnTo>
                  <a:close/>
                </a:path>
                <a:path w="3810000" h="76200">
                  <a:moveTo>
                    <a:pt x="3810000" y="31750"/>
                  </a:moveTo>
                  <a:lnTo>
                    <a:pt x="3352800" y="31750"/>
                  </a:lnTo>
                  <a:lnTo>
                    <a:pt x="3352800" y="0"/>
                  </a:lnTo>
                  <a:lnTo>
                    <a:pt x="3276600" y="38100"/>
                  </a:lnTo>
                  <a:lnTo>
                    <a:pt x="3352800" y="76200"/>
                  </a:lnTo>
                  <a:lnTo>
                    <a:pt x="3352800" y="44450"/>
                  </a:lnTo>
                  <a:lnTo>
                    <a:pt x="3810000" y="44450"/>
                  </a:lnTo>
                  <a:lnTo>
                    <a:pt x="3810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064382" y="3366897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50382" y="3366897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4572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02382" y="3671697"/>
              <a:ext cx="457200" cy="1905000"/>
            </a:xfrm>
            <a:custGeom>
              <a:avLst/>
              <a:gdLst/>
              <a:ahLst/>
              <a:cxnLst/>
              <a:rect l="l" t="t" r="r" b="b"/>
              <a:pathLst>
                <a:path w="457200" h="19050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  <a:path w="457200" h="1905000">
                  <a:moveTo>
                    <a:pt x="0" y="1905000"/>
                  </a:moveTo>
                  <a:lnTo>
                    <a:pt x="457200" y="1905000"/>
                  </a:lnTo>
                  <a:lnTo>
                    <a:pt x="457200" y="1447800"/>
                  </a:lnTo>
                  <a:lnTo>
                    <a:pt x="0" y="1447800"/>
                  </a:lnTo>
                  <a:lnTo>
                    <a:pt x="0" y="19050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2501" y="4814316"/>
              <a:ext cx="76200" cy="30480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530982" y="5577458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599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30602" y="5766816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8100"/>
                  </a:moveTo>
                  <a:lnTo>
                    <a:pt x="520700" y="31750"/>
                  </a:ln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20700" y="44450"/>
                  </a:lnTo>
                  <a:lnTo>
                    <a:pt x="533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302382" y="2681097"/>
              <a:ext cx="4267200" cy="2895600"/>
            </a:xfrm>
            <a:custGeom>
              <a:avLst/>
              <a:gdLst/>
              <a:ahLst/>
              <a:cxnLst/>
              <a:rect l="l" t="t" r="r" b="b"/>
              <a:pathLst>
                <a:path w="4267200" h="2895600">
                  <a:moveTo>
                    <a:pt x="0" y="2895600"/>
                  </a:moveTo>
                  <a:lnTo>
                    <a:pt x="457200" y="2895600"/>
                  </a:lnTo>
                  <a:lnTo>
                    <a:pt x="457200" y="2438400"/>
                  </a:lnTo>
                  <a:lnTo>
                    <a:pt x="0" y="2438400"/>
                  </a:lnTo>
                  <a:lnTo>
                    <a:pt x="0" y="2895600"/>
                  </a:lnTo>
                  <a:close/>
                </a:path>
                <a:path w="4267200" h="2895600">
                  <a:moveTo>
                    <a:pt x="3810000" y="457200"/>
                  </a:moveTo>
                  <a:lnTo>
                    <a:pt x="4267200" y="457200"/>
                  </a:lnTo>
                  <a:lnTo>
                    <a:pt x="4267200" y="0"/>
                  </a:lnTo>
                  <a:lnTo>
                    <a:pt x="3810000" y="0"/>
                  </a:lnTo>
                  <a:lnTo>
                    <a:pt x="3810000" y="457200"/>
                  </a:lnTo>
                  <a:close/>
                </a:path>
                <a:path w="4267200" h="2895600">
                  <a:moveTo>
                    <a:pt x="3810000" y="1447800"/>
                  </a:moveTo>
                  <a:lnTo>
                    <a:pt x="4267200" y="1447800"/>
                  </a:lnTo>
                  <a:lnTo>
                    <a:pt x="4267200" y="990600"/>
                  </a:lnTo>
                  <a:lnTo>
                    <a:pt x="3810000" y="990600"/>
                  </a:lnTo>
                  <a:lnTo>
                    <a:pt x="3810000" y="14478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30602" y="4852416"/>
              <a:ext cx="3810000" cy="76200"/>
            </a:xfrm>
            <a:custGeom>
              <a:avLst/>
              <a:gdLst/>
              <a:ahLst/>
              <a:cxnLst/>
              <a:rect l="l" t="t" r="r" b="b"/>
              <a:pathLst>
                <a:path w="3810000" h="76200">
                  <a:moveTo>
                    <a:pt x="533400" y="38100"/>
                  </a:move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33400" y="38100"/>
                  </a:lnTo>
                  <a:close/>
                </a:path>
                <a:path w="3810000" h="76200">
                  <a:moveTo>
                    <a:pt x="3810000" y="31750"/>
                  </a:moveTo>
                  <a:lnTo>
                    <a:pt x="3352800" y="31750"/>
                  </a:lnTo>
                  <a:lnTo>
                    <a:pt x="3352800" y="0"/>
                  </a:lnTo>
                  <a:lnTo>
                    <a:pt x="3276600" y="38100"/>
                  </a:lnTo>
                  <a:lnTo>
                    <a:pt x="3352800" y="76200"/>
                  </a:lnTo>
                  <a:lnTo>
                    <a:pt x="3352800" y="44450"/>
                  </a:lnTo>
                  <a:lnTo>
                    <a:pt x="3810000" y="44450"/>
                  </a:lnTo>
                  <a:lnTo>
                    <a:pt x="3810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350382" y="4891659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4572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892801" y="19187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893182" y="19190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892801" y="3137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893182" y="3138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892801" y="4661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4"/>
                  </a:lnTo>
                  <a:lnTo>
                    <a:pt x="139700" y="17779"/>
                  </a:lnTo>
                  <a:lnTo>
                    <a:pt x="100964" y="38734"/>
                  </a:lnTo>
                  <a:lnTo>
                    <a:pt x="66675" y="66674"/>
                  </a:lnTo>
                  <a:lnTo>
                    <a:pt x="38735" y="100329"/>
                  </a:lnTo>
                  <a:lnTo>
                    <a:pt x="17779" y="139064"/>
                  </a:lnTo>
                  <a:lnTo>
                    <a:pt x="4445" y="182244"/>
                  </a:lnTo>
                  <a:lnTo>
                    <a:pt x="0" y="228599"/>
                  </a:lnTo>
                  <a:lnTo>
                    <a:pt x="4445" y="274319"/>
                  </a:lnTo>
                  <a:lnTo>
                    <a:pt x="17779" y="317499"/>
                  </a:lnTo>
                  <a:lnTo>
                    <a:pt x="38735" y="356234"/>
                  </a:lnTo>
                  <a:lnTo>
                    <a:pt x="66675" y="389889"/>
                  </a:lnTo>
                  <a:lnTo>
                    <a:pt x="100964" y="417829"/>
                  </a:lnTo>
                  <a:lnTo>
                    <a:pt x="139700" y="438784"/>
                  </a:lnTo>
                  <a:lnTo>
                    <a:pt x="182245" y="452119"/>
                  </a:lnTo>
                  <a:lnTo>
                    <a:pt x="228600" y="457199"/>
                  </a:lnTo>
                  <a:lnTo>
                    <a:pt x="274955" y="452119"/>
                  </a:lnTo>
                  <a:lnTo>
                    <a:pt x="317500" y="438784"/>
                  </a:lnTo>
                  <a:lnTo>
                    <a:pt x="356235" y="417829"/>
                  </a:lnTo>
                  <a:lnTo>
                    <a:pt x="390525" y="389889"/>
                  </a:lnTo>
                  <a:lnTo>
                    <a:pt x="418465" y="356234"/>
                  </a:lnTo>
                  <a:lnTo>
                    <a:pt x="439420" y="317499"/>
                  </a:lnTo>
                  <a:lnTo>
                    <a:pt x="452755" y="274319"/>
                  </a:lnTo>
                  <a:lnTo>
                    <a:pt x="457200" y="228599"/>
                  </a:lnTo>
                  <a:lnTo>
                    <a:pt x="452755" y="182244"/>
                  </a:lnTo>
                  <a:lnTo>
                    <a:pt x="439420" y="139064"/>
                  </a:lnTo>
                  <a:lnTo>
                    <a:pt x="418465" y="100329"/>
                  </a:lnTo>
                  <a:lnTo>
                    <a:pt x="390525" y="66674"/>
                  </a:lnTo>
                  <a:lnTo>
                    <a:pt x="356235" y="38734"/>
                  </a:lnTo>
                  <a:lnTo>
                    <a:pt x="317500" y="17779"/>
                  </a:lnTo>
                  <a:lnTo>
                    <a:pt x="274955" y="444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893182" y="4662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45001" y="4661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4"/>
                  </a:lnTo>
                  <a:lnTo>
                    <a:pt x="139700" y="17779"/>
                  </a:lnTo>
                  <a:lnTo>
                    <a:pt x="100964" y="38734"/>
                  </a:lnTo>
                  <a:lnTo>
                    <a:pt x="66675" y="66674"/>
                  </a:lnTo>
                  <a:lnTo>
                    <a:pt x="38735" y="100329"/>
                  </a:lnTo>
                  <a:lnTo>
                    <a:pt x="17779" y="139064"/>
                  </a:lnTo>
                  <a:lnTo>
                    <a:pt x="4445" y="182244"/>
                  </a:lnTo>
                  <a:lnTo>
                    <a:pt x="0" y="228599"/>
                  </a:lnTo>
                  <a:lnTo>
                    <a:pt x="4445" y="274319"/>
                  </a:lnTo>
                  <a:lnTo>
                    <a:pt x="17779" y="317499"/>
                  </a:lnTo>
                  <a:lnTo>
                    <a:pt x="38735" y="356234"/>
                  </a:lnTo>
                  <a:lnTo>
                    <a:pt x="66675" y="389889"/>
                  </a:lnTo>
                  <a:lnTo>
                    <a:pt x="100964" y="417829"/>
                  </a:lnTo>
                  <a:lnTo>
                    <a:pt x="139700" y="438784"/>
                  </a:lnTo>
                  <a:lnTo>
                    <a:pt x="182245" y="452119"/>
                  </a:lnTo>
                  <a:lnTo>
                    <a:pt x="228600" y="457199"/>
                  </a:lnTo>
                  <a:lnTo>
                    <a:pt x="274955" y="452119"/>
                  </a:lnTo>
                  <a:lnTo>
                    <a:pt x="317500" y="438784"/>
                  </a:lnTo>
                  <a:lnTo>
                    <a:pt x="356235" y="417829"/>
                  </a:lnTo>
                  <a:lnTo>
                    <a:pt x="390525" y="389889"/>
                  </a:lnTo>
                  <a:lnTo>
                    <a:pt x="418465" y="356234"/>
                  </a:lnTo>
                  <a:lnTo>
                    <a:pt x="439420" y="317499"/>
                  </a:lnTo>
                  <a:lnTo>
                    <a:pt x="452755" y="274319"/>
                  </a:lnTo>
                  <a:lnTo>
                    <a:pt x="457200" y="228599"/>
                  </a:lnTo>
                  <a:lnTo>
                    <a:pt x="452755" y="182244"/>
                  </a:lnTo>
                  <a:lnTo>
                    <a:pt x="439420" y="139064"/>
                  </a:lnTo>
                  <a:lnTo>
                    <a:pt x="418465" y="100329"/>
                  </a:lnTo>
                  <a:lnTo>
                    <a:pt x="390525" y="66674"/>
                  </a:lnTo>
                  <a:lnTo>
                    <a:pt x="356235" y="38734"/>
                  </a:lnTo>
                  <a:lnTo>
                    <a:pt x="317500" y="17779"/>
                  </a:lnTo>
                  <a:lnTo>
                    <a:pt x="274955" y="444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445382" y="4662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445001" y="313791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445382" y="313829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530982" y="4509897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6112383" y="5118734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199"/>
                </a:moveTo>
                <a:lnTo>
                  <a:pt x="457199" y="457199"/>
                </a:lnTo>
                <a:lnTo>
                  <a:pt x="457199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  <a:path w="457200" h="457200">
                <a:moveTo>
                  <a:pt x="0" y="457199"/>
                </a:moveTo>
                <a:lnTo>
                  <a:pt x="457199" y="457199"/>
                </a:lnTo>
                <a:lnTo>
                  <a:pt x="457199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676907" y="1741678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882900" y="1741678"/>
            <a:ext cx="298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725" spc="-37" baseline="-7246" dirty="0">
                <a:latin typeface="Comic Sans MS"/>
                <a:cs typeface="Comic Sans MS"/>
              </a:rPr>
              <a:t>0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058411" y="1775205"/>
            <a:ext cx="4197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v[n]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555238" y="1802891"/>
            <a:ext cx="16929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9865" algn="l"/>
              </a:tabLst>
            </a:pPr>
            <a:r>
              <a:rPr sz="3600" spc="-50" dirty="0">
                <a:latin typeface="Comic Sans MS"/>
                <a:cs typeface="Comic Sans MS"/>
              </a:rPr>
              <a:t>+</a:t>
            </a:r>
            <a:r>
              <a:rPr sz="3600" dirty="0">
                <a:latin typeface="Comic Sans MS"/>
                <a:cs typeface="Comic Sans MS"/>
              </a:rPr>
              <a:t>	</a:t>
            </a: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031228" y="1778253"/>
            <a:ext cx="429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364739" y="2690367"/>
            <a:ext cx="328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Comic Sans MS"/>
                <a:cs typeface="Comic Sans MS"/>
              </a:rPr>
              <a:t>z</a:t>
            </a:r>
            <a:r>
              <a:rPr sz="1200" spc="-25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771395" y="3141471"/>
            <a:ext cx="638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x[n-1]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364739" y="3665728"/>
            <a:ext cx="3282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0" baseline="-10802" dirty="0">
                <a:latin typeface="Comic Sans MS"/>
                <a:cs typeface="Comic Sans MS"/>
              </a:rPr>
              <a:t>z</a:t>
            </a:r>
            <a:r>
              <a:rPr sz="1200" spc="-2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771395" y="4138929"/>
            <a:ext cx="675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x[n-2]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364739" y="4809744"/>
            <a:ext cx="328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Comic Sans MS"/>
                <a:cs typeface="Comic Sans MS"/>
              </a:rPr>
              <a:t>z</a:t>
            </a:r>
            <a:r>
              <a:rPr sz="1200" spc="-25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695195" y="5282438"/>
            <a:ext cx="737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x[n-M]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968244" y="2989071"/>
            <a:ext cx="274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725" spc="-37" baseline="-7246" dirty="0">
                <a:latin typeface="Comic Sans MS"/>
                <a:cs typeface="Comic Sans MS"/>
              </a:rPr>
              <a:t>1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892044" y="4559554"/>
            <a:ext cx="474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b</a:t>
            </a:r>
            <a:r>
              <a:rPr sz="1200" u="heavy" spc="-2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M-</a:t>
            </a:r>
            <a:r>
              <a:rPr sz="1200" u="heavy" spc="-5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555238" y="4529073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917698" y="5407659"/>
            <a:ext cx="161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omic Sans MS"/>
                <a:cs typeface="Comic Sans MS"/>
              </a:rPr>
              <a:t>b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059810" y="5659069"/>
            <a:ext cx="681990" cy="29845"/>
          </a:xfrm>
          <a:custGeom>
            <a:avLst/>
            <a:gdLst/>
            <a:ahLst/>
            <a:cxnLst/>
            <a:rect l="l" t="t" r="r" b="b"/>
            <a:pathLst>
              <a:path w="681989" h="29845">
                <a:moveTo>
                  <a:pt x="681990" y="0"/>
                </a:moveTo>
                <a:lnTo>
                  <a:pt x="0" y="0"/>
                </a:lnTo>
                <a:lnTo>
                  <a:pt x="0" y="29718"/>
                </a:lnTo>
                <a:lnTo>
                  <a:pt x="681990" y="29718"/>
                </a:lnTo>
                <a:lnTo>
                  <a:pt x="6819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3054857" y="5518150"/>
            <a:ext cx="1549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Comic Sans MS"/>
                <a:cs typeface="Comic Sans MS"/>
              </a:rPr>
              <a:t>M</a:t>
            </a:r>
            <a:endParaRPr sz="1150">
              <a:latin typeface="Comic Sans MS"/>
              <a:cs typeface="Comic Sans M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555238" y="3016250"/>
            <a:ext cx="16903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7325" algn="l"/>
              </a:tabLst>
            </a:pPr>
            <a:r>
              <a:rPr sz="3600" spc="-50" dirty="0">
                <a:latin typeface="Comic Sans MS"/>
                <a:cs typeface="Comic Sans MS"/>
              </a:rPr>
              <a:t>+</a:t>
            </a:r>
            <a:r>
              <a:rPr sz="3600" dirty="0">
                <a:latin typeface="Comic Sans MS"/>
                <a:cs typeface="Comic Sans MS"/>
              </a:rPr>
              <a:t>	</a:t>
            </a: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633465" y="2989071"/>
            <a:ext cx="256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a</a:t>
            </a:r>
            <a:r>
              <a:rPr sz="1725" spc="-37" baseline="-7246" dirty="0">
                <a:latin typeface="Comic Sans MS"/>
                <a:cs typeface="Comic Sans MS"/>
              </a:rPr>
              <a:t>1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000497" y="4529073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633465" y="4559554"/>
            <a:ext cx="433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82" baseline="12345" dirty="0">
                <a:latin typeface="Comic Sans MS"/>
                <a:cs typeface="Comic Sans MS"/>
              </a:rPr>
              <a:t>a</a:t>
            </a:r>
            <a:r>
              <a:rPr sz="1200" spc="-55" dirty="0">
                <a:latin typeface="Comic Sans MS"/>
                <a:cs typeface="Comic Sans MS"/>
              </a:rPr>
              <a:t>N-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668264" y="5407659"/>
            <a:ext cx="142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omic Sans MS"/>
                <a:cs typeface="Comic Sans MS"/>
              </a:rPr>
              <a:t>a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784341" y="5518150"/>
            <a:ext cx="1422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Comic Sans MS"/>
                <a:cs typeface="Comic Sans MS"/>
              </a:rPr>
              <a:t>N</a:t>
            </a:r>
            <a:endParaRPr sz="1150">
              <a:latin typeface="Comic Sans MS"/>
              <a:cs typeface="Comic Sans MS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179311" y="2690367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424421" y="3144520"/>
            <a:ext cx="622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y[n-1]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176264" y="3665728"/>
            <a:ext cx="3308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424421" y="4135882"/>
            <a:ext cx="658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y[n-2]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176264" y="5114290"/>
            <a:ext cx="3314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424421" y="5584444"/>
            <a:ext cx="701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y[n-N]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2032" y="19050"/>
            <a:ext cx="6466840" cy="759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026285" marR="5080" indent="-2014220">
              <a:lnSpc>
                <a:spcPct val="100600"/>
              </a:lnSpc>
              <a:spcBef>
                <a:spcPts val="80"/>
              </a:spcBef>
            </a:pPr>
            <a:r>
              <a:rPr sz="2400" dirty="0">
                <a:latin typeface="Times New Roman"/>
                <a:cs typeface="Times New Roman"/>
              </a:rPr>
              <a:t>Block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diagram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representation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general</a:t>
            </a:r>
            <a:r>
              <a:rPr sz="2400" spc="-30" dirty="0">
                <a:latin typeface="Times New Roman"/>
                <a:cs typeface="Times New Roman"/>
              </a:rPr>
              <a:t> Nth-</a:t>
            </a:r>
            <a:r>
              <a:rPr sz="2400" spc="-10" dirty="0">
                <a:latin typeface="Times New Roman"/>
                <a:cs typeface="Times New Roman"/>
              </a:rPr>
              <a:t>order difference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equation: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80308" y="763269"/>
            <a:ext cx="20396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Direct</a:t>
            </a:r>
            <a:r>
              <a:rPr sz="2400" u="none" spc="-65" dirty="0"/>
              <a:t> </a:t>
            </a:r>
            <a:r>
              <a:rPr sz="2400" u="none" dirty="0"/>
              <a:t>Form</a:t>
            </a:r>
            <a:r>
              <a:rPr sz="2400" u="none" spc="-15" dirty="0"/>
              <a:t> </a:t>
            </a:r>
            <a:r>
              <a:rPr sz="2400" u="none" spc="-25" dirty="0"/>
              <a:t>128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219200" y="1753361"/>
            <a:ext cx="6781800" cy="3930650"/>
            <a:chOff x="1219200" y="1753361"/>
            <a:chExt cx="6781800" cy="3930650"/>
          </a:xfrm>
        </p:grpSpPr>
        <p:sp>
          <p:nvSpPr>
            <p:cNvPr id="5" name="object 5"/>
            <p:cNvSpPr/>
            <p:nvPr/>
          </p:nvSpPr>
          <p:spPr>
            <a:xfrm>
              <a:off x="6553580" y="17598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14600" y="1949957"/>
              <a:ext cx="5486400" cy="76200"/>
            </a:xfrm>
            <a:custGeom>
              <a:avLst/>
              <a:gdLst/>
              <a:ahLst/>
              <a:cxnLst/>
              <a:rect l="l" t="t" r="r" b="b"/>
              <a:pathLst>
                <a:path w="5486400" h="76200">
                  <a:moveTo>
                    <a:pt x="4038600" y="38100"/>
                  </a:moveTo>
                  <a:lnTo>
                    <a:pt x="3962400" y="0"/>
                  </a:lnTo>
                  <a:lnTo>
                    <a:pt x="3962400" y="31750"/>
                  </a:lnTo>
                  <a:lnTo>
                    <a:pt x="1968500" y="31750"/>
                  </a:lnTo>
                  <a:lnTo>
                    <a:pt x="1905000" y="0"/>
                  </a:lnTo>
                  <a:lnTo>
                    <a:pt x="1905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1905000" y="44450"/>
                  </a:lnTo>
                  <a:lnTo>
                    <a:pt x="1905000" y="76200"/>
                  </a:lnTo>
                  <a:lnTo>
                    <a:pt x="1968500" y="44450"/>
                  </a:lnTo>
                  <a:lnTo>
                    <a:pt x="3962400" y="44450"/>
                  </a:lnTo>
                  <a:lnTo>
                    <a:pt x="3962400" y="76200"/>
                  </a:lnTo>
                  <a:lnTo>
                    <a:pt x="4038600" y="38100"/>
                  </a:lnTo>
                  <a:close/>
                </a:path>
                <a:path w="5486400" h="76200">
                  <a:moveTo>
                    <a:pt x="5486400" y="38100"/>
                  </a:moveTo>
                  <a:lnTo>
                    <a:pt x="5410200" y="0"/>
                  </a:lnTo>
                  <a:lnTo>
                    <a:pt x="5410200" y="31750"/>
                  </a:lnTo>
                  <a:lnTo>
                    <a:pt x="4495800" y="31750"/>
                  </a:lnTo>
                  <a:lnTo>
                    <a:pt x="4495800" y="44450"/>
                  </a:lnTo>
                  <a:lnTo>
                    <a:pt x="5410200" y="44450"/>
                  </a:lnTo>
                  <a:lnTo>
                    <a:pt x="5410200" y="76200"/>
                  </a:lnTo>
                  <a:lnTo>
                    <a:pt x="5486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10580" y="25218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00700" y="1988057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69850" y="4699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10580" y="35124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00700" y="2978657"/>
              <a:ext cx="76200" cy="1295400"/>
            </a:xfrm>
            <a:custGeom>
              <a:avLst/>
              <a:gdLst/>
              <a:ahLst/>
              <a:cxnLst/>
              <a:rect l="l" t="t" r="r" b="b"/>
              <a:pathLst>
                <a:path w="76200" h="1295400">
                  <a:moveTo>
                    <a:pt x="76200" y="1219200"/>
                  </a:moveTo>
                  <a:lnTo>
                    <a:pt x="44450" y="1219200"/>
                  </a:lnTo>
                  <a:lnTo>
                    <a:pt x="44450" y="990600"/>
                  </a:lnTo>
                  <a:lnTo>
                    <a:pt x="31750" y="990600"/>
                  </a:lnTo>
                  <a:lnTo>
                    <a:pt x="31750" y="1219200"/>
                  </a:lnTo>
                  <a:lnTo>
                    <a:pt x="0" y="1219200"/>
                  </a:lnTo>
                  <a:lnTo>
                    <a:pt x="38100" y="1295400"/>
                  </a:lnTo>
                  <a:lnTo>
                    <a:pt x="76200" y="1219200"/>
                  </a:lnTo>
                  <a:close/>
                </a:path>
                <a:path w="76200" h="1295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53200" y="297865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53580" y="2979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43700" y="2216657"/>
              <a:ext cx="76200" cy="762000"/>
            </a:xfrm>
            <a:custGeom>
              <a:avLst/>
              <a:gdLst/>
              <a:ahLst/>
              <a:cxnLst/>
              <a:rect l="l" t="t" r="r" b="b"/>
              <a:pathLst>
                <a:path w="76200" h="762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62000"/>
                  </a:lnTo>
                  <a:lnTo>
                    <a:pt x="44450" y="762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53200" y="45026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53580" y="4503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43700" y="4959857"/>
              <a:ext cx="76200" cy="685800"/>
            </a:xfrm>
            <a:custGeom>
              <a:avLst/>
              <a:gdLst/>
              <a:ahLst/>
              <a:cxnLst/>
              <a:rect l="l" t="t" r="r" b="b"/>
              <a:pathLst>
                <a:path w="76200" h="685800">
                  <a:moveTo>
                    <a:pt x="76200" y="76200"/>
                  </a:moveTo>
                  <a:lnTo>
                    <a:pt x="69850" y="63500"/>
                  </a:lnTo>
                  <a:lnTo>
                    <a:pt x="44450" y="12700"/>
                  </a:lnTo>
                  <a:lnTo>
                    <a:pt x="44450" y="63500"/>
                  </a:lnTo>
                  <a:lnTo>
                    <a:pt x="31750" y="63512"/>
                  </a:lnTo>
                  <a:lnTo>
                    <a:pt x="44450" y="63500"/>
                  </a:lnTo>
                  <a:lnTo>
                    <a:pt x="44450" y="127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85800"/>
                  </a:lnTo>
                  <a:lnTo>
                    <a:pt x="44450" y="6858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3700" y="4274057"/>
              <a:ext cx="76198" cy="2286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743700" y="3435857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82180" y="3818001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38800" y="3169157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8100"/>
                  </a:moveTo>
                  <a:lnTo>
                    <a:pt x="520700" y="31750"/>
                  </a:ln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20700" y="44450"/>
                  </a:lnTo>
                  <a:lnTo>
                    <a:pt x="533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72580" y="3208400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10580" y="3512438"/>
              <a:ext cx="457200" cy="1905000"/>
            </a:xfrm>
            <a:custGeom>
              <a:avLst/>
              <a:gdLst/>
              <a:ahLst/>
              <a:cxnLst/>
              <a:rect l="l" t="t" r="r" b="b"/>
              <a:pathLst>
                <a:path w="457200" h="19050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  <a:path w="457200" h="1905000">
                  <a:moveTo>
                    <a:pt x="0" y="1905000"/>
                  </a:moveTo>
                  <a:lnTo>
                    <a:pt x="457200" y="1905000"/>
                  </a:lnTo>
                  <a:lnTo>
                    <a:pt x="457200" y="1447800"/>
                  </a:lnTo>
                  <a:lnTo>
                    <a:pt x="0" y="1447800"/>
                  </a:lnTo>
                  <a:lnTo>
                    <a:pt x="0" y="19050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00700" y="4655057"/>
              <a:ext cx="76200" cy="3048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639180" y="5418201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38800" y="5607557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8100"/>
                  </a:moveTo>
                  <a:lnTo>
                    <a:pt x="520700" y="31750"/>
                  </a:ln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20700" y="44450"/>
                  </a:lnTo>
                  <a:lnTo>
                    <a:pt x="533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10580" y="49602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38800" y="4693157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8100"/>
                  </a:moveTo>
                  <a:lnTo>
                    <a:pt x="520700" y="31750"/>
                  </a:ln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20700" y="44450"/>
                  </a:lnTo>
                  <a:lnTo>
                    <a:pt x="533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53200" y="45026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553580" y="4503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53200" y="297865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53580" y="2979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57400" y="17594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057780" y="17598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276980" y="3512438"/>
              <a:ext cx="457200" cy="1905000"/>
            </a:xfrm>
            <a:custGeom>
              <a:avLst/>
              <a:gdLst/>
              <a:ahLst/>
              <a:cxnLst/>
              <a:rect l="l" t="t" r="r" b="b"/>
              <a:pathLst>
                <a:path w="457200" h="19050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  <a:path w="457200" h="1905000">
                  <a:moveTo>
                    <a:pt x="0" y="1905000"/>
                  </a:moveTo>
                  <a:lnTo>
                    <a:pt x="457200" y="1905000"/>
                  </a:lnTo>
                  <a:lnTo>
                    <a:pt x="457200" y="1447800"/>
                  </a:lnTo>
                  <a:lnTo>
                    <a:pt x="0" y="1447800"/>
                  </a:lnTo>
                  <a:lnTo>
                    <a:pt x="0" y="19050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057400" y="297865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57780" y="2979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57400" y="45026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57780" y="4503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467100" y="1988057"/>
              <a:ext cx="76200" cy="1524000"/>
            </a:xfrm>
            <a:custGeom>
              <a:avLst/>
              <a:gdLst/>
              <a:ahLst/>
              <a:cxnLst/>
              <a:rect l="l" t="t" r="r" b="b"/>
              <a:pathLst>
                <a:path w="76200" h="1524000">
                  <a:moveTo>
                    <a:pt x="76200" y="1447800"/>
                  </a:moveTo>
                  <a:lnTo>
                    <a:pt x="44450" y="1447800"/>
                  </a:lnTo>
                  <a:lnTo>
                    <a:pt x="44450" y="990600"/>
                  </a:lnTo>
                  <a:lnTo>
                    <a:pt x="31750" y="990600"/>
                  </a:lnTo>
                  <a:lnTo>
                    <a:pt x="31750" y="1447800"/>
                  </a:lnTo>
                  <a:lnTo>
                    <a:pt x="0" y="1447800"/>
                  </a:lnTo>
                  <a:lnTo>
                    <a:pt x="38100" y="1524000"/>
                  </a:lnTo>
                  <a:lnTo>
                    <a:pt x="76200" y="1447800"/>
                  </a:lnTo>
                  <a:close/>
                </a:path>
                <a:path w="76200" h="15240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7100" y="3969257"/>
              <a:ext cx="76200" cy="22860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467100" y="4578857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304800"/>
                  </a:moveTo>
                  <a:lnTo>
                    <a:pt x="44450" y="3048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304800"/>
                  </a:lnTo>
                  <a:lnTo>
                    <a:pt x="0" y="304800"/>
                  </a:lnTo>
                  <a:lnTo>
                    <a:pt x="38100" y="381000"/>
                  </a:lnTo>
                  <a:lnTo>
                    <a:pt x="69850" y="317500"/>
                  </a:lnTo>
                  <a:lnTo>
                    <a:pt x="76200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505580" y="4275201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505580" y="5418201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247900" y="2216657"/>
              <a:ext cx="1257300" cy="3467100"/>
            </a:xfrm>
            <a:custGeom>
              <a:avLst/>
              <a:gdLst/>
              <a:ahLst/>
              <a:cxnLst/>
              <a:rect l="l" t="t" r="r" b="b"/>
              <a:pathLst>
                <a:path w="1257300" h="34671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62000"/>
                  </a:lnTo>
                  <a:lnTo>
                    <a:pt x="44450" y="762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257300" h="3467100">
                  <a:moveTo>
                    <a:pt x="1257300" y="3422650"/>
                  </a:moveTo>
                  <a:lnTo>
                    <a:pt x="800100" y="3422650"/>
                  </a:lnTo>
                  <a:lnTo>
                    <a:pt x="800100" y="3390900"/>
                  </a:lnTo>
                  <a:lnTo>
                    <a:pt x="723900" y="3429000"/>
                  </a:lnTo>
                  <a:lnTo>
                    <a:pt x="800100" y="3467100"/>
                  </a:lnTo>
                  <a:lnTo>
                    <a:pt x="800100" y="3435350"/>
                  </a:lnTo>
                  <a:lnTo>
                    <a:pt x="1257300" y="3435350"/>
                  </a:lnTo>
                  <a:lnTo>
                    <a:pt x="1257300" y="3422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286380" y="5646801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6858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247900" y="4959857"/>
              <a:ext cx="76200" cy="685800"/>
            </a:xfrm>
            <a:custGeom>
              <a:avLst/>
              <a:gdLst/>
              <a:ahLst/>
              <a:cxnLst/>
              <a:rect l="l" t="t" r="r" b="b"/>
              <a:pathLst>
                <a:path w="76200" h="685800">
                  <a:moveTo>
                    <a:pt x="76200" y="76200"/>
                  </a:moveTo>
                  <a:lnTo>
                    <a:pt x="69850" y="63500"/>
                  </a:lnTo>
                  <a:lnTo>
                    <a:pt x="44450" y="12700"/>
                  </a:lnTo>
                  <a:lnTo>
                    <a:pt x="44450" y="63500"/>
                  </a:lnTo>
                  <a:lnTo>
                    <a:pt x="31750" y="63512"/>
                  </a:lnTo>
                  <a:lnTo>
                    <a:pt x="44450" y="63500"/>
                  </a:lnTo>
                  <a:lnTo>
                    <a:pt x="44450" y="127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85800"/>
                  </a:lnTo>
                  <a:lnTo>
                    <a:pt x="44450" y="6858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7900" y="4274057"/>
              <a:ext cx="76200" cy="2286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7900" y="3435857"/>
              <a:ext cx="76200" cy="30479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286380" y="3818001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971800" y="3169157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533400" y="44450"/>
                  </a:lnTo>
                  <a:lnTo>
                    <a:pt x="5334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514980" y="3208400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4572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6980" y="3512438"/>
              <a:ext cx="457200" cy="1905000"/>
            </a:xfrm>
            <a:custGeom>
              <a:avLst/>
              <a:gdLst/>
              <a:ahLst/>
              <a:cxnLst/>
              <a:rect l="l" t="t" r="r" b="b"/>
              <a:pathLst>
                <a:path w="457200" h="1905000">
                  <a:moveTo>
                    <a:pt x="0" y="1905000"/>
                  </a:moveTo>
                  <a:lnTo>
                    <a:pt x="457200" y="1905000"/>
                  </a:lnTo>
                  <a:lnTo>
                    <a:pt x="457200" y="1447800"/>
                  </a:lnTo>
                  <a:lnTo>
                    <a:pt x="0" y="1447800"/>
                  </a:lnTo>
                  <a:lnTo>
                    <a:pt x="0" y="1905000"/>
                  </a:lnTo>
                  <a:close/>
                </a:path>
                <a:path w="457200" h="19050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71800" y="4693157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533400" y="44450"/>
                  </a:lnTo>
                  <a:lnTo>
                    <a:pt x="5334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14980" y="4732401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4572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057400" y="17594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057780" y="17598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057400" y="297865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57780" y="2979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057400" y="45026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057780" y="45030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219200" y="1949957"/>
              <a:ext cx="838200" cy="76200"/>
            </a:xfrm>
            <a:custGeom>
              <a:avLst/>
              <a:gdLst/>
              <a:ahLst/>
              <a:cxnLst/>
              <a:rect l="l" t="t" r="r" b="b"/>
              <a:pathLst>
                <a:path w="838200" h="76200">
                  <a:moveTo>
                    <a:pt x="838200" y="38100"/>
                  </a:moveTo>
                  <a:lnTo>
                    <a:pt x="825500" y="31750"/>
                  </a:lnTo>
                  <a:lnTo>
                    <a:pt x="762000" y="0"/>
                  </a:lnTo>
                  <a:lnTo>
                    <a:pt x="762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762000" y="44450"/>
                  </a:lnTo>
                  <a:lnTo>
                    <a:pt x="762000" y="76200"/>
                  </a:lnTo>
                  <a:lnTo>
                    <a:pt x="825500" y="44450"/>
                  </a:lnTo>
                  <a:lnTo>
                    <a:pt x="838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886200" y="2664713"/>
              <a:ext cx="1371600" cy="1162050"/>
            </a:xfrm>
            <a:custGeom>
              <a:avLst/>
              <a:gdLst/>
              <a:ahLst/>
              <a:cxnLst/>
              <a:rect l="l" t="t" r="r" b="b"/>
              <a:pathLst>
                <a:path w="1371600" h="1162050">
                  <a:moveTo>
                    <a:pt x="1371600" y="1076325"/>
                  </a:moveTo>
                  <a:lnTo>
                    <a:pt x="1314450" y="1047750"/>
                  </a:lnTo>
                  <a:lnTo>
                    <a:pt x="1200150" y="990600"/>
                  </a:lnTo>
                  <a:lnTo>
                    <a:pt x="1200150" y="1047750"/>
                  </a:lnTo>
                  <a:lnTo>
                    <a:pt x="171450" y="1047750"/>
                  </a:lnTo>
                  <a:lnTo>
                    <a:pt x="171450" y="990600"/>
                  </a:lnTo>
                  <a:lnTo>
                    <a:pt x="0" y="1076325"/>
                  </a:lnTo>
                  <a:lnTo>
                    <a:pt x="171450" y="1162050"/>
                  </a:lnTo>
                  <a:lnTo>
                    <a:pt x="171450" y="1104900"/>
                  </a:lnTo>
                  <a:lnTo>
                    <a:pt x="1200150" y="1104900"/>
                  </a:lnTo>
                  <a:lnTo>
                    <a:pt x="1200150" y="1162050"/>
                  </a:lnTo>
                  <a:lnTo>
                    <a:pt x="1314450" y="1104900"/>
                  </a:lnTo>
                  <a:lnTo>
                    <a:pt x="1371600" y="1076325"/>
                  </a:lnTo>
                  <a:close/>
                </a:path>
                <a:path w="1371600" h="1162050">
                  <a:moveTo>
                    <a:pt x="1371600" y="85725"/>
                  </a:moveTo>
                  <a:lnTo>
                    <a:pt x="1314450" y="57150"/>
                  </a:lnTo>
                  <a:lnTo>
                    <a:pt x="1200150" y="0"/>
                  </a:lnTo>
                  <a:lnTo>
                    <a:pt x="1200150" y="57150"/>
                  </a:lnTo>
                  <a:lnTo>
                    <a:pt x="171450" y="57150"/>
                  </a:lnTo>
                  <a:lnTo>
                    <a:pt x="171450" y="0"/>
                  </a:lnTo>
                  <a:lnTo>
                    <a:pt x="0" y="85725"/>
                  </a:lnTo>
                  <a:lnTo>
                    <a:pt x="171450" y="171450"/>
                  </a:lnTo>
                  <a:lnTo>
                    <a:pt x="171450" y="114300"/>
                  </a:lnTo>
                  <a:lnTo>
                    <a:pt x="1200150" y="114300"/>
                  </a:lnTo>
                  <a:lnTo>
                    <a:pt x="1200150" y="171450"/>
                  </a:lnTo>
                  <a:lnTo>
                    <a:pt x="1314450" y="114300"/>
                  </a:lnTo>
                  <a:lnTo>
                    <a:pt x="1371600" y="85725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639180" y="4354448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3276980" y="252183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146302" y="1622805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966717" y="1622805"/>
            <a:ext cx="466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w[n]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984240" y="1592326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800" spc="-37" baseline="-11574" dirty="0">
                <a:latin typeface="Comic Sans MS"/>
                <a:cs typeface="Comic Sans MS"/>
              </a:rPr>
              <a:t>0</a:t>
            </a:r>
            <a:endParaRPr sz="1800" baseline="-11574">
              <a:latin typeface="Comic Sans MS"/>
              <a:cs typeface="Comic Sans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164588" y="1649984"/>
            <a:ext cx="4745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12945" algn="l"/>
              </a:tabLst>
            </a:pPr>
            <a:r>
              <a:rPr sz="3600" spc="-50" dirty="0">
                <a:latin typeface="Comic Sans MS"/>
                <a:cs typeface="Comic Sans MS"/>
              </a:rPr>
              <a:t>+</a:t>
            </a:r>
            <a:r>
              <a:rPr sz="3600" dirty="0">
                <a:latin typeface="Comic Sans MS"/>
                <a:cs typeface="Comic Sans MS"/>
              </a:rPr>
              <a:t>	</a:t>
            </a: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781543" y="1625853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614676" y="2509519"/>
            <a:ext cx="439420" cy="6248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95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 marL="220979">
              <a:lnSpc>
                <a:spcPct val="100000"/>
              </a:lnSpc>
              <a:spcBef>
                <a:spcPts val="200"/>
              </a:spcBef>
            </a:pPr>
            <a:r>
              <a:rPr sz="1800" spc="-25" dirty="0">
                <a:latin typeface="Comic Sans MS"/>
                <a:cs typeface="Comic Sans MS"/>
              </a:rPr>
              <a:t>a</a:t>
            </a:r>
            <a:r>
              <a:rPr sz="1725" spc="-37" baseline="-7246" dirty="0">
                <a:latin typeface="Comic Sans MS"/>
                <a:cs typeface="Comic Sans MS"/>
              </a:rPr>
              <a:t>1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164588" y="4370323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797555" y="4401057"/>
            <a:ext cx="433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82" baseline="12345" dirty="0">
                <a:latin typeface="Comic Sans MS"/>
                <a:cs typeface="Comic Sans MS"/>
              </a:rPr>
              <a:t>a</a:t>
            </a:r>
            <a:r>
              <a:rPr sz="1200" spc="-55" dirty="0">
                <a:latin typeface="Comic Sans MS"/>
                <a:cs typeface="Comic Sans MS"/>
              </a:rPr>
              <a:t>N-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337559" y="3507485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585717" y="3977132"/>
            <a:ext cx="695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w[n-</a:t>
            </a:r>
            <a:r>
              <a:rPr sz="1800" spc="-25" dirty="0">
                <a:latin typeface="Comic Sans MS"/>
                <a:cs typeface="Comic Sans MS"/>
              </a:rPr>
              <a:t>2]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337559" y="4977383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585717" y="2986023"/>
            <a:ext cx="1957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0640" algn="l"/>
              </a:tabLst>
            </a:pPr>
            <a:r>
              <a:rPr sz="1800" spc="-20" dirty="0">
                <a:latin typeface="Comic Sans MS"/>
                <a:cs typeface="Comic Sans MS"/>
              </a:rPr>
              <a:t>w[n-</a:t>
            </a:r>
            <a:r>
              <a:rPr sz="1800" spc="-25" dirty="0">
                <a:latin typeface="Comic Sans MS"/>
                <a:cs typeface="Comic Sans MS"/>
              </a:rPr>
              <a:t>1]</a:t>
            </a:r>
            <a:r>
              <a:rPr sz="1800" dirty="0">
                <a:latin typeface="Comic Sans MS"/>
                <a:cs typeface="Comic Sans MS"/>
              </a:rPr>
              <a:t>	</a:t>
            </a:r>
            <a:r>
              <a:rPr sz="1800" spc="-20" dirty="0">
                <a:latin typeface="Comic Sans MS"/>
                <a:cs typeface="Comic Sans MS"/>
              </a:rPr>
              <a:t>w[n-</a:t>
            </a:r>
            <a:r>
              <a:rPr sz="1800" spc="-25" dirty="0">
                <a:latin typeface="Comic Sans MS"/>
                <a:cs typeface="Comic Sans MS"/>
              </a:rPr>
              <a:t>1]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474970" y="3507485"/>
            <a:ext cx="328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Comic Sans MS"/>
                <a:cs typeface="Comic Sans MS"/>
              </a:rPr>
              <a:t>z</a:t>
            </a:r>
            <a:r>
              <a:rPr sz="1200" spc="-25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805171" y="3977132"/>
            <a:ext cx="696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w[n-</a:t>
            </a:r>
            <a:r>
              <a:rPr sz="1800" spc="-25" dirty="0">
                <a:latin typeface="Comic Sans MS"/>
                <a:cs typeface="Comic Sans MS"/>
              </a:rPr>
              <a:t>2]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474970" y="4971288"/>
            <a:ext cx="328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Comic Sans MS"/>
                <a:cs typeface="Comic Sans MS"/>
              </a:rPr>
              <a:t>z</a:t>
            </a:r>
            <a:r>
              <a:rPr sz="1200" spc="-25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078728" y="2830576"/>
            <a:ext cx="274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725" spc="-37" baseline="-7246" dirty="0">
                <a:latin typeface="Comic Sans MS"/>
                <a:cs typeface="Comic Sans MS"/>
              </a:rPr>
              <a:t>1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164588" y="2857753"/>
            <a:ext cx="4745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12945" algn="l"/>
              </a:tabLst>
            </a:pPr>
            <a:r>
              <a:rPr sz="3600" spc="-50" dirty="0">
                <a:latin typeface="Comic Sans MS"/>
                <a:cs typeface="Comic Sans MS"/>
              </a:rPr>
              <a:t>+</a:t>
            </a:r>
            <a:r>
              <a:rPr sz="3600" dirty="0">
                <a:latin typeface="Comic Sans MS"/>
                <a:cs typeface="Comic Sans MS"/>
              </a:rPr>
              <a:t>	</a:t>
            </a: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002528" y="4401057"/>
            <a:ext cx="474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b</a:t>
            </a:r>
            <a:r>
              <a:rPr sz="1200" u="heavy" spc="-2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M-</a:t>
            </a:r>
            <a:r>
              <a:rPr sz="1200" u="heavy" spc="-5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662166" y="4370323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797555" y="5273294"/>
            <a:ext cx="312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a</a:t>
            </a:r>
            <a:r>
              <a:rPr sz="1800" spc="-37" baseline="-16203" dirty="0">
                <a:latin typeface="Comic Sans MS"/>
                <a:cs typeface="Comic Sans MS"/>
              </a:rPr>
              <a:t>N</a:t>
            </a:r>
            <a:endParaRPr sz="1800" baseline="-16203">
              <a:latin typeface="Comic Sans MS"/>
              <a:cs typeface="Comic Sans MS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585717" y="5425947"/>
            <a:ext cx="738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w[n-</a:t>
            </a:r>
            <a:r>
              <a:rPr sz="1800" spc="-25" dirty="0">
                <a:latin typeface="Comic Sans MS"/>
                <a:cs typeface="Comic Sans MS"/>
              </a:rPr>
              <a:t>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805171" y="5425947"/>
            <a:ext cx="758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w[n-</a:t>
            </a:r>
            <a:r>
              <a:rPr sz="1800" spc="-25" dirty="0">
                <a:latin typeface="Comic Sans MS"/>
                <a:cs typeface="Comic Sans MS"/>
              </a:rPr>
              <a:t>M]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999479" y="5273294"/>
            <a:ext cx="819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81050" algn="l"/>
              </a:tabLst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800" u="heavy" spc="-37" baseline="-16203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M</a:t>
            </a:r>
            <a:r>
              <a:rPr sz="1800" u="heavy" baseline="-16203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endParaRPr sz="1800" baseline="-16203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7453" rIns="0" bIns="0" rtlCol="0">
            <a:spAutoFit/>
          </a:bodyPr>
          <a:lstStyle/>
          <a:p>
            <a:pPr marL="95123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Combination</a:t>
            </a:r>
            <a:r>
              <a:rPr sz="2400" u="none" spc="-120" dirty="0"/>
              <a:t> </a:t>
            </a:r>
            <a:r>
              <a:rPr sz="2400" u="none" dirty="0"/>
              <a:t>of</a:t>
            </a:r>
            <a:r>
              <a:rPr sz="2400" u="none" spc="-20" dirty="0"/>
              <a:t> </a:t>
            </a:r>
            <a:r>
              <a:rPr sz="2400" u="none" dirty="0"/>
              <a:t>delay</a:t>
            </a:r>
            <a:r>
              <a:rPr sz="2400" u="none" spc="-105" dirty="0"/>
              <a:t> </a:t>
            </a:r>
            <a:r>
              <a:rPr sz="2400" u="none" dirty="0"/>
              <a:t>units</a:t>
            </a:r>
            <a:r>
              <a:rPr sz="2400" u="none" spc="-30" dirty="0"/>
              <a:t> </a:t>
            </a:r>
            <a:r>
              <a:rPr sz="2400" u="none" dirty="0"/>
              <a:t>(in</a:t>
            </a:r>
            <a:r>
              <a:rPr sz="2400" u="none" spc="-55" dirty="0"/>
              <a:t> </a:t>
            </a:r>
            <a:r>
              <a:rPr sz="2400" u="none" dirty="0"/>
              <a:t>case</a:t>
            </a:r>
            <a:r>
              <a:rPr sz="2400" u="none" spc="-35" dirty="0"/>
              <a:t> </a:t>
            </a:r>
            <a:r>
              <a:rPr sz="2400" u="none" dirty="0"/>
              <a:t>N</a:t>
            </a:r>
            <a:r>
              <a:rPr sz="2400" u="none" spc="-25" dirty="0"/>
              <a:t> </a:t>
            </a:r>
            <a:r>
              <a:rPr sz="2400" u="none" dirty="0"/>
              <a:t>=</a:t>
            </a:r>
            <a:r>
              <a:rPr sz="2400" u="none" spc="-35" dirty="0"/>
              <a:t> </a:t>
            </a:r>
            <a:r>
              <a:rPr sz="2400" u="none" spc="-25" dirty="0"/>
              <a:t>M)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1844039"/>
            <a:ext cx="4647438" cy="392963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81707" y="1720341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3042" y="1753615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03042" y="2961385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6264" y="2934208"/>
            <a:ext cx="256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a</a:t>
            </a:r>
            <a:r>
              <a:rPr sz="1725" spc="-37" baseline="-7246" dirty="0">
                <a:latin typeface="Comic Sans MS"/>
                <a:cs typeface="Comic Sans MS"/>
              </a:rPr>
              <a:t>1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3042" y="4471161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6264" y="4501642"/>
            <a:ext cx="433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82" baseline="12345" dirty="0">
                <a:latin typeface="Comic Sans MS"/>
                <a:cs typeface="Comic Sans MS"/>
              </a:rPr>
              <a:t>a</a:t>
            </a:r>
            <a:r>
              <a:rPr sz="1200" spc="-55" dirty="0">
                <a:latin typeface="Comic Sans MS"/>
                <a:cs typeface="Comic Sans MS"/>
              </a:rPr>
              <a:t>N-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5408" y="5349747"/>
            <a:ext cx="307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a</a:t>
            </a:r>
            <a:r>
              <a:rPr sz="1725" spc="-37" baseline="-7246" dirty="0">
                <a:latin typeface="Comic Sans MS"/>
                <a:cs typeface="Comic Sans MS"/>
              </a:rPr>
              <a:t>N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46220" y="1720341"/>
            <a:ext cx="466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w[n]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79061" y="2623058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79061" y="3614166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79061" y="5065521"/>
            <a:ext cx="3308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88078" y="1683765"/>
            <a:ext cx="298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725" spc="-37" baseline="-7246" dirty="0">
                <a:latin typeface="Comic Sans MS"/>
                <a:cs typeface="Comic Sans MS"/>
              </a:rPr>
              <a:t>0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69559" y="1741423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79517" y="2925064"/>
            <a:ext cx="274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725" spc="-37" baseline="-7246" dirty="0">
                <a:latin typeface="Comic Sans MS"/>
                <a:cs typeface="Comic Sans MS"/>
              </a:rPr>
              <a:t>1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69559" y="2952241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03317" y="4495545"/>
            <a:ext cx="465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12345" dirty="0">
                <a:latin typeface="Comic Sans MS"/>
                <a:cs typeface="Comic Sans MS"/>
              </a:rPr>
              <a:t>b</a:t>
            </a:r>
            <a:r>
              <a:rPr sz="1200" spc="-10" dirty="0">
                <a:latin typeface="Comic Sans MS"/>
                <a:cs typeface="Comic Sans MS"/>
              </a:rPr>
              <a:t>N-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69559" y="4465066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03317" y="5343652"/>
            <a:ext cx="325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b</a:t>
            </a:r>
            <a:r>
              <a:rPr sz="1725" spc="-37" baseline="-7246" dirty="0">
                <a:latin typeface="Comic Sans MS"/>
                <a:cs typeface="Comic Sans MS"/>
              </a:rPr>
              <a:t>N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85382" y="1720341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1525" rIns="0" bIns="0" rtlCol="0">
            <a:spAutoFit/>
          </a:bodyPr>
          <a:lstStyle/>
          <a:p>
            <a:pPr marL="1420495" marR="5080" indent="-1144270">
              <a:lnSpc>
                <a:spcPct val="100600"/>
              </a:lnSpc>
              <a:spcBef>
                <a:spcPts val="80"/>
              </a:spcBef>
            </a:pPr>
            <a:r>
              <a:rPr sz="2400" b="1" u="none" dirty="0">
                <a:latin typeface="Times New Roman"/>
                <a:cs typeface="Times New Roman"/>
              </a:rPr>
              <a:t>Block</a:t>
            </a:r>
            <a:r>
              <a:rPr sz="2400" b="1" u="none" spc="-145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Diagram</a:t>
            </a:r>
            <a:r>
              <a:rPr sz="2400" b="1" u="none" spc="-9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Representation</a:t>
            </a:r>
            <a:r>
              <a:rPr sz="2400" b="1" u="none" spc="-5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of</a:t>
            </a:r>
            <a:r>
              <a:rPr sz="2400" b="1" u="none" spc="-10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Linear</a:t>
            </a:r>
            <a:r>
              <a:rPr sz="2400" b="1" u="none" spc="-125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Constant- </a:t>
            </a:r>
            <a:r>
              <a:rPr sz="2400" b="1" u="none" dirty="0">
                <a:latin typeface="Times New Roman"/>
                <a:cs typeface="Times New Roman"/>
              </a:rPr>
              <a:t>coefficient</a:t>
            </a:r>
            <a:r>
              <a:rPr sz="2400" b="1" u="none" spc="-15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Difference</a:t>
            </a:r>
            <a:r>
              <a:rPr sz="2400" b="1" u="none" spc="-110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Equations</a:t>
            </a:r>
            <a:r>
              <a:rPr sz="2400" b="1" u="none" spc="-50" dirty="0">
                <a:latin typeface="Times New Roman"/>
                <a:cs typeface="Times New Roman"/>
              </a:rPr>
              <a:t> 2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1237" y="1207515"/>
            <a:ext cx="7147559" cy="23101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6870" marR="45085" indent="-344805">
              <a:lnSpc>
                <a:spcPct val="101000"/>
              </a:lnSpc>
              <a:spcBef>
                <a:spcPts val="75"/>
              </a:spcBef>
              <a:buChar char="•"/>
              <a:tabLst>
                <a:tab pos="356870" algn="l"/>
              </a:tabLst>
            </a:pPr>
            <a:r>
              <a:rPr sz="2000" spc="-10" dirty="0">
                <a:latin typeface="Times New Roman"/>
                <a:cs typeface="Times New Roman"/>
              </a:rPr>
              <a:t>An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implementation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minimum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delay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elements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 </a:t>
            </a:r>
            <a:r>
              <a:rPr sz="2000" dirty="0">
                <a:latin typeface="Times New Roman"/>
                <a:cs typeface="Times New Roman"/>
              </a:rPr>
              <a:t>commonly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referred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i="1" spc="-10" dirty="0">
                <a:latin typeface="Times New Roman"/>
                <a:cs typeface="Times New Roman"/>
              </a:rPr>
              <a:t>canonic</a:t>
            </a:r>
            <a:r>
              <a:rPr sz="2000" i="1" spc="-12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form</a:t>
            </a:r>
            <a:r>
              <a:rPr sz="2000" i="1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implementation.</a:t>
            </a:r>
            <a:endParaRPr sz="2000">
              <a:latin typeface="Times New Roman"/>
              <a:cs typeface="Times New Roman"/>
            </a:endParaRPr>
          </a:p>
          <a:p>
            <a:pPr marL="356870" marR="67945" indent="-344805">
              <a:lnSpc>
                <a:spcPts val="2380"/>
              </a:lnSpc>
              <a:spcBef>
                <a:spcPts val="705"/>
              </a:spcBef>
              <a:buChar char="•"/>
              <a:tabLst>
                <a:tab pos="356870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direct</a:t>
            </a:r>
            <a:r>
              <a:rPr sz="2000" i="1" spc="-5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form</a:t>
            </a:r>
            <a:r>
              <a:rPr sz="2000" i="1" spc="-4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I</a:t>
            </a:r>
            <a:r>
              <a:rPr sz="2000" i="1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realization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equation </a:t>
            </a:r>
            <a:r>
              <a:rPr sz="2000" dirty="0">
                <a:latin typeface="Times New Roman"/>
                <a:cs typeface="Times New Roman"/>
              </a:rPr>
              <a:t>satisfied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input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x[n]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y[n],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 in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turn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be </a:t>
            </a:r>
            <a:r>
              <a:rPr sz="2000" dirty="0">
                <a:latin typeface="Times New Roman"/>
                <a:cs typeface="Times New Roman"/>
              </a:rPr>
              <a:t>written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directly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inspection.</a:t>
            </a:r>
            <a:endParaRPr sz="2000">
              <a:latin typeface="Times New Roman"/>
              <a:cs typeface="Times New Roman"/>
            </a:endParaRPr>
          </a:p>
          <a:p>
            <a:pPr marL="356870" marR="5080" indent="-344805">
              <a:lnSpc>
                <a:spcPct val="100000"/>
              </a:lnSpc>
              <a:spcBef>
                <a:spcPts val="515"/>
              </a:spcBef>
              <a:buChar char="•"/>
              <a:tabLst>
                <a:tab pos="356870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direct</a:t>
            </a:r>
            <a:r>
              <a:rPr sz="2000" i="1" spc="-8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form</a:t>
            </a:r>
            <a:r>
              <a:rPr sz="2000" i="1" spc="-7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II</a:t>
            </a:r>
            <a:r>
              <a:rPr sz="2000" i="1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canonic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form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rearrangement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dirty="0">
                <a:latin typeface="Times New Roman"/>
                <a:cs typeface="Times New Roman"/>
              </a:rPr>
              <a:t>direct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form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combine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delay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units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together.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5429" rIns="0" bIns="0" rtlCol="0">
            <a:spAutoFit/>
          </a:bodyPr>
          <a:lstStyle/>
          <a:p>
            <a:pPr marL="1624965" marR="5080" indent="-1351915">
              <a:lnSpc>
                <a:spcPct val="100600"/>
              </a:lnSpc>
              <a:spcBef>
                <a:spcPts val="80"/>
              </a:spcBef>
            </a:pPr>
            <a:r>
              <a:rPr sz="2400" u="none" dirty="0"/>
              <a:t>Signal</a:t>
            </a:r>
            <a:r>
              <a:rPr sz="2400" u="none" spc="-140" dirty="0"/>
              <a:t> </a:t>
            </a:r>
            <a:r>
              <a:rPr sz="2400" u="none" dirty="0"/>
              <a:t>Flow</a:t>
            </a:r>
            <a:r>
              <a:rPr sz="2400" u="none" spc="-65" dirty="0"/>
              <a:t> </a:t>
            </a:r>
            <a:r>
              <a:rPr sz="2400" u="none" dirty="0"/>
              <a:t>Graph</a:t>
            </a:r>
            <a:r>
              <a:rPr sz="2400" u="none" spc="-85" dirty="0"/>
              <a:t> </a:t>
            </a:r>
            <a:r>
              <a:rPr sz="2400" u="none" dirty="0"/>
              <a:t>Representation</a:t>
            </a:r>
            <a:r>
              <a:rPr sz="2400" u="none" spc="-85" dirty="0"/>
              <a:t> </a:t>
            </a:r>
            <a:r>
              <a:rPr sz="2400" u="none" dirty="0"/>
              <a:t>of</a:t>
            </a:r>
            <a:r>
              <a:rPr sz="2400" u="none" spc="-100" dirty="0"/>
              <a:t> </a:t>
            </a:r>
            <a:r>
              <a:rPr sz="2400" u="none" dirty="0"/>
              <a:t>Linear</a:t>
            </a:r>
            <a:r>
              <a:rPr sz="2400" u="none" spc="-55" dirty="0"/>
              <a:t> </a:t>
            </a:r>
            <a:r>
              <a:rPr sz="2400" u="none" spc="-10" dirty="0"/>
              <a:t>Constant- </a:t>
            </a:r>
            <a:r>
              <a:rPr sz="2400" u="none" dirty="0"/>
              <a:t>coefficient</a:t>
            </a:r>
            <a:r>
              <a:rPr sz="2400" u="none" spc="-130" dirty="0"/>
              <a:t> </a:t>
            </a:r>
            <a:r>
              <a:rPr sz="2400" u="none" dirty="0"/>
              <a:t>Difference</a:t>
            </a:r>
            <a:r>
              <a:rPr sz="2400" u="none" spc="-60" dirty="0"/>
              <a:t> </a:t>
            </a:r>
            <a:r>
              <a:rPr sz="2400" u="none" spc="-10" dirty="0"/>
              <a:t>Equations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713732" y="2286761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x[n]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8535" y="2286761"/>
            <a:ext cx="6216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8159" algn="l"/>
              </a:tabLst>
            </a:pPr>
            <a:r>
              <a:rPr sz="1600" spc="-50" dirty="0">
                <a:latin typeface="Times New Roman"/>
                <a:cs typeface="Times New Roman"/>
              </a:rPr>
              <a:t>d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Times New Roman"/>
                <a:cs typeface="Times New Roman"/>
              </a:rPr>
              <a:t>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14819" y="2286761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y[n]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70703" y="2557272"/>
            <a:ext cx="2298700" cy="1384935"/>
            <a:chOff x="4870703" y="2557272"/>
            <a:chExt cx="2298700" cy="13849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4103" y="2557272"/>
              <a:ext cx="164591" cy="1653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7503" y="2557272"/>
              <a:ext cx="164591" cy="1653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0903" y="2557272"/>
              <a:ext cx="164592" cy="1653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629399" y="2639568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399" y="2596896"/>
              <a:ext cx="304800" cy="853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04303" y="2557272"/>
              <a:ext cx="164592" cy="1653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95999" y="2639568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9" y="2596896"/>
              <a:ext cx="304800" cy="853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62599" y="2639568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2599" y="2596896"/>
              <a:ext cx="304800" cy="853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0703" y="2557272"/>
              <a:ext cx="164591" cy="1653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029199" y="2639568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199" y="2596896"/>
              <a:ext cx="304800" cy="853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7503" y="3166872"/>
              <a:ext cx="164591" cy="1653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019799" y="2715768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6365" y="2715768"/>
              <a:ext cx="86106" cy="3048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019799" y="3325368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6365" y="3325368"/>
              <a:ext cx="86106" cy="3048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7503" y="3776472"/>
              <a:ext cx="164591" cy="16535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486399" y="2639568"/>
              <a:ext cx="457200" cy="609600"/>
            </a:xfrm>
            <a:custGeom>
              <a:avLst/>
              <a:gdLst/>
              <a:ahLst/>
              <a:cxnLst/>
              <a:rect l="l" t="t" r="r" b="b"/>
              <a:pathLst>
                <a:path w="457200" h="609600">
                  <a:moveTo>
                    <a:pt x="457200" y="609600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81344" y="2925953"/>
              <a:ext cx="273685" cy="332740"/>
            </a:xfrm>
            <a:custGeom>
              <a:avLst/>
              <a:gdLst/>
              <a:ahLst/>
              <a:cxnLst/>
              <a:rect l="l" t="t" r="r" b="b"/>
              <a:pathLst>
                <a:path w="273685" h="332739">
                  <a:moveTo>
                    <a:pt x="22225" y="0"/>
                  </a:moveTo>
                  <a:lnTo>
                    <a:pt x="0" y="17780"/>
                  </a:lnTo>
                  <a:lnTo>
                    <a:pt x="250825" y="332359"/>
                  </a:lnTo>
                  <a:lnTo>
                    <a:pt x="273685" y="314579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8799" y="2868168"/>
              <a:ext cx="86995" cy="9397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486399" y="2715768"/>
              <a:ext cx="457200" cy="1143000"/>
            </a:xfrm>
            <a:custGeom>
              <a:avLst/>
              <a:gdLst/>
              <a:ahLst/>
              <a:cxnLst/>
              <a:rect l="l" t="t" r="r" b="b"/>
              <a:pathLst>
                <a:path w="457200" h="1143000">
                  <a:moveTo>
                    <a:pt x="457200" y="1142999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31636" y="3324733"/>
              <a:ext cx="225425" cy="539750"/>
            </a:xfrm>
            <a:custGeom>
              <a:avLst/>
              <a:gdLst/>
              <a:ahLst/>
              <a:cxnLst/>
              <a:rect l="l" t="t" r="r" b="b"/>
              <a:pathLst>
                <a:path w="225425" h="539750">
                  <a:moveTo>
                    <a:pt x="27304" y="0"/>
                  </a:moveTo>
                  <a:lnTo>
                    <a:pt x="0" y="9525"/>
                  </a:lnTo>
                  <a:lnTo>
                    <a:pt x="198373" y="539369"/>
                  </a:lnTo>
                  <a:lnTo>
                    <a:pt x="224916" y="529209"/>
                  </a:lnTo>
                  <a:lnTo>
                    <a:pt x="273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5093" y="3249168"/>
              <a:ext cx="80391" cy="9525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095999" y="2639568"/>
              <a:ext cx="457200" cy="609600"/>
            </a:xfrm>
            <a:custGeom>
              <a:avLst/>
              <a:gdLst/>
              <a:ahLst/>
              <a:cxnLst/>
              <a:rect l="l" t="t" r="r" b="b"/>
              <a:pathLst>
                <a:path w="457200" h="609600">
                  <a:moveTo>
                    <a:pt x="0" y="609600"/>
                  </a:moveTo>
                  <a:lnTo>
                    <a:pt x="45720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084569" y="2925953"/>
              <a:ext cx="273685" cy="332740"/>
            </a:xfrm>
            <a:custGeom>
              <a:avLst/>
              <a:gdLst/>
              <a:ahLst/>
              <a:cxnLst/>
              <a:rect l="l" t="t" r="r" b="b"/>
              <a:pathLst>
                <a:path w="273685" h="332739">
                  <a:moveTo>
                    <a:pt x="251460" y="0"/>
                  </a:moveTo>
                  <a:lnTo>
                    <a:pt x="0" y="314579"/>
                  </a:lnTo>
                  <a:lnTo>
                    <a:pt x="22860" y="332359"/>
                  </a:lnTo>
                  <a:lnTo>
                    <a:pt x="273685" y="177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3804" y="2868168"/>
              <a:ext cx="86995" cy="9398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5781294" y="2649727"/>
            <a:ext cx="1162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75679" y="2661919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90894" y="2954781"/>
            <a:ext cx="1162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c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76240" y="3259582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b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36640" y="3470147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55926" y="3195827"/>
            <a:ext cx="1143000" cy="265175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2442210" y="3106674"/>
            <a:ext cx="11271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latin typeface="Times New Roman"/>
                <a:cs typeface="Times New Roman"/>
              </a:rPr>
              <a:t>Delay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Unit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280922" y="2836926"/>
            <a:ext cx="867410" cy="867410"/>
            <a:chOff x="1280922" y="2836926"/>
            <a:chExt cx="867410" cy="867410"/>
          </a:xfrm>
        </p:grpSpPr>
        <p:sp>
          <p:nvSpPr>
            <p:cNvPr id="43" name="object 43"/>
            <p:cNvSpPr/>
            <p:nvPr/>
          </p:nvSpPr>
          <p:spPr>
            <a:xfrm>
              <a:off x="1295400" y="2851404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0" y="838200"/>
                  </a:moveTo>
                  <a:lnTo>
                    <a:pt x="83820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83970" y="3281045"/>
              <a:ext cx="417195" cy="417195"/>
            </a:xfrm>
            <a:custGeom>
              <a:avLst/>
              <a:gdLst/>
              <a:ahLst/>
              <a:cxnLst/>
              <a:rect l="l" t="t" r="r" b="b"/>
              <a:pathLst>
                <a:path w="417194" h="417195">
                  <a:moveTo>
                    <a:pt x="396621" y="0"/>
                  </a:moveTo>
                  <a:lnTo>
                    <a:pt x="0" y="395986"/>
                  </a:lnTo>
                  <a:lnTo>
                    <a:pt x="20320" y="416941"/>
                  </a:lnTo>
                  <a:lnTo>
                    <a:pt x="416941" y="20320"/>
                  </a:lnTo>
                  <a:lnTo>
                    <a:pt x="3966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0271" y="3230880"/>
              <a:ext cx="90805" cy="9080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5494" y="2904744"/>
              <a:ext cx="460248" cy="4236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9324" y="2935224"/>
              <a:ext cx="302513" cy="39319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4188" y="2935224"/>
              <a:ext cx="332994" cy="393191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1407413" y="2899410"/>
            <a:ext cx="32575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000" spc="-60" baseline="-11111" dirty="0">
                <a:latin typeface="Times New Roman"/>
                <a:cs typeface="Times New Roman"/>
              </a:rPr>
              <a:t>z</a:t>
            </a:r>
            <a:r>
              <a:rPr sz="1350" spc="-40" dirty="0">
                <a:latin typeface="Times New Roman"/>
                <a:cs typeface="Times New Roman"/>
              </a:rPr>
              <a:t>-</a:t>
            </a:r>
            <a:r>
              <a:rPr sz="1350" spc="-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17903" y="4329684"/>
            <a:ext cx="88391" cy="88392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357122" y="1661922"/>
            <a:ext cx="867410" cy="867410"/>
            <a:chOff x="1357122" y="1661922"/>
            <a:chExt cx="867410" cy="867410"/>
          </a:xfrm>
        </p:grpSpPr>
        <p:sp>
          <p:nvSpPr>
            <p:cNvPr id="52" name="object 52"/>
            <p:cNvSpPr/>
            <p:nvPr/>
          </p:nvSpPr>
          <p:spPr>
            <a:xfrm>
              <a:off x="1371600" y="1676400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0" y="838200"/>
                  </a:moveTo>
                  <a:lnTo>
                    <a:pt x="83820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61694" y="2107438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60" h="416560">
                  <a:moveTo>
                    <a:pt x="396621" y="0"/>
                  </a:moveTo>
                  <a:lnTo>
                    <a:pt x="0" y="395986"/>
                  </a:lnTo>
                  <a:lnTo>
                    <a:pt x="20320" y="416306"/>
                  </a:lnTo>
                  <a:lnTo>
                    <a:pt x="416306" y="20320"/>
                  </a:lnTo>
                  <a:lnTo>
                    <a:pt x="3966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7995" y="2056638"/>
              <a:ext cx="90805" cy="9080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8656" y="1730502"/>
              <a:ext cx="460248" cy="423672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1585467" y="1786127"/>
            <a:ext cx="1384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0" dirty="0"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57" name="object 5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52116" y="2093976"/>
            <a:ext cx="1110995" cy="209550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2442210" y="1993392"/>
            <a:ext cx="10985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latin typeface="Times New Roman"/>
                <a:cs typeface="Times New Roman"/>
              </a:rPr>
              <a:t>Attenuator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447544" y="4293870"/>
            <a:ext cx="4111752" cy="264413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2442210" y="4204715"/>
            <a:ext cx="40493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0" dirty="0">
                <a:latin typeface="Times New Roman"/>
                <a:cs typeface="Times New Roman"/>
              </a:rPr>
              <a:t>Node: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Adder,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Times New Roman"/>
                <a:cs typeface="Times New Roman"/>
              </a:rPr>
              <a:t>Separator,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Source, </a:t>
            </a:r>
            <a:r>
              <a:rPr sz="2000" dirty="0">
                <a:latin typeface="Times New Roman"/>
                <a:cs typeface="Times New Roman"/>
              </a:rPr>
              <a:t>or </a:t>
            </a:r>
            <a:r>
              <a:rPr sz="2000" spc="-20" dirty="0">
                <a:latin typeface="Times New Roman"/>
                <a:cs typeface="Times New Roman"/>
              </a:rPr>
              <a:t>Sink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745" y="867917"/>
            <a:ext cx="7547609" cy="57142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872614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D/A</a:t>
            </a:r>
            <a:r>
              <a:rPr u="none" spc="-245" dirty="0"/>
              <a:t> </a:t>
            </a:r>
            <a:r>
              <a:rPr u="none" spc="-10" dirty="0"/>
              <a:t>convertion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0977" y="385317"/>
            <a:ext cx="3970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Basic</a:t>
            </a:r>
            <a:r>
              <a:rPr sz="2400" u="none" spc="-160" dirty="0"/>
              <a:t> </a:t>
            </a:r>
            <a:r>
              <a:rPr sz="2400" u="none" dirty="0"/>
              <a:t>Structures</a:t>
            </a:r>
            <a:r>
              <a:rPr sz="2400" u="none" spc="-114" dirty="0"/>
              <a:t> </a:t>
            </a:r>
            <a:r>
              <a:rPr sz="2400" u="none" dirty="0"/>
              <a:t>for</a:t>
            </a:r>
            <a:r>
              <a:rPr sz="2400" u="none" spc="-135" dirty="0"/>
              <a:t> </a:t>
            </a:r>
            <a:r>
              <a:rPr sz="2400" u="none" dirty="0"/>
              <a:t>IIR</a:t>
            </a:r>
            <a:r>
              <a:rPr sz="2400" u="none" spc="-45" dirty="0"/>
              <a:t> </a:t>
            </a:r>
            <a:r>
              <a:rPr sz="2400" u="none" spc="-10" dirty="0"/>
              <a:t>Systems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62000" y="1152093"/>
            <a:ext cx="2874645" cy="14986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Direct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Forms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0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Cascade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Form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Parallel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Form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0"/>
              </a:spcBef>
              <a:buChar char="•"/>
              <a:tabLst>
                <a:tab pos="360045" algn="l"/>
              </a:tabLst>
            </a:pPr>
            <a:r>
              <a:rPr sz="2000" spc="-25" dirty="0">
                <a:latin typeface="Times New Roman"/>
                <a:cs typeface="Times New Roman"/>
              </a:rPr>
              <a:t>Feedback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1357" rIns="0" bIns="0" rtlCol="0">
            <a:spAutoFit/>
          </a:bodyPr>
          <a:lstStyle/>
          <a:p>
            <a:pPr marL="1619885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Basic</a:t>
            </a:r>
            <a:r>
              <a:rPr sz="2400" u="none" spc="-160" dirty="0"/>
              <a:t> </a:t>
            </a:r>
            <a:r>
              <a:rPr sz="2400" u="none" dirty="0"/>
              <a:t>Structures</a:t>
            </a:r>
            <a:r>
              <a:rPr sz="2400" u="none" spc="-120" dirty="0"/>
              <a:t> </a:t>
            </a:r>
            <a:r>
              <a:rPr sz="2400" u="none" dirty="0"/>
              <a:t>for</a:t>
            </a:r>
            <a:r>
              <a:rPr sz="2400" u="none" spc="-135" dirty="0"/>
              <a:t> </a:t>
            </a:r>
            <a:r>
              <a:rPr sz="2400" u="none" dirty="0"/>
              <a:t>IIR</a:t>
            </a:r>
            <a:r>
              <a:rPr sz="2400" u="none" spc="-45" dirty="0"/>
              <a:t> </a:t>
            </a:r>
            <a:r>
              <a:rPr sz="2400" u="none" spc="-10" dirty="0"/>
              <a:t>Systems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62000" y="1221994"/>
            <a:ext cx="17951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Direct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Forms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8698" y="2160269"/>
            <a:ext cx="2730500" cy="746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40410" algn="ctr">
              <a:lnSpc>
                <a:spcPts val="1015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L="50800">
              <a:lnSpc>
                <a:spcPts val="2875"/>
              </a:lnSpc>
              <a:tabLst>
                <a:tab pos="1200785" algn="l"/>
                <a:tab pos="1536700" algn="l"/>
                <a:tab pos="2016760" algn="l"/>
              </a:tabLst>
            </a:pPr>
            <a:r>
              <a:rPr sz="2475" i="1" baseline="1683" dirty="0">
                <a:latin typeface="Times New Roman"/>
                <a:cs typeface="Times New Roman"/>
              </a:rPr>
              <a:t>y</a:t>
            </a:r>
            <a:r>
              <a:rPr sz="2475" i="1" spc="-89" baseline="1683" dirty="0">
                <a:latin typeface="Times New Roman"/>
                <a:cs typeface="Times New Roman"/>
              </a:rPr>
              <a:t> </a:t>
            </a:r>
            <a:r>
              <a:rPr sz="2475" spc="-15" baseline="1683" dirty="0">
                <a:latin typeface="Times New Roman"/>
                <a:cs typeface="Times New Roman"/>
              </a:rPr>
              <a:t>[</a:t>
            </a:r>
            <a:r>
              <a:rPr sz="2475" spc="-165" baseline="1683" dirty="0">
                <a:latin typeface="Times New Roman"/>
                <a:cs typeface="Times New Roman"/>
              </a:rPr>
              <a:t> </a:t>
            </a:r>
            <a:r>
              <a:rPr sz="2475" i="1" baseline="1683" dirty="0">
                <a:latin typeface="Times New Roman"/>
                <a:cs typeface="Times New Roman"/>
              </a:rPr>
              <a:t>n</a:t>
            </a:r>
            <a:r>
              <a:rPr sz="2475" i="1" spc="82" baseline="1683" dirty="0">
                <a:latin typeface="Times New Roman"/>
                <a:cs typeface="Times New Roman"/>
              </a:rPr>
              <a:t> </a:t>
            </a:r>
            <a:r>
              <a:rPr sz="2475" baseline="1683" dirty="0">
                <a:latin typeface="Times New Roman"/>
                <a:cs typeface="Times New Roman"/>
              </a:rPr>
              <a:t>]</a:t>
            </a:r>
            <a:r>
              <a:rPr sz="2475" spc="367" baseline="1683" dirty="0">
                <a:latin typeface="Times New Roman"/>
                <a:cs typeface="Times New Roman"/>
              </a:rPr>
              <a:t> </a:t>
            </a:r>
            <a:r>
              <a:rPr sz="2475" baseline="1683" dirty="0">
                <a:latin typeface="Symbol"/>
                <a:cs typeface="Symbol"/>
              </a:rPr>
              <a:t></a:t>
            </a:r>
            <a:r>
              <a:rPr sz="2475" spc="600" baseline="1683" dirty="0">
                <a:latin typeface="Times New Roman"/>
                <a:cs typeface="Times New Roman"/>
              </a:rPr>
              <a:t> </a:t>
            </a:r>
            <a:r>
              <a:rPr sz="3750" spc="-75" baseline="-8888" dirty="0">
                <a:latin typeface="Symbol"/>
                <a:cs typeface="Symbol"/>
              </a:rPr>
              <a:t></a:t>
            </a:r>
            <a:r>
              <a:rPr sz="3750" baseline="-8888" dirty="0">
                <a:latin typeface="Times New Roman"/>
                <a:cs typeface="Times New Roman"/>
              </a:rPr>
              <a:t>	</a:t>
            </a:r>
            <a:r>
              <a:rPr sz="1650" i="1" dirty="0">
                <a:latin typeface="Times New Roman"/>
                <a:cs typeface="Times New Roman"/>
              </a:rPr>
              <a:t>a</a:t>
            </a:r>
            <a:r>
              <a:rPr sz="1650" i="1" spc="-35" dirty="0">
                <a:latin typeface="Times New Roman"/>
                <a:cs typeface="Times New Roman"/>
              </a:rPr>
              <a:t> </a:t>
            </a:r>
            <a:r>
              <a:rPr sz="1425" i="1" spc="-75" baseline="-26315" dirty="0">
                <a:latin typeface="Times New Roman"/>
                <a:cs typeface="Times New Roman"/>
              </a:rPr>
              <a:t>k</a:t>
            </a:r>
            <a:r>
              <a:rPr sz="1425" i="1" baseline="-26315" dirty="0">
                <a:latin typeface="Times New Roman"/>
                <a:cs typeface="Times New Roman"/>
              </a:rPr>
              <a:t>	</a:t>
            </a:r>
            <a:r>
              <a:rPr sz="2475" i="1" baseline="3367" dirty="0">
                <a:latin typeface="Times New Roman"/>
                <a:cs typeface="Times New Roman"/>
              </a:rPr>
              <a:t>y</a:t>
            </a:r>
            <a:r>
              <a:rPr sz="2475" i="1" spc="-127" baseline="3367" dirty="0">
                <a:latin typeface="Times New Roman"/>
                <a:cs typeface="Times New Roman"/>
              </a:rPr>
              <a:t> </a:t>
            </a:r>
            <a:r>
              <a:rPr sz="2475" spc="-15" baseline="3367" dirty="0">
                <a:latin typeface="Times New Roman"/>
                <a:cs typeface="Times New Roman"/>
              </a:rPr>
              <a:t>[</a:t>
            </a:r>
            <a:r>
              <a:rPr sz="2475" spc="-202" baseline="3367" dirty="0">
                <a:latin typeface="Times New Roman"/>
                <a:cs typeface="Times New Roman"/>
              </a:rPr>
              <a:t> </a:t>
            </a:r>
            <a:r>
              <a:rPr sz="2475" i="1" spc="-75" baseline="3367" dirty="0">
                <a:latin typeface="Times New Roman"/>
                <a:cs typeface="Times New Roman"/>
              </a:rPr>
              <a:t>n</a:t>
            </a:r>
            <a:r>
              <a:rPr sz="2475" i="1" baseline="3367" dirty="0">
                <a:latin typeface="Times New Roman"/>
                <a:cs typeface="Times New Roman"/>
              </a:rPr>
              <a:t>	</a:t>
            </a:r>
            <a:r>
              <a:rPr sz="2475" baseline="3367" dirty="0">
                <a:latin typeface="Symbol"/>
                <a:cs typeface="Symbol"/>
              </a:rPr>
              <a:t></a:t>
            </a:r>
            <a:r>
              <a:rPr sz="2475" spc="667" baseline="3367" dirty="0">
                <a:latin typeface="Times New Roman"/>
                <a:cs typeface="Times New Roman"/>
              </a:rPr>
              <a:t> </a:t>
            </a:r>
            <a:r>
              <a:rPr sz="2475" i="1" baseline="3367" dirty="0">
                <a:latin typeface="Times New Roman"/>
                <a:cs typeface="Times New Roman"/>
              </a:rPr>
              <a:t>k</a:t>
            </a:r>
            <a:r>
              <a:rPr sz="2475" i="1" spc="187" baseline="3367" dirty="0">
                <a:latin typeface="Times New Roman"/>
                <a:cs typeface="Times New Roman"/>
              </a:rPr>
              <a:t> </a:t>
            </a:r>
            <a:r>
              <a:rPr sz="2475" baseline="3367" dirty="0">
                <a:latin typeface="Times New Roman"/>
                <a:cs typeface="Times New Roman"/>
              </a:rPr>
              <a:t>]</a:t>
            </a:r>
            <a:r>
              <a:rPr sz="2475" spc="434" baseline="3367" dirty="0">
                <a:latin typeface="Times New Roman"/>
                <a:cs typeface="Times New Roman"/>
              </a:rPr>
              <a:t> </a:t>
            </a:r>
            <a:r>
              <a:rPr sz="2475" spc="-75" baseline="3367" dirty="0">
                <a:latin typeface="Symbol"/>
                <a:cs typeface="Symbol"/>
              </a:rPr>
              <a:t></a:t>
            </a:r>
            <a:endParaRPr sz="2475" baseline="3367">
              <a:latin typeface="Symbol"/>
              <a:cs typeface="Symbol"/>
            </a:endParaRPr>
          </a:p>
          <a:p>
            <a:pPr marR="705485" algn="ctr">
              <a:lnSpc>
                <a:spcPct val="100000"/>
              </a:lnSpc>
              <a:spcBef>
                <a:spcPts val="650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14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</a:t>
            </a:r>
            <a:r>
              <a:rPr sz="950" spc="-7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3846" y="2137672"/>
            <a:ext cx="301625" cy="7696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R="15240" algn="ctr">
              <a:lnSpc>
                <a:spcPct val="100000"/>
              </a:lnSpc>
              <a:spcBef>
                <a:spcPts val="170"/>
              </a:spcBef>
            </a:pPr>
            <a:r>
              <a:rPr sz="950" i="1" spc="-50" dirty="0">
                <a:latin typeface="Times New Roman"/>
                <a:cs typeface="Times New Roman"/>
              </a:rPr>
              <a:t>M</a:t>
            </a:r>
            <a:endParaRPr sz="950">
              <a:latin typeface="Times New Roman"/>
              <a:cs typeface="Times New Roman"/>
            </a:endParaRPr>
          </a:p>
          <a:p>
            <a:pPr marR="41275" algn="ctr">
              <a:lnSpc>
                <a:spcPct val="100000"/>
              </a:lnSpc>
              <a:spcBef>
                <a:spcPts val="204"/>
              </a:spcBef>
            </a:pPr>
            <a:r>
              <a:rPr sz="2500" spc="-50" dirty="0">
                <a:latin typeface="Symbol"/>
                <a:cs typeface="Symbol"/>
              </a:rPr>
              <a:t></a:t>
            </a:r>
            <a:endParaRPr sz="2500">
              <a:latin typeface="Symbol"/>
              <a:cs typeface="Symbol"/>
            </a:endParaRPr>
          </a:p>
          <a:p>
            <a:pPr marL="34925">
              <a:lnSpc>
                <a:spcPct val="100000"/>
              </a:lnSpc>
              <a:spcBef>
                <a:spcPts val="300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6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2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13350" y="2369058"/>
            <a:ext cx="129032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73430" algn="l"/>
                <a:tab pos="1015365" algn="l"/>
              </a:tabLst>
            </a:pPr>
            <a:r>
              <a:rPr sz="1650" i="1" dirty="0">
                <a:latin typeface="Times New Roman"/>
                <a:cs typeface="Times New Roman"/>
              </a:rPr>
              <a:t>b</a:t>
            </a:r>
            <a:r>
              <a:rPr sz="1425" i="1" baseline="-20467" dirty="0">
                <a:latin typeface="Times New Roman"/>
                <a:cs typeface="Times New Roman"/>
              </a:rPr>
              <a:t>k</a:t>
            </a:r>
            <a:r>
              <a:rPr sz="1425" i="1" spc="607" baseline="-20467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x</a:t>
            </a:r>
            <a:r>
              <a:rPr sz="1650" i="1" spc="-9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100" dirty="0">
                <a:latin typeface="Times New Roman"/>
                <a:cs typeface="Times New Roman"/>
              </a:rPr>
              <a:t> </a:t>
            </a:r>
            <a:r>
              <a:rPr sz="1650" i="1" spc="-50" dirty="0">
                <a:latin typeface="Times New Roman"/>
                <a:cs typeface="Times New Roman"/>
              </a:rPr>
              <a:t>n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Symbol"/>
                <a:cs typeface="Symbol"/>
              </a:rPr>
              <a:t>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i="1" dirty="0">
                <a:latin typeface="Times New Roman"/>
                <a:cs typeface="Times New Roman"/>
              </a:rPr>
              <a:t>k</a:t>
            </a:r>
            <a:r>
              <a:rPr sz="1650" i="1" spc="15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]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27427" y="3577590"/>
            <a:ext cx="858519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dirty="0">
                <a:latin typeface="Times New Roman"/>
                <a:cs typeface="Times New Roman"/>
              </a:rPr>
              <a:t>H</a:t>
            </a:r>
            <a:r>
              <a:rPr sz="1650" i="1" spc="48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(</a:t>
            </a:r>
            <a:r>
              <a:rPr sz="1650" spc="5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z</a:t>
            </a:r>
            <a:r>
              <a:rPr sz="1650" i="1" spc="3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)</a:t>
            </a:r>
            <a:r>
              <a:rPr sz="1650" spc="47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9434" y="3023870"/>
            <a:ext cx="4235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i="1" dirty="0">
                <a:latin typeface="Times New Roman"/>
                <a:cs typeface="Times New Roman"/>
              </a:rPr>
              <a:t>b</a:t>
            </a:r>
            <a:r>
              <a:rPr sz="1650" i="1" spc="-215" dirty="0">
                <a:latin typeface="Times New Roman"/>
                <a:cs typeface="Times New Roman"/>
              </a:rPr>
              <a:t> </a:t>
            </a:r>
            <a:r>
              <a:rPr sz="1425" i="1" baseline="-29239" dirty="0">
                <a:latin typeface="Times New Roman"/>
                <a:cs typeface="Times New Roman"/>
              </a:rPr>
              <a:t>k</a:t>
            </a:r>
            <a:r>
              <a:rPr sz="1425" i="1" spc="592" baseline="-29239" dirty="0">
                <a:latin typeface="Times New Roman"/>
                <a:cs typeface="Times New Roman"/>
              </a:rPr>
              <a:t> </a:t>
            </a:r>
            <a:r>
              <a:rPr sz="1650" i="1" spc="-50" dirty="0">
                <a:latin typeface="Times New Roman"/>
                <a:cs typeface="Times New Roman"/>
              </a:rPr>
              <a:t>z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50791" y="3201416"/>
            <a:ext cx="18478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Symbol"/>
                <a:cs typeface="Symbol"/>
              </a:rPr>
              <a:t></a:t>
            </a:r>
            <a:r>
              <a:rPr sz="950" spc="65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90392" y="3883659"/>
            <a:ext cx="1615440" cy="6350"/>
          </a:xfrm>
          <a:custGeom>
            <a:avLst/>
            <a:gdLst/>
            <a:ahLst/>
            <a:cxnLst/>
            <a:rect l="l" t="t" r="r" b="b"/>
            <a:pathLst>
              <a:path w="1615439" h="6350">
                <a:moveTo>
                  <a:pt x="1615440" y="0"/>
                </a:moveTo>
                <a:lnTo>
                  <a:pt x="0" y="0"/>
                </a:lnTo>
                <a:lnTo>
                  <a:pt x="0" y="6096"/>
                </a:lnTo>
                <a:lnTo>
                  <a:pt x="1615440" y="6096"/>
                </a:lnTo>
                <a:lnTo>
                  <a:pt x="16154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33420" y="2792222"/>
            <a:ext cx="431165" cy="1160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750" spc="-982" baseline="-31111" dirty="0">
                <a:latin typeface="Symbol"/>
                <a:cs typeface="Symbol"/>
              </a:rPr>
              <a:t></a:t>
            </a:r>
            <a:r>
              <a:rPr sz="950" i="1" spc="-655" dirty="0">
                <a:latin typeface="Times New Roman"/>
                <a:cs typeface="Times New Roman"/>
              </a:rPr>
              <a:t>M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40640">
              <a:lnSpc>
                <a:spcPct val="100000"/>
              </a:lnSpc>
            </a:pPr>
            <a:r>
              <a:rPr sz="1050" i="1" dirty="0">
                <a:latin typeface="Times New Roman"/>
                <a:cs typeface="Times New Roman"/>
              </a:rPr>
              <a:t>k</a:t>
            </a:r>
            <a:r>
              <a:rPr sz="1050" i="1" spc="95" dirty="0">
                <a:latin typeface="Times New Roman"/>
                <a:cs typeface="Times New Roman"/>
              </a:rPr>
              <a:t> </a:t>
            </a:r>
            <a:r>
              <a:rPr sz="1575" baseline="2645" dirty="0">
                <a:latin typeface="Symbol"/>
                <a:cs typeface="Symbol"/>
              </a:rPr>
              <a:t></a:t>
            </a:r>
            <a:r>
              <a:rPr sz="1575" spc="-44" baseline="2645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204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60341" y="3851147"/>
            <a:ext cx="18542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latin typeface="Symbol"/>
                <a:cs typeface="Symbol"/>
              </a:rPr>
              <a:t></a:t>
            </a:r>
            <a:r>
              <a:rPr sz="950" spc="65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6438" y="3685914"/>
            <a:ext cx="787400" cy="830580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95"/>
              </a:spcBef>
            </a:pPr>
            <a:r>
              <a:rPr sz="1650" dirty="0">
                <a:latin typeface="Times New Roman"/>
                <a:cs typeface="Times New Roman"/>
              </a:rPr>
              <a:t>1</a:t>
            </a:r>
            <a:r>
              <a:rPr sz="1650" spc="26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50" dirty="0">
                <a:latin typeface="Times New Roman"/>
                <a:cs typeface="Times New Roman"/>
              </a:rPr>
              <a:t>  </a:t>
            </a:r>
            <a:r>
              <a:rPr sz="3750" spc="-75" baseline="-7777" dirty="0">
                <a:latin typeface="Symbol"/>
                <a:cs typeface="Symbol"/>
              </a:rPr>
              <a:t></a:t>
            </a:r>
            <a:endParaRPr sz="3750" baseline="-7777">
              <a:latin typeface="Symbol"/>
              <a:cs typeface="Symbol"/>
            </a:endParaRPr>
          </a:p>
          <a:p>
            <a:pPr marL="492125">
              <a:lnSpc>
                <a:spcPct val="100000"/>
              </a:lnSpc>
              <a:spcBef>
                <a:spcPts val="600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19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</a:t>
            </a:r>
            <a:r>
              <a:rPr sz="950" spc="-6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14571" y="3972052"/>
            <a:ext cx="39179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50"/>
              </a:lnSpc>
              <a:spcBef>
                <a:spcPts val="100"/>
              </a:spcBef>
              <a:tabLst>
                <a:tab pos="283845" algn="l"/>
              </a:tabLst>
            </a:pPr>
            <a:r>
              <a:rPr sz="1650" i="1" spc="-50" dirty="0">
                <a:latin typeface="Times New Roman"/>
                <a:cs typeface="Times New Roman"/>
              </a:rPr>
              <a:t>a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i="1" spc="-50" dirty="0">
                <a:latin typeface="Times New Roman"/>
                <a:cs typeface="Times New Roman"/>
              </a:rPr>
              <a:t>z</a:t>
            </a:r>
            <a:endParaRPr sz="1650">
              <a:latin typeface="Times New Roman"/>
              <a:cs typeface="Times New Roman"/>
            </a:endParaRPr>
          </a:p>
          <a:p>
            <a:pPr marL="27305" algn="ctr">
              <a:lnSpc>
                <a:spcPts val="810"/>
              </a:lnSpc>
            </a:pPr>
            <a:r>
              <a:rPr sz="950" i="1" spc="-5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1357" rIns="0" bIns="0" rtlCol="0">
            <a:spAutoFit/>
          </a:bodyPr>
          <a:lstStyle/>
          <a:p>
            <a:pPr marL="223012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Direct</a:t>
            </a:r>
            <a:r>
              <a:rPr sz="2400" u="none" spc="-95" dirty="0"/>
              <a:t> </a:t>
            </a:r>
            <a:r>
              <a:rPr sz="2400" u="none" dirty="0"/>
              <a:t>Form</a:t>
            </a:r>
            <a:r>
              <a:rPr sz="2400" u="none" spc="15" dirty="0"/>
              <a:t> </a:t>
            </a:r>
            <a:r>
              <a:rPr sz="2400" u="none" dirty="0"/>
              <a:t>I</a:t>
            </a:r>
            <a:r>
              <a:rPr sz="2400" u="none" spc="-90" dirty="0"/>
              <a:t> </a:t>
            </a:r>
            <a:r>
              <a:rPr sz="2400" u="none" dirty="0"/>
              <a:t>(M</a:t>
            </a:r>
            <a:r>
              <a:rPr sz="2400" u="none" spc="-25" dirty="0"/>
              <a:t> </a:t>
            </a:r>
            <a:r>
              <a:rPr sz="2400" u="none" dirty="0"/>
              <a:t>=</a:t>
            </a:r>
            <a:r>
              <a:rPr sz="2400" u="none" spc="-75" dirty="0"/>
              <a:t> </a:t>
            </a:r>
            <a:r>
              <a:rPr sz="2400" u="none" spc="-25" dirty="0"/>
              <a:t>N)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122425"/>
            <a:ext cx="7317485" cy="4600956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3381" rIns="0" bIns="0" rtlCol="0">
            <a:spAutoFit/>
          </a:bodyPr>
          <a:lstStyle/>
          <a:p>
            <a:pPr marL="24130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Direct</a:t>
            </a:r>
            <a:r>
              <a:rPr sz="2400" u="none" spc="-100" dirty="0"/>
              <a:t> </a:t>
            </a:r>
            <a:r>
              <a:rPr sz="2400" u="none" dirty="0"/>
              <a:t>Form</a:t>
            </a:r>
            <a:r>
              <a:rPr sz="2400" u="none" spc="-20" dirty="0"/>
              <a:t> </a:t>
            </a:r>
            <a:r>
              <a:rPr sz="2400" u="none" dirty="0"/>
              <a:t>II</a:t>
            </a:r>
            <a:r>
              <a:rPr sz="2400" u="none" spc="-40" dirty="0"/>
              <a:t> </a:t>
            </a:r>
            <a:r>
              <a:rPr sz="2400" u="none" dirty="0"/>
              <a:t>(M</a:t>
            </a:r>
            <a:r>
              <a:rPr sz="2400" u="none" spc="-60" dirty="0"/>
              <a:t> </a:t>
            </a:r>
            <a:r>
              <a:rPr sz="2400" u="none" dirty="0"/>
              <a:t>=</a:t>
            </a:r>
            <a:r>
              <a:rPr sz="2400" u="none" spc="-75" dirty="0"/>
              <a:t> </a:t>
            </a:r>
            <a:r>
              <a:rPr sz="2400" u="none" spc="-25" dirty="0"/>
              <a:t>N)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250" y="1056132"/>
            <a:ext cx="7317485" cy="4676394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2905" rIns="0" bIns="0" rtlCol="0">
            <a:spAutoFit/>
          </a:bodyPr>
          <a:lstStyle/>
          <a:p>
            <a:pPr marL="2433320">
              <a:lnSpc>
                <a:spcPct val="100000"/>
              </a:lnSpc>
              <a:spcBef>
                <a:spcPts val="95"/>
              </a:spcBef>
            </a:pPr>
            <a:r>
              <a:rPr sz="3200" u="none" dirty="0"/>
              <a:t>Direct</a:t>
            </a:r>
            <a:r>
              <a:rPr sz="3200" u="none" spc="-135" dirty="0"/>
              <a:t> </a:t>
            </a:r>
            <a:r>
              <a:rPr sz="3200" u="none" dirty="0"/>
              <a:t>Form</a:t>
            </a:r>
            <a:r>
              <a:rPr sz="3200" u="none" spc="-160" dirty="0"/>
              <a:t> </a:t>
            </a:r>
            <a:r>
              <a:rPr sz="3200" u="none" spc="-25" dirty="0"/>
              <a:t>II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2322" y="1047750"/>
            <a:ext cx="6949440" cy="4714494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780" y="684656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228600"/>
                </a:moveTo>
                <a:lnTo>
                  <a:pt x="4445" y="182245"/>
                </a:lnTo>
                <a:lnTo>
                  <a:pt x="17780" y="139065"/>
                </a:lnTo>
                <a:lnTo>
                  <a:pt x="38735" y="100330"/>
                </a:lnTo>
                <a:lnTo>
                  <a:pt x="66675" y="66675"/>
                </a:lnTo>
                <a:lnTo>
                  <a:pt x="100965" y="38735"/>
                </a:lnTo>
                <a:lnTo>
                  <a:pt x="139700" y="17779"/>
                </a:lnTo>
                <a:lnTo>
                  <a:pt x="182245" y="4445"/>
                </a:lnTo>
                <a:lnTo>
                  <a:pt x="228600" y="0"/>
                </a:lnTo>
                <a:lnTo>
                  <a:pt x="274955" y="4445"/>
                </a:lnTo>
                <a:lnTo>
                  <a:pt x="317500" y="17779"/>
                </a:lnTo>
                <a:lnTo>
                  <a:pt x="356235" y="38735"/>
                </a:lnTo>
                <a:lnTo>
                  <a:pt x="390525" y="66675"/>
                </a:lnTo>
                <a:lnTo>
                  <a:pt x="418465" y="100330"/>
                </a:lnTo>
                <a:lnTo>
                  <a:pt x="439420" y="139065"/>
                </a:lnTo>
                <a:lnTo>
                  <a:pt x="452755" y="182245"/>
                </a:lnTo>
                <a:lnTo>
                  <a:pt x="457200" y="228600"/>
                </a:lnTo>
                <a:lnTo>
                  <a:pt x="452755" y="274320"/>
                </a:lnTo>
                <a:lnTo>
                  <a:pt x="439420" y="317500"/>
                </a:lnTo>
                <a:lnTo>
                  <a:pt x="418465" y="356235"/>
                </a:lnTo>
                <a:lnTo>
                  <a:pt x="390525" y="389890"/>
                </a:lnTo>
                <a:lnTo>
                  <a:pt x="356235" y="417830"/>
                </a:lnTo>
                <a:lnTo>
                  <a:pt x="317500" y="438784"/>
                </a:lnTo>
                <a:lnTo>
                  <a:pt x="274955" y="452120"/>
                </a:lnTo>
                <a:lnTo>
                  <a:pt x="228600" y="457200"/>
                </a:lnTo>
                <a:lnTo>
                  <a:pt x="182245" y="452120"/>
                </a:lnTo>
                <a:lnTo>
                  <a:pt x="139700" y="438784"/>
                </a:lnTo>
                <a:lnTo>
                  <a:pt x="100965" y="417830"/>
                </a:lnTo>
                <a:lnTo>
                  <a:pt x="66675" y="389890"/>
                </a:lnTo>
                <a:lnTo>
                  <a:pt x="38735" y="356235"/>
                </a:lnTo>
                <a:lnTo>
                  <a:pt x="17780" y="317500"/>
                </a:lnTo>
                <a:lnTo>
                  <a:pt x="4445" y="274320"/>
                </a:lnTo>
                <a:lnTo>
                  <a:pt x="0" y="2286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57600" y="678180"/>
            <a:ext cx="3429000" cy="470534"/>
            <a:chOff x="3657600" y="678180"/>
            <a:chExt cx="3429000" cy="470534"/>
          </a:xfrm>
        </p:grpSpPr>
        <p:sp>
          <p:nvSpPr>
            <p:cNvPr id="4" name="object 4"/>
            <p:cNvSpPr/>
            <p:nvPr/>
          </p:nvSpPr>
          <p:spPr>
            <a:xfrm>
              <a:off x="4648200" y="68427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8580" y="6846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57600" y="874775"/>
              <a:ext cx="3429000" cy="76200"/>
            </a:xfrm>
            <a:custGeom>
              <a:avLst/>
              <a:gdLst/>
              <a:ahLst/>
              <a:cxnLst/>
              <a:rect l="l" t="t" r="r" b="b"/>
              <a:pathLst>
                <a:path w="3429000" h="76200">
                  <a:moveTo>
                    <a:pt x="990600" y="38100"/>
                  </a:moveTo>
                  <a:lnTo>
                    <a:pt x="914400" y="0"/>
                  </a:lnTo>
                  <a:lnTo>
                    <a:pt x="9144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914400" y="44450"/>
                  </a:lnTo>
                  <a:lnTo>
                    <a:pt x="914400" y="76200"/>
                  </a:lnTo>
                  <a:lnTo>
                    <a:pt x="990600" y="38100"/>
                  </a:lnTo>
                  <a:close/>
                </a:path>
                <a:path w="3429000" h="76200">
                  <a:moveTo>
                    <a:pt x="3429000" y="38100"/>
                  </a:moveTo>
                  <a:lnTo>
                    <a:pt x="3352800" y="0"/>
                  </a:lnTo>
                  <a:lnTo>
                    <a:pt x="3352800" y="31750"/>
                  </a:lnTo>
                  <a:lnTo>
                    <a:pt x="1447800" y="31750"/>
                  </a:lnTo>
                  <a:lnTo>
                    <a:pt x="1447800" y="44450"/>
                  </a:lnTo>
                  <a:lnTo>
                    <a:pt x="3352800" y="44450"/>
                  </a:lnTo>
                  <a:lnTo>
                    <a:pt x="3352800" y="76200"/>
                  </a:lnTo>
                  <a:lnTo>
                    <a:pt x="3429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867780" y="144665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57900" y="912875"/>
            <a:ext cx="76200" cy="53340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76200" y="457200"/>
                </a:moveTo>
                <a:lnTo>
                  <a:pt x="44450" y="457200"/>
                </a:lnTo>
                <a:lnTo>
                  <a:pt x="44450" y="0"/>
                </a:lnTo>
                <a:lnTo>
                  <a:pt x="31750" y="0"/>
                </a:lnTo>
                <a:lnTo>
                  <a:pt x="31750" y="457200"/>
                </a:lnTo>
                <a:lnTo>
                  <a:pt x="0" y="457200"/>
                </a:lnTo>
                <a:lnTo>
                  <a:pt x="38100" y="533400"/>
                </a:lnTo>
                <a:lnTo>
                  <a:pt x="69850" y="469900"/>
                </a:lnTo>
                <a:lnTo>
                  <a:pt x="76200" y="45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861303" y="1903476"/>
            <a:ext cx="470534" cy="1297305"/>
            <a:chOff x="5861303" y="1903476"/>
            <a:chExt cx="470534" cy="1297305"/>
          </a:xfrm>
        </p:grpSpPr>
        <p:sp>
          <p:nvSpPr>
            <p:cNvPr id="10" name="object 10"/>
            <p:cNvSpPr/>
            <p:nvPr/>
          </p:nvSpPr>
          <p:spPr>
            <a:xfrm>
              <a:off x="5867780" y="24372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57900" y="1903475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69850" y="4699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6380" y="2895981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562600" y="3160775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533400" y="31750"/>
                </a:moveTo>
                <a:lnTo>
                  <a:pt x="76200" y="31750"/>
                </a:lnTo>
                <a:lnTo>
                  <a:pt x="76200" y="0"/>
                </a:ln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533400" y="44450"/>
                </a:lnTo>
                <a:lnTo>
                  <a:pt x="5334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194304" y="1141475"/>
            <a:ext cx="470534" cy="1226185"/>
            <a:chOff x="3194304" y="1141475"/>
            <a:chExt cx="470534" cy="1226185"/>
          </a:xfrm>
        </p:grpSpPr>
        <p:sp>
          <p:nvSpPr>
            <p:cNvPr id="15" name="object 15"/>
            <p:cNvSpPr/>
            <p:nvPr/>
          </p:nvSpPr>
          <p:spPr>
            <a:xfrm>
              <a:off x="3200400" y="190347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00781" y="190385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90900" y="1141475"/>
              <a:ext cx="76200" cy="762000"/>
            </a:xfrm>
            <a:custGeom>
              <a:avLst/>
              <a:gdLst/>
              <a:ahLst/>
              <a:cxnLst/>
              <a:rect l="l" t="t" r="r" b="b"/>
              <a:pathLst>
                <a:path w="76200" h="762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62000"/>
                  </a:lnTo>
                  <a:lnTo>
                    <a:pt x="44450" y="762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642103" y="1141475"/>
            <a:ext cx="470534" cy="1226185"/>
            <a:chOff x="4642103" y="1141475"/>
            <a:chExt cx="470534" cy="1226185"/>
          </a:xfrm>
        </p:grpSpPr>
        <p:sp>
          <p:nvSpPr>
            <p:cNvPr id="19" name="object 19"/>
            <p:cNvSpPr/>
            <p:nvPr/>
          </p:nvSpPr>
          <p:spPr>
            <a:xfrm>
              <a:off x="4648199" y="190347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48580" y="190385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38700" y="1141475"/>
              <a:ext cx="76200" cy="762000"/>
            </a:xfrm>
            <a:custGeom>
              <a:avLst/>
              <a:gdLst/>
              <a:ahLst/>
              <a:cxnLst/>
              <a:rect l="l" t="t" r="r" b="b"/>
              <a:pathLst>
                <a:path w="76200" h="762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62000"/>
                  </a:lnTo>
                  <a:lnTo>
                    <a:pt x="44450" y="762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2057780" y="144665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47900" y="912875"/>
            <a:ext cx="76200" cy="53340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76200" y="457200"/>
                </a:moveTo>
                <a:lnTo>
                  <a:pt x="44450" y="457200"/>
                </a:lnTo>
                <a:lnTo>
                  <a:pt x="44450" y="0"/>
                </a:lnTo>
                <a:lnTo>
                  <a:pt x="31750" y="0"/>
                </a:lnTo>
                <a:lnTo>
                  <a:pt x="31750" y="457200"/>
                </a:lnTo>
                <a:lnTo>
                  <a:pt x="0" y="457200"/>
                </a:lnTo>
                <a:lnTo>
                  <a:pt x="38100" y="533400"/>
                </a:lnTo>
                <a:lnTo>
                  <a:pt x="69850" y="469900"/>
                </a:lnTo>
                <a:lnTo>
                  <a:pt x="76200" y="45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2051304" y="1903476"/>
            <a:ext cx="470534" cy="1297305"/>
            <a:chOff x="2051304" y="1903476"/>
            <a:chExt cx="470534" cy="1297305"/>
          </a:xfrm>
        </p:grpSpPr>
        <p:sp>
          <p:nvSpPr>
            <p:cNvPr id="25" name="object 25"/>
            <p:cNvSpPr/>
            <p:nvPr/>
          </p:nvSpPr>
          <p:spPr>
            <a:xfrm>
              <a:off x="2057781" y="24372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47900" y="1903475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69850" y="4699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86381" y="2895981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286000" y="2360676"/>
            <a:ext cx="1181100" cy="876300"/>
            <a:chOff x="2286000" y="2360676"/>
            <a:chExt cx="1181100" cy="876300"/>
          </a:xfrm>
        </p:grpSpPr>
        <p:sp>
          <p:nvSpPr>
            <p:cNvPr id="29" name="object 29"/>
            <p:cNvSpPr/>
            <p:nvPr/>
          </p:nvSpPr>
          <p:spPr>
            <a:xfrm>
              <a:off x="2286000" y="3160775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8100"/>
                  </a:moveTo>
                  <a:lnTo>
                    <a:pt x="520700" y="31750"/>
                  </a:ln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20700" y="44450"/>
                  </a:lnTo>
                  <a:lnTo>
                    <a:pt x="533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19780" y="3200781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90900" y="2360675"/>
              <a:ext cx="76200" cy="838200"/>
            </a:xfrm>
            <a:custGeom>
              <a:avLst/>
              <a:gdLst/>
              <a:ahLst/>
              <a:cxnLst/>
              <a:rect l="l" t="t" r="r" b="b"/>
              <a:pathLst>
                <a:path w="76200" h="8382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8200"/>
                  </a:lnTo>
                  <a:lnTo>
                    <a:pt x="44450" y="8382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4877180" y="3200780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685800" y="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86000" y="2093976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457200" y="0"/>
                </a:moveTo>
                <a:lnTo>
                  <a:pt x="4572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457200" y="44450"/>
                </a:lnTo>
                <a:lnTo>
                  <a:pt x="457200" y="76200"/>
                </a:lnTo>
                <a:lnTo>
                  <a:pt x="533400" y="38100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38700" y="2360675"/>
            <a:ext cx="76200" cy="838200"/>
          </a:xfrm>
          <a:custGeom>
            <a:avLst/>
            <a:gdLst/>
            <a:ahLst/>
            <a:cxnLst/>
            <a:rect l="l" t="t" r="r" b="b"/>
            <a:pathLst>
              <a:path w="76200" h="838200"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838200"/>
                </a:lnTo>
                <a:lnTo>
                  <a:pt x="44450" y="838200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562600" y="2093976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533400" y="44450"/>
                </a:lnTo>
                <a:lnTo>
                  <a:pt x="5334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19780" y="2133980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57780" y="243725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67780" y="144665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67780" y="243725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4642103" y="678180"/>
            <a:ext cx="470534" cy="470534"/>
            <a:chOff x="4642103" y="678180"/>
            <a:chExt cx="470534" cy="470534"/>
          </a:xfrm>
        </p:grpSpPr>
        <p:sp>
          <p:nvSpPr>
            <p:cNvPr id="41" name="object 41"/>
            <p:cNvSpPr/>
            <p:nvPr/>
          </p:nvSpPr>
          <p:spPr>
            <a:xfrm>
              <a:off x="4648199" y="68427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648580" y="68465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4642103" y="1897379"/>
            <a:ext cx="470534" cy="470534"/>
            <a:chOff x="4642103" y="1897379"/>
            <a:chExt cx="470534" cy="470534"/>
          </a:xfrm>
        </p:grpSpPr>
        <p:sp>
          <p:nvSpPr>
            <p:cNvPr id="44" name="object 44"/>
            <p:cNvSpPr/>
            <p:nvPr/>
          </p:nvSpPr>
          <p:spPr>
            <a:xfrm>
              <a:off x="4648199" y="190347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8580" y="190385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194304" y="1897379"/>
            <a:ext cx="470534" cy="470534"/>
            <a:chOff x="3194304" y="1897379"/>
            <a:chExt cx="470534" cy="470534"/>
          </a:xfrm>
        </p:grpSpPr>
        <p:sp>
          <p:nvSpPr>
            <p:cNvPr id="47" name="object 47"/>
            <p:cNvSpPr/>
            <p:nvPr/>
          </p:nvSpPr>
          <p:spPr>
            <a:xfrm>
              <a:off x="3200400" y="190347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330"/>
                  </a:lnTo>
                  <a:lnTo>
                    <a:pt x="17779" y="139065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320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89890"/>
                  </a:lnTo>
                  <a:lnTo>
                    <a:pt x="100964" y="417830"/>
                  </a:lnTo>
                  <a:lnTo>
                    <a:pt x="139700" y="438784"/>
                  </a:lnTo>
                  <a:lnTo>
                    <a:pt x="182245" y="452120"/>
                  </a:lnTo>
                  <a:lnTo>
                    <a:pt x="228600" y="457200"/>
                  </a:lnTo>
                  <a:lnTo>
                    <a:pt x="274955" y="452120"/>
                  </a:lnTo>
                  <a:lnTo>
                    <a:pt x="317500" y="438784"/>
                  </a:lnTo>
                  <a:lnTo>
                    <a:pt x="356235" y="417830"/>
                  </a:lnTo>
                  <a:lnTo>
                    <a:pt x="390525" y="389890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320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065"/>
                  </a:lnTo>
                  <a:lnTo>
                    <a:pt x="418465" y="100330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200781" y="190385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065"/>
                  </a:lnTo>
                  <a:lnTo>
                    <a:pt x="38735" y="100330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79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79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330"/>
                  </a:lnTo>
                  <a:lnTo>
                    <a:pt x="439420" y="139065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320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89890"/>
                  </a:lnTo>
                  <a:lnTo>
                    <a:pt x="356235" y="417830"/>
                  </a:lnTo>
                  <a:lnTo>
                    <a:pt x="317500" y="438784"/>
                  </a:lnTo>
                  <a:lnTo>
                    <a:pt x="274955" y="452120"/>
                  </a:lnTo>
                  <a:lnTo>
                    <a:pt x="228600" y="457200"/>
                  </a:lnTo>
                  <a:lnTo>
                    <a:pt x="182245" y="452120"/>
                  </a:lnTo>
                  <a:lnTo>
                    <a:pt x="139700" y="438784"/>
                  </a:lnTo>
                  <a:lnTo>
                    <a:pt x="100965" y="417830"/>
                  </a:lnTo>
                  <a:lnTo>
                    <a:pt x="66675" y="389890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320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1524000" y="874775"/>
            <a:ext cx="1676400" cy="76200"/>
          </a:xfrm>
          <a:custGeom>
            <a:avLst/>
            <a:gdLst/>
            <a:ahLst/>
            <a:cxnLst/>
            <a:rect l="l" t="t" r="r" b="b"/>
            <a:pathLst>
              <a:path w="1676400" h="76200">
                <a:moveTo>
                  <a:pt x="1676400" y="38100"/>
                </a:moveTo>
                <a:lnTo>
                  <a:pt x="1663700" y="31750"/>
                </a:lnTo>
                <a:lnTo>
                  <a:pt x="1600200" y="0"/>
                </a:lnTo>
                <a:lnTo>
                  <a:pt x="16002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1600200" y="44450"/>
                </a:lnTo>
                <a:lnTo>
                  <a:pt x="1600200" y="76200"/>
                </a:lnTo>
                <a:lnTo>
                  <a:pt x="1663700" y="44450"/>
                </a:lnTo>
                <a:lnTo>
                  <a:pt x="167640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2813304" y="3574541"/>
            <a:ext cx="470534" cy="470534"/>
            <a:chOff x="2813304" y="3574541"/>
            <a:chExt cx="470534" cy="470534"/>
          </a:xfrm>
        </p:grpSpPr>
        <p:sp>
          <p:nvSpPr>
            <p:cNvPr id="51" name="object 51"/>
            <p:cNvSpPr/>
            <p:nvPr/>
          </p:nvSpPr>
          <p:spPr>
            <a:xfrm>
              <a:off x="2819400" y="358063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19781" y="358101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445" y="182879"/>
                  </a:lnTo>
                  <a:lnTo>
                    <a:pt x="17780" y="139699"/>
                  </a:lnTo>
                  <a:lnTo>
                    <a:pt x="38735" y="100964"/>
                  </a:lnTo>
                  <a:lnTo>
                    <a:pt x="66675" y="67309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4"/>
                  </a:lnTo>
                  <a:lnTo>
                    <a:pt x="228600" y="0"/>
                  </a:lnTo>
                  <a:lnTo>
                    <a:pt x="274955" y="4444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09"/>
                  </a:lnTo>
                  <a:lnTo>
                    <a:pt x="418465" y="100964"/>
                  </a:lnTo>
                  <a:lnTo>
                    <a:pt x="439420" y="139699"/>
                  </a:lnTo>
                  <a:lnTo>
                    <a:pt x="452755" y="182879"/>
                  </a:lnTo>
                  <a:lnTo>
                    <a:pt x="457200" y="228599"/>
                  </a:lnTo>
                  <a:lnTo>
                    <a:pt x="452755" y="274954"/>
                  </a:lnTo>
                  <a:lnTo>
                    <a:pt x="439420" y="317499"/>
                  </a:lnTo>
                  <a:lnTo>
                    <a:pt x="418465" y="356234"/>
                  </a:lnTo>
                  <a:lnTo>
                    <a:pt x="390525" y="390524"/>
                  </a:lnTo>
                  <a:lnTo>
                    <a:pt x="356235" y="418464"/>
                  </a:lnTo>
                  <a:lnTo>
                    <a:pt x="317500" y="439419"/>
                  </a:lnTo>
                  <a:lnTo>
                    <a:pt x="274955" y="452754"/>
                  </a:lnTo>
                  <a:lnTo>
                    <a:pt x="228600" y="457199"/>
                  </a:lnTo>
                  <a:lnTo>
                    <a:pt x="182245" y="452754"/>
                  </a:lnTo>
                  <a:lnTo>
                    <a:pt x="139700" y="439419"/>
                  </a:lnTo>
                  <a:lnTo>
                    <a:pt x="100965" y="418464"/>
                  </a:lnTo>
                  <a:lnTo>
                    <a:pt x="66675" y="390524"/>
                  </a:lnTo>
                  <a:lnTo>
                    <a:pt x="38735" y="356234"/>
                  </a:lnTo>
                  <a:lnTo>
                    <a:pt x="17780" y="317499"/>
                  </a:lnTo>
                  <a:lnTo>
                    <a:pt x="4445" y="274954"/>
                  </a:lnTo>
                  <a:lnTo>
                    <a:pt x="0" y="2285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2813304" y="4037838"/>
            <a:ext cx="470534" cy="1226185"/>
            <a:chOff x="2813304" y="4037838"/>
            <a:chExt cx="470534" cy="1226185"/>
          </a:xfrm>
        </p:grpSpPr>
        <p:sp>
          <p:nvSpPr>
            <p:cNvPr id="54" name="object 54"/>
            <p:cNvSpPr/>
            <p:nvPr/>
          </p:nvSpPr>
          <p:spPr>
            <a:xfrm>
              <a:off x="2819400" y="479983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19781" y="4800219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445" y="182879"/>
                  </a:lnTo>
                  <a:lnTo>
                    <a:pt x="17780" y="139699"/>
                  </a:lnTo>
                  <a:lnTo>
                    <a:pt x="38735" y="100964"/>
                  </a:lnTo>
                  <a:lnTo>
                    <a:pt x="66675" y="67309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4"/>
                  </a:lnTo>
                  <a:lnTo>
                    <a:pt x="228600" y="0"/>
                  </a:lnTo>
                  <a:lnTo>
                    <a:pt x="274955" y="4444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09"/>
                  </a:lnTo>
                  <a:lnTo>
                    <a:pt x="418465" y="100964"/>
                  </a:lnTo>
                  <a:lnTo>
                    <a:pt x="439420" y="139699"/>
                  </a:lnTo>
                  <a:lnTo>
                    <a:pt x="452755" y="182879"/>
                  </a:lnTo>
                  <a:lnTo>
                    <a:pt x="457200" y="228599"/>
                  </a:lnTo>
                  <a:lnTo>
                    <a:pt x="452755" y="274954"/>
                  </a:lnTo>
                  <a:lnTo>
                    <a:pt x="439420" y="317499"/>
                  </a:lnTo>
                  <a:lnTo>
                    <a:pt x="418465" y="356234"/>
                  </a:lnTo>
                  <a:lnTo>
                    <a:pt x="390525" y="390524"/>
                  </a:lnTo>
                  <a:lnTo>
                    <a:pt x="356235" y="418464"/>
                  </a:lnTo>
                  <a:lnTo>
                    <a:pt x="317500" y="439419"/>
                  </a:lnTo>
                  <a:lnTo>
                    <a:pt x="274955" y="452754"/>
                  </a:lnTo>
                  <a:lnTo>
                    <a:pt x="228600" y="457199"/>
                  </a:lnTo>
                  <a:lnTo>
                    <a:pt x="182245" y="452754"/>
                  </a:lnTo>
                  <a:lnTo>
                    <a:pt x="139700" y="439419"/>
                  </a:lnTo>
                  <a:lnTo>
                    <a:pt x="100965" y="418464"/>
                  </a:lnTo>
                  <a:lnTo>
                    <a:pt x="66675" y="390524"/>
                  </a:lnTo>
                  <a:lnTo>
                    <a:pt x="38735" y="356234"/>
                  </a:lnTo>
                  <a:lnTo>
                    <a:pt x="17780" y="317499"/>
                  </a:lnTo>
                  <a:lnTo>
                    <a:pt x="4445" y="274954"/>
                  </a:lnTo>
                  <a:lnTo>
                    <a:pt x="0" y="2285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009900" y="4037837"/>
              <a:ext cx="76200" cy="762000"/>
            </a:xfrm>
            <a:custGeom>
              <a:avLst/>
              <a:gdLst/>
              <a:ahLst/>
              <a:cxnLst/>
              <a:rect l="l" t="t" r="r" b="b"/>
              <a:pathLst>
                <a:path w="76200" h="762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62000"/>
                  </a:lnTo>
                  <a:lnTo>
                    <a:pt x="44450" y="762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4038980" y="434301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199"/>
                </a:moveTo>
                <a:lnTo>
                  <a:pt x="457200" y="457199"/>
                </a:lnTo>
                <a:lnTo>
                  <a:pt x="457200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29100" y="3809238"/>
            <a:ext cx="76200" cy="53340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76200" y="457200"/>
                </a:moveTo>
                <a:lnTo>
                  <a:pt x="44450" y="457200"/>
                </a:lnTo>
                <a:lnTo>
                  <a:pt x="44450" y="0"/>
                </a:lnTo>
                <a:lnTo>
                  <a:pt x="31750" y="0"/>
                </a:lnTo>
                <a:lnTo>
                  <a:pt x="31750" y="457200"/>
                </a:lnTo>
                <a:lnTo>
                  <a:pt x="0" y="457200"/>
                </a:lnTo>
                <a:lnTo>
                  <a:pt x="38100" y="533400"/>
                </a:lnTo>
                <a:lnTo>
                  <a:pt x="69850" y="469900"/>
                </a:lnTo>
                <a:lnTo>
                  <a:pt x="76200" y="45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4032503" y="4799838"/>
            <a:ext cx="470534" cy="1296035"/>
            <a:chOff x="4032503" y="4799838"/>
            <a:chExt cx="470534" cy="1296035"/>
          </a:xfrm>
        </p:grpSpPr>
        <p:sp>
          <p:nvSpPr>
            <p:cNvPr id="60" name="object 60"/>
            <p:cNvSpPr/>
            <p:nvPr/>
          </p:nvSpPr>
          <p:spPr>
            <a:xfrm>
              <a:off x="4038980" y="5333619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199"/>
                  </a:moveTo>
                  <a:lnTo>
                    <a:pt x="457200" y="457199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1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29100" y="4799837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76200" y="457200"/>
                  </a:moveTo>
                  <a:lnTo>
                    <a:pt x="44450" y="4572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57200"/>
                  </a:lnTo>
                  <a:lnTo>
                    <a:pt x="0" y="457200"/>
                  </a:lnTo>
                  <a:lnTo>
                    <a:pt x="38100" y="533400"/>
                  </a:lnTo>
                  <a:lnTo>
                    <a:pt x="69850" y="469900"/>
                  </a:lnTo>
                  <a:lnTo>
                    <a:pt x="762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267580" y="5790819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799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3009900" y="5257038"/>
            <a:ext cx="1257300" cy="876300"/>
            <a:chOff x="3009900" y="5257038"/>
            <a:chExt cx="1257300" cy="876300"/>
          </a:xfrm>
        </p:grpSpPr>
        <p:sp>
          <p:nvSpPr>
            <p:cNvPr id="64" name="object 64"/>
            <p:cNvSpPr/>
            <p:nvPr/>
          </p:nvSpPr>
          <p:spPr>
            <a:xfrm>
              <a:off x="3733800" y="6057137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533400" y="44450"/>
                  </a:lnTo>
                  <a:lnTo>
                    <a:pt x="5334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048380" y="6095619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6858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009900" y="5257037"/>
              <a:ext cx="76200" cy="838200"/>
            </a:xfrm>
            <a:custGeom>
              <a:avLst/>
              <a:gdLst/>
              <a:ahLst/>
              <a:cxnLst/>
              <a:rect l="l" t="t" r="r" b="b"/>
              <a:pathLst>
                <a:path w="76200" h="8382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8200"/>
                  </a:lnTo>
                  <a:lnTo>
                    <a:pt x="44450" y="8382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3733800" y="4990338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533400" y="44450"/>
                </a:lnTo>
                <a:lnTo>
                  <a:pt x="5334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038980" y="434301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199"/>
                </a:moveTo>
                <a:lnTo>
                  <a:pt x="457200" y="457199"/>
                </a:lnTo>
                <a:lnTo>
                  <a:pt x="457200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38980" y="533361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199"/>
                </a:moveTo>
                <a:lnTo>
                  <a:pt x="457200" y="457199"/>
                </a:lnTo>
                <a:lnTo>
                  <a:pt x="457200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2813304" y="3574541"/>
            <a:ext cx="470534" cy="470534"/>
            <a:chOff x="2813304" y="3574541"/>
            <a:chExt cx="470534" cy="470534"/>
          </a:xfrm>
        </p:grpSpPr>
        <p:sp>
          <p:nvSpPr>
            <p:cNvPr id="71" name="object 71"/>
            <p:cNvSpPr/>
            <p:nvPr/>
          </p:nvSpPr>
          <p:spPr>
            <a:xfrm>
              <a:off x="2819400" y="358063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819781" y="358101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445" y="182879"/>
                  </a:lnTo>
                  <a:lnTo>
                    <a:pt x="17780" y="139699"/>
                  </a:lnTo>
                  <a:lnTo>
                    <a:pt x="38735" y="100964"/>
                  </a:lnTo>
                  <a:lnTo>
                    <a:pt x="66675" y="67309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4"/>
                  </a:lnTo>
                  <a:lnTo>
                    <a:pt x="228600" y="0"/>
                  </a:lnTo>
                  <a:lnTo>
                    <a:pt x="274955" y="4444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09"/>
                  </a:lnTo>
                  <a:lnTo>
                    <a:pt x="418465" y="100964"/>
                  </a:lnTo>
                  <a:lnTo>
                    <a:pt x="439420" y="139699"/>
                  </a:lnTo>
                  <a:lnTo>
                    <a:pt x="452755" y="182879"/>
                  </a:lnTo>
                  <a:lnTo>
                    <a:pt x="457200" y="228599"/>
                  </a:lnTo>
                  <a:lnTo>
                    <a:pt x="452755" y="274954"/>
                  </a:lnTo>
                  <a:lnTo>
                    <a:pt x="439420" y="317499"/>
                  </a:lnTo>
                  <a:lnTo>
                    <a:pt x="418465" y="356234"/>
                  </a:lnTo>
                  <a:lnTo>
                    <a:pt x="390525" y="390524"/>
                  </a:lnTo>
                  <a:lnTo>
                    <a:pt x="356235" y="418464"/>
                  </a:lnTo>
                  <a:lnTo>
                    <a:pt x="317500" y="439419"/>
                  </a:lnTo>
                  <a:lnTo>
                    <a:pt x="274955" y="452754"/>
                  </a:lnTo>
                  <a:lnTo>
                    <a:pt x="228600" y="457199"/>
                  </a:lnTo>
                  <a:lnTo>
                    <a:pt x="182245" y="452754"/>
                  </a:lnTo>
                  <a:lnTo>
                    <a:pt x="139700" y="439419"/>
                  </a:lnTo>
                  <a:lnTo>
                    <a:pt x="100965" y="418464"/>
                  </a:lnTo>
                  <a:lnTo>
                    <a:pt x="66675" y="390524"/>
                  </a:lnTo>
                  <a:lnTo>
                    <a:pt x="38735" y="356234"/>
                  </a:lnTo>
                  <a:lnTo>
                    <a:pt x="17780" y="317499"/>
                  </a:lnTo>
                  <a:lnTo>
                    <a:pt x="4445" y="274954"/>
                  </a:lnTo>
                  <a:lnTo>
                    <a:pt x="0" y="2285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2813304" y="4793741"/>
            <a:ext cx="470534" cy="470534"/>
            <a:chOff x="2813304" y="4793741"/>
            <a:chExt cx="470534" cy="470534"/>
          </a:xfrm>
        </p:grpSpPr>
        <p:sp>
          <p:nvSpPr>
            <p:cNvPr id="74" name="object 74"/>
            <p:cNvSpPr/>
            <p:nvPr/>
          </p:nvSpPr>
          <p:spPr>
            <a:xfrm>
              <a:off x="2819400" y="479983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819781" y="480021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445" y="182879"/>
                  </a:lnTo>
                  <a:lnTo>
                    <a:pt x="17780" y="139699"/>
                  </a:lnTo>
                  <a:lnTo>
                    <a:pt x="38735" y="100964"/>
                  </a:lnTo>
                  <a:lnTo>
                    <a:pt x="66675" y="67309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4"/>
                  </a:lnTo>
                  <a:lnTo>
                    <a:pt x="228600" y="0"/>
                  </a:lnTo>
                  <a:lnTo>
                    <a:pt x="274955" y="4444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09"/>
                  </a:lnTo>
                  <a:lnTo>
                    <a:pt x="418465" y="100964"/>
                  </a:lnTo>
                  <a:lnTo>
                    <a:pt x="439420" y="139699"/>
                  </a:lnTo>
                  <a:lnTo>
                    <a:pt x="452755" y="182879"/>
                  </a:lnTo>
                  <a:lnTo>
                    <a:pt x="457200" y="228599"/>
                  </a:lnTo>
                  <a:lnTo>
                    <a:pt x="452755" y="274954"/>
                  </a:lnTo>
                  <a:lnTo>
                    <a:pt x="439420" y="317499"/>
                  </a:lnTo>
                  <a:lnTo>
                    <a:pt x="418465" y="356234"/>
                  </a:lnTo>
                  <a:lnTo>
                    <a:pt x="390525" y="390524"/>
                  </a:lnTo>
                  <a:lnTo>
                    <a:pt x="356235" y="418464"/>
                  </a:lnTo>
                  <a:lnTo>
                    <a:pt x="317500" y="439419"/>
                  </a:lnTo>
                  <a:lnTo>
                    <a:pt x="274955" y="452754"/>
                  </a:lnTo>
                  <a:lnTo>
                    <a:pt x="228600" y="457199"/>
                  </a:lnTo>
                  <a:lnTo>
                    <a:pt x="182245" y="452754"/>
                  </a:lnTo>
                  <a:lnTo>
                    <a:pt x="139700" y="439419"/>
                  </a:lnTo>
                  <a:lnTo>
                    <a:pt x="100965" y="418464"/>
                  </a:lnTo>
                  <a:lnTo>
                    <a:pt x="66675" y="390524"/>
                  </a:lnTo>
                  <a:lnTo>
                    <a:pt x="38735" y="356234"/>
                  </a:lnTo>
                  <a:lnTo>
                    <a:pt x="17780" y="317499"/>
                  </a:lnTo>
                  <a:lnTo>
                    <a:pt x="4445" y="274954"/>
                  </a:lnTo>
                  <a:lnTo>
                    <a:pt x="0" y="2285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4267200" y="6057138"/>
            <a:ext cx="1143635" cy="76200"/>
            <a:chOff x="4267200" y="6057138"/>
            <a:chExt cx="1143635" cy="76200"/>
          </a:xfrm>
        </p:grpSpPr>
        <p:sp>
          <p:nvSpPr>
            <p:cNvPr id="77" name="object 77"/>
            <p:cNvSpPr/>
            <p:nvPr/>
          </p:nvSpPr>
          <p:spPr>
            <a:xfrm>
              <a:off x="4267200" y="6057137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8100"/>
                  </a:moveTo>
                  <a:lnTo>
                    <a:pt x="520700" y="31750"/>
                  </a:ln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20700" y="44450"/>
                  </a:lnTo>
                  <a:lnTo>
                    <a:pt x="533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800980" y="6095619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/>
          <p:nvPr/>
        </p:nvSpPr>
        <p:spPr>
          <a:xfrm>
            <a:off x="5181980" y="358101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228599"/>
                </a:moveTo>
                <a:lnTo>
                  <a:pt x="4445" y="182879"/>
                </a:lnTo>
                <a:lnTo>
                  <a:pt x="17780" y="139699"/>
                </a:lnTo>
                <a:lnTo>
                  <a:pt x="38735" y="100964"/>
                </a:lnTo>
                <a:lnTo>
                  <a:pt x="66675" y="67309"/>
                </a:lnTo>
                <a:lnTo>
                  <a:pt x="100965" y="39369"/>
                </a:lnTo>
                <a:lnTo>
                  <a:pt x="139700" y="17779"/>
                </a:lnTo>
                <a:lnTo>
                  <a:pt x="182245" y="4444"/>
                </a:lnTo>
                <a:lnTo>
                  <a:pt x="228600" y="0"/>
                </a:lnTo>
                <a:lnTo>
                  <a:pt x="274955" y="4444"/>
                </a:lnTo>
                <a:lnTo>
                  <a:pt x="317500" y="17779"/>
                </a:lnTo>
                <a:lnTo>
                  <a:pt x="356235" y="39369"/>
                </a:lnTo>
                <a:lnTo>
                  <a:pt x="390525" y="67309"/>
                </a:lnTo>
                <a:lnTo>
                  <a:pt x="418465" y="100964"/>
                </a:lnTo>
                <a:lnTo>
                  <a:pt x="439420" y="139699"/>
                </a:lnTo>
                <a:lnTo>
                  <a:pt x="452755" y="182879"/>
                </a:lnTo>
                <a:lnTo>
                  <a:pt x="457200" y="228599"/>
                </a:lnTo>
                <a:lnTo>
                  <a:pt x="452755" y="274954"/>
                </a:lnTo>
                <a:lnTo>
                  <a:pt x="439420" y="317499"/>
                </a:lnTo>
                <a:lnTo>
                  <a:pt x="418465" y="356234"/>
                </a:lnTo>
                <a:lnTo>
                  <a:pt x="390525" y="390524"/>
                </a:lnTo>
                <a:lnTo>
                  <a:pt x="356235" y="418464"/>
                </a:lnTo>
                <a:lnTo>
                  <a:pt x="317500" y="439419"/>
                </a:lnTo>
                <a:lnTo>
                  <a:pt x="274955" y="452754"/>
                </a:lnTo>
                <a:lnTo>
                  <a:pt x="228600" y="457199"/>
                </a:lnTo>
                <a:lnTo>
                  <a:pt x="182245" y="452754"/>
                </a:lnTo>
                <a:lnTo>
                  <a:pt x="139700" y="439419"/>
                </a:lnTo>
                <a:lnTo>
                  <a:pt x="100965" y="418464"/>
                </a:lnTo>
                <a:lnTo>
                  <a:pt x="66675" y="390524"/>
                </a:lnTo>
                <a:lnTo>
                  <a:pt x="38735" y="356234"/>
                </a:lnTo>
                <a:lnTo>
                  <a:pt x="17780" y="317499"/>
                </a:lnTo>
                <a:lnTo>
                  <a:pt x="4445" y="274954"/>
                </a:lnTo>
                <a:lnTo>
                  <a:pt x="0" y="22859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" name="object 80"/>
          <p:cNvGrpSpPr/>
          <p:nvPr/>
        </p:nvGrpSpPr>
        <p:grpSpPr>
          <a:xfrm>
            <a:off x="5175503" y="4793741"/>
            <a:ext cx="470534" cy="470534"/>
            <a:chOff x="5175503" y="4793741"/>
            <a:chExt cx="470534" cy="470534"/>
          </a:xfrm>
        </p:grpSpPr>
        <p:sp>
          <p:nvSpPr>
            <p:cNvPr id="81" name="object 81"/>
            <p:cNvSpPr/>
            <p:nvPr/>
          </p:nvSpPr>
          <p:spPr>
            <a:xfrm>
              <a:off x="5181599" y="479983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181980" y="480021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445" y="182879"/>
                  </a:lnTo>
                  <a:lnTo>
                    <a:pt x="17780" y="139699"/>
                  </a:lnTo>
                  <a:lnTo>
                    <a:pt x="38735" y="100964"/>
                  </a:lnTo>
                  <a:lnTo>
                    <a:pt x="66675" y="67309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4"/>
                  </a:lnTo>
                  <a:lnTo>
                    <a:pt x="228600" y="0"/>
                  </a:lnTo>
                  <a:lnTo>
                    <a:pt x="274955" y="4444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09"/>
                  </a:lnTo>
                  <a:lnTo>
                    <a:pt x="418465" y="100964"/>
                  </a:lnTo>
                  <a:lnTo>
                    <a:pt x="439420" y="139699"/>
                  </a:lnTo>
                  <a:lnTo>
                    <a:pt x="452755" y="182879"/>
                  </a:lnTo>
                  <a:lnTo>
                    <a:pt x="457200" y="228599"/>
                  </a:lnTo>
                  <a:lnTo>
                    <a:pt x="452755" y="274954"/>
                  </a:lnTo>
                  <a:lnTo>
                    <a:pt x="439420" y="317499"/>
                  </a:lnTo>
                  <a:lnTo>
                    <a:pt x="418465" y="356234"/>
                  </a:lnTo>
                  <a:lnTo>
                    <a:pt x="390525" y="390524"/>
                  </a:lnTo>
                  <a:lnTo>
                    <a:pt x="356235" y="418464"/>
                  </a:lnTo>
                  <a:lnTo>
                    <a:pt x="317500" y="439419"/>
                  </a:lnTo>
                  <a:lnTo>
                    <a:pt x="274955" y="452754"/>
                  </a:lnTo>
                  <a:lnTo>
                    <a:pt x="228600" y="457199"/>
                  </a:lnTo>
                  <a:lnTo>
                    <a:pt x="182245" y="452754"/>
                  </a:lnTo>
                  <a:lnTo>
                    <a:pt x="139700" y="439419"/>
                  </a:lnTo>
                  <a:lnTo>
                    <a:pt x="100965" y="418464"/>
                  </a:lnTo>
                  <a:lnTo>
                    <a:pt x="66675" y="390524"/>
                  </a:lnTo>
                  <a:lnTo>
                    <a:pt x="38735" y="356234"/>
                  </a:lnTo>
                  <a:lnTo>
                    <a:pt x="17780" y="317499"/>
                  </a:lnTo>
                  <a:lnTo>
                    <a:pt x="4445" y="274954"/>
                  </a:lnTo>
                  <a:lnTo>
                    <a:pt x="0" y="2285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/>
          <p:nvPr/>
        </p:nvSpPr>
        <p:spPr>
          <a:xfrm>
            <a:off x="4267200" y="4990338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457200" y="0"/>
                </a:moveTo>
                <a:lnTo>
                  <a:pt x="4572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457200" y="44450"/>
                </a:lnTo>
                <a:lnTo>
                  <a:pt x="457200" y="76200"/>
                </a:lnTo>
                <a:lnTo>
                  <a:pt x="533400" y="38100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372100" y="5257038"/>
            <a:ext cx="76200" cy="838200"/>
          </a:xfrm>
          <a:custGeom>
            <a:avLst/>
            <a:gdLst/>
            <a:ahLst/>
            <a:cxnLst/>
            <a:rect l="l" t="t" r="r" b="b"/>
            <a:pathLst>
              <a:path w="76200" h="838200"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838200"/>
                </a:lnTo>
                <a:lnTo>
                  <a:pt x="44450" y="838200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372100" y="4037838"/>
            <a:ext cx="76200" cy="762000"/>
          </a:xfrm>
          <a:custGeom>
            <a:avLst/>
            <a:gdLst/>
            <a:ahLst/>
            <a:cxnLst/>
            <a:rect l="l" t="t" r="r" b="b"/>
            <a:pathLst>
              <a:path w="76200" h="762000"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762000"/>
                </a:lnTo>
                <a:lnTo>
                  <a:pt x="44450" y="762000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object 86"/>
          <p:cNvGrpSpPr/>
          <p:nvPr/>
        </p:nvGrpSpPr>
        <p:grpSpPr>
          <a:xfrm>
            <a:off x="4800980" y="4793741"/>
            <a:ext cx="845185" cy="470534"/>
            <a:chOff x="4800980" y="4793741"/>
            <a:chExt cx="845185" cy="470534"/>
          </a:xfrm>
        </p:grpSpPr>
        <p:sp>
          <p:nvSpPr>
            <p:cNvPr id="87" name="object 87"/>
            <p:cNvSpPr/>
            <p:nvPr/>
          </p:nvSpPr>
          <p:spPr>
            <a:xfrm>
              <a:off x="4800980" y="5028818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181599" y="479983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9370"/>
                  </a:lnTo>
                  <a:lnTo>
                    <a:pt x="66675" y="67310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880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880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7310"/>
                  </a:lnTo>
                  <a:lnTo>
                    <a:pt x="356235" y="39370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181980" y="4800218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599"/>
                  </a:moveTo>
                  <a:lnTo>
                    <a:pt x="4445" y="182879"/>
                  </a:lnTo>
                  <a:lnTo>
                    <a:pt x="17780" y="139699"/>
                  </a:lnTo>
                  <a:lnTo>
                    <a:pt x="38735" y="100964"/>
                  </a:lnTo>
                  <a:lnTo>
                    <a:pt x="66675" y="67309"/>
                  </a:lnTo>
                  <a:lnTo>
                    <a:pt x="100965" y="39369"/>
                  </a:lnTo>
                  <a:lnTo>
                    <a:pt x="139700" y="17779"/>
                  </a:lnTo>
                  <a:lnTo>
                    <a:pt x="182245" y="4444"/>
                  </a:lnTo>
                  <a:lnTo>
                    <a:pt x="228600" y="0"/>
                  </a:lnTo>
                  <a:lnTo>
                    <a:pt x="274955" y="4444"/>
                  </a:lnTo>
                  <a:lnTo>
                    <a:pt x="317500" y="17779"/>
                  </a:lnTo>
                  <a:lnTo>
                    <a:pt x="356235" y="39369"/>
                  </a:lnTo>
                  <a:lnTo>
                    <a:pt x="390525" y="67309"/>
                  </a:lnTo>
                  <a:lnTo>
                    <a:pt x="418465" y="100964"/>
                  </a:lnTo>
                  <a:lnTo>
                    <a:pt x="439420" y="139699"/>
                  </a:lnTo>
                  <a:lnTo>
                    <a:pt x="452755" y="182879"/>
                  </a:lnTo>
                  <a:lnTo>
                    <a:pt x="457200" y="228599"/>
                  </a:lnTo>
                  <a:lnTo>
                    <a:pt x="452755" y="274954"/>
                  </a:lnTo>
                  <a:lnTo>
                    <a:pt x="439420" y="317499"/>
                  </a:lnTo>
                  <a:lnTo>
                    <a:pt x="418465" y="356234"/>
                  </a:lnTo>
                  <a:lnTo>
                    <a:pt x="390525" y="390524"/>
                  </a:lnTo>
                  <a:lnTo>
                    <a:pt x="356235" y="418464"/>
                  </a:lnTo>
                  <a:lnTo>
                    <a:pt x="317500" y="439419"/>
                  </a:lnTo>
                  <a:lnTo>
                    <a:pt x="274955" y="452754"/>
                  </a:lnTo>
                  <a:lnTo>
                    <a:pt x="228600" y="457199"/>
                  </a:lnTo>
                  <a:lnTo>
                    <a:pt x="182245" y="452754"/>
                  </a:lnTo>
                  <a:lnTo>
                    <a:pt x="139700" y="439419"/>
                  </a:lnTo>
                  <a:lnTo>
                    <a:pt x="100965" y="418464"/>
                  </a:lnTo>
                  <a:lnTo>
                    <a:pt x="66675" y="390524"/>
                  </a:lnTo>
                  <a:lnTo>
                    <a:pt x="38735" y="356234"/>
                  </a:lnTo>
                  <a:lnTo>
                    <a:pt x="17780" y="317499"/>
                  </a:lnTo>
                  <a:lnTo>
                    <a:pt x="4445" y="274954"/>
                  </a:lnTo>
                  <a:lnTo>
                    <a:pt x="0" y="2285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/>
          <p:nvPr/>
        </p:nvSpPr>
        <p:spPr>
          <a:xfrm>
            <a:off x="1676400" y="3771138"/>
            <a:ext cx="1143000" cy="76200"/>
          </a:xfrm>
          <a:custGeom>
            <a:avLst/>
            <a:gdLst/>
            <a:ahLst/>
            <a:cxnLst/>
            <a:rect l="l" t="t" r="r" b="b"/>
            <a:pathLst>
              <a:path w="1143000" h="76200">
                <a:moveTo>
                  <a:pt x="1066800" y="0"/>
                </a:moveTo>
                <a:lnTo>
                  <a:pt x="10668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1066800" y="44450"/>
                </a:lnTo>
                <a:lnTo>
                  <a:pt x="1066800" y="76200"/>
                </a:lnTo>
                <a:lnTo>
                  <a:pt x="1143000" y="38100"/>
                </a:lnTo>
                <a:lnTo>
                  <a:pt x="1066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276600" y="3771138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1905000" h="76200">
                <a:moveTo>
                  <a:pt x="1828800" y="0"/>
                </a:moveTo>
                <a:lnTo>
                  <a:pt x="18288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1828800" y="44450"/>
                </a:lnTo>
                <a:lnTo>
                  <a:pt x="1828800" y="76200"/>
                </a:lnTo>
                <a:lnTo>
                  <a:pt x="1905000" y="38100"/>
                </a:lnTo>
                <a:lnTo>
                  <a:pt x="182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638800" y="3771138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1524000" y="0"/>
                </a:moveTo>
                <a:lnTo>
                  <a:pt x="15240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1524000" y="44450"/>
                </a:lnTo>
                <a:lnTo>
                  <a:pt x="1524000" y="76200"/>
                </a:lnTo>
                <a:lnTo>
                  <a:pt x="1600200" y="38100"/>
                </a:lnTo>
                <a:lnTo>
                  <a:pt x="152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651117" y="5668136"/>
            <a:ext cx="2179320" cy="0"/>
          </a:xfrm>
          <a:custGeom>
            <a:avLst/>
            <a:gdLst/>
            <a:ahLst/>
            <a:cxnLst/>
            <a:rect l="l" t="t" r="r" b="b"/>
            <a:pathLst>
              <a:path w="2179320">
                <a:moveTo>
                  <a:pt x="0" y="0"/>
                </a:moveTo>
                <a:lnTo>
                  <a:pt x="217932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1530603" y="543052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603755" y="3440429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311397" y="579882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120645" y="1510029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747010" y="1753870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omic Sans MS"/>
                <a:cs typeface="Comic Sans MS"/>
              </a:rPr>
              <a:t>2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311397" y="1781047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120645" y="2415794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929889" y="3455416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756403" y="579882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119370" y="2815335"/>
            <a:ext cx="693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-0.125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730750" y="1362202"/>
            <a:ext cx="1546225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ts val="1705"/>
              </a:lnSpc>
              <a:spcBef>
                <a:spcPts val="100"/>
              </a:spcBef>
            </a:pPr>
            <a:r>
              <a:rPr sz="2700" spc="-37" baseline="-10802" dirty="0">
                <a:latin typeface="Comic Sans MS"/>
                <a:cs typeface="Comic Sans MS"/>
              </a:rPr>
              <a:t>z</a:t>
            </a:r>
            <a:r>
              <a:rPr sz="1200" spc="-25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 marL="38100">
              <a:lnSpc>
                <a:spcPts val="3865"/>
              </a:lnSpc>
              <a:tabLst>
                <a:tab pos="619760" algn="l"/>
              </a:tabLst>
            </a:pPr>
            <a:r>
              <a:rPr sz="5400" spc="-75" baseline="-26234" dirty="0">
                <a:latin typeface="Comic Sans MS"/>
                <a:cs typeface="Comic Sans MS"/>
              </a:rPr>
              <a:t>+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1800" u="heavy" spc="-2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0.</a:t>
            </a:r>
            <a:r>
              <a:rPr sz="1800" spc="-20" dirty="0">
                <a:latin typeface="Comic Sans MS"/>
                <a:cs typeface="Comic Sans MS"/>
              </a:rPr>
              <a:t>75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296153" y="3464559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932423" y="2437129"/>
            <a:ext cx="328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Comic Sans MS"/>
                <a:cs typeface="Comic Sans MS"/>
              </a:rPr>
              <a:t>z</a:t>
            </a:r>
            <a:r>
              <a:rPr sz="1200" spc="-25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790435" y="543052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942835" y="3440429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907283" y="4295140"/>
            <a:ext cx="1539875" cy="69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ts val="157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 marL="38100">
              <a:lnSpc>
                <a:spcPts val="3729"/>
              </a:lnSpc>
              <a:tabLst>
                <a:tab pos="616585" algn="l"/>
              </a:tabLst>
            </a:pPr>
            <a:r>
              <a:rPr sz="5400" spc="-75" baseline="-26234" dirty="0">
                <a:latin typeface="Comic Sans MS"/>
                <a:cs typeface="Comic Sans MS"/>
              </a:rPr>
              <a:t>+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	</a:t>
            </a:r>
            <a:r>
              <a:rPr sz="1800" u="heavy" spc="-2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0.</a:t>
            </a:r>
            <a:r>
              <a:rPr sz="1800" spc="-20" dirty="0">
                <a:latin typeface="Comic Sans MS"/>
                <a:cs typeface="Comic Sans MS"/>
              </a:rPr>
              <a:t>75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732020" y="4650994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omic Sans MS"/>
                <a:cs typeface="Comic Sans MS"/>
              </a:rPr>
              <a:t>2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293105" y="4669282"/>
            <a:ext cx="245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mic Sans MS"/>
                <a:cs typeface="Comic Sans MS"/>
              </a:rPr>
              <a:t>+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099814" y="5386323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7036054" y="5365750"/>
            <a:ext cx="7924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1</a:t>
            </a:r>
            <a:r>
              <a:rPr sz="1450" spc="4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24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2</a:t>
            </a:r>
            <a:r>
              <a:rPr sz="1450" spc="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50" dirty="0">
                <a:latin typeface="Times New Roman"/>
                <a:cs typeface="Times New Roman"/>
              </a:rPr>
              <a:t> </a:t>
            </a:r>
            <a:r>
              <a:rPr sz="1425" spc="-15" baseline="23391" dirty="0">
                <a:latin typeface="Symbol"/>
                <a:cs typeface="Symbol"/>
              </a:rPr>
              <a:t></a:t>
            </a:r>
            <a:r>
              <a:rPr sz="1425" spc="-195" baseline="23391" dirty="0">
                <a:latin typeface="Times New Roman"/>
                <a:cs typeface="Times New Roman"/>
              </a:rPr>
              <a:t> </a:t>
            </a:r>
            <a:r>
              <a:rPr sz="1425" spc="-75" baseline="23391" dirty="0">
                <a:latin typeface="Times New Roman"/>
                <a:cs typeface="Times New Roman"/>
              </a:rPr>
              <a:t>1</a:t>
            </a:r>
            <a:endParaRPr sz="1425" baseline="23391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832090" y="5295391"/>
            <a:ext cx="4965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7241" dirty="0">
                <a:latin typeface="Symbol"/>
                <a:cs typeface="Symbol"/>
              </a:rPr>
              <a:t></a:t>
            </a:r>
            <a:r>
              <a:rPr sz="2175" spc="195" baseline="-17241" dirty="0">
                <a:latin typeface="Times New Roman"/>
                <a:cs typeface="Times New Roman"/>
              </a:rPr>
              <a:t> </a:t>
            </a:r>
            <a:r>
              <a:rPr sz="2175" i="1" baseline="-15325" dirty="0">
                <a:latin typeface="Times New Roman"/>
                <a:cs typeface="Times New Roman"/>
              </a:rPr>
              <a:t>z</a:t>
            </a:r>
            <a:r>
              <a:rPr sz="2175" i="1" spc="-37" baseline="-1532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3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287014" y="5709411"/>
            <a:ext cx="692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-0.125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609080" y="5695188"/>
            <a:ext cx="17983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1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3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0</a:t>
            </a:r>
            <a:r>
              <a:rPr sz="1450" spc="-1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.75</a:t>
            </a:r>
            <a:r>
              <a:rPr sz="1450" spc="385" dirty="0">
                <a:latin typeface="Times New Roman"/>
                <a:cs typeface="Times New Roman"/>
              </a:rPr>
              <a:t> </a:t>
            </a:r>
            <a:r>
              <a:rPr sz="2175" i="1" baseline="1915" dirty="0">
                <a:latin typeface="Times New Roman"/>
                <a:cs typeface="Times New Roman"/>
              </a:rPr>
              <a:t>z</a:t>
            </a:r>
            <a:r>
              <a:rPr sz="2175" i="1" spc="-82" baseline="1915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Symbol"/>
                <a:cs typeface="Symbol"/>
              </a:rPr>
              <a:t></a:t>
            </a:r>
            <a:r>
              <a:rPr sz="1425" baseline="26315" dirty="0">
                <a:latin typeface="Times New Roman"/>
                <a:cs typeface="Times New Roman"/>
              </a:rPr>
              <a:t>1</a:t>
            </a:r>
            <a:r>
              <a:rPr sz="1425" spc="525" baseline="26315" dirty="0">
                <a:latin typeface="Times New Roman"/>
                <a:cs typeface="Times New Roman"/>
              </a:rPr>
              <a:t> </a:t>
            </a:r>
            <a:r>
              <a:rPr sz="2175" baseline="1915" dirty="0">
                <a:latin typeface="Symbol"/>
                <a:cs typeface="Symbol"/>
              </a:rPr>
              <a:t></a:t>
            </a:r>
            <a:r>
              <a:rPr sz="2175" spc="547" baseline="191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0</a:t>
            </a:r>
            <a:r>
              <a:rPr sz="1450" spc="-165" dirty="0">
                <a:latin typeface="Times New Roman"/>
                <a:cs typeface="Times New Roman"/>
              </a:rPr>
              <a:t> </a:t>
            </a:r>
            <a:r>
              <a:rPr sz="1450" spc="-20" dirty="0">
                <a:latin typeface="Times New Roman"/>
                <a:cs typeface="Times New Roman"/>
              </a:rPr>
              <a:t>.125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481568" y="5624321"/>
            <a:ext cx="3333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i="1" baseline="-15325" dirty="0">
                <a:latin typeface="Times New Roman"/>
                <a:cs typeface="Times New Roman"/>
              </a:rPr>
              <a:t>z</a:t>
            </a:r>
            <a:r>
              <a:rPr sz="2175" i="1" spc="-104" baseline="-1532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7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857494" y="5445252"/>
            <a:ext cx="67881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H</a:t>
            </a:r>
            <a:r>
              <a:rPr sz="1450" i="1" spc="1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-55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)</a:t>
            </a:r>
            <a:r>
              <a:rPr sz="1450" spc="229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4755" y="772159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4755" y="3669029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2690" y="772159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9143" y="3592829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75104" y="4030979"/>
            <a:ext cx="5956300" cy="1994535"/>
            <a:chOff x="1975104" y="4030979"/>
            <a:chExt cx="5956300" cy="19945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4030979"/>
              <a:ext cx="164592" cy="1653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4030979"/>
              <a:ext cx="164591" cy="1653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33600" y="4075175"/>
              <a:ext cx="1676400" cy="76200"/>
            </a:xfrm>
            <a:custGeom>
              <a:avLst/>
              <a:gdLst/>
              <a:ahLst/>
              <a:cxnLst/>
              <a:rect l="l" t="t" r="r" b="b"/>
              <a:pathLst>
                <a:path w="1676400" h="76200">
                  <a:moveTo>
                    <a:pt x="1676400" y="38100"/>
                  </a:moveTo>
                  <a:lnTo>
                    <a:pt x="1663700" y="31750"/>
                  </a:lnTo>
                  <a:lnTo>
                    <a:pt x="1600200" y="0"/>
                  </a:lnTo>
                  <a:lnTo>
                    <a:pt x="1600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1600200" y="44450"/>
                  </a:lnTo>
                  <a:lnTo>
                    <a:pt x="1600200" y="76200"/>
                  </a:lnTo>
                  <a:lnTo>
                    <a:pt x="1663700" y="44450"/>
                  </a:lnTo>
                  <a:lnTo>
                    <a:pt x="1676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6904" y="4030979"/>
              <a:ext cx="164591" cy="1653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62400" y="4075175"/>
              <a:ext cx="990600" cy="76200"/>
            </a:xfrm>
            <a:custGeom>
              <a:avLst/>
              <a:gdLst/>
              <a:ahLst/>
              <a:cxnLst/>
              <a:rect l="l" t="t" r="r" b="b"/>
              <a:pathLst>
                <a:path w="990600" h="76200">
                  <a:moveTo>
                    <a:pt x="990600" y="38100"/>
                  </a:moveTo>
                  <a:lnTo>
                    <a:pt x="977900" y="31750"/>
                  </a:lnTo>
                  <a:lnTo>
                    <a:pt x="914400" y="0"/>
                  </a:lnTo>
                  <a:lnTo>
                    <a:pt x="9144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914400" y="44450"/>
                  </a:lnTo>
                  <a:lnTo>
                    <a:pt x="914400" y="76200"/>
                  </a:lnTo>
                  <a:lnTo>
                    <a:pt x="977900" y="44450"/>
                  </a:lnTo>
                  <a:lnTo>
                    <a:pt x="9906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3704" y="4030979"/>
              <a:ext cx="164591" cy="1653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5400" y="4075175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914400" y="38100"/>
                  </a:moveTo>
                  <a:lnTo>
                    <a:pt x="901700" y="31750"/>
                  </a:ln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01700" y="44450"/>
                  </a:lnTo>
                  <a:lnTo>
                    <a:pt x="914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6304" y="4030979"/>
              <a:ext cx="164592" cy="1653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172200" y="4075175"/>
              <a:ext cx="1600200" cy="76200"/>
            </a:xfrm>
            <a:custGeom>
              <a:avLst/>
              <a:gdLst/>
              <a:ahLst/>
              <a:cxnLst/>
              <a:rect l="l" t="t" r="r" b="b"/>
              <a:pathLst>
                <a:path w="1600200" h="76200">
                  <a:moveTo>
                    <a:pt x="1600200" y="38100"/>
                  </a:moveTo>
                  <a:lnTo>
                    <a:pt x="1587500" y="31750"/>
                  </a:lnTo>
                  <a:lnTo>
                    <a:pt x="1524000" y="0"/>
                  </a:lnTo>
                  <a:lnTo>
                    <a:pt x="1524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1524000" y="44450"/>
                  </a:lnTo>
                  <a:lnTo>
                    <a:pt x="1524000" y="76200"/>
                  </a:lnTo>
                  <a:lnTo>
                    <a:pt x="1587500" y="44450"/>
                  </a:lnTo>
                  <a:lnTo>
                    <a:pt x="1600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6904" y="4945379"/>
              <a:ext cx="164591" cy="1653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991100" y="4189475"/>
              <a:ext cx="76200" cy="762000"/>
            </a:xfrm>
            <a:custGeom>
              <a:avLst/>
              <a:gdLst/>
              <a:ahLst/>
              <a:cxnLst/>
              <a:rect l="l" t="t" r="r" b="b"/>
              <a:pathLst>
                <a:path w="76200" h="762000">
                  <a:moveTo>
                    <a:pt x="76200" y="685800"/>
                  </a:moveTo>
                  <a:lnTo>
                    <a:pt x="44450" y="6858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685800"/>
                  </a:lnTo>
                  <a:lnTo>
                    <a:pt x="0" y="685800"/>
                  </a:lnTo>
                  <a:lnTo>
                    <a:pt x="38100" y="762000"/>
                  </a:lnTo>
                  <a:lnTo>
                    <a:pt x="69850" y="698500"/>
                  </a:lnTo>
                  <a:lnTo>
                    <a:pt x="76200" y="685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6904" y="5859779"/>
              <a:ext cx="164591" cy="16535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991100" y="5103875"/>
              <a:ext cx="76200" cy="762000"/>
            </a:xfrm>
            <a:custGeom>
              <a:avLst/>
              <a:gdLst/>
              <a:ahLst/>
              <a:cxnLst/>
              <a:rect l="l" t="t" r="r" b="b"/>
              <a:pathLst>
                <a:path w="76200" h="762000">
                  <a:moveTo>
                    <a:pt x="76200" y="685800"/>
                  </a:moveTo>
                  <a:lnTo>
                    <a:pt x="44450" y="6858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685800"/>
                  </a:lnTo>
                  <a:lnTo>
                    <a:pt x="0" y="685800"/>
                  </a:lnTo>
                  <a:lnTo>
                    <a:pt x="38100" y="762000"/>
                  </a:lnTo>
                  <a:lnTo>
                    <a:pt x="69850" y="698500"/>
                  </a:lnTo>
                  <a:lnTo>
                    <a:pt x="76200" y="685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4945379"/>
              <a:ext cx="164591" cy="16535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48100" y="4189475"/>
              <a:ext cx="76200" cy="762000"/>
            </a:xfrm>
            <a:custGeom>
              <a:avLst/>
              <a:gdLst/>
              <a:ahLst/>
              <a:cxnLst/>
              <a:rect l="l" t="t" r="r" b="b"/>
              <a:pathLst>
                <a:path w="76200" h="762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62000"/>
                  </a:lnTo>
                  <a:lnTo>
                    <a:pt x="44450" y="762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3704" y="4945379"/>
              <a:ext cx="164591" cy="16535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48100" y="4189475"/>
              <a:ext cx="2286000" cy="1790700"/>
            </a:xfrm>
            <a:custGeom>
              <a:avLst/>
              <a:gdLst/>
              <a:ahLst/>
              <a:cxnLst/>
              <a:rect l="l" t="t" r="r" b="b"/>
              <a:pathLst>
                <a:path w="2286000" h="1790700">
                  <a:moveTo>
                    <a:pt x="1104900" y="1746250"/>
                  </a:moveTo>
                  <a:lnTo>
                    <a:pt x="114300" y="1746250"/>
                  </a:lnTo>
                  <a:lnTo>
                    <a:pt x="114300" y="1714500"/>
                  </a:lnTo>
                  <a:lnTo>
                    <a:pt x="44450" y="1749425"/>
                  </a:lnTo>
                  <a:lnTo>
                    <a:pt x="44450" y="990600"/>
                  </a:lnTo>
                  <a:lnTo>
                    <a:pt x="76200" y="990600"/>
                  </a:lnTo>
                  <a:lnTo>
                    <a:pt x="38100" y="914400"/>
                  </a:lnTo>
                  <a:lnTo>
                    <a:pt x="0" y="990600"/>
                  </a:lnTo>
                  <a:lnTo>
                    <a:pt x="31750" y="990600"/>
                  </a:lnTo>
                  <a:lnTo>
                    <a:pt x="31750" y="1752600"/>
                  </a:lnTo>
                  <a:lnTo>
                    <a:pt x="38100" y="1752600"/>
                  </a:lnTo>
                  <a:lnTo>
                    <a:pt x="114300" y="1790700"/>
                  </a:lnTo>
                  <a:lnTo>
                    <a:pt x="114300" y="1758950"/>
                  </a:lnTo>
                  <a:lnTo>
                    <a:pt x="1104900" y="1758950"/>
                  </a:lnTo>
                  <a:lnTo>
                    <a:pt x="1104900" y="1749425"/>
                  </a:lnTo>
                  <a:lnTo>
                    <a:pt x="1104900" y="1746250"/>
                  </a:lnTo>
                  <a:close/>
                </a:path>
                <a:path w="2286000" h="1790700">
                  <a:moveTo>
                    <a:pt x="1104900" y="831850"/>
                  </a:moveTo>
                  <a:lnTo>
                    <a:pt x="190500" y="831850"/>
                  </a:lnTo>
                  <a:lnTo>
                    <a:pt x="190500" y="800100"/>
                  </a:lnTo>
                  <a:lnTo>
                    <a:pt x="114300" y="838200"/>
                  </a:lnTo>
                  <a:lnTo>
                    <a:pt x="190500" y="876300"/>
                  </a:lnTo>
                  <a:lnTo>
                    <a:pt x="190500" y="844550"/>
                  </a:lnTo>
                  <a:lnTo>
                    <a:pt x="1104900" y="844550"/>
                  </a:lnTo>
                  <a:lnTo>
                    <a:pt x="1104900" y="831850"/>
                  </a:lnTo>
                  <a:close/>
                </a:path>
                <a:path w="2286000" h="1790700">
                  <a:moveTo>
                    <a:pt x="2171700" y="838200"/>
                  </a:moveTo>
                  <a:lnTo>
                    <a:pt x="2095500" y="800100"/>
                  </a:lnTo>
                  <a:lnTo>
                    <a:pt x="2095500" y="831850"/>
                  </a:lnTo>
                  <a:lnTo>
                    <a:pt x="1257300" y="831850"/>
                  </a:lnTo>
                  <a:lnTo>
                    <a:pt x="1257300" y="844550"/>
                  </a:lnTo>
                  <a:lnTo>
                    <a:pt x="2095500" y="844550"/>
                  </a:lnTo>
                  <a:lnTo>
                    <a:pt x="2095500" y="876300"/>
                  </a:lnTo>
                  <a:lnTo>
                    <a:pt x="2171700" y="838200"/>
                  </a:lnTo>
                  <a:close/>
                </a:path>
                <a:path w="2286000" h="1790700">
                  <a:moveTo>
                    <a:pt x="2286000" y="990600"/>
                  </a:moveTo>
                  <a:lnTo>
                    <a:pt x="2247900" y="914400"/>
                  </a:lnTo>
                  <a:lnTo>
                    <a:pt x="2209800" y="990600"/>
                  </a:lnTo>
                  <a:lnTo>
                    <a:pt x="2241550" y="990600"/>
                  </a:lnTo>
                  <a:lnTo>
                    <a:pt x="2241550" y="1749425"/>
                  </a:lnTo>
                  <a:lnTo>
                    <a:pt x="2171700" y="1714500"/>
                  </a:lnTo>
                  <a:lnTo>
                    <a:pt x="2171700" y="1746250"/>
                  </a:lnTo>
                  <a:lnTo>
                    <a:pt x="1257300" y="1746250"/>
                  </a:lnTo>
                  <a:lnTo>
                    <a:pt x="1257300" y="1758950"/>
                  </a:lnTo>
                  <a:lnTo>
                    <a:pt x="2171700" y="1758950"/>
                  </a:lnTo>
                  <a:lnTo>
                    <a:pt x="2171700" y="1790700"/>
                  </a:lnTo>
                  <a:lnTo>
                    <a:pt x="2247900" y="1752600"/>
                  </a:lnTo>
                  <a:lnTo>
                    <a:pt x="2254250" y="1752600"/>
                  </a:lnTo>
                  <a:lnTo>
                    <a:pt x="2254250" y="1749425"/>
                  </a:lnTo>
                  <a:lnTo>
                    <a:pt x="2254250" y="990600"/>
                  </a:lnTo>
                  <a:lnTo>
                    <a:pt x="2286000" y="990600"/>
                  </a:lnTo>
                  <a:close/>
                </a:path>
                <a:path w="2286000" h="1790700">
                  <a:moveTo>
                    <a:pt x="2286000" y="76200"/>
                  </a:moveTo>
                  <a:lnTo>
                    <a:pt x="2247900" y="0"/>
                  </a:lnTo>
                  <a:lnTo>
                    <a:pt x="2209800" y="76200"/>
                  </a:lnTo>
                  <a:lnTo>
                    <a:pt x="2241550" y="76200"/>
                  </a:lnTo>
                  <a:lnTo>
                    <a:pt x="2241550" y="762000"/>
                  </a:lnTo>
                  <a:lnTo>
                    <a:pt x="2254250" y="762000"/>
                  </a:lnTo>
                  <a:lnTo>
                    <a:pt x="2254250" y="76200"/>
                  </a:lnTo>
                  <a:lnTo>
                    <a:pt x="22860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271771" y="4660138"/>
            <a:ext cx="494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0.75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84571" y="4310888"/>
            <a:ext cx="521334" cy="12115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 marL="342900">
              <a:lnSpc>
                <a:spcPct val="100000"/>
              </a:lnSpc>
              <a:spcBef>
                <a:spcPts val="300"/>
              </a:spcBef>
            </a:pPr>
            <a:r>
              <a:rPr sz="1800" spc="-50" dirty="0">
                <a:latin typeface="Comic Sans MS"/>
                <a:cs typeface="Comic Sans MS"/>
              </a:rPr>
              <a:t>2</a:t>
            </a:r>
            <a:endParaRPr sz="180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  <a:spcBef>
                <a:spcPts val="2255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95571" y="5575300"/>
            <a:ext cx="692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-0.125</a:t>
            </a:r>
            <a:endParaRPr sz="1800">
              <a:latin typeface="Comic Sans MS"/>
              <a:cs typeface="Comic Sans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975104" y="1135380"/>
            <a:ext cx="5880100" cy="1765935"/>
            <a:chOff x="1975104" y="1135380"/>
            <a:chExt cx="5880100" cy="1765935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1135380"/>
              <a:ext cx="164592" cy="16535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8104" y="1135380"/>
              <a:ext cx="164592" cy="16535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133600" y="1179575"/>
              <a:ext cx="990600" cy="76200"/>
            </a:xfrm>
            <a:custGeom>
              <a:avLst/>
              <a:gdLst/>
              <a:ahLst/>
              <a:cxnLst/>
              <a:rect l="l" t="t" r="r" b="b"/>
              <a:pathLst>
                <a:path w="990600" h="76200">
                  <a:moveTo>
                    <a:pt x="990600" y="38100"/>
                  </a:moveTo>
                  <a:lnTo>
                    <a:pt x="977900" y="31750"/>
                  </a:lnTo>
                  <a:lnTo>
                    <a:pt x="914400" y="0"/>
                  </a:lnTo>
                  <a:lnTo>
                    <a:pt x="9144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914400" y="44450"/>
                  </a:lnTo>
                  <a:lnTo>
                    <a:pt x="914400" y="76200"/>
                  </a:lnTo>
                  <a:lnTo>
                    <a:pt x="977900" y="44450"/>
                  </a:lnTo>
                  <a:lnTo>
                    <a:pt x="9906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4904" y="1135380"/>
              <a:ext cx="164591" cy="1653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76600" y="1179575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914400" y="38100"/>
                  </a:moveTo>
                  <a:lnTo>
                    <a:pt x="901700" y="31750"/>
                  </a:ln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01700" y="44450"/>
                  </a:lnTo>
                  <a:lnTo>
                    <a:pt x="914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4104" y="1135380"/>
              <a:ext cx="164591" cy="16535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343400" y="1179575"/>
              <a:ext cx="1066800" cy="76200"/>
            </a:xfrm>
            <a:custGeom>
              <a:avLst/>
              <a:gdLst/>
              <a:ahLst/>
              <a:cxnLst/>
              <a:rect l="l" t="t" r="r" b="b"/>
              <a:pathLst>
                <a:path w="1066800" h="76200">
                  <a:moveTo>
                    <a:pt x="1066800" y="38100"/>
                  </a:moveTo>
                  <a:lnTo>
                    <a:pt x="1054100" y="31750"/>
                  </a:lnTo>
                  <a:lnTo>
                    <a:pt x="990600" y="0"/>
                  </a:lnTo>
                  <a:lnTo>
                    <a:pt x="990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990600" y="44450"/>
                  </a:lnTo>
                  <a:lnTo>
                    <a:pt x="990600" y="76200"/>
                  </a:lnTo>
                  <a:lnTo>
                    <a:pt x="1054100" y="44450"/>
                  </a:lnTo>
                  <a:lnTo>
                    <a:pt x="1066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0904" y="1135380"/>
              <a:ext cx="164592" cy="16535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562600" y="1179575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914400" y="38100"/>
                  </a:moveTo>
                  <a:lnTo>
                    <a:pt x="901700" y="31750"/>
                  </a:ln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01700" y="44450"/>
                  </a:lnTo>
                  <a:lnTo>
                    <a:pt x="914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0104" y="1135380"/>
              <a:ext cx="164592" cy="16535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29400" y="1179575"/>
              <a:ext cx="1066800" cy="76200"/>
            </a:xfrm>
            <a:custGeom>
              <a:avLst/>
              <a:gdLst/>
              <a:ahLst/>
              <a:cxnLst/>
              <a:rect l="l" t="t" r="r" b="b"/>
              <a:pathLst>
                <a:path w="1066800" h="76200">
                  <a:moveTo>
                    <a:pt x="1066800" y="38100"/>
                  </a:moveTo>
                  <a:lnTo>
                    <a:pt x="1054100" y="31750"/>
                  </a:lnTo>
                  <a:lnTo>
                    <a:pt x="990600" y="0"/>
                  </a:lnTo>
                  <a:lnTo>
                    <a:pt x="990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990600" y="44450"/>
                  </a:lnTo>
                  <a:lnTo>
                    <a:pt x="990600" y="76200"/>
                  </a:lnTo>
                  <a:lnTo>
                    <a:pt x="1054100" y="44450"/>
                  </a:lnTo>
                  <a:lnTo>
                    <a:pt x="1066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8104" y="1897380"/>
              <a:ext cx="164592" cy="16535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4904" y="1897380"/>
              <a:ext cx="164591" cy="16535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162300" y="1293875"/>
              <a:ext cx="1028700" cy="723900"/>
            </a:xfrm>
            <a:custGeom>
              <a:avLst/>
              <a:gdLst/>
              <a:ahLst/>
              <a:cxnLst/>
              <a:rect l="l" t="t" r="r" b="b"/>
              <a:pathLst>
                <a:path w="1028700" h="723900">
                  <a:moveTo>
                    <a:pt x="76200" y="533400"/>
                  </a:moveTo>
                  <a:lnTo>
                    <a:pt x="44450" y="5334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533400"/>
                  </a:lnTo>
                  <a:lnTo>
                    <a:pt x="0" y="533400"/>
                  </a:lnTo>
                  <a:lnTo>
                    <a:pt x="38100" y="609600"/>
                  </a:lnTo>
                  <a:lnTo>
                    <a:pt x="76200" y="533400"/>
                  </a:lnTo>
                  <a:close/>
                </a:path>
                <a:path w="1028700" h="723900">
                  <a:moveTo>
                    <a:pt x="1028700" y="685800"/>
                  </a:moveTo>
                  <a:lnTo>
                    <a:pt x="952500" y="647700"/>
                  </a:lnTo>
                  <a:lnTo>
                    <a:pt x="952500" y="679450"/>
                  </a:lnTo>
                  <a:lnTo>
                    <a:pt x="114300" y="679450"/>
                  </a:lnTo>
                  <a:lnTo>
                    <a:pt x="114300" y="692150"/>
                  </a:lnTo>
                  <a:lnTo>
                    <a:pt x="952500" y="692150"/>
                  </a:lnTo>
                  <a:lnTo>
                    <a:pt x="952500" y="723900"/>
                  </a:lnTo>
                  <a:lnTo>
                    <a:pt x="1028700" y="685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8104" y="2735580"/>
              <a:ext cx="164592" cy="16535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162300" y="1293875"/>
              <a:ext cx="1143000" cy="1524000"/>
            </a:xfrm>
            <a:custGeom>
              <a:avLst/>
              <a:gdLst/>
              <a:ahLst/>
              <a:cxnLst/>
              <a:rect l="l" t="t" r="r" b="b"/>
              <a:pathLst>
                <a:path w="1143000" h="1524000">
                  <a:moveTo>
                    <a:pt x="76200" y="1371600"/>
                  </a:moveTo>
                  <a:lnTo>
                    <a:pt x="44450" y="1371600"/>
                  </a:lnTo>
                  <a:lnTo>
                    <a:pt x="44450" y="762000"/>
                  </a:lnTo>
                  <a:lnTo>
                    <a:pt x="31750" y="762000"/>
                  </a:lnTo>
                  <a:lnTo>
                    <a:pt x="31750" y="1371600"/>
                  </a:lnTo>
                  <a:lnTo>
                    <a:pt x="0" y="1371600"/>
                  </a:lnTo>
                  <a:lnTo>
                    <a:pt x="38100" y="1447800"/>
                  </a:lnTo>
                  <a:lnTo>
                    <a:pt x="76200" y="1371600"/>
                  </a:lnTo>
                  <a:close/>
                </a:path>
                <a:path w="1143000" h="1524000">
                  <a:moveTo>
                    <a:pt x="1143000" y="838200"/>
                  </a:moveTo>
                  <a:lnTo>
                    <a:pt x="1104900" y="762000"/>
                  </a:lnTo>
                  <a:lnTo>
                    <a:pt x="1066800" y="838200"/>
                  </a:lnTo>
                  <a:lnTo>
                    <a:pt x="1098550" y="838200"/>
                  </a:lnTo>
                  <a:lnTo>
                    <a:pt x="1098550" y="1524000"/>
                  </a:lnTo>
                  <a:lnTo>
                    <a:pt x="1111250" y="1524000"/>
                  </a:lnTo>
                  <a:lnTo>
                    <a:pt x="1111250" y="838200"/>
                  </a:lnTo>
                  <a:lnTo>
                    <a:pt x="1143000" y="838200"/>
                  </a:lnTo>
                  <a:close/>
                </a:path>
                <a:path w="1143000" h="1524000">
                  <a:moveTo>
                    <a:pt x="1143000" y="76200"/>
                  </a:moveTo>
                  <a:lnTo>
                    <a:pt x="1104900" y="0"/>
                  </a:lnTo>
                  <a:lnTo>
                    <a:pt x="1066800" y="76200"/>
                  </a:lnTo>
                  <a:lnTo>
                    <a:pt x="1098550" y="76200"/>
                  </a:lnTo>
                  <a:lnTo>
                    <a:pt x="1098550" y="609600"/>
                  </a:lnTo>
                  <a:lnTo>
                    <a:pt x="1111250" y="609600"/>
                  </a:lnTo>
                  <a:lnTo>
                    <a:pt x="1111250" y="76200"/>
                  </a:lnTo>
                  <a:lnTo>
                    <a:pt x="11430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4104" y="1897380"/>
              <a:ext cx="164591" cy="16535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0904" y="1897380"/>
              <a:ext cx="164592" cy="16535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448300" y="1293875"/>
              <a:ext cx="1143000" cy="723900"/>
            </a:xfrm>
            <a:custGeom>
              <a:avLst/>
              <a:gdLst/>
              <a:ahLst/>
              <a:cxnLst/>
              <a:rect l="l" t="t" r="r" b="b"/>
              <a:pathLst>
                <a:path w="1143000" h="7239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09600"/>
                  </a:lnTo>
                  <a:lnTo>
                    <a:pt x="44450" y="6096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143000" h="723900">
                  <a:moveTo>
                    <a:pt x="1028700" y="679450"/>
                  </a:moveTo>
                  <a:lnTo>
                    <a:pt x="190500" y="679450"/>
                  </a:lnTo>
                  <a:lnTo>
                    <a:pt x="190500" y="647700"/>
                  </a:lnTo>
                  <a:lnTo>
                    <a:pt x="114300" y="685800"/>
                  </a:lnTo>
                  <a:lnTo>
                    <a:pt x="190500" y="723900"/>
                  </a:lnTo>
                  <a:lnTo>
                    <a:pt x="190500" y="692150"/>
                  </a:lnTo>
                  <a:lnTo>
                    <a:pt x="1028700" y="692150"/>
                  </a:lnTo>
                  <a:lnTo>
                    <a:pt x="1028700" y="679450"/>
                  </a:lnTo>
                  <a:close/>
                </a:path>
                <a:path w="1143000" h="723900">
                  <a:moveTo>
                    <a:pt x="1143000" y="533400"/>
                  </a:moveTo>
                  <a:lnTo>
                    <a:pt x="1111250" y="533400"/>
                  </a:lnTo>
                  <a:lnTo>
                    <a:pt x="1111250" y="0"/>
                  </a:lnTo>
                  <a:lnTo>
                    <a:pt x="1098550" y="0"/>
                  </a:lnTo>
                  <a:lnTo>
                    <a:pt x="1098550" y="533400"/>
                  </a:lnTo>
                  <a:lnTo>
                    <a:pt x="1066800" y="533400"/>
                  </a:lnTo>
                  <a:lnTo>
                    <a:pt x="1104900" y="609600"/>
                  </a:lnTo>
                  <a:lnTo>
                    <a:pt x="1143000" y="533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0904" y="2735580"/>
              <a:ext cx="164592" cy="16535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76600" y="2055875"/>
              <a:ext cx="3314700" cy="800100"/>
            </a:xfrm>
            <a:custGeom>
              <a:avLst/>
              <a:gdLst/>
              <a:ahLst/>
              <a:cxnLst/>
              <a:rect l="l" t="t" r="r" b="b"/>
              <a:pathLst>
                <a:path w="3314700" h="800100">
                  <a:moveTo>
                    <a:pt x="990600" y="762000"/>
                  </a:moveTo>
                  <a:lnTo>
                    <a:pt x="914400" y="723900"/>
                  </a:lnTo>
                  <a:lnTo>
                    <a:pt x="914400" y="755650"/>
                  </a:lnTo>
                  <a:lnTo>
                    <a:pt x="0" y="755650"/>
                  </a:lnTo>
                  <a:lnTo>
                    <a:pt x="0" y="768350"/>
                  </a:lnTo>
                  <a:lnTo>
                    <a:pt x="914400" y="768350"/>
                  </a:lnTo>
                  <a:lnTo>
                    <a:pt x="914400" y="800100"/>
                  </a:lnTo>
                  <a:lnTo>
                    <a:pt x="990600" y="762000"/>
                  </a:lnTo>
                  <a:close/>
                </a:path>
                <a:path w="3314700" h="800100">
                  <a:moveTo>
                    <a:pt x="3200400" y="755650"/>
                  </a:moveTo>
                  <a:lnTo>
                    <a:pt x="2286000" y="755650"/>
                  </a:lnTo>
                  <a:lnTo>
                    <a:pt x="2286000" y="723900"/>
                  </a:lnTo>
                  <a:lnTo>
                    <a:pt x="2216150" y="758825"/>
                  </a:lnTo>
                  <a:lnTo>
                    <a:pt x="2216150" y="76200"/>
                  </a:lnTo>
                  <a:lnTo>
                    <a:pt x="2247900" y="76200"/>
                  </a:lnTo>
                  <a:lnTo>
                    <a:pt x="2209800" y="0"/>
                  </a:lnTo>
                  <a:lnTo>
                    <a:pt x="2171700" y="76200"/>
                  </a:lnTo>
                  <a:lnTo>
                    <a:pt x="2203450" y="76200"/>
                  </a:lnTo>
                  <a:lnTo>
                    <a:pt x="2203450" y="762000"/>
                  </a:lnTo>
                  <a:lnTo>
                    <a:pt x="2209800" y="762000"/>
                  </a:lnTo>
                  <a:lnTo>
                    <a:pt x="2286000" y="800100"/>
                  </a:lnTo>
                  <a:lnTo>
                    <a:pt x="2286000" y="768350"/>
                  </a:lnTo>
                  <a:lnTo>
                    <a:pt x="3200400" y="768350"/>
                  </a:lnTo>
                  <a:lnTo>
                    <a:pt x="3200400" y="758825"/>
                  </a:lnTo>
                  <a:lnTo>
                    <a:pt x="3200400" y="755650"/>
                  </a:lnTo>
                  <a:close/>
                </a:path>
                <a:path w="3314700" h="800100">
                  <a:moveTo>
                    <a:pt x="3314700" y="609600"/>
                  </a:moveTo>
                  <a:lnTo>
                    <a:pt x="3282950" y="609600"/>
                  </a:lnTo>
                  <a:lnTo>
                    <a:pt x="3282950" y="0"/>
                  </a:lnTo>
                  <a:lnTo>
                    <a:pt x="3270250" y="0"/>
                  </a:lnTo>
                  <a:lnTo>
                    <a:pt x="3270250" y="609600"/>
                  </a:lnTo>
                  <a:lnTo>
                    <a:pt x="3238500" y="609600"/>
                  </a:lnTo>
                  <a:lnTo>
                    <a:pt x="3276600" y="685800"/>
                  </a:lnTo>
                  <a:lnTo>
                    <a:pt x="3314700" y="609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2797555" y="1452117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94278" y="157403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omic Sans MS"/>
                <a:cs typeface="Comic Sans MS"/>
              </a:rPr>
              <a:t>2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75782" y="1610614"/>
            <a:ext cx="494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0.75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12128" y="1452117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97555" y="2144521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612128" y="2144521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23128" y="2449321"/>
            <a:ext cx="692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-0.125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3264" y="4769866"/>
            <a:ext cx="6032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50" dirty="0">
                <a:latin typeface="Times New Roman"/>
                <a:cs typeface="Times New Roman"/>
              </a:rPr>
              <a:t>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3035" y="4633467"/>
            <a:ext cx="302895" cy="600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algn="ctr">
              <a:lnSpc>
                <a:spcPct val="100000"/>
              </a:lnSpc>
              <a:spcBef>
                <a:spcPts val="100"/>
              </a:spcBef>
            </a:pPr>
            <a:r>
              <a:rPr sz="1000" i="1" spc="-50" dirty="0">
                <a:latin typeface="Times New Roman"/>
                <a:cs typeface="Times New Roman"/>
              </a:rPr>
              <a:t>N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650" spc="-50" dirty="0">
                <a:latin typeface="Symbol"/>
                <a:cs typeface="Symbol"/>
              </a:rPr>
              <a:t>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77740" y="5335523"/>
            <a:ext cx="16573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imes New Roman"/>
                <a:cs typeface="Times New Roman"/>
              </a:rPr>
              <a:t>1</a:t>
            </a:r>
            <a:r>
              <a:rPr sz="1000" spc="-95" dirty="0">
                <a:latin typeface="Times New Roman"/>
                <a:cs typeface="Times New Roman"/>
              </a:rPr>
              <a:t> </a:t>
            </a:r>
            <a:r>
              <a:rPr sz="1000" i="1" spc="-50" dirty="0">
                <a:latin typeface="Times New Roman"/>
                <a:cs typeface="Times New Roman"/>
              </a:rPr>
              <a:t>k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1357" rIns="0" bIns="0" rtlCol="0">
            <a:spAutoFit/>
          </a:bodyPr>
          <a:lstStyle/>
          <a:p>
            <a:pPr marL="1510665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Basic</a:t>
            </a:r>
            <a:r>
              <a:rPr sz="2400" u="none" spc="-130" dirty="0"/>
              <a:t> </a:t>
            </a:r>
            <a:r>
              <a:rPr sz="2400" u="none" dirty="0"/>
              <a:t>Structures</a:t>
            </a:r>
            <a:r>
              <a:rPr sz="2400" u="none" spc="-105" dirty="0"/>
              <a:t> </a:t>
            </a:r>
            <a:r>
              <a:rPr sz="2400" u="none" dirty="0"/>
              <a:t>for</a:t>
            </a:r>
            <a:r>
              <a:rPr sz="2400" u="none" spc="-95" dirty="0"/>
              <a:t> </a:t>
            </a:r>
            <a:r>
              <a:rPr sz="2400" u="none" dirty="0"/>
              <a:t>IIR</a:t>
            </a:r>
            <a:r>
              <a:rPr sz="2400" u="none" spc="-20" dirty="0"/>
              <a:t> </a:t>
            </a:r>
            <a:r>
              <a:rPr sz="2400" u="none" dirty="0"/>
              <a:t>Systems</a:t>
            </a:r>
            <a:r>
              <a:rPr sz="2400" u="none" spc="-45" dirty="0"/>
              <a:t> </a:t>
            </a:r>
            <a:r>
              <a:rPr sz="2400" u="none" spc="-50" dirty="0"/>
              <a:t>2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62000" y="1197609"/>
            <a:ext cx="1812289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Cascade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Form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31667" y="1723643"/>
            <a:ext cx="25146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M</a:t>
            </a:r>
            <a:r>
              <a:rPr sz="850" i="1" spc="145" dirty="0">
                <a:latin typeface="Times New Roman"/>
                <a:cs typeface="Times New Roman"/>
              </a:rPr>
              <a:t> </a:t>
            </a:r>
            <a:r>
              <a:rPr sz="900" spc="-75" baseline="-13888" dirty="0">
                <a:latin typeface="Times New Roman"/>
                <a:cs typeface="Times New Roman"/>
              </a:rPr>
              <a:t>1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56534" y="1751837"/>
            <a:ext cx="57785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(1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45" dirty="0">
                <a:latin typeface="Times New Roman"/>
                <a:cs typeface="Times New Roman"/>
              </a:rPr>
              <a:t>  </a:t>
            </a:r>
            <a:r>
              <a:rPr sz="1450" i="1" spc="-50" dirty="0">
                <a:latin typeface="Times New Roman"/>
                <a:cs typeface="Times New Roman"/>
              </a:rPr>
              <a:t>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6805" y="1723643"/>
            <a:ext cx="2628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M</a:t>
            </a:r>
            <a:r>
              <a:rPr sz="850" i="1" spc="235" dirty="0">
                <a:latin typeface="Times New Roman"/>
                <a:cs typeface="Times New Roman"/>
              </a:rPr>
              <a:t> </a:t>
            </a:r>
            <a:r>
              <a:rPr sz="900" spc="-75" baseline="-13888" dirty="0">
                <a:latin typeface="Times New Roman"/>
                <a:cs typeface="Times New Roman"/>
              </a:rPr>
              <a:t>2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0208" y="1687067"/>
            <a:ext cx="43434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i="1" baseline="-15325" dirty="0">
                <a:latin typeface="Times New Roman"/>
                <a:cs typeface="Times New Roman"/>
              </a:rPr>
              <a:t>z</a:t>
            </a:r>
            <a:r>
              <a:rPr sz="2175" i="1" spc="60" baseline="-1532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spc="120" dirty="0">
                <a:latin typeface="Times New Roman"/>
                <a:cs typeface="Times New Roman"/>
              </a:rPr>
              <a:t> </a:t>
            </a:r>
            <a:r>
              <a:rPr sz="2175" spc="-75" baseline="-15325" dirty="0">
                <a:latin typeface="Times New Roman"/>
                <a:cs typeface="Times New Roman"/>
              </a:rPr>
              <a:t>)</a:t>
            </a:r>
            <a:endParaRPr sz="2175" baseline="-15325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0750" y="1907286"/>
            <a:ext cx="21590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23900" algn="l"/>
              </a:tabLst>
            </a:pPr>
            <a:r>
              <a:rPr sz="1450" dirty="0">
                <a:latin typeface="Times New Roman"/>
                <a:cs typeface="Times New Roman"/>
              </a:rPr>
              <a:t>(1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05" dirty="0">
                <a:latin typeface="Times New Roman"/>
                <a:cs typeface="Times New Roman"/>
              </a:rPr>
              <a:t>  </a:t>
            </a:r>
            <a:r>
              <a:rPr sz="1450" i="1" spc="-50" dirty="0">
                <a:latin typeface="Times New Roman"/>
                <a:cs typeface="Times New Roman"/>
              </a:rPr>
              <a:t>h</a:t>
            </a:r>
            <a:r>
              <a:rPr sz="1450" i="1" dirty="0">
                <a:latin typeface="Times New Roman"/>
                <a:cs typeface="Times New Roman"/>
              </a:rPr>
              <a:t>	z</a:t>
            </a:r>
            <a:r>
              <a:rPr sz="1450" i="1" spc="5" dirty="0">
                <a:latin typeface="Times New Roman"/>
                <a:cs typeface="Times New Roman"/>
              </a:rPr>
              <a:t> </a:t>
            </a:r>
            <a:r>
              <a:rPr sz="1425" baseline="23391" dirty="0">
                <a:latin typeface="Symbol"/>
                <a:cs typeface="Symbol"/>
              </a:rPr>
              <a:t></a:t>
            </a:r>
            <a:r>
              <a:rPr sz="1425" baseline="23391" dirty="0">
                <a:latin typeface="Times New Roman"/>
                <a:cs typeface="Times New Roman"/>
              </a:rPr>
              <a:t>1</a:t>
            </a:r>
            <a:r>
              <a:rPr sz="1425" spc="202" baseline="23391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)(</a:t>
            </a:r>
            <a:r>
              <a:rPr sz="1450" spc="-1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1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2175" i="1" baseline="1915" dirty="0">
                <a:latin typeface="Times New Roman"/>
                <a:cs typeface="Times New Roman"/>
              </a:rPr>
              <a:t>h</a:t>
            </a:r>
            <a:r>
              <a:rPr sz="2175" i="1" spc="44" baseline="1915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Symbol"/>
                <a:cs typeface="Symbol"/>
              </a:rPr>
              <a:t></a:t>
            </a:r>
            <a:r>
              <a:rPr sz="1425" spc="89" baseline="26315" dirty="0">
                <a:latin typeface="Times New Roman"/>
                <a:cs typeface="Times New Roman"/>
              </a:rPr>
              <a:t> </a:t>
            </a:r>
            <a:r>
              <a:rPr sz="2175" i="1" baseline="1915" dirty="0">
                <a:latin typeface="Times New Roman"/>
                <a:cs typeface="Times New Roman"/>
              </a:rPr>
              <a:t>z</a:t>
            </a:r>
            <a:r>
              <a:rPr sz="2175" i="1" spc="67" baseline="1915" dirty="0">
                <a:latin typeface="Times New Roman"/>
                <a:cs typeface="Times New Roman"/>
              </a:rPr>
              <a:t> </a:t>
            </a:r>
            <a:r>
              <a:rPr sz="1425" spc="-15" baseline="26315" dirty="0">
                <a:latin typeface="Symbol"/>
                <a:cs typeface="Symbol"/>
              </a:rPr>
              <a:t></a:t>
            </a:r>
            <a:r>
              <a:rPr sz="1425" spc="-120" baseline="26315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Times New Roman"/>
                <a:cs typeface="Times New Roman"/>
              </a:rPr>
              <a:t>1</a:t>
            </a:r>
            <a:r>
              <a:rPr sz="1425" spc="172" baseline="26315" dirty="0">
                <a:latin typeface="Times New Roman"/>
                <a:cs typeface="Times New Roman"/>
              </a:rPr>
              <a:t> </a:t>
            </a:r>
            <a:r>
              <a:rPr sz="2175" spc="-75" baseline="1915" dirty="0">
                <a:latin typeface="Times New Roman"/>
                <a:cs typeface="Times New Roman"/>
              </a:rPr>
              <a:t>)</a:t>
            </a:r>
            <a:endParaRPr sz="2175" baseline="191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78073" y="1919986"/>
            <a:ext cx="255904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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5278" y="2068067"/>
            <a:ext cx="7366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k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72355" y="1919986"/>
            <a:ext cx="255904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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41873" y="2074163"/>
            <a:ext cx="115887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7915" algn="l"/>
              </a:tabLst>
            </a:pPr>
            <a:r>
              <a:rPr sz="850" i="1" spc="-50" dirty="0">
                <a:latin typeface="Times New Roman"/>
                <a:cs typeface="Times New Roman"/>
              </a:rPr>
              <a:t>k</a:t>
            </a:r>
            <a:r>
              <a:rPr sz="850" i="1" dirty="0">
                <a:latin typeface="Times New Roman"/>
                <a:cs typeface="Times New Roman"/>
              </a:rPr>
              <a:t>	</a:t>
            </a:r>
            <a:r>
              <a:rPr sz="1275" i="1" spc="-75" baseline="3267" dirty="0">
                <a:latin typeface="Times New Roman"/>
                <a:cs typeface="Times New Roman"/>
              </a:rPr>
              <a:t>k</a:t>
            </a:r>
            <a:endParaRPr sz="1275" baseline="3267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98827" y="2182113"/>
            <a:ext cx="75184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H</a:t>
            </a:r>
            <a:r>
              <a:rPr sz="1450" i="1" spc="3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(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z</a:t>
            </a:r>
            <a:r>
              <a:rPr sz="1450" i="1" spc="-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)</a:t>
            </a:r>
            <a:r>
              <a:rPr sz="1450" spc="465" dirty="0">
                <a:latin typeface="Times New Roman"/>
                <a:cs typeface="Times New Roman"/>
              </a:rPr>
              <a:t> </a:t>
            </a:r>
            <a:r>
              <a:rPr sz="1450" spc="-6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39060" y="2150872"/>
            <a:ext cx="436308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05435" algn="l"/>
                <a:tab pos="1809114" algn="l"/>
                <a:tab pos="4324350" algn="l"/>
              </a:tabLst>
            </a:pPr>
            <a:r>
              <a:rPr sz="2175" i="1" spc="-75" baseline="-19157" dirty="0">
                <a:latin typeface="Times New Roman"/>
                <a:cs typeface="Times New Roman"/>
              </a:rPr>
              <a:t>A</a:t>
            </a:r>
            <a:r>
              <a:rPr sz="8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k</a:t>
            </a:r>
            <a:r>
              <a:rPr sz="850" i="1" u="sng" spc="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5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</a:t>
            </a:r>
            <a:r>
              <a:rPr sz="850" u="sng" spc="-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8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8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850" i="1" u="sng" spc="1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5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</a:t>
            </a:r>
            <a:r>
              <a:rPr sz="850" u="sng" spc="-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8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30879" y="2395474"/>
            <a:ext cx="60325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(1</a:t>
            </a:r>
            <a:r>
              <a:rPr sz="1450" spc="1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00" dirty="0">
                <a:latin typeface="Times New Roman"/>
                <a:cs typeface="Times New Roman"/>
              </a:rPr>
              <a:t>  </a:t>
            </a:r>
            <a:r>
              <a:rPr sz="2175" i="1" spc="-75" baseline="-9578" dirty="0">
                <a:latin typeface="Times New Roman"/>
                <a:cs typeface="Times New Roman"/>
              </a:rPr>
              <a:t>c</a:t>
            </a:r>
            <a:endParaRPr sz="2175" baseline="-9578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9373" y="2416048"/>
            <a:ext cx="2286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120" dirty="0">
                <a:latin typeface="Times New Roman"/>
                <a:cs typeface="Times New Roman"/>
              </a:rPr>
              <a:t> </a:t>
            </a:r>
            <a:r>
              <a:rPr sz="900" spc="-75" baseline="-13888" dirty="0">
                <a:latin typeface="Times New Roman"/>
                <a:cs typeface="Times New Roman"/>
              </a:rPr>
              <a:t>2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07535" y="2367280"/>
            <a:ext cx="44640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i="1" baseline="-15325" dirty="0">
                <a:latin typeface="Times New Roman"/>
                <a:cs typeface="Times New Roman"/>
              </a:rPr>
              <a:t>z</a:t>
            </a:r>
            <a:r>
              <a:rPr sz="2175" i="1" spc="97" baseline="-1532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spc="185" dirty="0">
                <a:latin typeface="Times New Roman"/>
                <a:cs typeface="Times New Roman"/>
              </a:rPr>
              <a:t> </a:t>
            </a:r>
            <a:r>
              <a:rPr sz="2175" spc="-75" baseline="-15325" dirty="0">
                <a:latin typeface="Times New Roman"/>
                <a:cs typeface="Times New Roman"/>
              </a:rPr>
              <a:t>)</a:t>
            </a:r>
            <a:endParaRPr sz="2175" baseline="-15325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52420" y="2236977"/>
            <a:ext cx="347980" cy="842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300" spc="-465" baseline="-16414" dirty="0">
                <a:latin typeface="Symbol"/>
                <a:cs typeface="Symbol"/>
              </a:rPr>
              <a:t></a:t>
            </a:r>
            <a:r>
              <a:rPr sz="850" i="1" spc="-310" dirty="0">
                <a:latin typeface="Times New Roman"/>
                <a:cs typeface="Times New Roman"/>
              </a:rPr>
              <a:t>N</a:t>
            </a:r>
            <a:r>
              <a:rPr sz="900" spc="-465" baseline="-13888" dirty="0">
                <a:latin typeface="Times New Roman"/>
                <a:cs typeface="Times New Roman"/>
              </a:rPr>
              <a:t>1</a:t>
            </a:r>
            <a:endParaRPr sz="900" baseline="-13888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00">
              <a:latin typeface="Times New Roman"/>
              <a:cs typeface="Times New Roman"/>
            </a:endParaRPr>
          </a:p>
          <a:p>
            <a:pPr marL="97790">
              <a:lnSpc>
                <a:spcPct val="100000"/>
              </a:lnSpc>
            </a:pPr>
            <a:r>
              <a:rPr sz="850" i="1" dirty="0">
                <a:latin typeface="Times New Roman"/>
                <a:cs typeface="Times New Roman"/>
              </a:rPr>
              <a:t>k</a:t>
            </a:r>
            <a:r>
              <a:rPr sz="850" i="1" spc="9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3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85029" y="2576830"/>
            <a:ext cx="17049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735"/>
              </a:lnSpc>
              <a:spcBef>
                <a:spcPts val="100"/>
              </a:spcBef>
              <a:tabLst>
                <a:tab pos="748030" algn="l"/>
              </a:tabLst>
            </a:pPr>
            <a:r>
              <a:rPr sz="1450" dirty="0">
                <a:latin typeface="Times New Roman"/>
                <a:cs typeface="Times New Roman"/>
              </a:rPr>
              <a:t>(1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20" dirty="0">
                <a:latin typeface="Times New Roman"/>
                <a:cs typeface="Times New Roman"/>
              </a:rPr>
              <a:t>  </a:t>
            </a:r>
            <a:r>
              <a:rPr sz="1450" i="1" spc="-50" dirty="0">
                <a:latin typeface="Times New Roman"/>
                <a:cs typeface="Times New Roman"/>
              </a:rPr>
              <a:t>d</a:t>
            </a:r>
            <a:r>
              <a:rPr sz="1450" i="1" dirty="0">
                <a:latin typeface="Times New Roman"/>
                <a:cs typeface="Times New Roman"/>
              </a:rPr>
              <a:t>	z</a:t>
            </a:r>
            <a:r>
              <a:rPr sz="1450" i="1" spc="15" dirty="0">
                <a:latin typeface="Times New Roman"/>
                <a:cs typeface="Times New Roman"/>
              </a:rPr>
              <a:t> </a:t>
            </a:r>
            <a:r>
              <a:rPr sz="1425" baseline="23391" dirty="0">
                <a:latin typeface="Symbol"/>
                <a:cs typeface="Symbol"/>
              </a:rPr>
              <a:t></a:t>
            </a:r>
            <a:r>
              <a:rPr sz="1425" baseline="23391" dirty="0">
                <a:latin typeface="Times New Roman"/>
                <a:cs typeface="Times New Roman"/>
              </a:rPr>
              <a:t>1</a:t>
            </a:r>
            <a:r>
              <a:rPr sz="1425" spc="195" baseline="23391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)(</a:t>
            </a:r>
            <a:r>
              <a:rPr sz="1450" spc="-1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1</a:t>
            </a:r>
            <a:r>
              <a:rPr sz="1450" spc="22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65" dirty="0">
                <a:latin typeface="Times New Roman"/>
                <a:cs typeface="Times New Roman"/>
              </a:rPr>
              <a:t>  </a:t>
            </a:r>
            <a:r>
              <a:rPr sz="2175" i="1" spc="-75" baseline="1915" dirty="0">
                <a:latin typeface="Times New Roman"/>
                <a:cs typeface="Times New Roman"/>
              </a:rPr>
              <a:t>d</a:t>
            </a:r>
            <a:endParaRPr sz="2175" baseline="1915">
              <a:latin typeface="Times New Roman"/>
              <a:cs typeface="Times New Roman"/>
            </a:endParaRPr>
          </a:p>
          <a:p>
            <a:pPr marR="336550" algn="ctr">
              <a:lnSpc>
                <a:spcPts val="1015"/>
              </a:lnSpc>
            </a:pPr>
            <a:r>
              <a:rPr sz="850" i="1" spc="-50" dirty="0">
                <a:latin typeface="Times New Roman"/>
                <a:cs typeface="Times New Roman"/>
              </a:rPr>
              <a:t>k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98767" y="2397567"/>
            <a:ext cx="549275" cy="55499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85"/>
              </a:spcBef>
            </a:pPr>
            <a:r>
              <a:rPr sz="950" dirty="0">
                <a:latin typeface="Symbol"/>
                <a:cs typeface="Symbol"/>
              </a:rPr>
              <a:t></a:t>
            </a:r>
            <a:r>
              <a:rPr sz="950" spc="60" dirty="0">
                <a:latin typeface="Times New Roman"/>
                <a:cs typeface="Times New Roman"/>
              </a:rPr>
              <a:t> </a:t>
            </a:r>
            <a:r>
              <a:rPr sz="2175" i="1" baseline="-15325" dirty="0">
                <a:latin typeface="Times New Roman"/>
                <a:cs typeface="Times New Roman"/>
              </a:rPr>
              <a:t>z</a:t>
            </a:r>
            <a:r>
              <a:rPr sz="2175" i="1" spc="75" baseline="-1532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0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spc="114" dirty="0">
                <a:latin typeface="Times New Roman"/>
                <a:cs typeface="Times New Roman"/>
              </a:rPr>
              <a:t> </a:t>
            </a:r>
            <a:r>
              <a:rPr sz="2175" spc="-75" baseline="-15325" dirty="0">
                <a:latin typeface="Times New Roman"/>
                <a:cs typeface="Times New Roman"/>
              </a:rPr>
              <a:t>)</a:t>
            </a:r>
            <a:endParaRPr sz="2175" baseline="-15325">
              <a:latin typeface="Times New Roman"/>
              <a:cs typeface="Times New Roman"/>
            </a:endParaRPr>
          </a:p>
          <a:p>
            <a:pPr marL="43815">
              <a:lnSpc>
                <a:spcPct val="100000"/>
              </a:lnSpc>
              <a:spcBef>
                <a:spcPts val="525"/>
              </a:spcBef>
            </a:pPr>
            <a:r>
              <a:rPr sz="850" i="1" spc="-50" dirty="0">
                <a:latin typeface="Times New Roman"/>
                <a:cs typeface="Times New Roman"/>
              </a:rPr>
              <a:t>k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29558" y="2790951"/>
            <a:ext cx="7366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k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41876" y="2649219"/>
            <a:ext cx="255904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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87596" y="2910077"/>
            <a:ext cx="236854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k</a:t>
            </a:r>
            <a:r>
              <a:rPr sz="850" i="1" spc="9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3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5583" y="3252215"/>
            <a:ext cx="7113905" cy="1166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640">
              <a:lnSpc>
                <a:spcPts val="233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where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</a:t>
            </a:r>
            <a:r>
              <a:rPr sz="2025" baseline="-12345" dirty="0">
                <a:latin typeface="Times New Roman"/>
                <a:cs typeface="Times New Roman"/>
              </a:rPr>
              <a:t>1</a:t>
            </a:r>
            <a:r>
              <a:rPr sz="2000" dirty="0">
                <a:latin typeface="Times New Roman"/>
                <a:cs typeface="Times New Roman"/>
              </a:rPr>
              <a:t>+2M</a:t>
            </a:r>
            <a:r>
              <a:rPr sz="2025" baseline="-12345" dirty="0">
                <a:latin typeface="Times New Roman"/>
                <a:cs typeface="Times New Roman"/>
              </a:rPr>
              <a:t>2</a:t>
            </a:r>
            <a:r>
              <a:rPr sz="2025" spc="254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25" spc="-15" baseline="-12345" dirty="0">
                <a:latin typeface="Times New Roman"/>
                <a:cs typeface="Times New Roman"/>
              </a:rPr>
              <a:t>1</a:t>
            </a:r>
            <a:r>
              <a:rPr sz="2000" spc="-10" dirty="0">
                <a:latin typeface="Times New Roman"/>
                <a:cs typeface="Times New Roman"/>
              </a:rPr>
              <a:t>+2N</a:t>
            </a:r>
            <a:r>
              <a:rPr sz="2025" spc="-15" baseline="-12345" dirty="0">
                <a:latin typeface="Times New Roman"/>
                <a:cs typeface="Times New Roman"/>
              </a:rPr>
              <a:t>2</a:t>
            </a:r>
            <a:r>
              <a:rPr sz="2025" spc="-82" baseline="-1234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383540" marR="30480" indent="-345440">
              <a:lnSpc>
                <a:spcPts val="2160"/>
              </a:lnSpc>
              <a:spcBef>
                <a:spcPts val="204"/>
              </a:spcBef>
              <a:buChar char="•"/>
              <a:tabLst>
                <a:tab pos="383540" algn="l"/>
              </a:tabLst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modular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structure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advantageous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many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types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of </a:t>
            </a:r>
            <a:r>
              <a:rPr sz="2000" dirty="0">
                <a:latin typeface="Times New Roman"/>
                <a:cs typeface="Times New Roman"/>
              </a:rPr>
              <a:t>implementations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obtained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combining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pairs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real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factors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and </a:t>
            </a:r>
            <a:r>
              <a:rPr sz="2000" dirty="0">
                <a:latin typeface="Times New Roman"/>
                <a:cs typeface="Times New Roman"/>
              </a:rPr>
              <a:t>complex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conjugate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pairs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into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second-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factors.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48579" y="4502403"/>
            <a:ext cx="42862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25" i="1" baseline="-15873" dirty="0">
                <a:latin typeface="Times New Roman"/>
                <a:cs typeface="Times New Roman"/>
              </a:rPr>
              <a:t>z</a:t>
            </a:r>
            <a:r>
              <a:rPr sz="2625" i="1" spc="187" baseline="-15873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</a:t>
            </a:r>
            <a:r>
              <a:rPr sz="1150" spc="40" dirty="0">
                <a:latin typeface="Times New Roman"/>
                <a:cs typeface="Times New Roman"/>
              </a:rPr>
              <a:t> </a:t>
            </a:r>
            <a:r>
              <a:rPr sz="1150" spc="-50" dirty="0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06467" y="4579366"/>
            <a:ext cx="154686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1305" algn="l"/>
                <a:tab pos="1158875" algn="l"/>
                <a:tab pos="1422400" algn="l"/>
              </a:tabLst>
            </a:pPr>
            <a:r>
              <a:rPr sz="1750" spc="-50" dirty="0">
                <a:latin typeface="Symbol"/>
                <a:cs typeface="Symbol"/>
              </a:rPr>
              <a:t></a:t>
            </a:r>
            <a:r>
              <a:rPr sz="1750" dirty="0">
                <a:latin typeface="Times New Roman"/>
                <a:cs typeface="Times New Roman"/>
              </a:rPr>
              <a:t>	</a:t>
            </a:r>
            <a:r>
              <a:rPr sz="1750" i="1" spc="-50" dirty="0">
                <a:latin typeface="Times New Roman"/>
                <a:cs typeface="Times New Roman"/>
              </a:rPr>
              <a:t>b</a:t>
            </a:r>
            <a:r>
              <a:rPr sz="1750" i="1" dirty="0">
                <a:latin typeface="Times New Roman"/>
                <a:cs typeface="Times New Roman"/>
              </a:rPr>
              <a:t>	</a:t>
            </a:r>
            <a:r>
              <a:rPr sz="1750" spc="-50" dirty="0">
                <a:latin typeface="Symbol"/>
                <a:cs typeface="Symbol"/>
              </a:rPr>
              <a:t></a:t>
            </a:r>
            <a:r>
              <a:rPr sz="1750" dirty="0">
                <a:latin typeface="Times New Roman"/>
                <a:cs typeface="Times New Roman"/>
              </a:rPr>
              <a:t>	</a:t>
            </a:r>
            <a:r>
              <a:rPr sz="1750" i="1" spc="-50" dirty="0">
                <a:latin typeface="Times New Roman"/>
                <a:cs typeface="Times New Roman"/>
              </a:rPr>
              <a:t>b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09644" y="4728210"/>
            <a:ext cx="246316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2835" algn="l"/>
              </a:tabLst>
            </a:pPr>
            <a:r>
              <a:rPr sz="1750" i="1" spc="-50" dirty="0">
                <a:latin typeface="Times New Roman"/>
                <a:cs typeface="Times New Roman"/>
              </a:rPr>
              <a:t>b</a:t>
            </a:r>
            <a:r>
              <a:rPr sz="1750" i="1" dirty="0">
                <a:latin typeface="Times New Roman"/>
                <a:cs typeface="Times New Roman"/>
              </a:rPr>
              <a:t>	</a:t>
            </a:r>
            <a:r>
              <a:rPr sz="2625" i="1" spc="-75" baseline="1587" dirty="0">
                <a:latin typeface="Times New Roman"/>
                <a:cs typeface="Times New Roman"/>
              </a:rPr>
              <a:t>z</a:t>
            </a:r>
            <a:endParaRPr sz="2625" baseline="1587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30340" y="4609846"/>
            <a:ext cx="2044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Symbol"/>
                <a:cs typeface="Symbol"/>
              </a:rPr>
              <a:t></a:t>
            </a:r>
            <a:r>
              <a:rPr sz="1000" spc="95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41372" y="4862322"/>
            <a:ext cx="979169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8770" algn="l"/>
                <a:tab pos="843915" algn="l"/>
              </a:tabLst>
            </a:pPr>
            <a:r>
              <a:rPr sz="1750" i="1" spc="-50" dirty="0">
                <a:latin typeface="Times New Roman"/>
                <a:cs typeface="Times New Roman"/>
              </a:rPr>
              <a:t>H</a:t>
            </a:r>
            <a:r>
              <a:rPr sz="1750" i="1" dirty="0">
                <a:latin typeface="Times New Roman"/>
                <a:cs typeface="Times New Roman"/>
              </a:rPr>
              <a:t>	</a:t>
            </a:r>
            <a:r>
              <a:rPr sz="1750" dirty="0">
                <a:latin typeface="Times New Roman"/>
                <a:cs typeface="Times New Roman"/>
              </a:rPr>
              <a:t>(</a:t>
            </a:r>
            <a:r>
              <a:rPr sz="1750" spc="195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z</a:t>
            </a:r>
            <a:r>
              <a:rPr sz="1750" i="1" spc="114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Times New Roman"/>
                <a:cs typeface="Times New Roman"/>
              </a:rPr>
              <a:t>)</a:t>
            </a:r>
            <a:r>
              <a:rPr sz="1750" dirty="0">
                <a:latin typeface="Times New Roman"/>
                <a:cs typeface="Times New Roman"/>
              </a:rPr>
              <a:t>	</a:t>
            </a:r>
            <a:r>
              <a:rPr sz="1750" spc="-50" dirty="0">
                <a:latin typeface="Symbol"/>
                <a:cs typeface="Symbol"/>
              </a:rPr>
              <a:t>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549141" y="5308853"/>
            <a:ext cx="3187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dirty="0">
                <a:latin typeface="Times New Roman"/>
                <a:cs typeface="Times New Roman"/>
              </a:rPr>
              <a:t>k</a:t>
            </a:r>
            <a:r>
              <a:rPr sz="1000" i="1" spc="26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Symbol"/>
                <a:cs typeface="Symbol"/>
              </a:rPr>
              <a:t>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07179" y="5149341"/>
            <a:ext cx="62865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3555" algn="l"/>
              </a:tabLst>
            </a:pPr>
            <a:r>
              <a:rPr sz="1750" dirty="0">
                <a:latin typeface="Times New Roman"/>
                <a:cs typeface="Times New Roman"/>
              </a:rPr>
              <a:t>1</a:t>
            </a:r>
            <a:r>
              <a:rPr sz="1750" spc="420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Symbol"/>
                <a:cs typeface="Symbol"/>
              </a:rPr>
              <a:t></a:t>
            </a:r>
            <a:r>
              <a:rPr sz="1750" dirty="0">
                <a:latin typeface="Times New Roman"/>
                <a:cs typeface="Times New Roman"/>
              </a:rPr>
              <a:t>	</a:t>
            </a:r>
            <a:r>
              <a:rPr sz="1750" i="1" spc="-50" dirty="0">
                <a:latin typeface="Times New Roman"/>
                <a:cs typeface="Times New Roman"/>
              </a:rPr>
              <a:t>a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96179" y="5066284"/>
            <a:ext cx="40576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25" i="1" baseline="-15873" dirty="0">
                <a:latin typeface="Times New Roman"/>
                <a:cs typeface="Times New Roman"/>
              </a:rPr>
              <a:t>z</a:t>
            </a:r>
            <a:r>
              <a:rPr sz="2625" i="1" spc="187" baseline="-15873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</a:t>
            </a:r>
            <a:r>
              <a:rPr sz="1150" spc="-140" dirty="0">
                <a:latin typeface="Times New Roman"/>
                <a:cs typeface="Times New Roman"/>
              </a:rPr>
              <a:t> </a:t>
            </a:r>
            <a:r>
              <a:rPr sz="1150" spc="-50" dirty="0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68873" y="5097526"/>
            <a:ext cx="46291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13055" algn="l"/>
              </a:tabLst>
            </a:pPr>
            <a:r>
              <a:rPr sz="2625" spc="-75" baseline="-9523" dirty="0">
                <a:latin typeface="Symbol"/>
                <a:cs typeface="Symbol"/>
              </a:rPr>
              <a:t></a:t>
            </a:r>
            <a:r>
              <a:rPr sz="2625" baseline="-9523" dirty="0">
                <a:latin typeface="Times New Roman"/>
                <a:cs typeface="Times New Roman"/>
              </a:rPr>
              <a:t>	</a:t>
            </a:r>
            <a:r>
              <a:rPr sz="1750" i="1" spc="-50" dirty="0">
                <a:latin typeface="Times New Roman"/>
                <a:cs typeface="Times New Roman"/>
              </a:rPr>
              <a:t>a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23000" y="5110479"/>
            <a:ext cx="11239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i="1" spc="-50" dirty="0">
                <a:latin typeface="Times New Roman"/>
                <a:cs typeface="Times New Roman"/>
              </a:rPr>
              <a:t>z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01236" y="4922825"/>
            <a:ext cx="3032760" cy="3625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  <a:tabLst>
                <a:tab pos="381635" algn="l"/>
                <a:tab pos="1134110" algn="l"/>
                <a:tab pos="2302510" algn="l"/>
                <a:tab pos="3019425" algn="l"/>
              </a:tabLst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0</a:t>
            </a:r>
            <a:r>
              <a:rPr sz="1000" u="sng" spc="1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0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000" u="sng" spc="7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0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1000" u="sng" spc="2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0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marR="233045" algn="r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latin typeface="Symbol"/>
                <a:cs typeface="Symbol"/>
              </a:rPr>
              <a:t></a:t>
            </a:r>
            <a:r>
              <a:rPr sz="1000" spc="160" dirty="0">
                <a:latin typeface="Times New Roman"/>
                <a:cs typeface="Times New Roman"/>
              </a:rPr>
              <a:t> </a:t>
            </a:r>
            <a:r>
              <a:rPr sz="1000" spc="-60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9394" y="5464302"/>
            <a:ext cx="53219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where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25" baseline="-12345" dirty="0">
                <a:latin typeface="Times New Roman"/>
                <a:cs typeface="Times New Roman"/>
              </a:rPr>
              <a:t>s</a:t>
            </a:r>
            <a:r>
              <a:rPr sz="2025" spc="202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largest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integer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contained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(N+1)/2.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51982" y="5283708"/>
            <a:ext cx="19494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imes New Roman"/>
                <a:cs typeface="Times New Roman"/>
              </a:rPr>
              <a:t>2</a:t>
            </a:r>
            <a:r>
              <a:rPr sz="1000" spc="135" dirty="0">
                <a:latin typeface="Times New Roman"/>
                <a:cs typeface="Times New Roman"/>
              </a:rPr>
              <a:t> </a:t>
            </a:r>
            <a:r>
              <a:rPr sz="1000" i="1" spc="-50" dirty="0">
                <a:latin typeface="Times New Roman"/>
                <a:cs typeface="Times New Roman"/>
              </a:rPr>
              <a:t>k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0" y="912875"/>
            <a:ext cx="75437" cy="1516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8900" y="912875"/>
            <a:ext cx="75437" cy="1516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7700" y="912875"/>
            <a:ext cx="75437" cy="1516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7300" y="912875"/>
            <a:ext cx="75437" cy="1516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500" y="912875"/>
            <a:ext cx="75437" cy="1516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6100" y="912875"/>
            <a:ext cx="75436" cy="1516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19453" y="772159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6095" y="772159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26867" y="2672334"/>
            <a:ext cx="8470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1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3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5" dirty="0">
                <a:latin typeface="Times New Roman"/>
                <a:cs typeface="Times New Roman"/>
              </a:rPr>
              <a:t> </a:t>
            </a:r>
            <a:r>
              <a:rPr sz="1425" spc="-15" baseline="29239" dirty="0">
                <a:latin typeface="Symbol"/>
                <a:cs typeface="Symbol"/>
              </a:rPr>
              <a:t></a:t>
            </a:r>
            <a:r>
              <a:rPr sz="1425" spc="-97" baseline="29239" dirty="0">
                <a:latin typeface="Times New Roman"/>
                <a:cs typeface="Times New Roman"/>
              </a:rPr>
              <a:t> </a:t>
            </a:r>
            <a:r>
              <a:rPr sz="1425" spc="-75" baseline="26315" dirty="0">
                <a:latin typeface="Times New Roman"/>
                <a:cs typeface="Times New Roman"/>
              </a:rPr>
              <a:t>1</a:t>
            </a:r>
            <a:endParaRPr sz="1425" baseline="26315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83864" y="2596134"/>
            <a:ext cx="565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18518" dirty="0">
                <a:latin typeface="Symbol"/>
                <a:cs typeface="Symbol"/>
              </a:rPr>
              <a:t></a:t>
            </a:r>
            <a:r>
              <a:rPr sz="2250" spc="120" baseline="-18518" dirty="0">
                <a:latin typeface="Times New Roman"/>
                <a:cs typeface="Times New Roman"/>
              </a:rPr>
              <a:t>  </a:t>
            </a:r>
            <a:r>
              <a:rPr sz="2250" i="1" baseline="-16666" dirty="0">
                <a:latin typeface="Times New Roman"/>
                <a:cs typeface="Times New Roman"/>
              </a:rPr>
              <a:t>z</a:t>
            </a:r>
            <a:r>
              <a:rPr sz="2250" i="1" spc="-7" baseline="-16666" dirty="0">
                <a:latin typeface="Times New Roman"/>
                <a:cs typeface="Times New Roman"/>
              </a:rPr>
              <a:t> </a:t>
            </a:r>
            <a:r>
              <a:rPr sz="1425" spc="-15" baseline="2923" dirty="0">
                <a:latin typeface="Symbol"/>
                <a:cs typeface="Symbol"/>
              </a:rPr>
              <a:t></a:t>
            </a:r>
            <a:r>
              <a:rPr sz="1425" spc="-135" baseline="2923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5635" y="2672334"/>
            <a:ext cx="17075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7407" dirty="0">
                <a:latin typeface="Times New Roman"/>
                <a:cs typeface="Times New Roman"/>
              </a:rPr>
              <a:t>(1</a:t>
            </a:r>
            <a:r>
              <a:rPr sz="2250" spc="330" baseline="7407" dirty="0">
                <a:latin typeface="Times New Roman"/>
                <a:cs typeface="Times New Roman"/>
              </a:rPr>
              <a:t> </a:t>
            </a:r>
            <a:r>
              <a:rPr sz="2250" baseline="7407" dirty="0">
                <a:latin typeface="Symbol"/>
                <a:cs typeface="Symbol"/>
              </a:rPr>
              <a:t></a:t>
            </a:r>
            <a:r>
              <a:rPr sz="2250" spc="165" baseline="7407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30" dirty="0">
                <a:latin typeface="Times New Roman"/>
                <a:cs typeface="Times New Roman"/>
              </a:rPr>
              <a:t> </a:t>
            </a:r>
            <a:r>
              <a:rPr sz="1425" spc="-15" baseline="29239" dirty="0">
                <a:latin typeface="Symbol"/>
                <a:cs typeface="Symbol"/>
              </a:rPr>
              <a:t></a:t>
            </a:r>
            <a:r>
              <a:rPr sz="1425" spc="-120" baseline="29239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Times New Roman"/>
                <a:cs typeface="Times New Roman"/>
              </a:rPr>
              <a:t>1</a:t>
            </a:r>
            <a:r>
              <a:rPr sz="1425" spc="67" baseline="263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)(</a:t>
            </a:r>
            <a:r>
              <a:rPr sz="1500" spc="-11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1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95" dirty="0">
                <a:latin typeface="Times New Roman"/>
                <a:cs typeface="Times New Roman"/>
              </a:rPr>
              <a:t>  </a:t>
            </a:r>
            <a:r>
              <a:rPr sz="2250" i="1" baseline="1851" dirty="0">
                <a:latin typeface="Times New Roman"/>
                <a:cs typeface="Times New Roman"/>
              </a:rPr>
              <a:t>z</a:t>
            </a:r>
            <a:r>
              <a:rPr sz="2250" i="1" spc="52" baseline="1851" dirty="0">
                <a:latin typeface="Times New Roman"/>
                <a:cs typeface="Times New Roman"/>
              </a:rPr>
              <a:t> </a:t>
            </a:r>
            <a:r>
              <a:rPr sz="1425" spc="-15" baseline="32163" dirty="0">
                <a:latin typeface="Symbol"/>
                <a:cs typeface="Symbol"/>
              </a:rPr>
              <a:t></a:t>
            </a:r>
            <a:r>
              <a:rPr sz="1425" spc="-97" baseline="32163" dirty="0">
                <a:latin typeface="Times New Roman"/>
                <a:cs typeface="Times New Roman"/>
              </a:rPr>
              <a:t> </a:t>
            </a:r>
            <a:r>
              <a:rPr sz="1425" baseline="29239" dirty="0">
                <a:latin typeface="Times New Roman"/>
                <a:cs typeface="Times New Roman"/>
              </a:rPr>
              <a:t>1</a:t>
            </a:r>
            <a:r>
              <a:rPr sz="1425" spc="127" baseline="29239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Times New Roman"/>
                <a:cs typeface="Times New Roman"/>
              </a:rPr>
              <a:t>)</a:t>
            </a:r>
            <a:endParaRPr sz="2250" baseline="1851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2483" y="2873755"/>
            <a:ext cx="7346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H</a:t>
            </a:r>
            <a:r>
              <a:rPr sz="1500" i="1" spc="2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35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18659" y="2882900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64257" y="3104400"/>
            <a:ext cx="2466340" cy="9525"/>
          </a:xfrm>
          <a:custGeom>
            <a:avLst/>
            <a:gdLst/>
            <a:ahLst/>
            <a:cxnLst/>
            <a:rect l="l" t="t" r="r" b="b"/>
            <a:pathLst>
              <a:path w="2466340" h="9525">
                <a:moveTo>
                  <a:pt x="2466340" y="0"/>
                </a:moveTo>
                <a:lnTo>
                  <a:pt x="0" y="0"/>
                </a:lnTo>
                <a:lnTo>
                  <a:pt x="0" y="9512"/>
                </a:lnTo>
                <a:lnTo>
                  <a:pt x="2466340" y="9512"/>
                </a:lnTo>
                <a:lnTo>
                  <a:pt x="24663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50308" y="3110471"/>
            <a:ext cx="2595245" cy="8890"/>
          </a:xfrm>
          <a:custGeom>
            <a:avLst/>
            <a:gdLst/>
            <a:ahLst/>
            <a:cxnLst/>
            <a:rect l="l" t="t" r="r" b="b"/>
            <a:pathLst>
              <a:path w="2595245" h="8889">
                <a:moveTo>
                  <a:pt x="2594864" y="0"/>
                </a:moveTo>
                <a:lnTo>
                  <a:pt x="0" y="0"/>
                </a:lnTo>
                <a:lnTo>
                  <a:pt x="0" y="8775"/>
                </a:lnTo>
                <a:lnTo>
                  <a:pt x="2594864" y="8775"/>
                </a:lnTo>
                <a:lnTo>
                  <a:pt x="25948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63317" y="3141979"/>
            <a:ext cx="19278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1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0</a:t>
            </a:r>
            <a:r>
              <a:rPr sz="1500" spc="-1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.75</a:t>
            </a:r>
            <a:r>
              <a:rPr sz="1500" spc="420" dirty="0">
                <a:latin typeface="Times New Roman"/>
                <a:cs typeface="Times New Roman"/>
              </a:rPr>
              <a:t> </a:t>
            </a:r>
            <a:r>
              <a:rPr sz="2250" i="1" baseline="1851" dirty="0">
                <a:latin typeface="Times New Roman"/>
                <a:cs typeface="Times New Roman"/>
              </a:rPr>
              <a:t>z</a:t>
            </a:r>
            <a:r>
              <a:rPr sz="2250" i="1" spc="-7" baseline="1851" dirty="0">
                <a:latin typeface="Times New Roman"/>
                <a:cs typeface="Times New Roman"/>
              </a:rPr>
              <a:t> </a:t>
            </a:r>
            <a:r>
              <a:rPr sz="1425" spc="-15" baseline="32163" dirty="0">
                <a:latin typeface="Symbol"/>
                <a:cs typeface="Symbol"/>
              </a:rPr>
              <a:t></a:t>
            </a:r>
            <a:r>
              <a:rPr sz="1425" spc="-179" baseline="32163" dirty="0">
                <a:latin typeface="Times New Roman"/>
                <a:cs typeface="Times New Roman"/>
              </a:rPr>
              <a:t> </a:t>
            </a:r>
            <a:r>
              <a:rPr sz="1425" baseline="29239" dirty="0">
                <a:latin typeface="Times New Roman"/>
                <a:cs typeface="Times New Roman"/>
              </a:rPr>
              <a:t>1</a:t>
            </a:r>
            <a:r>
              <a:rPr sz="1425" spc="637" baseline="29239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</a:t>
            </a:r>
            <a:r>
              <a:rPr sz="2250" spc="622" baseline="1851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0</a:t>
            </a:r>
            <a:r>
              <a:rPr sz="1500" spc="-100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.125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85158" y="3065017"/>
            <a:ext cx="342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i="1" baseline="-16666" dirty="0">
                <a:latin typeface="Times New Roman"/>
                <a:cs typeface="Times New Roman"/>
              </a:rPr>
              <a:t>z</a:t>
            </a:r>
            <a:r>
              <a:rPr sz="2250" i="1" spc="-97" baseline="-16666" dirty="0">
                <a:latin typeface="Times New Roman"/>
                <a:cs typeface="Times New Roman"/>
              </a:rPr>
              <a:t> </a:t>
            </a:r>
            <a:r>
              <a:rPr sz="1425" baseline="2923" dirty="0">
                <a:latin typeface="Symbol"/>
                <a:cs typeface="Symbol"/>
              </a:rPr>
              <a:t></a:t>
            </a:r>
            <a:r>
              <a:rPr sz="1425" spc="-67" baseline="2923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8285" y="3141979"/>
            <a:ext cx="24720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(1</a:t>
            </a:r>
            <a:r>
              <a:rPr sz="1500" spc="1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0</a:t>
            </a:r>
            <a:r>
              <a:rPr sz="1500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.5</a:t>
            </a:r>
            <a:r>
              <a:rPr sz="1500" spc="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 </a:t>
            </a:r>
            <a:r>
              <a:rPr sz="1425" baseline="29239" dirty="0">
                <a:latin typeface="Symbol"/>
                <a:cs typeface="Symbol"/>
              </a:rPr>
              <a:t></a:t>
            </a:r>
            <a:r>
              <a:rPr sz="1425" baseline="26315" dirty="0">
                <a:latin typeface="Times New Roman"/>
                <a:cs typeface="Times New Roman"/>
              </a:rPr>
              <a:t>1</a:t>
            </a:r>
            <a:r>
              <a:rPr sz="1425" spc="104" baseline="263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)(</a:t>
            </a:r>
            <a:r>
              <a:rPr sz="1500" spc="-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1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0</a:t>
            </a:r>
            <a:r>
              <a:rPr sz="1500" spc="-1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.25</a:t>
            </a:r>
            <a:r>
              <a:rPr sz="1500" spc="495" dirty="0">
                <a:latin typeface="Times New Roman"/>
                <a:cs typeface="Times New Roman"/>
              </a:rPr>
              <a:t> </a:t>
            </a:r>
            <a:r>
              <a:rPr sz="2250" i="1" baseline="1851" dirty="0">
                <a:latin typeface="Times New Roman"/>
                <a:cs typeface="Times New Roman"/>
              </a:rPr>
              <a:t>z</a:t>
            </a:r>
            <a:r>
              <a:rPr sz="2250" i="1" spc="60" baseline="1851" dirty="0">
                <a:latin typeface="Times New Roman"/>
                <a:cs typeface="Times New Roman"/>
              </a:rPr>
              <a:t> </a:t>
            </a:r>
            <a:r>
              <a:rPr sz="1425" spc="-15" baseline="32163" dirty="0">
                <a:latin typeface="Symbol"/>
                <a:cs typeface="Symbol"/>
              </a:rPr>
              <a:t></a:t>
            </a:r>
            <a:r>
              <a:rPr sz="1425" spc="-179" baseline="32163" dirty="0">
                <a:latin typeface="Times New Roman"/>
                <a:cs typeface="Times New Roman"/>
              </a:rPr>
              <a:t> </a:t>
            </a:r>
            <a:r>
              <a:rPr sz="1425" baseline="29239" dirty="0">
                <a:latin typeface="Times New Roman"/>
                <a:cs typeface="Times New Roman"/>
              </a:rPr>
              <a:t>1</a:t>
            </a:r>
            <a:r>
              <a:rPr sz="1425" spc="127" baseline="29239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Times New Roman"/>
                <a:cs typeface="Times New Roman"/>
              </a:rPr>
              <a:t>)</a:t>
            </a:r>
            <a:endParaRPr sz="2250" baseline="1851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5400" y="3556254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49642" y="3556254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10561" y="5044440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87388" y="504444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356104" y="5404103"/>
            <a:ext cx="4584700" cy="851535"/>
            <a:chOff x="2356104" y="5404103"/>
            <a:chExt cx="4584700" cy="851535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6104" y="5404103"/>
              <a:ext cx="164592" cy="16535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8104" y="5404103"/>
              <a:ext cx="164592" cy="16535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514600" y="5449061"/>
              <a:ext cx="609600" cy="76200"/>
            </a:xfrm>
            <a:custGeom>
              <a:avLst/>
              <a:gdLst/>
              <a:ahLst/>
              <a:cxnLst/>
              <a:rect l="l" t="t" r="r" b="b"/>
              <a:pathLst>
                <a:path w="609600" h="76200">
                  <a:moveTo>
                    <a:pt x="609600" y="38100"/>
                  </a:moveTo>
                  <a:lnTo>
                    <a:pt x="596900" y="31750"/>
                  </a:lnTo>
                  <a:lnTo>
                    <a:pt x="533400" y="0"/>
                  </a:lnTo>
                  <a:lnTo>
                    <a:pt x="5334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533400" y="44450"/>
                  </a:lnTo>
                  <a:lnTo>
                    <a:pt x="533400" y="76200"/>
                  </a:lnTo>
                  <a:lnTo>
                    <a:pt x="596900" y="44450"/>
                  </a:lnTo>
                  <a:lnTo>
                    <a:pt x="6096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7704" y="5404103"/>
              <a:ext cx="164591" cy="16535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276600" y="5449061"/>
              <a:ext cx="457200" cy="76200"/>
            </a:xfrm>
            <a:custGeom>
              <a:avLst/>
              <a:gdLst/>
              <a:ahLst/>
              <a:cxnLst/>
              <a:rect l="l" t="t" r="r" b="b"/>
              <a:pathLst>
                <a:path w="457200" h="76200">
                  <a:moveTo>
                    <a:pt x="457200" y="38100"/>
                  </a:moveTo>
                  <a:lnTo>
                    <a:pt x="444500" y="31750"/>
                  </a:ln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44500" y="44450"/>
                  </a:lnTo>
                  <a:lnTo>
                    <a:pt x="457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7304" y="5404103"/>
              <a:ext cx="164591" cy="16535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886200" y="5449061"/>
              <a:ext cx="457200" cy="76200"/>
            </a:xfrm>
            <a:custGeom>
              <a:avLst/>
              <a:gdLst/>
              <a:ahLst/>
              <a:cxnLst/>
              <a:rect l="l" t="t" r="r" b="b"/>
              <a:pathLst>
                <a:path w="457200" h="76200">
                  <a:moveTo>
                    <a:pt x="457200" y="38100"/>
                  </a:moveTo>
                  <a:lnTo>
                    <a:pt x="444500" y="31750"/>
                  </a:ln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44500" y="44450"/>
                  </a:lnTo>
                  <a:lnTo>
                    <a:pt x="457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6089903"/>
              <a:ext cx="164591" cy="16535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162300" y="5563361"/>
              <a:ext cx="1295400" cy="647700"/>
            </a:xfrm>
            <a:custGeom>
              <a:avLst/>
              <a:gdLst/>
              <a:ahLst/>
              <a:cxnLst/>
              <a:rect l="l" t="t" r="r" b="b"/>
              <a:pathLst>
                <a:path w="1295400" h="647700">
                  <a:moveTo>
                    <a:pt x="571500" y="603250"/>
                  </a:moveTo>
                  <a:lnTo>
                    <a:pt x="114300" y="603250"/>
                  </a:lnTo>
                  <a:lnTo>
                    <a:pt x="114300" y="571500"/>
                  </a:lnTo>
                  <a:lnTo>
                    <a:pt x="44450" y="606425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09600"/>
                  </a:lnTo>
                  <a:lnTo>
                    <a:pt x="38100" y="609600"/>
                  </a:lnTo>
                  <a:lnTo>
                    <a:pt x="114300" y="647700"/>
                  </a:lnTo>
                  <a:lnTo>
                    <a:pt x="114300" y="615950"/>
                  </a:lnTo>
                  <a:lnTo>
                    <a:pt x="571500" y="615950"/>
                  </a:lnTo>
                  <a:lnTo>
                    <a:pt x="571500" y="606425"/>
                  </a:lnTo>
                  <a:lnTo>
                    <a:pt x="571500" y="603250"/>
                  </a:lnTo>
                  <a:close/>
                </a:path>
                <a:path w="1295400" h="647700">
                  <a:moveTo>
                    <a:pt x="685800" y="457200"/>
                  </a:moveTo>
                  <a:lnTo>
                    <a:pt x="654050" y="457200"/>
                  </a:lnTo>
                  <a:lnTo>
                    <a:pt x="654050" y="0"/>
                  </a:lnTo>
                  <a:lnTo>
                    <a:pt x="641350" y="0"/>
                  </a:lnTo>
                  <a:lnTo>
                    <a:pt x="641350" y="457200"/>
                  </a:lnTo>
                  <a:lnTo>
                    <a:pt x="609600" y="457200"/>
                  </a:lnTo>
                  <a:lnTo>
                    <a:pt x="647700" y="533400"/>
                  </a:lnTo>
                  <a:lnTo>
                    <a:pt x="685800" y="457200"/>
                  </a:lnTo>
                  <a:close/>
                </a:path>
                <a:path w="1295400" h="647700">
                  <a:moveTo>
                    <a:pt x="1295400" y="76200"/>
                  </a:moveTo>
                  <a:lnTo>
                    <a:pt x="1257300" y="0"/>
                  </a:lnTo>
                  <a:lnTo>
                    <a:pt x="1219200" y="76200"/>
                  </a:lnTo>
                  <a:lnTo>
                    <a:pt x="1250950" y="76200"/>
                  </a:lnTo>
                  <a:lnTo>
                    <a:pt x="1250950" y="606425"/>
                  </a:lnTo>
                  <a:lnTo>
                    <a:pt x="1181100" y="571500"/>
                  </a:lnTo>
                  <a:lnTo>
                    <a:pt x="1181100" y="603250"/>
                  </a:lnTo>
                  <a:lnTo>
                    <a:pt x="723900" y="603250"/>
                  </a:lnTo>
                  <a:lnTo>
                    <a:pt x="723900" y="615950"/>
                  </a:lnTo>
                  <a:lnTo>
                    <a:pt x="1181100" y="615950"/>
                  </a:lnTo>
                  <a:lnTo>
                    <a:pt x="1181100" y="647700"/>
                  </a:lnTo>
                  <a:lnTo>
                    <a:pt x="1257300" y="609600"/>
                  </a:lnTo>
                  <a:lnTo>
                    <a:pt x="1263650" y="609600"/>
                  </a:lnTo>
                  <a:lnTo>
                    <a:pt x="1263650" y="606425"/>
                  </a:lnTo>
                  <a:lnTo>
                    <a:pt x="1263650" y="76200"/>
                  </a:lnTo>
                  <a:lnTo>
                    <a:pt x="12954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6904" y="5404103"/>
              <a:ext cx="164591" cy="16535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6504" y="5404103"/>
              <a:ext cx="164591" cy="16535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105400" y="5449061"/>
              <a:ext cx="457200" cy="76200"/>
            </a:xfrm>
            <a:custGeom>
              <a:avLst/>
              <a:gdLst/>
              <a:ahLst/>
              <a:cxnLst/>
              <a:rect l="l" t="t" r="r" b="b"/>
              <a:pathLst>
                <a:path w="457200" h="76200">
                  <a:moveTo>
                    <a:pt x="457200" y="38100"/>
                  </a:moveTo>
                  <a:lnTo>
                    <a:pt x="444500" y="31750"/>
                  </a:ln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44500" y="44450"/>
                  </a:lnTo>
                  <a:lnTo>
                    <a:pt x="457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66104" y="5404103"/>
              <a:ext cx="164591" cy="16535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715000" y="5449061"/>
              <a:ext cx="457200" cy="76200"/>
            </a:xfrm>
            <a:custGeom>
              <a:avLst/>
              <a:gdLst/>
              <a:ahLst/>
              <a:cxnLst/>
              <a:rect l="l" t="t" r="r" b="b"/>
              <a:pathLst>
                <a:path w="457200" h="76200">
                  <a:moveTo>
                    <a:pt x="457200" y="38100"/>
                  </a:moveTo>
                  <a:lnTo>
                    <a:pt x="444500" y="31750"/>
                  </a:ln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44500" y="44450"/>
                  </a:lnTo>
                  <a:lnTo>
                    <a:pt x="457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504" y="6089903"/>
              <a:ext cx="164591" cy="16535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495800" y="5449061"/>
              <a:ext cx="1790700" cy="762000"/>
            </a:xfrm>
            <a:custGeom>
              <a:avLst/>
              <a:gdLst/>
              <a:ahLst/>
              <a:cxnLst/>
              <a:rect l="l" t="t" r="r" b="b"/>
              <a:pathLst>
                <a:path w="1790700" h="762000">
                  <a:moveTo>
                    <a:pt x="457200" y="38100"/>
                  </a:move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57200" y="38100"/>
                  </a:lnTo>
                  <a:close/>
                </a:path>
                <a:path w="1790700" h="762000">
                  <a:moveTo>
                    <a:pt x="1066800" y="717550"/>
                  </a:moveTo>
                  <a:lnTo>
                    <a:pt x="609600" y="717550"/>
                  </a:lnTo>
                  <a:lnTo>
                    <a:pt x="609600" y="685800"/>
                  </a:lnTo>
                  <a:lnTo>
                    <a:pt x="539750" y="720725"/>
                  </a:lnTo>
                  <a:lnTo>
                    <a:pt x="539750" y="190500"/>
                  </a:lnTo>
                  <a:lnTo>
                    <a:pt x="571500" y="190500"/>
                  </a:lnTo>
                  <a:lnTo>
                    <a:pt x="533400" y="114300"/>
                  </a:lnTo>
                  <a:lnTo>
                    <a:pt x="495300" y="190500"/>
                  </a:lnTo>
                  <a:lnTo>
                    <a:pt x="527050" y="190500"/>
                  </a:lnTo>
                  <a:lnTo>
                    <a:pt x="527050" y="723900"/>
                  </a:lnTo>
                  <a:lnTo>
                    <a:pt x="533400" y="723900"/>
                  </a:lnTo>
                  <a:lnTo>
                    <a:pt x="609600" y="762000"/>
                  </a:lnTo>
                  <a:lnTo>
                    <a:pt x="609600" y="730250"/>
                  </a:lnTo>
                  <a:lnTo>
                    <a:pt x="1066800" y="730250"/>
                  </a:lnTo>
                  <a:lnTo>
                    <a:pt x="1066800" y="720725"/>
                  </a:lnTo>
                  <a:lnTo>
                    <a:pt x="1066800" y="717550"/>
                  </a:lnTo>
                  <a:close/>
                </a:path>
                <a:path w="1790700" h="762000">
                  <a:moveTo>
                    <a:pt x="1181100" y="571500"/>
                  </a:moveTo>
                  <a:lnTo>
                    <a:pt x="1149350" y="571500"/>
                  </a:lnTo>
                  <a:lnTo>
                    <a:pt x="1149350" y="114300"/>
                  </a:lnTo>
                  <a:lnTo>
                    <a:pt x="1136650" y="114300"/>
                  </a:lnTo>
                  <a:lnTo>
                    <a:pt x="1136650" y="571500"/>
                  </a:lnTo>
                  <a:lnTo>
                    <a:pt x="1104900" y="571500"/>
                  </a:lnTo>
                  <a:lnTo>
                    <a:pt x="1143000" y="647700"/>
                  </a:lnTo>
                  <a:lnTo>
                    <a:pt x="1181100" y="571500"/>
                  </a:lnTo>
                  <a:close/>
                </a:path>
                <a:path w="1790700" h="762000">
                  <a:moveTo>
                    <a:pt x="1790700" y="190500"/>
                  </a:moveTo>
                  <a:lnTo>
                    <a:pt x="1752600" y="114300"/>
                  </a:lnTo>
                  <a:lnTo>
                    <a:pt x="1714500" y="190500"/>
                  </a:lnTo>
                  <a:lnTo>
                    <a:pt x="1746250" y="190500"/>
                  </a:lnTo>
                  <a:lnTo>
                    <a:pt x="1746250" y="720725"/>
                  </a:lnTo>
                  <a:lnTo>
                    <a:pt x="1676400" y="685800"/>
                  </a:lnTo>
                  <a:lnTo>
                    <a:pt x="1676400" y="717550"/>
                  </a:lnTo>
                  <a:lnTo>
                    <a:pt x="1219200" y="717550"/>
                  </a:lnTo>
                  <a:lnTo>
                    <a:pt x="1219200" y="730250"/>
                  </a:lnTo>
                  <a:lnTo>
                    <a:pt x="1676400" y="730250"/>
                  </a:lnTo>
                  <a:lnTo>
                    <a:pt x="1676400" y="762000"/>
                  </a:lnTo>
                  <a:lnTo>
                    <a:pt x="1752600" y="723900"/>
                  </a:lnTo>
                  <a:lnTo>
                    <a:pt x="1758950" y="723900"/>
                  </a:lnTo>
                  <a:lnTo>
                    <a:pt x="1758950" y="720725"/>
                  </a:lnTo>
                  <a:lnTo>
                    <a:pt x="1758950" y="190500"/>
                  </a:lnTo>
                  <a:lnTo>
                    <a:pt x="1790700" y="190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5704" y="5404103"/>
              <a:ext cx="164592" cy="1653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324600" y="5449061"/>
              <a:ext cx="457200" cy="76200"/>
            </a:xfrm>
            <a:custGeom>
              <a:avLst/>
              <a:gdLst/>
              <a:ahLst/>
              <a:cxnLst/>
              <a:rect l="l" t="t" r="r" b="b"/>
              <a:pathLst>
                <a:path w="457200" h="76200">
                  <a:moveTo>
                    <a:pt x="457200" y="38100"/>
                  </a:moveTo>
                  <a:lnTo>
                    <a:pt x="444500" y="31750"/>
                  </a:ln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44500" y="44450"/>
                  </a:lnTo>
                  <a:lnTo>
                    <a:pt x="457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864864" y="5502147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97473" y="5502147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57117" y="5804916"/>
            <a:ext cx="3187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omic Sans MS"/>
                <a:cs typeface="Comic Sans MS"/>
              </a:rPr>
              <a:t>0.5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10226" y="5804916"/>
            <a:ext cx="44195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0.25</a:t>
            </a:r>
            <a:endParaRPr sz="1600">
              <a:latin typeface="Comic Sans MS"/>
              <a:cs typeface="Comic Sans MS"/>
            </a:endParaRPr>
          </a:p>
        </p:txBody>
      </p:sp>
      <p:pic>
        <p:nvPicPr>
          <p:cNvPr id="47" name="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3103" y="1135380"/>
            <a:ext cx="6627114" cy="1457706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2464561" y="400354"/>
            <a:ext cx="1031240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marR="30480" indent="-272415">
              <a:lnSpc>
                <a:spcPct val="145000"/>
              </a:lnSpc>
              <a:spcBef>
                <a:spcPts val="100"/>
              </a:spcBef>
            </a:pPr>
            <a:r>
              <a:rPr sz="1600" dirty="0">
                <a:latin typeface="Comic Sans MS"/>
                <a:cs typeface="Comic Sans MS"/>
              </a:rPr>
              <a:t>w</a:t>
            </a:r>
            <a:r>
              <a:rPr sz="1575" baseline="-7936" dirty="0">
                <a:latin typeface="Comic Sans MS"/>
                <a:cs typeface="Comic Sans MS"/>
              </a:rPr>
              <a:t>1</a:t>
            </a:r>
            <a:r>
              <a:rPr sz="1600" dirty="0">
                <a:latin typeface="Comic Sans MS"/>
                <a:cs typeface="Comic Sans MS"/>
              </a:rPr>
              <a:t>[n]</a:t>
            </a:r>
            <a:r>
              <a:rPr sz="1600" spc="80" dirty="0">
                <a:latin typeface="Comic Sans MS"/>
                <a:cs typeface="Comic Sans MS"/>
              </a:rPr>
              <a:t> </a:t>
            </a:r>
            <a:r>
              <a:rPr sz="1600" spc="-10" dirty="0">
                <a:latin typeface="Comic Sans MS"/>
                <a:cs typeface="Comic Sans MS"/>
              </a:rPr>
              <a:t>y</a:t>
            </a:r>
            <a:r>
              <a:rPr sz="1575" spc="-15" baseline="-7936" dirty="0">
                <a:latin typeface="Comic Sans MS"/>
                <a:cs typeface="Comic Sans MS"/>
              </a:rPr>
              <a:t>1</a:t>
            </a:r>
            <a:r>
              <a:rPr sz="1600" spc="-10" dirty="0">
                <a:latin typeface="Comic Sans MS"/>
                <a:cs typeface="Comic Sans MS"/>
              </a:rPr>
              <a:t>[n] </a:t>
            </a: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01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94123" y="400354"/>
            <a:ext cx="1056005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8620" marR="30480" indent="-350520">
              <a:lnSpc>
                <a:spcPct val="145000"/>
              </a:lnSpc>
              <a:spcBef>
                <a:spcPts val="100"/>
              </a:spcBef>
            </a:pPr>
            <a:r>
              <a:rPr sz="1600" dirty="0">
                <a:latin typeface="Comic Sans MS"/>
                <a:cs typeface="Comic Sans MS"/>
              </a:rPr>
              <a:t>w</a:t>
            </a:r>
            <a:r>
              <a:rPr sz="1575" baseline="-7936" dirty="0">
                <a:latin typeface="Comic Sans MS"/>
                <a:cs typeface="Comic Sans MS"/>
              </a:rPr>
              <a:t>2</a:t>
            </a:r>
            <a:r>
              <a:rPr sz="1600" dirty="0">
                <a:latin typeface="Comic Sans MS"/>
                <a:cs typeface="Comic Sans MS"/>
              </a:rPr>
              <a:t>[n]</a:t>
            </a:r>
            <a:r>
              <a:rPr sz="1600" spc="-55" dirty="0">
                <a:latin typeface="Comic Sans MS"/>
                <a:cs typeface="Comic Sans MS"/>
              </a:rPr>
              <a:t> </a:t>
            </a:r>
            <a:r>
              <a:rPr sz="1600" spc="-10" dirty="0">
                <a:latin typeface="Comic Sans MS"/>
                <a:cs typeface="Comic Sans MS"/>
              </a:rPr>
              <a:t>y</a:t>
            </a:r>
            <a:r>
              <a:rPr sz="1575" spc="-15" baseline="-7936" dirty="0">
                <a:latin typeface="Comic Sans MS"/>
                <a:cs typeface="Comic Sans MS"/>
              </a:rPr>
              <a:t>2</a:t>
            </a:r>
            <a:r>
              <a:rPr sz="1600" spc="-10" dirty="0">
                <a:latin typeface="Comic Sans MS"/>
                <a:cs typeface="Comic Sans MS"/>
              </a:rPr>
              <a:t>[n] </a:t>
            </a: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02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21400" y="400354"/>
            <a:ext cx="1056005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8620" marR="30480" indent="-350520">
              <a:lnSpc>
                <a:spcPct val="145000"/>
              </a:lnSpc>
              <a:spcBef>
                <a:spcPts val="100"/>
              </a:spcBef>
            </a:pPr>
            <a:r>
              <a:rPr sz="1600" dirty="0">
                <a:latin typeface="Comic Sans MS"/>
                <a:cs typeface="Comic Sans MS"/>
              </a:rPr>
              <a:t>w</a:t>
            </a:r>
            <a:r>
              <a:rPr sz="1575" baseline="-7936" dirty="0">
                <a:latin typeface="Comic Sans MS"/>
                <a:cs typeface="Comic Sans MS"/>
              </a:rPr>
              <a:t>3</a:t>
            </a:r>
            <a:r>
              <a:rPr sz="1600" dirty="0">
                <a:latin typeface="Comic Sans MS"/>
                <a:cs typeface="Comic Sans MS"/>
              </a:rPr>
              <a:t>[n]</a:t>
            </a:r>
            <a:r>
              <a:rPr sz="1600" spc="-55" dirty="0">
                <a:latin typeface="Comic Sans MS"/>
                <a:cs typeface="Comic Sans MS"/>
              </a:rPr>
              <a:t> </a:t>
            </a:r>
            <a:r>
              <a:rPr sz="1600" spc="-10" dirty="0">
                <a:latin typeface="Comic Sans MS"/>
                <a:cs typeface="Comic Sans MS"/>
              </a:rPr>
              <a:t>y</a:t>
            </a:r>
            <a:r>
              <a:rPr sz="1575" spc="-15" baseline="-7936" dirty="0">
                <a:latin typeface="Comic Sans MS"/>
                <a:cs typeface="Comic Sans MS"/>
              </a:rPr>
              <a:t>3</a:t>
            </a:r>
            <a:r>
              <a:rPr sz="1600" spc="-10" dirty="0">
                <a:latin typeface="Comic Sans MS"/>
                <a:cs typeface="Comic Sans MS"/>
              </a:rPr>
              <a:t>[n] </a:t>
            </a: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03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36595" y="1244600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566158" y="1244600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392671" y="1244600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190750" y="1558036"/>
            <a:ext cx="9429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59765" algn="l"/>
              </a:tabLst>
            </a:pPr>
            <a:r>
              <a:rPr sz="2400" spc="-37" baseline="15625" dirty="0">
                <a:latin typeface="Comic Sans MS"/>
                <a:cs typeface="Comic Sans MS"/>
              </a:rPr>
              <a:t>a</a:t>
            </a:r>
            <a:r>
              <a:rPr sz="1050" spc="-25" dirty="0">
                <a:latin typeface="Comic Sans MS"/>
                <a:cs typeface="Comic Sans MS"/>
              </a:rPr>
              <a:t>11</a:t>
            </a:r>
            <a:r>
              <a:rPr sz="1050" dirty="0">
                <a:latin typeface="Comic Sans MS"/>
                <a:cs typeface="Comic Sans MS"/>
              </a:rPr>
              <a:t>	</a:t>
            </a: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575" spc="-37" baseline="2645" dirty="0">
                <a:latin typeface="Comic Sans MS"/>
                <a:cs typeface="Comic Sans MS"/>
              </a:rPr>
              <a:t>11</a:t>
            </a:r>
            <a:endParaRPr sz="1575" baseline="2645">
              <a:latin typeface="Comic Sans MS"/>
              <a:cs typeface="Comic Sans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020311" y="1554225"/>
            <a:ext cx="9639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59130" algn="l"/>
              </a:tabLst>
            </a:pPr>
            <a:r>
              <a:rPr sz="2400" spc="-37" baseline="12152" dirty="0">
                <a:latin typeface="Comic Sans MS"/>
                <a:cs typeface="Comic Sans MS"/>
              </a:rPr>
              <a:t>a</a:t>
            </a:r>
            <a:r>
              <a:rPr sz="1050" spc="-25" dirty="0">
                <a:latin typeface="Comic Sans MS"/>
                <a:cs typeface="Comic Sans MS"/>
              </a:rPr>
              <a:t>12</a:t>
            </a:r>
            <a:r>
              <a:rPr sz="1050" dirty="0">
                <a:latin typeface="Comic Sans MS"/>
                <a:cs typeface="Comic Sans MS"/>
              </a:rPr>
              <a:t>	</a:t>
            </a: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12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49873" y="1554225"/>
            <a:ext cx="9613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57225" algn="l"/>
              </a:tabLst>
            </a:pPr>
            <a:r>
              <a:rPr sz="2400" spc="-37" baseline="12152" dirty="0">
                <a:latin typeface="Comic Sans MS"/>
                <a:cs typeface="Comic Sans MS"/>
              </a:rPr>
              <a:t>a</a:t>
            </a:r>
            <a:r>
              <a:rPr sz="1050" spc="-25" dirty="0">
                <a:latin typeface="Comic Sans MS"/>
                <a:cs typeface="Comic Sans MS"/>
              </a:rPr>
              <a:t>13</a:t>
            </a:r>
            <a:r>
              <a:rPr sz="1050" dirty="0">
                <a:latin typeface="Comic Sans MS"/>
                <a:cs typeface="Comic Sans MS"/>
              </a:rPr>
              <a:t>	</a:t>
            </a: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13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739644" y="1912365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63109" y="1912365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395720" y="1912365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228850" y="2145792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815844" y="2161031"/>
            <a:ext cx="3295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21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061459" y="2145792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45405" y="2161031"/>
            <a:ext cx="3505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22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887973" y="2145792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468871" y="2161031"/>
            <a:ext cx="3505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23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66" name="object 6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9303" y="3917441"/>
            <a:ext cx="6489192" cy="851154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1730501" y="4160266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509517" y="4317238"/>
            <a:ext cx="3181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omic Sans MS"/>
                <a:cs typeface="Comic Sans MS"/>
              </a:rPr>
              <a:t>0.5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005071" y="4160266"/>
            <a:ext cx="965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59130" algn="l"/>
              </a:tabLst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r>
              <a:rPr sz="1200" dirty="0">
                <a:latin typeface="Comic Sans MS"/>
                <a:cs typeface="Comic Sans MS"/>
              </a:rPr>
              <a:t>	</a:t>
            </a: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332982" y="4292853"/>
            <a:ext cx="44195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0.25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917181" y="4020057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2345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4857" y="2176272"/>
            <a:ext cx="8763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96028" y="2183130"/>
            <a:ext cx="16827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Symbol"/>
                <a:cs typeface="Symbol"/>
              </a:rPr>
              <a:t></a:t>
            </a:r>
            <a:r>
              <a:rPr sz="1100" spc="-25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0222" y="351281"/>
            <a:ext cx="49091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Times New Roman"/>
                <a:cs typeface="Times New Roman"/>
              </a:rPr>
              <a:t>Basic</a:t>
            </a:r>
            <a:r>
              <a:rPr sz="2800" spc="-1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Structures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</a:t>
            </a:r>
            <a:r>
              <a:rPr sz="2800" spc="-1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IIR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Systems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3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0" y="1230121"/>
            <a:ext cx="1607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Parallel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53207" y="1667001"/>
            <a:ext cx="147129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270000" algn="l"/>
              </a:tabLst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200" i="1" spc="-75" baseline="-17361" dirty="0">
                <a:latin typeface="Times New Roman"/>
                <a:cs typeface="Times New Roman"/>
              </a:rPr>
              <a:t>P</a:t>
            </a:r>
            <a:r>
              <a:rPr sz="1200" i="1" baseline="-17361" dirty="0">
                <a:latin typeface="Times New Roman"/>
                <a:cs typeface="Times New Roman"/>
              </a:rPr>
              <a:t>	</a:t>
            </a:r>
            <a:r>
              <a:rPr sz="1100" i="1" spc="-25" dirty="0">
                <a:latin typeface="Times New Roman"/>
                <a:cs typeface="Times New Roman"/>
              </a:rPr>
              <a:t>N</a:t>
            </a:r>
            <a:r>
              <a:rPr sz="1200" spc="-37" baseline="-17361" dirty="0">
                <a:latin typeface="Times New Roman"/>
                <a:cs typeface="Times New Roman"/>
              </a:rPr>
              <a:t>1</a:t>
            </a:r>
            <a:endParaRPr sz="1200" baseline="-1736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15028" y="1695449"/>
            <a:ext cx="17335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spc="-50" dirty="0">
                <a:latin typeface="Times New Roman"/>
                <a:cs typeface="Times New Roman"/>
              </a:rPr>
              <a:t>A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6432" y="1586484"/>
            <a:ext cx="139255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955040" algn="l"/>
              </a:tabLst>
            </a:pPr>
            <a:r>
              <a:rPr sz="2850" i="1" baseline="-20467" dirty="0">
                <a:latin typeface="Times New Roman"/>
                <a:cs typeface="Times New Roman"/>
              </a:rPr>
              <a:t>B</a:t>
            </a:r>
            <a:r>
              <a:rPr sz="2850" i="1" spc="742" baseline="-20467" dirty="0">
                <a:latin typeface="Times New Roman"/>
                <a:cs typeface="Times New Roman"/>
              </a:rPr>
              <a:t> </a:t>
            </a:r>
            <a:r>
              <a:rPr sz="1900" spc="-65" dirty="0">
                <a:latin typeface="Times New Roman"/>
                <a:cs typeface="Times New Roman"/>
              </a:rPr>
              <a:t>(1</a:t>
            </a:r>
            <a:r>
              <a:rPr sz="1900" spc="-18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-7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e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2850" i="1" baseline="-19005" dirty="0">
                <a:latin typeface="Times New Roman"/>
                <a:cs typeface="Times New Roman"/>
              </a:rPr>
              <a:t>z</a:t>
            </a:r>
            <a:r>
              <a:rPr sz="2850" i="1" spc="-330" baseline="-19005" dirty="0">
                <a:latin typeface="Times New Roman"/>
                <a:cs typeface="Times New Roman"/>
              </a:rPr>
              <a:t> </a:t>
            </a:r>
            <a:r>
              <a:rPr sz="1650" baseline="7575" dirty="0">
                <a:latin typeface="Symbol"/>
                <a:cs typeface="Symbol"/>
              </a:rPr>
              <a:t></a:t>
            </a:r>
            <a:r>
              <a:rPr sz="1650" spc="-240" baseline="7575" dirty="0">
                <a:latin typeface="Times New Roman"/>
                <a:cs typeface="Times New Roman"/>
              </a:rPr>
              <a:t> </a:t>
            </a:r>
            <a:r>
              <a:rPr sz="1650" baseline="7575" dirty="0">
                <a:latin typeface="Times New Roman"/>
                <a:cs typeface="Times New Roman"/>
              </a:rPr>
              <a:t>1</a:t>
            </a:r>
            <a:r>
              <a:rPr sz="1650" spc="-75" baseline="7575" dirty="0">
                <a:latin typeface="Times New Roman"/>
                <a:cs typeface="Times New Roman"/>
              </a:rPr>
              <a:t> </a:t>
            </a:r>
            <a:r>
              <a:rPr sz="2850" spc="-75" baseline="-19005" dirty="0">
                <a:latin typeface="Times New Roman"/>
                <a:cs typeface="Times New Roman"/>
              </a:rPr>
              <a:t>)</a:t>
            </a:r>
            <a:endParaRPr sz="2850" baseline="-19005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9439" y="1844801"/>
            <a:ext cx="34734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i="1" baseline="-26315" dirty="0">
                <a:latin typeface="Times New Roman"/>
                <a:cs typeface="Times New Roman"/>
              </a:rPr>
              <a:t>z</a:t>
            </a:r>
            <a:r>
              <a:rPr sz="2850" i="1" spc="-434" baseline="-263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-165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49141" y="2013966"/>
            <a:ext cx="15811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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86784" y="1898142"/>
            <a:ext cx="117221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83565" algn="l"/>
                <a:tab pos="1000760" algn="l"/>
              </a:tabLst>
            </a:pPr>
            <a:r>
              <a:rPr sz="11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1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1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850" spc="-75" baseline="-20467" dirty="0">
                <a:latin typeface="Symbol"/>
                <a:cs typeface="Symbol"/>
              </a:rPr>
              <a:t></a:t>
            </a:r>
            <a:endParaRPr sz="2850" baseline="-20467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3629" y="1968754"/>
            <a:ext cx="75819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82625" algn="l"/>
              </a:tabLst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r>
              <a:rPr sz="1100" i="1" dirty="0">
                <a:latin typeface="Times New Roman"/>
                <a:cs typeface="Times New Roman"/>
              </a:rPr>
              <a:t>	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82411" y="2134361"/>
            <a:ext cx="2232025" cy="15240"/>
          </a:xfrm>
          <a:custGeom>
            <a:avLst/>
            <a:gdLst/>
            <a:ahLst/>
            <a:cxnLst/>
            <a:rect l="l" t="t" r="r" b="b"/>
            <a:pathLst>
              <a:path w="2232025" h="15239">
                <a:moveTo>
                  <a:pt x="2231897" y="0"/>
                </a:moveTo>
                <a:lnTo>
                  <a:pt x="0" y="0"/>
                </a:lnTo>
                <a:lnTo>
                  <a:pt x="0" y="15239"/>
                </a:lnTo>
                <a:lnTo>
                  <a:pt x="2231897" y="15239"/>
                </a:lnTo>
                <a:lnTo>
                  <a:pt x="22318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241793" y="2085339"/>
            <a:ext cx="38798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8125" algn="l"/>
              </a:tabLst>
            </a:pPr>
            <a:r>
              <a:rPr sz="1100" spc="-50" dirty="0">
                <a:latin typeface="Symbol"/>
                <a:cs typeface="Symbol"/>
              </a:rPr>
              <a:t>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25" dirty="0">
                <a:latin typeface="Symbol"/>
                <a:cs typeface="Symbol"/>
              </a:rPr>
              <a:t></a:t>
            </a:r>
            <a:r>
              <a:rPr sz="1100" spc="-25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0314" y="2126233"/>
            <a:ext cx="220281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784985" algn="l"/>
                <a:tab pos="2083435" algn="l"/>
              </a:tabLst>
            </a:pPr>
            <a:r>
              <a:rPr sz="1900" spc="-90" dirty="0">
                <a:latin typeface="Times New Roman"/>
                <a:cs typeface="Times New Roman"/>
              </a:rPr>
              <a:t>(1</a:t>
            </a:r>
            <a:r>
              <a:rPr sz="1900" spc="-2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d</a:t>
            </a:r>
            <a:r>
              <a:rPr sz="1900" i="1" spc="14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220" dirty="0">
                <a:latin typeface="Times New Roman"/>
                <a:cs typeface="Times New Roman"/>
              </a:rPr>
              <a:t> </a:t>
            </a:r>
            <a:r>
              <a:rPr sz="1875" spc="-120" baseline="24444" dirty="0">
                <a:latin typeface="Symbol"/>
                <a:cs typeface="Symbol"/>
              </a:rPr>
              <a:t></a:t>
            </a:r>
            <a:r>
              <a:rPr sz="1875" spc="-120" baseline="24444" dirty="0">
                <a:latin typeface="Times New Roman"/>
                <a:cs typeface="Times New Roman"/>
              </a:rPr>
              <a:t>1</a:t>
            </a:r>
            <a:r>
              <a:rPr sz="1875" spc="-195" baseline="2444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)(1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185" dirty="0">
                <a:latin typeface="Times New Roman"/>
                <a:cs typeface="Times New Roman"/>
              </a:rPr>
              <a:t> </a:t>
            </a:r>
            <a:r>
              <a:rPr sz="2850" i="1" spc="-75" baseline="1461" dirty="0">
                <a:latin typeface="Times New Roman"/>
                <a:cs typeface="Times New Roman"/>
              </a:rPr>
              <a:t>d</a:t>
            </a:r>
            <a:r>
              <a:rPr sz="2850" i="1" baseline="1461" dirty="0">
                <a:latin typeface="Times New Roman"/>
                <a:cs typeface="Times New Roman"/>
              </a:rPr>
              <a:t>	</a:t>
            </a:r>
            <a:r>
              <a:rPr sz="2850" i="1" spc="-75" baseline="1461" dirty="0">
                <a:latin typeface="Times New Roman"/>
                <a:cs typeface="Times New Roman"/>
              </a:rPr>
              <a:t>z</a:t>
            </a:r>
            <a:r>
              <a:rPr sz="2850" i="1" baseline="1461" dirty="0">
                <a:latin typeface="Times New Roman"/>
                <a:cs typeface="Times New Roman"/>
              </a:rPr>
              <a:t>	</a:t>
            </a:r>
            <a:r>
              <a:rPr sz="2850" spc="-75" baseline="1461" dirty="0">
                <a:latin typeface="Times New Roman"/>
                <a:cs typeface="Times New Roman"/>
              </a:rPr>
              <a:t>)</a:t>
            </a:r>
            <a:endParaRPr sz="2850" baseline="1461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75129" y="1773427"/>
            <a:ext cx="2377440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sz="1900" i="1" spc="-20" dirty="0">
                <a:latin typeface="Times New Roman"/>
                <a:cs typeface="Times New Roman"/>
              </a:rPr>
              <a:t>H</a:t>
            </a:r>
            <a:r>
              <a:rPr sz="1900" i="1" spc="-1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(</a:t>
            </a:r>
            <a:r>
              <a:rPr sz="1900" spc="-235" dirty="0">
                <a:latin typeface="Times New Roman"/>
                <a:cs typeface="Times New Roman"/>
              </a:rPr>
              <a:t> </a:t>
            </a:r>
            <a:r>
              <a:rPr sz="1900" i="1" spc="70" dirty="0">
                <a:latin typeface="Times New Roman"/>
                <a:cs typeface="Times New Roman"/>
              </a:rPr>
              <a:t>z</a:t>
            </a:r>
            <a:r>
              <a:rPr sz="1900" spc="70" dirty="0">
                <a:latin typeface="Times New Roman"/>
                <a:cs typeface="Times New Roman"/>
              </a:rPr>
              <a:t>) 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325" dirty="0">
                <a:latin typeface="Times New Roman"/>
                <a:cs typeface="Times New Roman"/>
              </a:rPr>
              <a:t> </a:t>
            </a:r>
            <a:r>
              <a:rPr sz="4350" baseline="-8620" dirty="0">
                <a:latin typeface="Symbol"/>
                <a:cs typeface="Symbol"/>
              </a:rPr>
              <a:t></a:t>
            </a:r>
            <a:r>
              <a:rPr sz="4350" spc="-592" baseline="-8620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C</a:t>
            </a:r>
            <a:endParaRPr sz="1900">
              <a:latin typeface="Times New Roman"/>
              <a:cs typeface="Times New Roman"/>
            </a:endParaRPr>
          </a:p>
          <a:p>
            <a:pPr marL="906780">
              <a:lnSpc>
                <a:spcPct val="100000"/>
              </a:lnSpc>
              <a:spcBef>
                <a:spcPts val="1555"/>
              </a:spcBef>
              <a:tabLst>
                <a:tab pos="2112010" algn="l"/>
              </a:tabLst>
            </a:pPr>
            <a:r>
              <a:rPr sz="1100" i="1" spc="-10" dirty="0">
                <a:latin typeface="Times New Roman"/>
                <a:cs typeface="Times New Roman"/>
              </a:rPr>
              <a:t>k</a:t>
            </a:r>
            <a:r>
              <a:rPr sz="1100" i="1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6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0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650" i="1" baseline="2525" dirty="0">
                <a:latin typeface="Times New Roman"/>
                <a:cs typeface="Times New Roman"/>
              </a:rPr>
              <a:t>k</a:t>
            </a:r>
            <a:r>
              <a:rPr sz="1650" i="1" spc="-157" baseline="2525" dirty="0">
                <a:latin typeface="Times New Roman"/>
                <a:cs typeface="Times New Roman"/>
              </a:rPr>
              <a:t> </a:t>
            </a:r>
            <a:r>
              <a:rPr sz="1650" spc="-37" baseline="2525" dirty="0">
                <a:latin typeface="Symbol"/>
                <a:cs typeface="Symbol"/>
              </a:rPr>
              <a:t></a:t>
            </a:r>
            <a:r>
              <a:rPr sz="1650" spc="-37" baseline="2525" dirty="0">
                <a:latin typeface="Times New Roman"/>
                <a:cs typeface="Times New Roman"/>
              </a:rPr>
              <a:t>1</a:t>
            </a:r>
            <a:endParaRPr sz="1650" baseline="2525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30291" y="1627868"/>
            <a:ext cx="414020" cy="96901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75260">
              <a:lnSpc>
                <a:spcPct val="100000"/>
              </a:lnSpc>
              <a:spcBef>
                <a:spcPts val="400"/>
              </a:spcBef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200" spc="-75" baseline="-17361" dirty="0">
                <a:latin typeface="Times New Roman"/>
                <a:cs typeface="Times New Roman"/>
              </a:rPr>
              <a:t>2</a:t>
            </a:r>
            <a:endParaRPr sz="1200" baseline="-17361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795"/>
              </a:spcBef>
            </a:pPr>
            <a:r>
              <a:rPr sz="2900" spc="-50" dirty="0">
                <a:latin typeface="Symbol"/>
                <a:cs typeface="Symbol"/>
              </a:rPr>
              <a:t></a:t>
            </a:r>
            <a:endParaRPr sz="2900">
              <a:latin typeface="Symbol"/>
              <a:cs typeface="Symbol"/>
            </a:endParaRPr>
          </a:p>
          <a:p>
            <a:pPr marL="150495">
              <a:lnSpc>
                <a:spcPct val="100000"/>
              </a:lnSpc>
              <a:spcBef>
                <a:spcPts val="210"/>
              </a:spcBef>
            </a:pPr>
            <a:r>
              <a:rPr sz="1100" i="1" spc="-10" dirty="0">
                <a:latin typeface="Times New Roman"/>
                <a:cs typeface="Times New Roman"/>
              </a:rPr>
              <a:t>k</a:t>
            </a:r>
            <a:r>
              <a:rPr sz="1100" i="1" spc="-114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Symbol"/>
                <a:cs typeface="Symbol"/>
              </a:rPr>
              <a:t></a:t>
            </a:r>
            <a:r>
              <a:rPr sz="1100" spc="-25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61332" y="2425953"/>
            <a:ext cx="2813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7030" algn="l"/>
                <a:tab pos="2737485" algn="l"/>
              </a:tabLst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r>
              <a:rPr sz="1100" i="1" dirty="0">
                <a:latin typeface="Times New Roman"/>
                <a:cs typeface="Times New Roman"/>
              </a:rPr>
              <a:t>	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r>
              <a:rPr sz="1100" i="1" dirty="0">
                <a:latin typeface="Times New Roman"/>
                <a:cs typeface="Times New Roman"/>
              </a:rPr>
              <a:t>	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27703" y="1999233"/>
            <a:ext cx="1014730" cy="46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4350" spc="187" baseline="6704" dirty="0">
                <a:latin typeface="Symbol"/>
                <a:cs typeface="Symbol"/>
              </a:rPr>
              <a:t></a:t>
            </a:r>
            <a:r>
              <a:rPr sz="1900" spc="125" dirty="0">
                <a:latin typeface="Times New Roman"/>
                <a:cs typeface="Times New Roman"/>
              </a:rPr>
              <a:t>1</a:t>
            </a:r>
            <a:r>
              <a:rPr sz="1900" spc="-1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140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c</a:t>
            </a:r>
            <a:r>
              <a:rPr sz="2850" i="1" spc="135" baseline="1461" dirty="0">
                <a:latin typeface="Times New Roman"/>
                <a:cs typeface="Times New Roman"/>
              </a:rPr>
              <a:t> </a:t>
            </a:r>
            <a:r>
              <a:rPr sz="2850" i="1" spc="-75" baseline="1461" dirty="0">
                <a:latin typeface="Times New Roman"/>
                <a:cs typeface="Times New Roman"/>
              </a:rPr>
              <a:t>z</a:t>
            </a:r>
            <a:endParaRPr sz="2850" baseline="1461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3137" y="2831846"/>
            <a:ext cx="7585075" cy="92201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94970" marR="43180" indent="-344805">
              <a:lnSpc>
                <a:spcPct val="102200"/>
              </a:lnSpc>
              <a:spcBef>
                <a:spcPts val="50"/>
              </a:spcBef>
            </a:pPr>
            <a:r>
              <a:rPr sz="1800" dirty="0">
                <a:latin typeface="Times New Roman"/>
                <a:cs typeface="Times New Roman"/>
              </a:rPr>
              <a:t>where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725" baseline="-4830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+2N</a:t>
            </a:r>
            <a:r>
              <a:rPr sz="1725" baseline="-4830" dirty="0">
                <a:latin typeface="Times New Roman"/>
                <a:cs typeface="Times New Roman"/>
              </a:rPr>
              <a:t>2</a:t>
            </a:r>
            <a:r>
              <a:rPr sz="1725" spc="179" baseline="-48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ณ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baseline="-13888" dirty="0">
                <a:latin typeface="Times New Roman"/>
                <a:cs typeface="Times New Roman"/>
              </a:rPr>
              <a:t>P</a:t>
            </a:r>
            <a:r>
              <a:rPr sz="1800" spc="-22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N;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otherwise,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first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summation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in </a:t>
            </a:r>
            <a:r>
              <a:rPr sz="1800" dirty="0">
                <a:latin typeface="Times New Roman"/>
                <a:cs typeface="Times New Roman"/>
              </a:rPr>
              <a:t>right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hand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side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equation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above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included.</a:t>
            </a:r>
            <a:endParaRPr sz="1800">
              <a:latin typeface="Times New Roman"/>
              <a:cs typeface="Times New Roman"/>
            </a:endParaRPr>
          </a:p>
          <a:p>
            <a:pPr marL="394970" indent="-343535">
              <a:lnSpc>
                <a:spcPct val="100000"/>
              </a:lnSpc>
              <a:spcBef>
                <a:spcPts val="530"/>
              </a:spcBef>
              <a:buChar char="•"/>
              <a:tabLst>
                <a:tab pos="394970" algn="l"/>
              </a:tabLst>
            </a:pPr>
            <a:r>
              <a:rPr sz="1800" dirty="0">
                <a:latin typeface="Times New Roman"/>
                <a:cs typeface="Times New Roman"/>
              </a:rPr>
              <a:t>Alternatively,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real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poles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H(z)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grouped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pairs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48179" y="4030979"/>
            <a:ext cx="864869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H</a:t>
            </a:r>
            <a:r>
              <a:rPr sz="1900" i="1" spc="2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11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4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27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96107" y="3958335"/>
            <a:ext cx="27559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919" dirty="0">
                <a:latin typeface="Symbol"/>
                <a:cs typeface="Symbol"/>
              </a:rPr>
              <a:t>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48507" y="4015739"/>
            <a:ext cx="1187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95751" y="4085844"/>
            <a:ext cx="8763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P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49676" y="4030979"/>
            <a:ext cx="18669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spc="-50" dirty="0">
                <a:latin typeface="Times New Roman"/>
                <a:cs typeface="Times New Roman"/>
              </a:rPr>
              <a:t>C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28873" y="4752085"/>
            <a:ext cx="30099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04029" y="3996182"/>
            <a:ext cx="25654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N </a:t>
            </a:r>
            <a:r>
              <a:rPr sz="1200" i="1" spc="-75" baseline="-13888" dirty="0">
                <a:latin typeface="Times New Roman"/>
                <a:cs typeface="Times New Roman"/>
              </a:rPr>
              <a:t>S</a:t>
            </a:r>
            <a:endParaRPr sz="1200" baseline="-13888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91226" y="3891534"/>
            <a:ext cx="35179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Symbol"/>
                <a:cs typeface="Symbol"/>
              </a:rPr>
              <a:t></a:t>
            </a:r>
            <a:r>
              <a:rPr sz="1900" spc="200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e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51297" y="3874261"/>
            <a:ext cx="137350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12825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e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2850" i="1" baseline="-23391" dirty="0">
                <a:latin typeface="Times New Roman"/>
                <a:cs typeface="Times New Roman"/>
              </a:rPr>
              <a:t>z</a:t>
            </a:r>
            <a:r>
              <a:rPr sz="2850" i="1" spc="-150" baseline="-23391" dirty="0">
                <a:latin typeface="Times New Roman"/>
                <a:cs typeface="Times New Roman"/>
              </a:rPr>
              <a:t> </a:t>
            </a:r>
            <a:r>
              <a:rPr sz="1650" baseline="2525" dirty="0">
                <a:latin typeface="Symbol"/>
                <a:cs typeface="Symbol"/>
              </a:rPr>
              <a:t></a:t>
            </a:r>
            <a:r>
              <a:rPr sz="1650" spc="-187" baseline="2525" dirty="0">
                <a:latin typeface="Times New Roman"/>
                <a:cs typeface="Times New Roman"/>
              </a:rPr>
              <a:t> </a:t>
            </a:r>
            <a:r>
              <a:rPr sz="1650" spc="-75" baseline="2525" dirty="0">
                <a:latin typeface="Times New Roman"/>
                <a:cs typeface="Times New Roman"/>
              </a:rPr>
              <a:t>1</a:t>
            </a:r>
            <a:endParaRPr sz="1650" baseline="2525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00903" y="4139438"/>
            <a:ext cx="81026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47700" algn="l"/>
              </a:tabLst>
            </a:pPr>
            <a:r>
              <a:rPr sz="1100" dirty="0">
                <a:latin typeface="Times New Roman"/>
                <a:cs typeface="Times New Roman"/>
              </a:rPr>
              <a:t>0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r>
              <a:rPr sz="1100" i="1" dirty="0">
                <a:latin typeface="Times New Roman"/>
                <a:cs typeface="Times New Roman"/>
              </a:rPr>
              <a:t>	</a:t>
            </a:r>
            <a:r>
              <a:rPr sz="1650" spc="-15" baseline="2525" dirty="0">
                <a:latin typeface="Times New Roman"/>
                <a:cs typeface="Times New Roman"/>
              </a:rPr>
              <a:t>1</a:t>
            </a:r>
            <a:r>
              <a:rPr sz="1650" spc="-209" baseline="2525" dirty="0">
                <a:latin typeface="Times New Roman"/>
                <a:cs typeface="Times New Roman"/>
              </a:rPr>
              <a:t> </a:t>
            </a:r>
            <a:r>
              <a:rPr sz="1650" i="1" spc="-75" baseline="2525" dirty="0">
                <a:latin typeface="Times New Roman"/>
                <a:cs typeface="Times New Roman"/>
              </a:rPr>
              <a:t>k</a:t>
            </a:r>
            <a:endParaRPr sz="1650" baseline="2525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03752" y="4081526"/>
            <a:ext cx="120014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spc="-50" dirty="0">
                <a:latin typeface="Times New Roman"/>
                <a:cs typeface="Times New Roman"/>
              </a:rPr>
              <a:t>z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40150" y="4072382"/>
            <a:ext cx="18669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Symbol"/>
                <a:cs typeface="Symbol"/>
              </a:rPr>
              <a:t>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40123" y="4139946"/>
            <a:ext cx="15811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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549140" y="4299965"/>
            <a:ext cx="2284730" cy="15240"/>
          </a:xfrm>
          <a:custGeom>
            <a:avLst/>
            <a:gdLst/>
            <a:ahLst/>
            <a:cxnLst/>
            <a:rect l="l" t="t" r="r" b="b"/>
            <a:pathLst>
              <a:path w="2284729" h="15239">
                <a:moveTo>
                  <a:pt x="2284221" y="0"/>
                </a:moveTo>
                <a:lnTo>
                  <a:pt x="0" y="0"/>
                </a:lnTo>
                <a:lnTo>
                  <a:pt x="0" y="15239"/>
                </a:lnTo>
                <a:lnTo>
                  <a:pt x="2284221" y="15239"/>
                </a:lnTo>
                <a:lnTo>
                  <a:pt x="22842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482085" y="4356100"/>
            <a:ext cx="8763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74820" y="4138929"/>
            <a:ext cx="28829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50" dirty="0">
                <a:latin typeface="Symbol"/>
                <a:cs typeface="Symbol"/>
              </a:rPr>
              <a:t>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64152" y="4578096"/>
            <a:ext cx="232473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556385" algn="l"/>
              </a:tabLst>
            </a:pPr>
            <a:r>
              <a:rPr sz="1650" i="1" baseline="-17676" dirty="0">
                <a:latin typeface="Times New Roman"/>
                <a:cs typeface="Times New Roman"/>
              </a:rPr>
              <a:t>k</a:t>
            </a:r>
            <a:r>
              <a:rPr sz="1650" i="1" spc="15" baseline="-17676" dirty="0">
                <a:latin typeface="Times New Roman"/>
                <a:cs typeface="Times New Roman"/>
              </a:rPr>
              <a:t> </a:t>
            </a:r>
            <a:r>
              <a:rPr sz="1650" baseline="-17676" dirty="0">
                <a:latin typeface="Symbol"/>
                <a:cs typeface="Symbol"/>
              </a:rPr>
              <a:t></a:t>
            </a:r>
            <a:r>
              <a:rPr sz="1650" baseline="-17676" dirty="0">
                <a:latin typeface="Times New Roman"/>
                <a:cs typeface="Times New Roman"/>
              </a:rPr>
              <a:t>1</a:t>
            </a:r>
            <a:r>
              <a:rPr sz="1650" spc="450" baseline="-17676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6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395" dirty="0">
                <a:latin typeface="Times New Roman"/>
                <a:cs typeface="Times New Roman"/>
              </a:rPr>
              <a:t> </a:t>
            </a:r>
            <a:r>
              <a:rPr sz="1900" i="1" spc="50" dirty="0">
                <a:latin typeface="Times New Roman"/>
                <a:cs typeface="Times New Roman"/>
              </a:rPr>
              <a:t>a</a:t>
            </a:r>
            <a:r>
              <a:rPr sz="1650" spc="75" baseline="-25252" dirty="0">
                <a:latin typeface="Times New Roman"/>
                <a:cs typeface="Times New Roman"/>
              </a:rPr>
              <a:t>1</a:t>
            </a:r>
            <a:r>
              <a:rPr sz="1650" i="1" spc="75" baseline="-25252" dirty="0">
                <a:latin typeface="Times New Roman"/>
                <a:cs typeface="Times New Roman"/>
              </a:rPr>
              <a:t>k</a:t>
            </a:r>
            <a:r>
              <a:rPr sz="1650" i="1" spc="397" baseline="-25252" dirty="0">
                <a:latin typeface="Times New Roman"/>
                <a:cs typeface="Times New Roman"/>
              </a:rPr>
              <a:t> </a:t>
            </a:r>
            <a:r>
              <a:rPr sz="2850" i="1" spc="-75" baseline="1461" dirty="0">
                <a:latin typeface="Times New Roman"/>
                <a:cs typeface="Times New Roman"/>
              </a:rPr>
              <a:t>z</a:t>
            </a:r>
            <a:r>
              <a:rPr sz="2850" i="1" baseline="1461" dirty="0">
                <a:latin typeface="Times New Roman"/>
                <a:cs typeface="Times New Roman"/>
              </a:rPr>
              <a:t>	</a:t>
            </a:r>
            <a:r>
              <a:rPr sz="2850" baseline="1461" dirty="0">
                <a:latin typeface="Symbol"/>
                <a:cs typeface="Symbol"/>
              </a:rPr>
              <a:t></a:t>
            </a:r>
            <a:r>
              <a:rPr sz="2850" spc="509" baseline="1461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a</a:t>
            </a:r>
            <a:r>
              <a:rPr sz="1900" i="1" spc="-185" dirty="0">
                <a:latin typeface="Times New Roman"/>
                <a:cs typeface="Times New Roman"/>
              </a:rPr>
              <a:t> </a:t>
            </a:r>
            <a:r>
              <a:rPr sz="1650" spc="-15" baseline="-27777" dirty="0">
                <a:latin typeface="Times New Roman"/>
                <a:cs typeface="Times New Roman"/>
              </a:rPr>
              <a:t>2</a:t>
            </a:r>
            <a:r>
              <a:rPr sz="1650" spc="-135" baseline="-27777" dirty="0">
                <a:latin typeface="Times New Roman"/>
                <a:cs typeface="Times New Roman"/>
              </a:rPr>
              <a:t> </a:t>
            </a:r>
            <a:r>
              <a:rPr sz="1650" i="1" baseline="-27777" dirty="0">
                <a:latin typeface="Times New Roman"/>
                <a:cs typeface="Times New Roman"/>
              </a:rPr>
              <a:t>k</a:t>
            </a:r>
            <a:r>
              <a:rPr sz="1650" i="1" spc="434" baseline="-27777" dirty="0">
                <a:latin typeface="Times New Roman"/>
                <a:cs typeface="Times New Roman"/>
              </a:rPr>
              <a:t> </a:t>
            </a:r>
            <a:r>
              <a:rPr sz="2850" i="1" spc="-75" baseline="1461" dirty="0">
                <a:latin typeface="Times New Roman"/>
                <a:cs typeface="Times New Roman"/>
              </a:rPr>
              <a:t>z</a:t>
            </a:r>
            <a:endParaRPr sz="2850" baseline="1461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61584" y="4381246"/>
            <a:ext cx="17907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Symbol"/>
                <a:cs typeface="Symbol"/>
              </a:rPr>
              <a:t></a:t>
            </a:r>
            <a:r>
              <a:rPr sz="1100" spc="-25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79869" y="4381246"/>
            <a:ext cx="20447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Symbol"/>
                <a:cs typeface="Symbol"/>
              </a:rPr>
              <a:t>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5583" y="5109971"/>
            <a:ext cx="6715759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3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where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baseline="-13888" dirty="0">
                <a:latin typeface="Times New Roman"/>
                <a:cs typeface="Times New Roman"/>
              </a:rPr>
              <a:t>S</a:t>
            </a:r>
            <a:r>
              <a:rPr sz="1800" spc="179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largest integer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contained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(N+1)/2,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baseline="-13888" dirty="0">
                <a:latin typeface="Times New Roman"/>
                <a:cs typeface="Times New Roman"/>
              </a:rPr>
              <a:t>P</a:t>
            </a:r>
            <a:r>
              <a:rPr sz="1800" spc="172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is</a:t>
            </a:r>
            <a:endParaRPr sz="1800">
              <a:latin typeface="Times New Roman"/>
              <a:cs typeface="Times New Roman"/>
            </a:endParaRPr>
          </a:p>
          <a:p>
            <a:pPr marL="386080">
              <a:lnSpc>
                <a:spcPts val="2130"/>
              </a:lnSpc>
            </a:pPr>
            <a:r>
              <a:rPr sz="1800" dirty="0">
                <a:latin typeface="Times New Roman"/>
                <a:cs typeface="Times New Roman"/>
              </a:rPr>
              <a:t>negative,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first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present.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872614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D/A</a:t>
            </a:r>
            <a:r>
              <a:rPr u="none" spc="-270" dirty="0"/>
              <a:t> </a:t>
            </a:r>
            <a:r>
              <a:rPr u="none" spc="-10" dirty="0"/>
              <a:t>convertion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368" y="944117"/>
            <a:ext cx="7493508" cy="5743956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8303" y="1027175"/>
            <a:ext cx="7251700" cy="4769485"/>
            <a:chOff x="908303" y="1027175"/>
            <a:chExt cx="7251700" cy="4769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8303" y="1027175"/>
              <a:ext cx="7251192" cy="47693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86580" y="1067180"/>
              <a:ext cx="3200400" cy="0"/>
            </a:xfrm>
            <a:custGeom>
              <a:avLst/>
              <a:gdLst/>
              <a:ahLst/>
              <a:cxnLst/>
              <a:rect l="l" t="t" r="r" b="b"/>
              <a:pathLst>
                <a:path w="3200400">
                  <a:moveTo>
                    <a:pt x="0" y="0"/>
                  </a:moveTo>
                  <a:lnTo>
                    <a:pt x="3200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8500" y="1065275"/>
              <a:ext cx="76200" cy="2209800"/>
            </a:xfrm>
            <a:custGeom>
              <a:avLst/>
              <a:gdLst/>
              <a:ahLst/>
              <a:cxnLst/>
              <a:rect l="l" t="t" r="r" b="b"/>
              <a:pathLst>
                <a:path w="76200" h="2209800">
                  <a:moveTo>
                    <a:pt x="76200" y="2133600"/>
                  </a:moveTo>
                  <a:lnTo>
                    <a:pt x="44450" y="21336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2133600"/>
                  </a:lnTo>
                  <a:lnTo>
                    <a:pt x="0" y="2133600"/>
                  </a:lnTo>
                  <a:lnTo>
                    <a:pt x="38100" y="2209800"/>
                  </a:lnTo>
                  <a:lnTo>
                    <a:pt x="69850" y="2146300"/>
                  </a:lnTo>
                  <a:lnTo>
                    <a:pt x="76200" y="2133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58181" y="4800980"/>
              <a:ext cx="1828800" cy="0"/>
            </a:xfrm>
            <a:custGeom>
              <a:avLst/>
              <a:gdLst/>
              <a:ahLst/>
              <a:cxnLst/>
              <a:rect l="l" t="t" r="r" b="b"/>
              <a:pathLst>
                <a:path w="1828800">
                  <a:moveTo>
                    <a:pt x="0" y="0"/>
                  </a:moveTo>
                  <a:lnTo>
                    <a:pt x="18288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48500" y="3427475"/>
              <a:ext cx="76200" cy="1371600"/>
            </a:xfrm>
            <a:custGeom>
              <a:avLst/>
              <a:gdLst/>
              <a:ahLst/>
              <a:cxnLst/>
              <a:rect l="l" t="t" r="r" b="b"/>
              <a:pathLst>
                <a:path w="76200" h="13716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1371600"/>
                  </a:lnTo>
                  <a:lnTo>
                    <a:pt x="44450" y="13716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58181" y="1829180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8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9755" y="3194430"/>
              <a:ext cx="80645" cy="8064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558027" y="1823465"/>
              <a:ext cx="1403350" cy="1402080"/>
            </a:xfrm>
            <a:custGeom>
              <a:avLst/>
              <a:gdLst/>
              <a:ahLst/>
              <a:cxnLst/>
              <a:rect l="l" t="t" r="r" b="b"/>
              <a:pathLst>
                <a:path w="1403350" h="1402080">
                  <a:moveTo>
                    <a:pt x="8889" y="0"/>
                  </a:moveTo>
                  <a:lnTo>
                    <a:pt x="0" y="8889"/>
                  </a:lnTo>
                  <a:lnTo>
                    <a:pt x="1393952" y="1402080"/>
                  </a:lnTo>
                  <a:lnTo>
                    <a:pt x="1402842" y="1393189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17447" y="2906776"/>
            <a:ext cx="443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3004" y="1970278"/>
            <a:ext cx="346075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a</a:t>
            </a:r>
            <a:r>
              <a:rPr sz="1200" spc="-25" dirty="0">
                <a:latin typeface="Comic Sans MS"/>
                <a:cs typeface="Comic Sans MS"/>
              </a:rPr>
              <a:t>11</a:t>
            </a:r>
            <a:endParaRPr sz="120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  <a:spcBef>
                <a:spcPts val="1395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a</a:t>
            </a:r>
            <a:r>
              <a:rPr sz="1200" spc="-25" dirty="0">
                <a:latin typeface="Comic Sans MS"/>
                <a:cs typeface="Comic Sans MS"/>
              </a:rPr>
              <a:t>21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53004" y="3495294"/>
            <a:ext cx="370840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a</a:t>
            </a:r>
            <a:r>
              <a:rPr sz="1200" spc="-25" dirty="0">
                <a:latin typeface="Comic Sans MS"/>
                <a:cs typeface="Comic Sans MS"/>
              </a:rPr>
              <a:t>12</a:t>
            </a:r>
            <a:endParaRPr sz="120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  <a:spcBef>
                <a:spcPts val="14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a</a:t>
            </a:r>
            <a:r>
              <a:rPr sz="1200" spc="-25" dirty="0">
                <a:latin typeface="Comic Sans MS"/>
                <a:cs typeface="Comic Sans MS"/>
              </a:rPr>
              <a:t>22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26155" y="4766055"/>
            <a:ext cx="370840" cy="83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20955">
              <a:lnSpc>
                <a:spcPct val="146900"/>
              </a:lnSpc>
              <a:spcBef>
                <a:spcPts val="100"/>
              </a:spcBef>
            </a:pPr>
            <a:r>
              <a:rPr sz="2700" spc="-52" baseline="12345" dirty="0">
                <a:latin typeface="Comic Sans MS"/>
                <a:cs typeface="Comic Sans MS"/>
              </a:rPr>
              <a:t>a</a:t>
            </a:r>
            <a:r>
              <a:rPr sz="1200" spc="-35" dirty="0">
                <a:latin typeface="Comic Sans MS"/>
                <a:cs typeface="Comic Sans MS"/>
              </a:rPr>
              <a:t>13 </a:t>
            </a:r>
            <a:r>
              <a:rPr sz="2700" spc="-60" baseline="12345" dirty="0">
                <a:latin typeface="Comic Sans MS"/>
                <a:cs typeface="Comic Sans MS"/>
              </a:rPr>
              <a:t>a</a:t>
            </a:r>
            <a:r>
              <a:rPr sz="1200" spc="-40" dirty="0">
                <a:latin typeface="Comic Sans MS"/>
                <a:cs typeface="Comic Sans MS"/>
              </a:rPr>
              <a:t>23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64864" y="695452"/>
            <a:ext cx="300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C</a:t>
            </a:r>
            <a:r>
              <a:rPr sz="1725" spc="-37" baseline="-7246" dirty="0">
                <a:latin typeface="Comic Sans MS"/>
                <a:cs typeface="Comic Sans MS"/>
              </a:rPr>
              <a:t>0</a:t>
            </a:r>
            <a:endParaRPr sz="1725" baseline="-7246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47159" y="1781302"/>
            <a:ext cx="330835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  <a:spcBef>
                <a:spcPts val="1395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47159" y="4754879"/>
            <a:ext cx="331470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  <a:spcBef>
                <a:spcPts val="1395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21608" y="1382014"/>
            <a:ext cx="1041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14375" algn="l"/>
              </a:tabLst>
            </a:pPr>
            <a:r>
              <a:rPr sz="1800" spc="-10" dirty="0">
                <a:latin typeface="Comic Sans MS"/>
                <a:cs typeface="Comic Sans MS"/>
              </a:rPr>
              <a:t>w</a:t>
            </a:r>
            <a:r>
              <a:rPr sz="1725" spc="-15" baseline="-7246" dirty="0">
                <a:latin typeface="Comic Sans MS"/>
                <a:cs typeface="Comic Sans MS"/>
              </a:rPr>
              <a:t>1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r>
              <a:rPr sz="1800" dirty="0">
                <a:latin typeface="Comic Sans MS"/>
                <a:cs typeface="Comic Sans MS"/>
              </a:rPr>
              <a:t>	</a:t>
            </a:r>
            <a:r>
              <a:rPr sz="2700" spc="-37" baseline="-15432" dirty="0">
                <a:latin typeface="Comic Sans MS"/>
                <a:cs typeface="Comic Sans MS"/>
              </a:rPr>
              <a:t>b</a:t>
            </a:r>
            <a:r>
              <a:rPr sz="1800" spc="-37" baseline="-41666" dirty="0">
                <a:latin typeface="Comic Sans MS"/>
                <a:cs typeface="Comic Sans MS"/>
              </a:rPr>
              <a:t>01</a:t>
            </a:r>
            <a:endParaRPr sz="1800" baseline="-41666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98517" y="1970278"/>
            <a:ext cx="340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b</a:t>
            </a:r>
            <a:r>
              <a:rPr sz="1200" spc="-25" dirty="0">
                <a:latin typeface="Comic Sans MS"/>
                <a:cs typeface="Comic Sans MS"/>
              </a:rPr>
              <a:t>11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21608" y="2906776"/>
            <a:ext cx="1065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14375" algn="l"/>
              </a:tabLst>
            </a:pPr>
            <a:r>
              <a:rPr sz="1800" spc="-10" dirty="0">
                <a:latin typeface="Comic Sans MS"/>
                <a:cs typeface="Comic Sans MS"/>
              </a:rPr>
              <a:t>w</a:t>
            </a:r>
            <a:r>
              <a:rPr sz="1725" spc="-15" baseline="-7246" dirty="0">
                <a:latin typeface="Comic Sans MS"/>
                <a:cs typeface="Comic Sans MS"/>
              </a:rPr>
              <a:t>2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r>
              <a:rPr sz="1800" dirty="0">
                <a:latin typeface="Comic Sans MS"/>
                <a:cs typeface="Comic Sans MS"/>
              </a:rPr>
              <a:t>	</a:t>
            </a:r>
            <a:r>
              <a:rPr sz="2700" spc="-37" baseline="-15432" dirty="0">
                <a:latin typeface="Comic Sans MS"/>
                <a:cs typeface="Comic Sans MS"/>
              </a:rPr>
              <a:t>b</a:t>
            </a:r>
            <a:r>
              <a:rPr sz="1800" spc="-37" baseline="-41666" dirty="0">
                <a:latin typeface="Comic Sans MS"/>
                <a:cs typeface="Comic Sans MS"/>
              </a:rPr>
              <a:t>02</a:t>
            </a:r>
            <a:endParaRPr sz="1800" baseline="-41666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98517" y="3495294"/>
            <a:ext cx="364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b</a:t>
            </a:r>
            <a:r>
              <a:rPr sz="1200" spc="-25" dirty="0">
                <a:latin typeface="Comic Sans MS"/>
                <a:cs typeface="Comic Sans MS"/>
              </a:rPr>
              <a:t>12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21608" y="3306064"/>
            <a:ext cx="1065530" cy="1310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 marL="263525">
              <a:lnSpc>
                <a:spcPct val="100000"/>
              </a:lnSpc>
              <a:spcBef>
                <a:spcPts val="1395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120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  <a:tabLst>
                <a:tab pos="714375" algn="l"/>
              </a:tabLst>
            </a:pPr>
            <a:r>
              <a:rPr sz="1800" spc="-10" dirty="0">
                <a:latin typeface="Comic Sans MS"/>
                <a:cs typeface="Comic Sans MS"/>
              </a:rPr>
              <a:t>w</a:t>
            </a:r>
            <a:r>
              <a:rPr sz="1725" spc="-15" baseline="-7246" dirty="0">
                <a:latin typeface="Comic Sans MS"/>
                <a:cs typeface="Comic Sans MS"/>
              </a:rPr>
              <a:t>3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r>
              <a:rPr sz="1800" dirty="0">
                <a:latin typeface="Comic Sans MS"/>
                <a:cs typeface="Comic Sans MS"/>
              </a:rPr>
              <a:t>	</a:t>
            </a:r>
            <a:r>
              <a:rPr sz="2700" spc="-37" baseline="-15432" dirty="0">
                <a:latin typeface="Comic Sans MS"/>
                <a:cs typeface="Comic Sans MS"/>
              </a:rPr>
              <a:t>b</a:t>
            </a:r>
            <a:r>
              <a:rPr sz="1800" spc="-37" baseline="-41666" dirty="0">
                <a:latin typeface="Comic Sans MS"/>
                <a:cs typeface="Comic Sans MS"/>
              </a:rPr>
              <a:t>03</a:t>
            </a:r>
            <a:endParaRPr sz="1800" baseline="-41666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98517" y="4943855"/>
            <a:ext cx="364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Comic Sans MS"/>
                <a:cs typeface="Comic Sans MS"/>
              </a:rPr>
              <a:t>b</a:t>
            </a:r>
            <a:r>
              <a:rPr sz="1200" spc="-25" dirty="0">
                <a:latin typeface="Comic Sans MS"/>
                <a:cs typeface="Comic Sans MS"/>
              </a:rPr>
              <a:t>13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08371" y="1382014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y</a:t>
            </a:r>
            <a:r>
              <a:rPr sz="1725" spc="-15" baseline="-7246" dirty="0">
                <a:latin typeface="Comic Sans MS"/>
                <a:cs typeface="Comic Sans MS"/>
              </a:rPr>
              <a:t>1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08371" y="2906776"/>
            <a:ext cx="570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y</a:t>
            </a:r>
            <a:r>
              <a:rPr sz="1725" spc="-15" baseline="-7246" dirty="0">
                <a:latin typeface="Comic Sans MS"/>
                <a:cs typeface="Comic Sans MS"/>
              </a:rPr>
              <a:t>2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08371" y="4358385"/>
            <a:ext cx="570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y</a:t>
            </a:r>
            <a:r>
              <a:rPr sz="1725" spc="-15" baseline="-7246" dirty="0">
                <a:latin typeface="Comic Sans MS"/>
                <a:cs typeface="Comic Sans MS"/>
              </a:rPr>
              <a:t>3</a:t>
            </a:r>
            <a:r>
              <a:rPr sz="1800" spc="-10" dirty="0">
                <a:latin typeface="Comic Sans MS"/>
                <a:cs typeface="Comic Sans MS"/>
              </a:rPr>
              <a:t>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33943" y="2906776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42585" y="5287264"/>
            <a:ext cx="3067685" cy="66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Parallel</a:t>
            </a:r>
            <a:r>
              <a:rPr sz="1800" spc="-8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form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spc="-20" dirty="0">
                <a:latin typeface="Comic Sans MS"/>
                <a:cs typeface="Comic Sans MS"/>
              </a:rPr>
              <a:t>structure</a:t>
            </a:r>
            <a:r>
              <a:rPr sz="1800" spc="-45" dirty="0">
                <a:latin typeface="Comic Sans MS"/>
                <a:cs typeface="Comic Sans MS"/>
              </a:rPr>
              <a:t> </a:t>
            </a:r>
            <a:r>
              <a:rPr sz="1800" spc="-25" dirty="0">
                <a:latin typeface="Comic Sans MS"/>
                <a:cs typeface="Comic Sans MS"/>
              </a:rPr>
              <a:t>for </a:t>
            </a:r>
            <a:r>
              <a:rPr sz="1800" dirty="0">
                <a:latin typeface="Comic Sans MS"/>
                <a:cs typeface="Comic Sans MS"/>
              </a:rPr>
              <a:t>sixth</a:t>
            </a:r>
            <a:r>
              <a:rPr sz="1800" spc="-130" dirty="0">
                <a:latin typeface="Comic Sans MS"/>
                <a:cs typeface="Comic Sans MS"/>
              </a:rPr>
              <a:t> </a:t>
            </a:r>
            <a:r>
              <a:rPr sz="1800" spc="-10" dirty="0">
                <a:latin typeface="Comic Sans MS"/>
                <a:cs typeface="Comic Sans MS"/>
              </a:rPr>
              <a:t>order</a:t>
            </a:r>
            <a:r>
              <a:rPr sz="1800" spc="-90" dirty="0">
                <a:latin typeface="Comic Sans MS"/>
                <a:cs typeface="Comic Sans MS"/>
              </a:rPr>
              <a:t> </a:t>
            </a:r>
            <a:r>
              <a:rPr sz="1800" spc="-10" dirty="0">
                <a:latin typeface="Comic Sans MS"/>
                <a:cs typeface="Comic Sans MS"/>
              </a:rPr>
              <a:t>system</a:t>
            </a:r>
            <a:r>
              <a:rPr sz="1800" spc="-90" dirty="0">
                <a:latin typeface="Comic Sans MS"/>
                <a:cs typeface="Comic Sans MS"/>
              </a:rPr>
              <a:t> </a:t>
            </a:r>
            <a:r>
              <a:rPr sz="1800" spc="-10" dirty="0">
                <a:latin typeface="Comic Sans MS"/>
                <a:cs typeface="Comic Sans MS"/>
              </a:rPr>
              <a:t>(M=N=6).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90517" y="633730"/>
            <a:ext cx="17970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Symbol"/>
                <a:cs typeface="Symbol"/>
              </a:rPr>
              <a:t></a:t>
            </a:r>
            <a:r>
              <a:rPr sz="1000" spc="-9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2940" y="600709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7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1227" y="732536"/>
            <a:ext cx="3618229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85490" algn="l"/>
              </a:tabLst>
            </a:pPr>
            <a:r>
              <a:rPr sz="1550" i="1" dirty="0">
                <a:latin typeface="Times New Roman"/>
                <a:cs typeface="Times New Roman"/>
              </a:rPr>
              <a:t>H</a:t>
            </a:r>
            <a:r>
              <a:rPr sz="1550" i="1" spc="5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 </a:t>
            </a:r>
            <a:r>
              <a:rPr sz="1550" i="1" dirty="0">
                <a:latin typeface="Times New Roman"/>
                <a:cs typeface="Times New Roman"/>
              </a:rPr>
              <a:t>z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5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450" dirty="0">
                <a:latin typeface="Times New Roman"/>
                <a:cs typeface="Times New Roman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49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8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2609" y="732536"/>
            <a:ext cx="262953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16200" algn="l"/>
              </a:tabLst>
            </a:pPr>
            <a:r>
              <a:rPr sz="1550" dirty="0">
                <a:latin typeface="Symbol"/>
                <a:cs typeface="Symbol"/>
              </a:rPr>
              <a:t></a:t>
            </a:r>
            <a:r>
              <a:rPr sz="1550" spc="475" dirty="0">
                <a:latin typeface="Times New Roman"/>
                <a:cs typeface="Times New Roman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0183" y="641095"/>
            <a:ext cx="2933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Times New Roman"/>
                <a:cs typeface="Times New Roman"/>
              </a:rPr>
              <a:t>1</a:t>
            </a:r>
            <a:r>
              <a:rPr sz="1550" spc="8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41440" y="641095"/>
            <a:ext cx="10661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2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7</a:t>
            </a:r>
            <a:r>
              <a:rPr sz="1550" spc="21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320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Times New Roman"/>
                <a:cs typeface="Times New Roman"/>
              </a:rPr>
              <a:t>8 </a:t>
            </a:r>
            <a:r>
              <a:rPr sz="2325" i="1" baseline="1792" dirty="0">
                <a:latin typeface="Times New Roman"/>
                <a:cs typeface="Times New Roman"/>
              </a:rPr>
              <a:t>z</a:t>
            </a:r>
            <a:r>
              <a:rPr sz="2325" i="1" spc="7" baseline="1792" dirty="0">
                <a:latin typeface="Times New Roman"/>
                <a:cs typeface="Times New Roman"/>
              </a:rPr>
              <a:t> </a:t>
            </a:r>
            <a:r>
              <a:rPr sz="1500" spc="-15" baseline="27777" dirty="0">
                <a:latin typeface="Symbol"/>
                <a:cs typeface="Symbol"/>
              </a:rPr>
              <a:t></a:t>
            </a:r>
            <a:r>
              <a:rPr sz="1500" spc="-135" baseline="27777" dirty="0">
                <a:latin typeface="Times New Roman"/>
                <a:cs typeface="Times New Roman"/>
              </a:rPr>
              <a:t> </a:t>
            </a:r>
            <a:r>
              <a:rPr sz="1500" spc="-75" baseline="27777" dirty="0">
                <a:latin typeface="Times New Roman"/>
                <a:cs typeface="Times New Roman"/>
              </a:rPr>
              <a:t>1</a:t>
            </a:r>
            <a:endParaRPr sz="1500" baseline="27777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60979" y="1001268"/>
            <a:ext cx="1928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Times New Roman"/>
                <a:cs typeface="Times New Roman"/>
              </a:rPr>
              <a:t>1</a:t>
            </a:r>
            <a:r>
              <a:rPr sz="1550" spc="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4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0</a:t>
            </a:r>
            <a:r>
              <a:rPr sz="1550" spc="-11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.75</a:t>
            </a:r>
            <a:r>
              <a:rPr sz="1550" spc="415" dirty="0">
                <a:latin typeface="Times New Roman"/>
                <a:cs typeface="Times New Roman"/>
              </a:rPr>
              <a:t> </a:t>
            </a:r>
            <a:r>
              <a:rPr sz="2325" i="1" baseline="1792" dirty="0">
                <a:latin typeface="Times New Roman"/>
                <a:cs typeface="Times New Roman"/>
              </a:rPr>
              <a:t>z</a:t>
            </a:r>
            <a:r>
              <a:rPr sz="2325" i="1" spc="-67" baseline="1792" dirty="0">
                <a:latin typeface="Times New Roman"/>
                <a:cs typeface="Times New Roman"/>
              </a:rPr>
              <a:t> </a:t>
            </a:r>
            <a:r>
              <a:rPr sz="1500" baseline="27777" dirty="0">
                <a:latin typeface="Symbol"/>
                <a:cs typeface="Symbol"/>
              </a:rPr>
              <a:t></a:t>
            </a:r>
            <a:r>
              <a:rPr sz="1500" baseline="27777" dirty="0">
                <a:latin typeface="Times New Roman"/>
                <a:cs typeface="Times New Roman"/>
              </a:rPr>
              <a:t>1</a:t>
            </a:r>
            <a:r>
              <a:rPr sz="1500" spc="667" baseline="27777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Symbol"/>
                <a:cs typeface="Symbol"/>
              </a:rPr>
              <a:t></a:t>
            </a:r>
            <a:r>
              <a:rPr sz="2325" spc="569" baseline="1792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0</a:t>
            </a:r>
            <a:r>
              <a:rPr sz="1550" spc="-14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.125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76470" y="924306"/>
            <a:ext cx="3365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325" i="1" baseline="-16129" dirty="0">
                <a:latin typeface="Times New Roman"/>
                <a:cs typeface="Times New Roman"/>
              </a:rPr>
              <a:t>z</a:t>
            </a:r>
            <a:r>
              <a:rPr sz="2325" i="1" spc="-165" baseline="-16129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Symbol"/>
                <a:cs typeface="Symbol"/>
              </a:rPr>
              <a:t></a:t>
            </a:r>
            <a:r>
              <a:rPr sz="1000" spc="-135" dirty="0">
                <a:latin typeface="Times New Roman"/>
                <a:cs typeface="Times New Roman"/>
              </a:rPr>
              <a:t> </a:t>
            </a:r>
            <a:r>
              <a:rPr sz="1000" spc="-60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0879" y="1001268"/>
            <a:ext cx="19450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Times New Roman"/>
                <a:cs typeface="Times New Roman"/>
              </a:rPr>
              <a:t>1</a:t>
            </a:r>
            <a:r>
              <a:rPr sz="1550" spc="8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2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0</a:t>
            </a:r>
            <a:r>
              <a:rPr sz="1550" spc="-1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.75</a:t>
            </a:r>
            <a:r>
              <a:rPr sz="1550" spc="90" dirty="0">
                <a:latin typeface="Times New Roman"/>
                <a:cs typeface="Times New Roman"/>
              </a:rPr>
              <a:t>  </a:t>
            </a:r>
            <a:r>
              <a:rPr sz="2325" i="1" baseline="1792" dirty="0">
                <a:latin typeface="Times New Roman"/>
                <a:cs typeface="Times New Roman"/>
              </a:rPr>
              <a:t>z</a:t>
            </a:r>
            <a:r>
              <a:rPr sz="2325" i="1" spc="-97" baseline="1792" dirty="0">
                <a:latin typeface="Times New Roman"/>
                <a:cs typeface="Times New Roman"/>
              </a:rPr>
              <a:t> </a:t>
            </a:r>
            <a:r>
              <a:rPr sz="1500" baseline="27777" dirty="0">
                <a:latin typeface="Symbol"/>
                <a:cs typeface="Symbol"/>
              </a:rPr>
              <a:t></a:t>
            </a:r>
            <a:r>
              <a:rPr sz="1500" baseline="27777" dirty="0">
                <a:latin typeface="Times New Roman"/>
                <a:cs typeface="Times New Roman"/>
              </a:rPr>
              <a:t>1</a:t>
            </a:r>
            <a:r>
              <a:rPr sz="1500" spc="525" baseline="27777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Symbol"/>
                <a:cs typeface="Symbol"/>
              </a:rPr>
              <a:t></a:t>
            </a:r>
            <a:r>
              <a:rPr sz="2325" spc="622" baseline="1792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0</a:t>
            </a:r>
            <a:r>
              <a:rPr sz="1550" spc="-2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.125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1438" y="1250441"/>
            <a:ext cx="15811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77315" algn="l"/>
              </a:tabLst>
            </a:pPr>
            <a:r>
              <a:rPr sz="1550" spc="-25" dirty="0">
                <a:latin typeface="Times New Roman"/>
                <a:cs typeface="Times New Roman"/>
              </a:rPr>
              <a:t>18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2325" spc="-37" baseline="1792" dirty="0">
                <a:latin typeface="Times New Roman"/>
                <a:cs typeface="Times New Roman"/>
              </a:rPr>
              <a:t>25</a:t>
            </a:r>
            <a:endParaRPr sz="2325" baseline="1792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9953" y="1425194"/>
            <a:ext cx="51308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</a:t>
            </a:r>
            <a:r>
              <a:rPr sz="1550" spc="3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8</a:t>
            </a:r>
            <a:r>
              <a:rPr sz="1550" spc="229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81876" y="1425194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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89418" y="881633"/>
            <a:ext cx="3524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325" i="1" baseline="-25089" dirty="0">
                <a:latin typeface="Times New Roman"/>
                <a:cs typeface="Times New Roman"/>
              </a:rPr>
              <a:t>z</a:t>
            </a:r>
            <a:r>
              <a:rPr sz="2325" i="1" spc="-30" baseline="-25089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1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19394" y="1687322"/>
            <a:ext cx="24142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272540" algn="l"/>
              </a:tabLst>
            </a:pPr>
            <a:r>
              <a:rPr sz="2325" baseline="1792" dirty="0">
                <a:latin typeface="Times New Roman"/>
                <a:cs typeface="Times New Roman"/>
              </a:rPr>
              <a:t>1</a:t>
            </a:r>
            <a:r>
              <a:rPr sz="2325" spc="120" baseline="1792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Symbol"/>
                <a:cs typeface="Symbol"/>
              </a:rPr>
              <a:t></a:t>
            </a:r>
            <a:r>
              <a:rPr sz="2325" spc="22" baseline="1792" dirty="0">
                <a:latin typeface="Times New Roman"/>
                <a:cs typeface="Times New Roman"/>
              </a:rPr>
              <a:t> </a:t>
            </a:r>
            <a:r>
              <a:rPr sz="2325" spc="-15" baseline="1792" dirty="0">
                <a:latin typeface="Times New Roman"/>
                <a:cs typeface="Times New Roman"/>
              </a:rPr>
              <a:t>0</a:t>
            </a:r>
            <a:r>
              <a:rPr sz="2325" spc="-225" baseline="1792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Times New Roman"/>
                <a:cs typeface="Times New Roman"/>
              </a:rPr>
              <a:t>.5</a:t>
            </a:r>
            <a:r>
              <a:rPr sz="2325" spc="37" baseline="1792" dirty="0">
                <a:latin typeface="Times New Roman"/>
                <a:cs typeface="Times New Roman"/>
              </a:rPr>
              <a:t> </a:t>
            </a:r>
            <a:r>
              <a:rPr sz="2325" i="1" baseline="1792" dirty="0">
                <a:latin typeface="Times New Roman"/>
                <a:cs typeface="Times New Roman"/>
              </a:rPr>
              <a:t>z</a:t>
            </a:r>
            <a:r>
              <a:rPr sz="2325" i="1" spc="-30" baseline="1792" dirty="0">
                <a:latin typeface="Times New Roman"/>
                <a:cs typeface="Times New Roman"/>
              </a:rPr>
              <a:t> </a:t>
            </a:r>
            <a:r>
              <a:rPr sz="1500" spc="-37" baseline="27777" dirty="0">
                <a:latin typeface="Symbol"/>
                <a:cs typeface="Symbol"/>
              </a:rPr>
              <a:t></a:t>
            </a:r>
            <a:r>
              <a:rPr sz="1500" spc="-37" baseline="27777" dirty="0">
                <a:latin typeface="Times New Roman"/>
                <a:cs typeface="Times New Roman"/>
              </a:rPr>
              <a:t>1</a:t>
            </a:r>
            <a:r>
              <a:rPr sz="1500" baseline="27777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Times New Roman"/>
                <a:cs typeface="Times New Roman"/>
              </a:rPr>
              <a:t>1</a:t>
            </a:r>
            <a:r>
              <a:rPr sz="1550" spc="1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5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0</a:t>
            </a:r>
            <a:r>
              <a:rPr sz="1550" spc="-11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.25</a:t>
            </a:r>
            <a:r>
              <a:rPr sz="1550" spc="295" dirty="0">
                <a:latin typeface="Times New Roman"/>
                <a:cs typeface="Times New Roman"/>
              </a:rPr>
              <a:t> </a:t>
            </a:r>
            <a:r>
              <a:rPr sz="2325" i="1" baseline="1792" dirty="0">
                <a:latin typeface="Times New Roman"/>
                <a:cs typeface="Times New Roman"/>
              </a:rPr>
              <a:t>z</a:t>
            </a:r>
            <a:r>
              <a:rPr sz="2325" i="1" spc="-37" baseline="1792" dirty="0">
                <a:latin typeface="Times New Roman"/>
                <a:cs typeface="Times New Roman"/>
              </a:rPr>
              <a:t> </a:t>
            </a:r>
            <a:r>
              <a:rPr sz="1500" spc="-37" baseline="27777" dirty="0">
                <a:latin typeface="Symbol"/>
                <a:cs typeface="Symbol"/>
              </a:rPr>
              <a:t></a:t>
            </a:r>
            <a:r>
              <a:rPr sz="1500" spc="-37" baseline="27777" dirty="0">
                <a:latin typeface="Times New Roman"/>
                <a:cs typeface="Times New Roman"/>
              </a:rPr>
              <a:t>1</a:t>
            </a:r>
            <a:endParaRPr sz="1500" baseline="27777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80917" y="213537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omic Sans MS"/>
                <a:cs typeface="Comic Sans MS"/>
              </a:rPr>
              <a:t>8</a:t>
            </a:r>
            <a:endParaRPr sz="1800">
              <a:latin typeface="Comic Sans MS"/>
              <a:cs typeface="Comic Sans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3" y="2455926"/>
            <a:ext cx="7251192" cy="377875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512316" y="2699511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4026" y="2659634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14317" y="3345688"/>
            <a:ext cx="260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-</a:t>
            </a:r>
            <a:r>
              <a:rPr sz="1800" spc="-50" dirty="0">
                <a:latin typeface="Comic Sans MS"/>
                <a:cs typeface="Comic Sans MS"/>
              </a:rPr>
              <a:t>7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4235" y="3422142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omic Sans MS"/>
                <a:cs typeface="Comic Sans MS"/>
              </a:rPr>
              <a:t>8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99410" y="4032250"/>
            <a:ext cx="494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0.75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44823" y="3775455"/>
            <a:ext cx="5365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dirty="0">
                <a:latin typeface="Comic Sans MS"/>
                <a:cs typeface="Comic Sans MS"/>
              </a:rPr>
              <a:t>1</a:t>
            </a:r>
            <a:r>
              <a:rPr sz="1200" spc="170" dirty="0">
                <a:latin typeface="Comic Sans MS"/>
                <a:cs typeface="Comic Sans MS"/>
              </a:rPr>
              <a:t> </a:t>
            </a:r>
            <a:r>
              <a:rPr sz="2700" spc="-75" baseline="-50925" dirty="0">
                <a:latin typeface="Comic Sans MS"/>
                <a:cs typeface="Comic Sans MS"/>
              </a:rPr>
              <a:t>8</a:t>
            </a:r>
            <a:endParaRPr sz="2700" baseline="-50925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81371" y="3955795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76490" y="4032250"/>
            <a:ext cx="261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18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91143" y="3955795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21355" y="4690871"/>
            <a:ext cx="1166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76300" algn="l"/>
              </a:tabLst>
            </a:pPr>
            <a:r>
              <a:rPr sz="1800" spc="-10" dirty="0">
                <a:latin typeface="Comic Sans MS"/>
                <a:cs typeface="Comic Sans MS"/>
              </a:rPr>
              <a:t>-0.125</a:t>
            </a:r>
            <a:r>
              <a:rPr sz="1800" dirty="0">
                <a:latin typeface="Comic Sans MS"/>
                <a:cs typeface="Comic Sans MS"/>
              </a:rPr>
              <a:t>	</a:t>
            </a:r>
            <a:r>
              <a:rPr sz="2700" spc="-37" baseline="33950" dirty="0">
                <a:latin typeface="Comic Sans MS"/>
                <a:cs typeface="Comic Sans MS"/>
              </a:rPr>
              <a:t>z</a:t>
            </a:r>
            <a:r>
              <a:rPr sz="1800" spc="-37" baseline="69444" dirty="0">
                <a:latin typeface="Comic Sans MS"/>
                <a:cs typeface="Comic Sans MS"/>
              </a:rPr>
              <a:t>-</a:t>
            </a:r>
            <a:r>
              <a:rPr sz="1800" spc="-75" baseline="69444" dirty="0">
                <a:latin typeface="Comic Sans MS"/>
                <a:cs typeface="Comic Sans MS"/>
              </a:rPr>
              <a:t>1</a:t>
            </a:r>
            <a:endParaRPr sz="1800" baseline="69444">
              <a:latin typeface="Comic Sans MS"/>
              <a:cs typeface="Comic Sans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37781" y="4641850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mic Sans MS"/>
                <a:cs typeface="Comic Sans MS"/>
              </a:rPr>
              <a:t>0.5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98435" y="4559554"/>
            <a:ext cx="596900" cy="88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1200">
              <a:latin typeface="Comic Sans MS"/>
              <a:cs typeface="Comic Sans MS"/>
            </a:endParaRPr>
          </a:p>
          <a:p>
            <a:pPr marL="190500">
              <a:lnSpc>
                <a:spcPct val="100000"/>
              </a:lnSpc>
            </a:pPr>
            <a:r>
              <a:rPr sz="1800" spc="-10" dirty="0">
                <a:latin typeface="Comic Sans MS"/>
                <a:cs typeface="Comic Sans MS"/>
              </a:rPr>
              <a:t>-</a:t>
            </a:r>
            <a:r>
              <a:rPr sz="1800" spc="-25" dirty="0">
                <a:latin typeface="Comic Sans MS"/>
                <a:cs typeface="Comic Sans MS"/>
              </a:rPr>
              <a:t>25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61581" y="5785611"/>
            <a:ext cx="494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0.25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98435" y="5703316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17108" y="1636014"/>
            <a:ext cx="1013460" cy="0"/>
          </a:xfrm>
          <a:custGeom>
            <a:avLst/>
            <a:gdLst/>
            <a:ahLst/>
            <a:cxnLst/>
            <a:rect l="l" t="t" r="r" b="b"/>
            <a:pathLst>
              <a:path w="1013459">
                <a:moveTo>
                  <a:pt x="0" y="0"/>
                </a:moveTo>
                <a:lnTo>
                  <a:pt x="101346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98030" y="1635251"/>
            <a:ext cx="1149350" cy="0"/>
          </a:xfrm>
          <a:custGeom>
            <a:avLst/>
            <a:gdLst/>
            <a:ahLst/>
            <a:cxnLst/>
            <a:rect l="l" t="t" r="r" b="b"/>
            <a:pathLst>
              <a:path w="1149350">
                <a:moveTo>
                  <a:pt x="0" y="0"/>
                </a:moveTo>
                <a:lnTo>
                  <a:pt x="114909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7321" rIns="0" bIns="0" rtlCol="0">
            <a:spAutoFit/>
          </a:bodyPr>
          <a:lstStyle/>
          <a:p>
            <a:pPr marL="2303145">
              <a:lnSpc>
                <a:spcPct val="100000"/>
              </a:lnSpc>
              <a:spcBef>
                <a:spcPts val="100"/>
              </a:spcBef>
            </a:pPr>
            <a:r>
              <a:rPr sz="2800" u="none" dirty="0"/>
              <a:t>Transposed</a:t>
            </a:r>
            <a:r>
              <a:rPr sz="2800" u="none" spc="-175" dirty="0"/>
              <a:t> </a:t>
            </a:r>
            <a:r>
              <a:rPr sz="2800" u="none" spc="-20" dirty="0"/>
              <a:t>Forms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61237" y="1229105"/>
            <a:ext cx="7129780" cy="1114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60680" marR="5080" indent="-348615">
              <a:lnSpc>
                <a:spcPct val="99000"/>
              </a:lnSpc>
              <a:spcBef>
                <a:spcPts val="120"/>
              </a:spcBef>
              <a:buChar char="•"/>
              <a:tabLst>
                <a:tab pos="360680" algn="l"/>
              </a:tabLst>
            </a:pPr>
            <a:r>
              <a:rPr sz="1800" dirty="0">
                <a:latin typeface="Times New Roman"/>
                <a:cs typeface="Times New Roman"/>
              </a:rPr>
              <a:t>Transposition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(or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flow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graph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reversal)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flow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graph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accomplished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by </a:t>
            </a:r>
            <a:r>
              <a:rPr sz="1800" dirty="0">
                <a:latin typeface="Times New Roman"/>
                <a:cs typeface="Times New Roman"/>
              </a:rPr>
              <a:t>reversing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directions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all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branches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network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while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keeping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the </a:t>
            </a:r>
            <a:r>
              <a:rPr sz="1800" spc="-10" dirty="0">
                <a:latin typeface="Times New Roman"/>
                <a:cs typeface="Times New Roman"/>
              </a:rPr>
              <a:t>branch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transmittances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they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were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reversing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roles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and </a:t>
            </a:r>
            <a:r>
              <a:rPr sz="1800" dirty="0">
                <a:latin typeface="Times New Roman"/>
                <a:cs typeface="Times New Roman"/>
              </a:rPr>
              <a:t>output</a:t>
            </a:r>
            <a:r>
              <a:rPr sz="1800" spc="-1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source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nodes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become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sink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nodes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vice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versa.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70811" y="3624071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3333CC"/>
                </a:solidFill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2420" y="3593592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A4FAC"/>
                </a:solidFill>
                <a:latin typeface="Times New Roman"/>
                <a:cs typeface="Times New Roman"/>
              </a:rPr>
              <a:t>y[n]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9473" y="3593592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A4FAC"/>
                </a:solidFill>
                <a:latin typeface="Times New Roman"/>
                <a:cs typeface="Times New Roman"/>
              </a:rPr>
              <a:t>y[n]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9143" y="3593592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3333CC"/>
                </a:solidFill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9473" y="4844033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3333CC"/>
                </a:solidFill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9143" y="4844033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A4FAC"/>
                </a:solidFill>
                <a:latin typeface="Times New Roman"/>
                <a:cs typeface="Times New Roman"/>
              </a:rPr>
              <a:t>y[n]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51703" y="5195315"/>
            <a:ext cx="2679700" cy="927735"/>
            <a:chOff x="5251703" y="5195315"/>
            <a:chExt cx="2679700" cy="92773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1703" y="5195315"/>
              <a:ext cx="164591" cy="16535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410200" y="5240273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8100"/>
                  </a:moveTo>
                  <a:lnTo>
                    <a:pt x="673100" y="31750"/>
                  </a:ln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73100" y="44450"/>
                  </a:lnTo>
                  <a:lnTo>
                    <a:pt x="685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9903" y="5195315"/>
              <a:ext cx="164591" cy="1653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48400" y="5240273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8100"/>
                  </a:moveTo>
                  <a:lnTo>
                    <a:pt x="673100" y="31750"/>
                  </a:ln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73100" y="44450"/>
                  </a:lnTo>
                  <a:lnTo>
                    <a:pt x="685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8103" y="5195315"/>
              <a:ext cx="164592" cy="16535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086600" y="5240273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8100"/>
                  </a:moveTo>
                  <a:lnTo>
                    <a:pt x="673100" y="31750"/>
                  </a:ln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73100" y="44450"/>
                  </a:lnTo>
                  <a:lnTo>
                    <a:pt x="685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6303" y="5195315"/>
              <a:ext cx="164592" cy="1653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9903" y="5957315"/>
              <a:ext cx="164591" cy="16535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134100" y="5354573"/>
              <a:ext cx="914400" cy="723900"/>
            </a:xfrm>
            <a:custGeom>
              <a:avLst/>
              <a:gdLst/>
              <a:ahLst/>
              <a:cxnLst/>
              <a:rect l="l" t="t" r="r" b="b"/>
              <a:pathLst>
                <a:path w="914400" h="7239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09600"/>
                  </a:lnTo>
                  <a:lnTo>
                    <a:pt x="44450" y="6096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914400" h="723900">
                  <a:moveTo>
                    <a:pt x="914400" y="76200"/>
                  </a:moveTo>
                  <a:lnTo>
                    <a:pt x="876300" y="0"/>
                  </a:lnTo>
                  <a:lnTo>
                    <a:pt x="838200" y="76200"/>
                  </a:lnTo>
                  <a:lnTo>
                    <a:pt x="869950" y="76200"/>
                  </a:lnTo>
                  <a:lnTo>
                    <a:pt x="869950" y="679450"/>
                  </a:lnTo>
                  <a:lnTo>
                    <a:pt x="190500" y="679450"/>
                  </a:lnTo>
                  <a:lnTo>
                    <a:pt x="190500" y="647700"/>
                  </a:lnTo>
                  <a:lnTo>
                    <a:pt x="114300" y="685800"/>
                  </a:lnTo>
                  <a:lnTo>
                    <a:pt x="190500" y="723900"/>
                  </a:lnTo>
                  <a:lnTo>
                    <a:pt x="190500" y="692150"/>
                  </a:lnTo>
                  <a:lnTo>
                    <a:pt x="876300" y="692150"/>
                  </a:lnTo>
                  <a:lnTo>
                    <a:pt x="876300" y="685800"/>
                  </a:lnTo>
                  <a:lnTo>
                    <a:pt x="882650" y="685800"/>
                  </a:lnTo>
                  <a:lnTo>
                    <a:pt x="882650" y="679462"/>
                  </a:lnTo>
                  <a:lnTo>
                    <a:pt x="882650" y="76200"/>
                  </a:lnTo>
                  <a:lnTo>
                    <a:pt x="9144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773928" y="5591302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61581" y="5679694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43900" y="431596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199"/>
                </a:lnTo>
                <a:lnTo>
                  <a:pt x="76200" y="7619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43900" y="446836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199"/>
                </a:lnTo>
                <a:lnTo>
                  <a:pt x="76200" y="7619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43900" y="462076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199"/>
                </a:lnTo>
                <a:lnTo>
                  <a:pt x="76200" y="7619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267700" y="4773167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228600" y="76200"/>
                </a:moveTo>
                <a:lnTo>
                  <a:pt x="152400" y="76200"/>
                </a:lnTo>
                <a:lnTo>
                  <a:pt x="152400" y="0"/>
                </a:lnTo>
                <a:lnTo>
                  <a:pt x="76200" y="0"/>
                </a:lnTo>
                <a:lnTo>
                  <a:pt x="76200" y="76200"/>
                </a:lnTo>
                <a:lnTo>
                  <a:pt x="0" y="76200"/>
                </a:lnTo>
                <a:lnTo>
                  <a:pt x="114300" y="304800"/>
                </a:lnTo>
                <a:lnTo>
                  <a:pt x="2286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1746504" y="3949446"/>
            <a:ext cx="2749550" cy="927735"/>
            <a:chOff x="1746504" y="3949446"/>
            <a:chExt cx="2749550" cy="92773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6504" y="3949446"/>
              <a:ext cx="164592" cy="1653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905000" y="399440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8100"/>
                  </a:moveTo>
                  <a:lnTo>
                    <a:pt x="673100" y="31750"/>
                  </a:ln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73100" y="44450"/>
                  </a:lnTo>
                  <a:lnTo>
                    <a:pt x="685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4704" y="3949446"/>
              <a:ext cx="164592" cy="16535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743200" y="399440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8100"/>
                  </a:moveTo>
                  <a:lnTo>
                    <a:pt x="673100" y="31750"/>
                  </a:ln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73100" y="44450"/>
                  </a:lnTo>
                  <a:lnTo>
                    <a:pt x="685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2904" y="3949446"/>
              <a:ext cx="164591" cy="16535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581400" y="399440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8100"/>
                  </a:moveTo>
                  <a:lnTo>
                    <a:pt x="673100" y="31750"/>
                  </a:ln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73100" y="44450"/>
                  </a:lnTo>
                  <a:lnTo>
                    <a:pt x="685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1104" y="3949446"/>
              <a:ext cx="164591" cy="16535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2904" y="4711446"/>
              <a:ext cx="164591" cy="16535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628900" y="4108704"/>
              <a:ext cx="1866900" cy="723900"/>
            </a:xfrm>
            <a:custGeom>
              <a:avLst/>
              <a:gdLst/>
              <a:ahLst/>
              <a:cxnLst/>
              <a:rect l="l" t="t" r="r" b="b"/>
              <a:pathLst>
                <a:path w="1866900" h="723900">
                  <a:moveTo>
                    <a:pt x="800100" y="679450"/>
                  </a:moveTo>
                  <a:lnTo>
                    <a:pt x="114300" y="679450"/>
                  </a:lnTo>
                  <a:lnTo>
                    <a:pt x="114300" y="647700"/>
                  </a:lnTo>
                  <a:lnTo>
                    <a:pt x="44450" y="682625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685800"/>
                  </a:lnTo>
                  <a:lnTo>
                    <a:pt x="38100" y="685800"/>
                  </a:lnTo>
                  <a:lnTo>
                    <a:pt x="114300" y="723900"/>
                  </a:lnTo>
                  <a:lnTo>
                    <a:pt x="114300" y="692150"/>
                  </a:lnTo>
                  <a:lnTo>
                    <a:pt x="800100" y="692150"/>
                  </a:lnTo>
                  <a:lnTo>
                    <a:pt x="800100" y="682625"/>
                  </a:lnTo>
                  <a:lnTo>
                    <a:pt x="800100" y="679450"/>
                  </a:lnTo>
                  <a:close/>
                </a:path>
                <a:path w="1866900" h="723900">
                  <a:moveTo>
                    <a:pt x="914400" y="533400"/>
                  </a:moveTo>
                  <a:lnTo>
                    <a:pt x="882650" y="533400"/>
                  </a:lnTo>
                  <a:lnTo>
                    <a:pt x="882650" y="0"/>
                  </a:lnTo>
                  <a:lnTo>
                    <a:pt x="869950" y="0"/>
                  </a:lnTo>
                  <a:lnTo>
                    <a:pt x="869950" y="533400"/>
                  </a:lnTo>
                  <a:lnTo>
                    <a:pt x="838200" y="533400"/>
                  </a:lnTo>
                  <a:lnTo>
                    <a:pt x="876300" y="609600"/>
                  </a:lnTo>
                  <a:lnTo>
                    <a:pt x="914400" y="533400"/>
                  </a:lnTo>
                  <a:close/>
                </a:path>
                <a:path w="1866900" h="723900">
                  <a:moveTo>
                    <a:pt x="1866900" y="419100"/>
                  </a:moveTo>
                  <a:lnTo>
                    <a:pt x="1790700" y="419100"/>
                  </a:lnTo>
                  <a:lnTo>
                    <a:pt x="1790700" y="495300"/>
                  </a:lnTo>
                  <a:lnTo>
                    <a:pt x="1866900" y="495300"/>
                  </a:lnTo>
                  <a:lnTo>
                    <a:pt x="1866900" y="419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4572000" y="452780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24400" y="452780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76800" y="452780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29200" y="445160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  <a:lnTo>
                  <a:pt x="228600" y="1143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5251703" y="3949446"/>
            <a:ext cx="2679700" cy="927735"/>
            <a:chOff x="5251703" y="3949446"/>
            <a:chExt cx="2679700" cy="927735"/>
          </a:xfrm>
        </p:grpSpPr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1703" y="3949446"/>
              <a:ext cx="164591" cy="16535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410200" y="399440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85800" y="44450"/>
                  </a:lnTo>
                  <a:lnTo>
                    <a:pt x="6858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9903" y="3949446"/>
              <a:ext cx="164591" cy="16535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248400" y="399440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85800" y="44450"/>
                  </a:lnTo>
                  <a:lnTo>
                    <a:pt x="6858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8103" y="3949446"/>
              <a:ext cx="164592" cy="16535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086600" y="3994404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85800" y="44450"/>
                  </a:lnTo>
                  <a:lnTo>
                    <a:pt x="6858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6303" y="3949446"/>
              <a:ext cx="164592" cy="16535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8103" y="4711446"/>
              <a:ext cx="164592" cy="16535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134100" y="4108704"/>
              <a:ext cx="914400" cy="723900"/>
            </a:xfrm>
            <a:custGeom>
              <a:avLst/>
              <a:gdLst/>
              <a:ahLst/>
              <a:cxnLst/>
              <a:rect l="l" t="t" r="r" b="b"/>
              <a:pathLst>
                <a:path w="914400" h="723900">
                  <a:moveTo>
                    <a:pt x="800100" y="685800"/>
                  </a:moveTo>
                  <a:lnTo>
                    <a:pt x="787400" y="679450"/>
                  </a:lnTo>
                  <a:lnTo>
                    <a:pt x="723900" y="647700"/>
                  </a:lnTo>
                  <a:lnTo>
                    <a:pt x="723900" y="679450"/>
                  </a:lnTo>
                  <a:lnTo>
                    <a:pt x="41275" y="679450"/>
                  </a:lnTo>
                  <a:lnTo>
                    <a:pt x="76200" y="609600"/>
                  </a:lnTo>
                  <a:lnTo>
                    <a:pt x="44450" y="6096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609600"/>
                  </a:lnTo>
                  <a:lnTo>
                    <a:pt x="0" y="609600"/>
                  </a:lnTo>
                  <a:lnTo>
                    <a:pt x="38100" y="685800"/>
                  </a:lnTo>
                  <a:lnTo>
                    <a:pt x="38100" y="692150"/>
                  </a:lnTo>
                  <a:lnTo>
                    <a:pt x="723900" y="692150"/>
                  </a:lnTo>
                  <a:lnTo>
                    <a:pt x="723900" y="723900"/>
                  </a:lnTo>
                  <a:lnTo>
                    <a:pt x="800100" y="685800"/>
                  </a:lnTo>
                  <a:close/>
                </a:path>
                <a:path w="914400" h="723900">
                  <a:moveTo>
                    <a:pt x="914400" y="76200"/>
                  </a:moveTo>
                  <a:lnTo>
                    <a:pt x="876300" y="0"/>
                  </a:lnTo>
                  <a:lnTo>
                    <a:pt x="838200" y="76200"/>
                  </a:lnTo>
                  <a:lnTo>
                    <a:pt x="869950" y="76200"/>
                  </a:lnTo>
                  <a:lnTo>
                    <a:pt x="869950" y="609600"/>
                  </a:lnTo>
                  <a:lnTo>
                    <a:pt x="882650" y="609600"/>
                  </a:lnTo>
                  <a:lnTo>
                    <a:pt x="882650" y="76200"/>
                  </a:lnTo>
                  <a:lnTo>
                    <a:pt x="9144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975610" y="4435347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44823" y="4234179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485382" y="4435347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069581" y="4343907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1355" y="468375"/>
            <a:ext cx="3975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x[n]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18328" y="468375"/>
            <a:ext cx="3848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y[n]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7220" y="3429761"/>
            <a:ext cx="3975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x[n]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1143" y="3429761"/>
            <a:ext cx="3848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y[n]</a:t>
            </a:r>
            <a:endParaRPr sz="1600">
              <a:latin typeface="Comic Sans MS"/>
              <a:cs typeface="Comic Sans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3" y="831341"/>
            <a:ext cx="4126991" cy="237439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882901" y="931671"/>
            <a:ext cx="29908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400" spc="-22" baseline="-12152" dirty="0">
                <a:latin typeface="Comic Sans MS"/>
                <a:cs typeface="Comic Sans MS"/>
              </a:rPr>
              <a:t>z</a:t>
            </a:r>
            <a:r>
              <a:rPr sz="1050" spc="-1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2901" y="1542034"/>
            <a:ext cx="299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8955" y="532384"/>
            <a:ext cx="274955" cy="1272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15873" dirty="0">
                <a:latin typeface="Comic Sans MS"/>
                <a:cs typeface="Comic Sans MS"/>
              </a:rPr>
              <a:t>0</a:t>
            </a:r>
            <a:endParaRPr sz="1575" baseline="-15873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15873" dirty="0">
                <a:latin typeface="Comic Sans MS"/>
                <a:cs typeface="Comic Sans MS"/>
              </a:rPr>
              <a:t>1</a:t>
            </a:r>
            <a:endParaRPr sz="1575" baseline="-15873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7936" dirty="0">
                <a:latin typeface="Comic Sans MS"/>
                <a:cs typeface="Comic Sans MS"/>
              </a:rPr>
              <a:t>2</a:t>
            </a:r>
            <a:endParaRPr sz="1575" baseline="-7936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6117" y="1074927"/>
            <a:ext cx="23812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600" spc="-25" dirty="0">
                <a:latin typeface="Comic Sans MS"/>
                <a:cs typeface="Comic Sans MS"/>
              </a:rPr>
              <a:t>a</a:t>
            </a:r>
            <a:r>
              <a:rPr sz="1575" spc="-37" baseline="-18518" dirty="0">
                <a:latin typeface="Comic Sans MS"/>
                <a:cs typeface="Comic Sans MS"/>
              </a:rPr>
              <a:t>1</a:t>
            </a:r>
            <a:endParaRPr sz="1575" baseline="-18518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71517" y="1580642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72864" y="1672082"/>
            <a:ext cx="10731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8371" y="931671"/>
            <a:ext cx="299085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400" spc="-22" baseline="-12152" dirty="0">
                <a:latin typeface="Comic Sans MS"/>
                <a:cs typeface="Comic Sans MS"/>
              </a:rPr>
              <a:t>z</a:t>
            </a:r>
            <a:r>
              <a:rPr sz="1050" spc="-1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82901" y="2685542"/>
            <a:ext cx="299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68955" y="2246375"/>
            <a:ext cx="4140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4355" y="2726689"/>
            <a:ext cx="1466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b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11704" y="2818129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46117" y="2246375"/>
            <a:ext cx="3956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2" baseline="12152" dirty="0">
                <a:latin typeface="Comic Sans MS"/>
                <a:cs typeface="Comic Sans MS"/>
              </a:rPr>
              <a:t>a</a:t>
            </a:r>
            <a:r>
              <a:rPr sz="1050" spc="-35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71517" y="2726689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2864" y="2818129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08371" y="2542286"/>
            <a:ext cx="299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9703" y="3790188"/>
            <a:ext cx="4126992" cy="237515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855717" y="3893058"/>
            <a:ext cx="299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55717" y="4503166"/>
            <a:ext cx="299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67426" y="4039870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68771" y="4151121"/>
            <a:ext cx="857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67426" y="4545076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68771" y="4636516"/>
            <a:ext cx="10731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22235" y="3493770"/>
            <a:ext cx="274955" cy="1268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15873" dirty="0">
                <a:latin typeface="Comic Sans MS"/>
                <a:cs typeface="Comic Sans MS"/>
              </a:rPr>
              <a:t>0</a:t>
            </a:r>
            <a:endParaRPr sz="1575" baseline="-15873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15873" dirty="0">
                <a:latin typeface="Comic Sans MS"/>
                <a:cs typeface="Comic Sans MS"/>
              </a:rPr>
              <a:t>1</a:t>
            </a:r>
            <a:endParaRPr sz="1575" baseline="-15873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825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7936" dirty="0">
                <a:latin typeface="Comic Sans MS"/>
                <a:cs typeface="Comic Sans MS"/>
              </a:rPr>
              <a:t>2</a:t>
            </a:r>
            <a:endParaRPr sz="1575" baseline="-7936">
              <a:latin typeface="Comic Sans MS"/>
              <a:cs typeface="Comic Sans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84490" y="3893058"/>
            <a:ext cx="29908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55717" y="5649467"/>
            <a:ext cx="299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42026" y="5207508"/>
            <a:ext cx="3981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44" baseline="12152" dirty="0">
                <a:latin typeface="Comic Sans MS"/>
                <a:cs typeface="Comic Sans MS"/>
              </a:rPr>
              <a:t>a</a:t>
            </a:r>
            <a:r>
              <a:rPr sz="1050" spc="-30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67426" y="5687567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68771" y="5779008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22235" y="5207508"/>
            <a:ext cx="4140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47635" y="5687567"/>
            <a:ext cx="1466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b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64983" y="5779008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84490" y="5503417"/>
            <a:ext cx="2990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5155" y="390652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52771" y="390652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1873" y="2970784"/>
            <a:ext cx="443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9728" y="3036316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15873" dirty="0">
                <a:latin typeface="Comic Sans MS"/>
                <a:cs typeface="Comic Sans MS"/>
              </a:rPr>
              <a:t>0</a:t>
            </a:r>
            <a:endParaRPr sz="1575" baseline="-15873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67597" y="2970784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5503" y="754380"/>
            <a:ext cx="3517391" cy="283235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18155" y="998727"/>
            <a:ext cx="13017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9501" y="1090167"/>
            <a:ext cx="8572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8155" y="1532890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19501" y="1624329"/>
            <a:ext cx="10731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83864" y="422910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omic Sans MS"/>
                <a:cs typeface="Comic Sans MS"/>
              </a:rPr>
              <a:t>b</a:t>
            </a:r>
            <a:r>
              <a:rPr sz="1575" spc="-37" baseline="-15873" dirty="0">
                <a:latin typeface="Comic Sans MS"/>
                <a:cs typeface="Comic Sans MS"/>
              </a:rPr>
              <a:t>0</a:t>
            </a:r>
            <a:endParaRPr sz="1575" baseline="-15873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30421" y="1123188"/>
            <a:ext cx="857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79064" y="755142"/>
            <a:ext cx="499745" cy="832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dirty="0">
                <a:latin typeface="Comic Sans MS"/>
                <a:cs typeface="Comic Sans MS"/>
              </a:rPr>
              <a:t>1</a:t>
            </a:r>
            <a:r>
              <a:rPr sz="1050" spc="315" dirty="0">
                <a:latin typeface="Comic Sans MS"/>
                <a:cs typeface="Comic Sans MS"/>
              </a:rPr>
              <a:t> </a:t>
            </a:r>
            <a:r>
              <a:rPr sz="2400" spc="-75" baseline="-46875" dirty="0">
                <a:latin typeface="Comic Sans MS"/>
                <a:cs typeface="Comic Sans MS"/>
              </a:rPr>
              <a:t>b</a:t>
            </a:r>
            <a:endParaRPr sz="2400" baseline="-46875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045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dirty="0">
                <a:latin typeface="Comic Sans MS"/>
                <a:cs typeface="Comic Sans MS"/>
              </a:rPr>
              <a:t>1</a:t>
            </a:r>
            <a:r>
              <a:rPr sz="1050" spc="315" dirty="0">
                <a:latin typeface="Comic Sans MS"/>
                <a:cs typeface="Comic Sans MS"/>
              </a:rPr>
              <a:t> </a:t>
            </a:r>
            <a:r>
              <a:rPr sz="2400" spc="-75" baseline="-46875" dirty="0">
                <a:latin typeface="Comic Sans MS"/>
                <a:cs typeface="Comic Sans MS"/>
              </a:rPr>
              <a:t>b</a:t>
            </a:r>
            <a:endParaRPr sz="2400" baseline="-46875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30421" y="1654048"/>
            <a:ext cx="107314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92755" y="2627630"/>
            <a:ext cx="3956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2" baseline="12152" dirty="0">
                <a:latin typeface="Comic Sans MS"/>
                <a:cs typeface="Comic Sans MS"/>
              </a:rPr>
              <a:t>a</a:t>
            </a:r>
            <a:r>
              <a:rPr sz="1050" spc="-35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3864" y="2627630"/>
            <a:ext cx="4140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8410" y="3136899"/>
            <a:ext cx="1295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22042" y="3259582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9064" y="2932683"/>
            <a:ext cx="4997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dirty="0">
                <a:latin typeface="Comic Sans MS"/>
                <a:cs typeface="Comic Sans MS"/>
              </a:rPr>
              <a:t>1</a:t>
            </a:r>
            <a:r>
              <a:rPr sz="1050" spc="315" dirty="0">
                <a:latin typeface="Comic Sans MS"/>
                <a:cs typeface="Comic Sans MS"/>
              </a:rPr>
              <a:t> </a:t>
            </a:r>
            <a:r>
              <a:rPr sz="2400" spc="-75" baseline="-46875" dirty="0">
                <a:latin typeface="Comic Sans MS"/>
                <a:cs typeface="Comic Sans MS"/>
              </a:rPr>
              <a:t>b</a:t>
            </a:r>
            <a:endParaRPr sz="2400" baseline="-46875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31438" y="3259582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7903" y="3332226"/>
            <a:ext cx="3517392" cy="283235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485382" y="3579114"/>
            <a:ext cx="1466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b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04254" y="3704844"/>
            <a:ext cx="857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80376" y="3704844"/>
            <a:ext cx="8572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5128" y="4116070"/>
            <a:ext cx="1466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b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02476" y="4207509"/>
            <a:ext cx="10731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45781" y="3374898"/>
            <a:ext cx="483234" cy="79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dirty="0">
                <a:latin typeface="Comic Sans MS"/>
                <a:cs typeface="Comic Sans MS"/>
              </a:rPr>
              <a:t>1</a:t>
            </a:r>
            <a:r>
              <a:rPr sz="1050" spc="315" dirty="0">
                <a:latin typeface="Comic Sans MS"/>
                <a:cs typeface="Comic Sans MS"/>
              </a:rPr>
              <a:t> </a:t>
            </a:r>
            <a:r>
              <a:rPr sz="2400" spc="-75" baseline="-46875" dirty="0">
                <a:latin typeface="Comic Sans MS"/>
                <a:cs typeface="Comic Sans MS"/>
              </a:rPr>
              <a:t>a</a:t>
            </a:r>
            <a:endParaRPr sz="2400" baseline="-46875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105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dirty="0">
                <a:latin typeface="Comic Sans MS"/>
                <a:cs typeface="Comic Sans MS"/>
              </a:rPr>
              <a:t>1</a:t>
            </a:r>
            <a:r>
              <a:rPr sz="1050" spc="315" dirty="0">
                <a:latin typeface="Comic Sans MS"/>
                <a:cs typeface="Comic Sans MS"/>
              </a:rPr>
              <a:t> </a:t>
            </a:r>
            <a:r>
              <a:rPr sz="2400" spc="-75" baseline="-48611" dirty="0">
                <a:latin typeface="Comic Sans MS"/>
                <a:cs typeface="Comic Sans MS"/>
              </a:rPr>
              <a:t>a</a:t>
            </a:r>
            <a:endParaRPr sz="2400" baseline="-48611">
              <a:latin typeface="Comic Sans MS"/>
              <a:cs typeface="Comic Sans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94345" y="4213352"/>
            <a:ext cx="10731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59728" y="5207508"/>
            <a:ext cx="4140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b</a:t>
            </a:r>
            <a:r>
              <a:rPr sz="1050" spc="-25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85128" y="5687567"/>
            <a:ext cx="1466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Comic Sans MS"/>
                <a:cs typeface="Comic Sans MS"/>
              </a:rPr>
              <a:t>b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02476" y="5779008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55407" y="5207000"/>
            <a:ext cx="3981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Comic Sans MS"/>
                <a:cs typeface="Comic Sans MS"/>
              </a:rPr>
              <a:t>a</a:t>
            </a:r>
            <a:r>
              <a:rPr sz="1050" spc="-25" dirty="0">
                <a:latin typeface="Comic Sans MS"/>
                <a:cs typeface="Comic Sans MS"/>
              </a:rPr>
              <a:t>N-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45781" y="5502402"/>
            <a:ext cx="483234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3888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-</a:t>
            </a:r>
            <a:r>
              <a:rPr sz="1050" dirty="0">
                <a:latin typeface="Comic Sans MS"/>
                <a:cs typeface="Comic Sans MS"/>
              </a:rPr>
              <a:t>1</a:t>
            </a:r>
            <a:r>
              <a:rPr sz="1050" spc="315" dirty="0">
                <a:latin typeface="Comic Sans MS"/>
                <a:cs typeface="Comic Sans MS"/>
              </a:rPr>
              <a:t> </a:t>
            </a:r>
            <a:r>
              <a:rPr sz="2400" spc="-75" baseline="-48611" dirty="0">
                <a:latin typeface="Comic Sans MS"/>
                <a:cs typeface="Comic Sans MS"/>
              </a:rPr>
              <a:t>a</a:t>
            </a:r>
            <a:endParaRPr sz="2400" baseline="-48611">
              <a:latin typeface="Comic Sans MS"/>
              <a:cs typeface="Comic Sans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82916" y="5813297"/>
            <a:ext cx="13208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Comic Sans MS"/>
                <a:cs typeface="Comic Sans MS"/>
              </a:rPr>
              <a:t>N</a:t>
            </a:r>
            <a:endParaRPr sz="10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48350" y="3356355"/>
            <a:ext cx="10934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9165" algn="l"/>
              </a:tabLst>
            </a:pPr>
            <a:r>
              <a:rPr sz="1000" dirty="0">
                <a:latin typeface="Times New Roman"/>
                <a:cs typeface="Times New Roman"/>
              </a:rPr>
              <a:t>1</a:t>
            </a:r>
            <a:r>
              <a:rPr sz="1000" spc="-135" dirty="0">
                <a:latin typeface="Times New Roman"/>
                <a:cs typeface="Times New Roman"/>
              </a:rPr>
              <a:t> </a:t>
            </a:r>
            <a:r>
              <a:rPr sz="1000" i="1" spc="-50" dirty="0">
                <a:latin typeface="Times New Roman"/>
                <a:cs typeface="Times New Roman"/>
              </a:rPr>
              <a:t>k</a:t>
            </a:r>
            <a:r>
              <a:rPr sz="1000" i="1" dirty="0">
                <a:latin typeface="Times New Roman"/>
                <a:cs typeface="Times New Roman"/>
              </a:rPr>
              <a:t>	</a:t>
            </a:r>
            <a:r>
              <a:rPr sz="1000" dirty="0">
                <a:latin typeface="Times New Roman"/>
                <a:cs typeface="Times New Roman"/>
              </a:rPr>
              <a:t>2</a:t>
            </a:r>
            <a:r>
              <a:rPr sz="1000" spc="-85" dirty="0">
                <a:latin typeface="Times New Roman"/>
                <a:cs typeface="Times New Roman"/>
              </a:rPr>
              <a:t> </a:t>
            </a:r>
            <a:r>
              <a:rPr sz="1000" i="1" spc="-50" dirty="0">
                <a:latin typeface="Times New Roman"/>
                <a:cs typeface="Times New Roman"/>
              </a:rPr>
              <a:t>k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3316" y="385317"/>
            <a:ext cx="5176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Basic</a:t>
            </a:r>
            <a:r>
              <a:rPr sz="2400" u="none" spc="-140" dirty="0"/>
              <a:t> </a:t>
            </a:r>
            <a:r>
              <a:rPr sz="2400" u="none" dirty="0"/>
              <a:t>Network</a:t>
            </a:r>
            <a:r>
              <a:rPr sz="2400" u="none" spc="-105" dirty="0"/>
              <a:t> </a:t>
            </a:r>
            <a:r>
              <a:rPr sz="2400" u="none" dirty="0"/>
              <a:t>Structures</a:t>
            </a:r>
            <a:r>
              <a:rPr sz="2400" u="none" spc="-120" dirty="0"/>
              <a:t> </a:t>
            </a:r>
            <a:r>
              <a:rPr sz="2400" u="none" dirty="0"/>
              <a:t>for</a:t>
            </a:r>
            <a:r>
              <a:rPr sz="2400" u="none" spc="-135" dirty="0"/>
              <a:t> </a:t>
            </a:r>
            <a:r>
              <a:rPr sz="2400" u="none" dirty="0"/>
              <a:t>FIR</a:t>
            </a:r>
            <a:r>
              <a:rPr sz="2400" u="none" spc="-70" dirty="0"/>
              <a:t> </a:t>
            </a:r>
            <a:r>
              <a:rPr sz="2400" u="none" spc="-10" dirty="0"/>
              <a:t>Systems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762000" y="1180084"/>
            <a:ext cx="7379970" cy="16427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495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Direct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395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It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also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referred to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tapped</a:t>
            </a:r>
            <a:r>
              <a:rPr sz="1800" i="1" spc="-6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delay</a:t>
            </a:r>
            <a:r>
              <a:rPr sz="1800" i="1" spc="-9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line</a:t>
            </a:r>
            <a:r>
              <a:rPr sz="1800" i="1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structure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transversal</a:t>
            </a:r>
            <a:r>
              <a:rPr sz="1800" i="1" spc="-8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filter</a:t>
            </a:r>
            <a:endParaRPr sz="1800">
              <a:latin typeface="Times New Roman"/>
              <a:cs typeface="Times New Roman"/>
            </a:endParaRPr>
          </a:p>
          <a:p>
            <a:pPr marL="75946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structure.</a:t>
            </a:r>
            <a:endParaRPr sz="1800">
              <a:latin typeface="Times New Roman"/>
              <a:cs typeface="Times New Roman"/>
            </a:endParaRPr>
          </a:p>
          <a:p>
            <a:pPr marL="356235" indent="-343535">
              <a:lnSpc>
                <a:spcPct val="100000"/>
              </a:lnSpc>
              <a:spcBef>
                <a:spcPts val="495"/>
              </a:spcBef>
              <a:buChar char="•"/>
              <a:tabLst>
                <a:tab pos="356235" algn="l"/>
              </a:tabLst>
            </a:pPr>
            <a:r>
              <a:rPr sz="2000" spc="-10" dirty="0">
                <a:latin typeface="Times New Roman"/>
                <a:cs typeface="Times New Roman"/>
              </a:rPr>
              <a:t>Transposed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Form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05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Cascade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9827" y="3176524"/>
            <a:ext cx="81534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i="1" dirty="0">
                <a:latin typeface="Times New Roman"/>
                <a:cs typeface="Times New Roman"/>
              </a:rPr>
              <a:t>H</a:t>
            </a:r>
            <a:r>
              <a:rPr sz="1750" i="1" spc="254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(</a:t>
            </a:r>
            <a:r>
              <a:rPr sz="1750" spc="-80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z</a:t>
            </a:r>
            <a:r>
              <a:rPr sz="1750" i="1" spc="-12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)</a:t>
            </a:r>
            <a:r>
              <a:rPr sz="1750" spc="325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Symbol"/>
                <a:cs typeface="Symbol"/>
              </a:rPr>
              <a:t>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88385" y="2960162"/>
            <a:ext cx="266065" cy="61595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170"/>
              </a:spcBef>
            </a:pPr>
            <a:r>
              <a:rPr sz="1000" i="1" spc="-50" dirty="0">
                <a:latin typeface="Times New Roman"/>
                <a:cs typeface="Times New Roman"/>
              </a:rPr>
              <a:t>M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2650" spc="-50" dirty="0">
                <a:latin typeface="Symbol"/>
                <a:cs typeface="Symbol"/>
              </a:rPr>
              <a:t>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7664" y="3175761"/>
            <a:ext cx="86614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50" i="1" dirty="0">
                <a:latin typeface="Times New Roman"/>
                <a:cs typeface="Times New Roman"/>
              </a:rPr>
              <a:t>h</a:t>
            </a:r>
            <a:r>
              <a:rPr sz="1750" i="1" spc="-270" dirty="0">
                <a:latin typeface="Times New Roman"/>
                <a:cs typeface="Times New Roman"/>
              </a:rPr>
              <a:t> </a:t>
            </a:r>
            <a:r>
              <a:rPr sz="1750" spc="-10" dirty="0">
                <a:latin typeface="Times New Roman"/>
                <a:cs typeface="Times New Roman"/>
              </a:rPr>
              <a:t>[</a:t>
            </a:r>
            <a:r>
              <a:rPr sz="1750" spc="-260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n</a:t>
            </a:r>
            <a:r>
              <a:rPr sz="1750" i="1" spc="-130" dirty="0">
                <a:latin typeface="Times New Roman"/>
                <a:cs typeface="Times New Roman"/>
              </a:rPr>
              <a:t> </a:t>
            </a:r>
            <a:r>
              <a:rPr sz="1750" spc="-10" dirty="0">
                <a:latin typeface="Times New Roman"/>
                <a:cs typeface="Times New Roman"/>
              </a:rPr>
              <a:t>]</a:t>
            </a:r>
            <a:r>
              <a:rPr sz="1750" spc="-240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z</a:t>
            </a:r>
            <a:r>
              <a:rPr sz="1750" i="1" spc="-80" dirty="0">
                <a:latin typeface="Times New Roman"/>
                <a:cs typeface="Times New Roman"/>
              </a:rPr>
              <a:t> </a:t>
            </a:r>
            <a:r>
              <a:rPr sz="1725" baseline="24154" dirty="0">
                <a:latin typeface="Symbol"/>
                <a:cs typeface="Symbol"/>
              </a:rPr>
              <a:t></a:t>
            </a:r>
            <a:r>
              <a:rPr sz="1725" spc="-127" baseline="24154" dirty="0">
                <a:latin typeface="Times New Roman"/>
                <a:cs typeface="Times New Roman"/>
              </a:rPr>
              <a:t> </a:t>
            </a:r>
            <a:r>
              <a:rPr sz="1725" i="1" spc="-75" baseline="24154" dirty="0">
                <a:latin typeface="Times New Roman"/>
                <a:cs typeface="Times New Roman"/>
              </a:rPr>
              <a:t>n</a:t>
            </a:r>
            <a:endParaRPr sz="1725" baseline="2415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2358" y="2954019"/>
            <a:ext cx="2876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0" i="1" dirty="0">
                <a:latin typeface="Times New Roman"/>
                <a:cs typeface="Times New Roman"/>
              </a:rPr>
              <a:t>M</a:t>
            </a:r>
            <a:r>
              <a:rPr sz="1000" i="1" spc="195" dirty="0">
                <a:latin typeface="Times New Roman"/>
                <a:cs typeface="Times New Roman"/>
              </a:rPr>
              <a:t> </a:t>
            </a:r>
            <a:r>
              <a:rPr sz="1125" i="1" spc="-75" baseline="-14814" dirty="0">
                <a:latin typeface="Times New Roman"/>
                <a:cs typeface="Times New Roman"/>
              </a:rPr>
              <a:t>S</a:t>
            </a:r>
            <a:endParaRPr sz="1125" baseline="-14814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9750" y="3161283"/>
            <a:ext cx="57721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Symbol"/>
                <a:cs typeface="Symbol"/>
              </a:rPr>
              <a:t></a:t>
            </a:r>
            <a:r>
              <a:rPr sz="1750" spc="345" dirty="0">
                <a:latin typeface="Times New Roman"/>
                <a:cs typeface="Times New Roman"/>
              </a:rPr>
              <a:t> </a:t>
            </a:r>
            <a:r>
              <a:rPr sz="3975" spc="-75" baseline="-7337" dirty="0">
                <a:latin typeface="Symbol"/>
                <a:cs typeface="Symbol"/>
              </a:rPr>
              <a:t></a:t>
            </a:r>
            <a:endParaRPr sz="3975" baseline="-7337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0461" y="3330448"/>
            <a:ext cx="17653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imes New Roman"/>
                <a:cs typeface="Times New Roman"/>
              </a:rPr>
              <a:t>0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i="1" spc="-50" dirty="0">
                <a:latin typeface="Times New Roman"/>
                <a:cs typeface="Times New Roman"/>
              </a:rPr>
              <a:t>k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9388" y="3182619"/>
            <a:ext cx="86106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1334" algn="l"/>
              </a:tabLst>
            </a:pPr>
            <a:r>
              <a:rPr sz="1750" spc="-10" dirty="0">
                <a:latin typeface="Times New Roman"/>
                <a:cs typeface="Times New Roman"/>
              </a:rPr>
              <a:t>(</a:t>
            </a:r>
            <a:r>
              <a:rPr sz="1750" spc="-235" dirty="0">
                <a:latin typeface="Times New Roman"/>
                <a:cs typeface="Times New Roman"/>
              </a:rPr>
              <a:t> </a:t>
            </a:r>
            <a:r>
              <a:rPr sz="1750" i="1" spc="-50" dirty="0">
                <a:latin typeface="Times New Roman"/>
                <a:cs typeface="Times New Roman"/>
              </a:rPr>
              <a:t>b</a:t>
            </a:r>
            <a:r>
              <a:rPr sz="1750" i="1" dirty="0">
                <a:latin typeface="Times New Roman"/>
                <a:cs typeface="Times New Roman"/>
              </a:rPr>
              <a:t>	</a:t>
            </a:r>
            <a:r>
              <a:rPr sz="1750" dirty="0">
                <a:latin typeface="Symbol"/>
                <a:cs typeface="Symbol"/>
              </a:rPr>
              <a:t></a:t>
            </a:r>
            <a:r>
              <a:rPr sz="1750" spc="280" dirty="0">
                <a:latin typeface="Times New Roman"/>
                <a:cs typeface="Times New Roman"/>
              </a:rPr>
              <a:t> </a:t>
            </a:r>
            <a:r>
              <a:rPr sz="1750" i="1" spc="-50" dirty="0">
                <a:latin typeface="Times New Roman"/>
                <a:cs typeface="Times New Roman"/>
              </a:rPr>
              <a:t>b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30517" y="3173475"/>
            <a:ext cx="35179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Symbol"/>
                <a:cs typeface="Symbol"/>
              </a:rPr>
              <a:t></a:t>
            </a:r>
            <a:r>
              <a:rPr sz="1750" spc="280" dirty="0">
                <a:latin typeface="Times New Roman"/>
                <a:cs typeface="Times New Roman"/>
              </a:rPr>
              <a:t> </a:t>
            </a:r>
            <a:r>
              <a:rPr sz="1750" i="1" spc="-60" dirty="0">
                <a:latin typeface="Times New Roman"/>
                <a:cs typeface="Times New Roman"/>
              </a:rPr>
              <a:t>b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14465" y="3041649"/>
            <a:ext cx="146558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985519" algn="l"/>
              </a:tabLst>
            </a:pPr>
            <a:r>
              <a:rPr sz="2625" i="1" baseline="-28571" dirty="0">
                <a:latin typeface="Times New Roman"/>
                <a:cs typeface="Times New Roman"/>
              </a:rPr>
              <a:t>z</a:t>
            </a:r>
            <a:r>
              <a:rPr sz="2625" i="1" spc="-202" baseline="-28571" dirty="0">
                <a:latin typeface="Times New Roman"/>
                <a:cs typeface="Times New Roman"/>
              </a:rPr>
              <a:t> </a:t>
            </a:r>
            <a:r>
              <a:rPr sz="1000" spc="-35" dirty="0">
                <a:latin typeface="Symbol"/>
                <a:cs typeface="Symbol"/>
              </a:rPr>
              <a:t></a:t>
            </a:r>
            <a:r>
              <a:rPr sz="1000" spc="-35" dirty="0">
                <a:latin typeface="Times New Roman"/>
                <a:cs typeface="Times New Roman"/>
              </a:rPr>
              <a:t>1</a:t>
            </a:r>
            <a:r>
              <a:rPr sz="1000" dirty="0">
                <a:latin typeface="Times New Roman"/>
                <a:cs typeface="Times New Roman"/>
              </a:rPr>
              <a:t>	</a:t>
            </a:r>
            <a:r>
              <a:rPr sz="2625" i="1" baseline="-25396" dirty="0">
                <a:latin typeface="Times New Roman"/>
                <a:cs typeface="Times New Roman"/>
              </a:rPr>
              <a:t>z</a:t>
            </a:r>
            <a:r>
              <a:rPr sz="2625" i="1" spc="-75" baseline="-25396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Symbol"/>
                <a:cs typeface="Symbol"/>
              </a:rPr>
              <a:t>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2</a:t>
            </a:r>
            <a:r>
              <a:rPr sz="1000" spc="175" dirty="0">
                <a:latin typeface="Times New Roman"/>
                <a:cs typeface="Times New Roman"/>
              </a:rPr>
              <a:t> </a:t>
            </a:r>
            <a:r>
              <a:rPr sz="2625" spc="-75" baseline="-25396" dirty="0">
                <a:latin typeface="Times New Roman"/>
                <a:cs typeface="Times New Roman"/>
              </a:rPr>
              <a:t>)</a:t>
            </a:r>
            <a:endParaRPr sz="2625" baseline="-25396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3137" y="3496811"/>
            <a:ext cx="6802755" cy="9182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R="203835" algn="ctr">
              <a:lnSpc>
                <a:spcPct val="100000"/>
              </a:lnSpc>
              <a:spcBef>
                <a:spcPts val="660"/>
              </a:spcBef>
              <a:tabLst>
                <a:tab pos="1554480" algn="l"/>
              </a:tabLst>
            </a:pPr>
            <a:r>
              <a:rPr sz="1000" i="1" dirty="0">
                <a:latin typeface="Times New Roman"/>
                <a:cs typeface="Times New Roman"/>
              </a:rPr>
              <a:t>n</a:t>
            </a:r>
            <a:r>
              <a:rPr sz="1000" i="1" spc="-6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Symbol"/>
                <a:cs typeface="Symbol"/>
              </a:rPr>
              <a:t></a:t>
            </a:r>
            <a:r>
              <a:rPr sz="1000" spc="-90" dirty="0">
                <a:latin typeface="Times New Roman"/>
                <a:cs typeface="Times New Roman"/>
              </a:rPr>
              <a:t> </a:t>
            </a:r>
            <a:r>
              <a:rPr sz="1000" spc="-60" dirty="0">
                <a:latin typeface="Times New Roman"/>
                <a:cs typeface="Times New Roman"/>
              </a:rPr>
              <a:t>0</a:t>
            </a:r>
            <a:r>
              <a:rPr sz="1000" dirty="0">
                <a:latin typeface="Times New Roman"/>
                <a:cs typeface="Times New Roman"/>
              </a:rPr>
              <a:t>	</a:t>
            </a:r>
            <a:r>
              <a:rPr sz="1500" i="1" baseline="2777" dirty="0">
                <a:latin typeface="Times New Roman"/>
                <a:cs typeface="Times New Roman"/>
              </a:rPr>
              <a:t>k</a:t>
            </a:r>
            <a:r>
              <a:rPr sz="1500" i="1" spc="7" baseline="2777" dirty="0">
                <a:latin typeface="Times New Roman"/>
                <a:cs typeface="Times New Roman"/>
              </a:rPr>
              <a:t> </a:t>
            </a:r>
            <a:r>
              <a:rPr sz="1500" spc="-37" baseline="2777" dirty="0">
                <a:latin typeface="Symbol"/>
                <a:cs typeface="Symbol"/>
              </a:rPr>
              <a:t></a:t>
            </a:r>
            <a:r>
              <a:rPr sz="1500" spc="-37" baseline="2777" dirty="0">
                <a:latin typeface="Times New Roman"/>
                <a:cs typeface="Times New Roman"/>
              </a:rPr>
              <a:t>1</a:t>
            </a:r>
            <a:endParaRPr sz="1500" baseline="2777">
              <a:latin typeface="Times New Roman"/>
              <a:cs typeface="Times New Roman"/>
            </a:endParaRPr>
          </a:p>
          <a:p>
            <a:pPr marL="50800">
              <a:lnSpc>
                <a:spcPts val="2130"/>
              </a:lnSpc>
              <a:spcBef>
                <a:spcPts val="1005"/>
              </a:spcBef>
            </a:pPr>
            <a:r>
              <a:rPr sz="1800" dirty="0">
                <a:latin typeface="Times New Roman"/>
                <a:cs typeface="Times New Roman"/>
              </a:rPr>
              <a:t>where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baseline="-13888" dirty="0">
                <a:latin typeface="Times New Roman"/>
                <a:cs typeface="Times New Roman"/>
              </a:rPr>
              <a:t>S</a:t>
            </a:r>
            <a:r>
              <a:rPr sz="1800" spc="-15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largest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integer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contained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(M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1)/2.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odd,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of</a:t>
            </a:r>
            <a:endParaRPr sz="1800">
              <a:latin typeface="Times New Roman"/>
              <a:cs typeface="Times New Roman"/>
            </a:endParaRPr>
          </a:p>
          <a:p>
            <a:pPr marL="394970">
              <a:lnSpc>
                <a:spcPts val="2130"/>
              </a:lnSpc>
            </a:pPr>
            <a:r>
              <a:rPr sz="1800" dirty="0">
                <a:latin typeface="Times New Roman"/>
                <a:cs typeface="Times New Roman"/>
              </a:rPr>
              <a:t>coefficients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</a:t>
            </a:r>
            <a:r>
              <a:rPr sz="1800" baseline="-13888" dirty="0">
                <a:latin typeface="Times New Roman"/>
                <a:cs typeface="Times New Roman"/>
              </a:rPr>
              <a:t>2k</a:t>
            </a:r>
            <a:r>
              <a:rPr sz="1800" spc="104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will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zero.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1357" rIns="0" bIns="0" rtlCol="0">
            <a:spAutoFit/>
          </a:bodyPr>
          <a:lstStyle/>
          <a:p>
            <a:pPr marL="28702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Direct</a:t>
            </a:r>
            <a:r>
              <a:rPr sz="2400" u="none" spc="-100" dirty="0"/>
              <a:t> </a:t>
            </a:r>
            <a:r>
              <a:rPr sz="2400" u="none" spc="-20" dirty="0"/>
              <a:t>Form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26186" y="1210563"/>
            <a:ext cx="7447280" cy="1697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4970" marR="55880" indent="-344805">
              <a:lnSpc>
                <a:spcPct val="101000"/>
              </a:lnSpc>
              <a:spcBef>
                <a:spcPts val="75"/>
              </a:spcBef>
              <a:buChar char="•"/>
              <a:tabLst>
                <a:tab pos="394970" algn="l"/>
              </a:tabLst>
            </a:pP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causal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system,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only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zeros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(except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for </a:t>
            </a:r>
            <a:r>
              <a:rPr sz="2000" spc="-10" dirty="0">
                <a:latin typeface="Times New Roman"/>
                <a:cs typeface="Times New Roman"/>
              </a:rPr>
              <a:t>poles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0)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10" dirty="0">
                <a:latin typeface="Times New Roman"/>
                <a:cs typeface="Times New Roman"/>
              </a:rPr>
              <a:t> equation:</a:t>
            </a:r>
            <a:endParaRPr sz="2000">
              <a:latin typeface="Times New Roman"/>
              <a:cs typeface="Times New Roman"/>
            </a:endParaRPr>
          </a:p>
          <a:p>
            <a:pPr marL="965835">
              <a:lnSpc>
                <a:spcPts val="1685"/>
              </a:lnSpc>
              <a:spcBef>
                <a:spcPts val="635"/>
              </a:spcBef>
              <a:tabLst>
                <a:tab pos="2252980" algn="l"/>
              </a:tabLst>
            </a:pPr>
            <a:r>
              <a:rPr sz="2000" dirty="0">
                <a:latin typeface="Times New Roman"/>
                <a:cs typeface="Times New Roman"/>
              </a:rPr>
              <a:t>y[n]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</a:t>
            </a:r>
            <a:r>
              <a:rPr sz="2025" spc="-37" baseline="20576" dirty="0">
                <a:latin typeface="Times New Roman"/>
                <a:cs typeface="Times New Roman"/>
              </a:rPr>
              <a:t>M</a:t>
            </a:r>
            <a:r>
              <a:rPr sz="2025" baseline="20576" dirty="0">
                <a:latin typeface="Times New Roman"/>
                <a:cs typeface="Times New Roman"/>
              </a:rPr>
              <a:t>	</a:t>
            </a:r>
            <a:r>
              <a:rPr sz="2000" dirty="0">
                <a:latin typeface="Times New Roman"/>
                <a:cs typeface="Times New Roman"/>
              </a:rPr>
              <a:t>b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x[n-k]</a:t>
            </a:r>
            <a:endParaRPr sz="2000">
              <a:latin typeface="Times New Roman"/>
              <a:cs typeface="Times New Roman"/>
            </a:endParaRPr>
          </a:p>
          <a:p>
            <a:pPr marL="1932305">
              <a:lnSpc>
                <a:spcPts val="905"/>
              </a:lnSpc>
              <a:tabLst>
                <a:tab pos="2378710" algn="l"/>
              </a:tabLst>
            </a:pPr>
            <a:r>
              <a:rPr sz="1350" spc="-25" dirty="0">
                <a:latin typeface="Times New Roman"/>
                <a:cs typeface="Times New Roman"/>
              </a:rPr>
              <a:t>k=0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  <a:p>
            <a:pPr marL="394970" marR="671195" indent="-344805">
              <a:lnSpc>
                <a:spcPct val="100000"/>
              </a:lnSpc>
              <a:spcBef>
                <a:spcPts val="315"/>
              </a:spcBef>
              <a:buChar char="•"/>
              <a:tabLst>
                <a:tab pos="394970" algn="l"/>
              </a:tabLst>
            </a:pPr>
            <a:r>
              <a:rPr sz="2000" dirty="0">
                <a:latin typeface="Times New Roman"/>
                <a:cs typeface="Times New Roman"/>
              </a:rPr>
              <a:t>It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interpreted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discrete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convolution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x[n]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4301" y="2869641"/>
            <a:ext cx="1031875" cy="7372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Times New Roman"/>
                <a:cs typeface="Times New Roman"/>
              </a:rPr>
              <a:t>h[n]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4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</a:t>
            </a:r>
            <a:r>
              <a:rPr sz="2025" spc="-37" baseline="-12345" dirty="0">
                <a:latin typeface="Times New Roman"/>
                <a:cs typeface="Times New Roman"/>
              </a:rPr>
              <a:t>n</a:t>
            </a:r>
            <a:endParaRPr sz="2025" baseline="-12345">
              <a:latin typeface="Times New Roman"/>
              <a:cs typeface="Times New Roman"/>
            </a:endParaRPr>
          </a:p>
          <a:p>
            <a:pPr marL="732790">
              <a:lnSpc>
                <a:spcPct val="100000"/>
              </a:lnSpc>
              <a:spcBef>
                <a:spcPts val="405"/>
              </a:spcBef>
            </a:pPr>
            <a:r>
              <a:rPr sz="2000" spc="-50" dirty="0">
                <a:latin typeface="Times New Roman"/>
                <a:cs typeface="Times New Roman"/>
              </a:rPr>
              <a:t>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4170" y="2869641"/>
            <a:ext cx="1782445" cy="7372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0,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…,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M,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otherwise.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4372" y="3345941"/>
            <a:ext cx="0" cy="45720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12192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3" y="2125979"/>
            <a:ext cx="164591" cy="1653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7504" y="2125979"/>
            <a:ext cx="164592" cy="1653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4304" y="2125979"/>
            <a:ext cx="164592" cy="16535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676400" y="2170176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381000" y="0"/>
                </a:moveTo>
                <a:lnTo>
                  <a:pt x="3810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381000" y="44450"/>
                </a:lnTo>
                <a:lnTo>
                  <a:pt x="381000" y="76200"/>
                </a:lnTo>
                <a:lnTo>
                  <a:pt x="457200" y="38100"/>
                </a:lnTo>
                <a:lnTo>
                  <a:pt x="381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0" y="2170176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838200" y="44450"/>
                </a:lnTo>
                <a:lnTo>
                  <a:pt x="838200" y="76200"/>
                </a:lnTo>
                <a:lnTo>
                  <a:pt x="914400" y="38100"/>
                </a:lnTo>
                <a:lnTo>
                  <a:pt x="838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3903" y="2125979"/>
            <a:ext cx="164591" cy="16535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171700" y="2284475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76200" y="304800"/>
                </a:moveTo>
                <a:lnTo>
                  <a:pt x="44450" y="304800"/>
                </a:lnTo>
                <a:lnTo>
                  <a:pt x="44450" y="0"/>
                </a:lnTo>
                <a:lnTo>
                  <a:pt x="31750" y="0"/>
                </a:lnTo>
                <a:lnTo>
                  <a:pt x="31750" y="304800"/>
                </a:lnTo>
                <a:lnTo>
                  <a:pt x="0" y="304800"/>
                </a:lnTo>
                <a:lnTo>
                  <a:pt x="38100" y="381000"/>
                </a:lnTo>
                <a:lnTo>
                  <a:pt x="76200" y="304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52800" y="2170176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381000" y="0"/>
                </a:moveTo>
                <a:lnTo>
                  <a:pt x="3810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381000" y="44450"/>
                </a:lnTo>
                <a:lnTo>
                  <a:pt x="381000" y="76200"/>
                </a:lnTo>
                <a:lnTo>
                  <a:pt x="457200" y="38100"/>
                </a:lnTo>
                <a:lnTo>
                  <a:pt x="381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7504" y="2659379"/>
            <a:ext cx="164592" cy="16535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127504" y="2817876"/>
            <a:ext cx="165100" cy="540385"/>
            <a:chOff x="2127504" y="2817876"/>
            <a:chExt cx="165100" cy="540385"/>
          </a:xfrm>
        </p:grpSpPr>
        <p:sp>
          <p:nvSpPr>
            <p:cNvPr id="13" name="object 13"/>
            <p:cNvSpPr/>
            <p:nvPr/>
          </p:nvSpPr>
          <p:spPr>
            <a:xfrm>
              <a:off x="2171700" y="2817875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304800"/>
                  </a:moveTo>
                  <a:lnTo>
                    <a:pt x="44450" y="3048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304800"/>
                  </a:lnTo>
                  <a:lnTo>
                    <a:pt x="0" y="304800"/>
                  </a:lnTo>
                  <a:lnTo>
                    <a:pt x="38100" y="381000"/>
                  </a:lnTo>
                  <a:lnTo>
                    <a:pt x="69850" y="317500"/>
                  </a:lnTo>
                  <a:lnTo>
                    <a:pt x="76200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7504" y="3192780"/>
              <a:ext cx="164592" cy="16535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194304" y="2284476"/>
            <a:ext cx="165100" cy="540385"/>
            <a:chOff x="3194304" y="2284476"/>
            <a:chExt cx="165100" cy="540385"/>
          </a:xfrm>
        </p:grpSpPr>
        <p:sp>
          <p:nvSpPr>
            <p:cNvPr id="16" name="object 16"/>
            <p:cNvSpPr/>
            <p:nvPr/>
          </p:nvSpPr>
          <p:spPr>
            <a:xfrm>
              <a:off x="3238500" y="2284475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4304" y="2659380"/>
              <a:ext cx="164592" cy="165353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3238500" y="2817875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381000"/>
                </a:lnTo>
                <a:lnTo>
                  <a:pt x="44450" y="381000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286000" y="3192779"/>
            <a:ext cx="1073150" cy="610870"/>
            <a:chOff x="2286000" y="3192779"/>
            <a:chExt cx="1073150" cy="610870"/>
          </a:xfrm>
        </p:grpSpPr>
        <p:sp>
          <p:nvSpPr>
            <p:cNvPr id="20" name="object 20"/>
            <p:cNvSpPr/>
            <p:nvPr/>
          </p:nvSpPr>
          <p:spPr>
            <a:xfrm>
              <a:off x="3281172" y="3345941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12192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4303" y="3192779"/>
              <a:ext cx="164592" cy="1653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86000" y="3236975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838200" y="0"/>
                  </a:move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14400" y="3810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2286000" y="2703576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31750"/>
                </a:lnTo>
                <a:lnTo>
                  <a:pt x="0" y="31750"/>
                </a:lnTo>
                <a:lnTo>
                  <a:pt x="0" y="44450"/>
                </a:lnTo>
                <a:lnTo>
                  <a:pt x="838200" y="44450"/>
                </a:lnTo>
                <a:lnTo>
                  <a:pt x="838200" y="76200"/>
                </a:lnTo>
                <a:lnTo>
                  <a:pt x="914400" y="38100"/>
                </a:lnTo>
                <a:lnTo>
                  <a:pt x="838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7504" y="3795521"/>
            <a:ext cx="164592" cy="164592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2127504" y="3954017"/>
            <a:ext cx="165100" cy="539750"/>
            <a:chOff x="2127504" y="3954017"/>
            <a:chExt cx="165100" cy="539750"/>
          </a:xfrm>
        </p:grpSpPr>
        <p:sp>
          <p:nvSpPr>
            <p:cNvPr id="26" name="object 26"/>
            <p:cNvSpPr/>
            <p:nvPr/>
          </p:nvSpPr>
          <p:spPr>
            <a:xfrm>
              <a:off x="2171700" y="3954017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304800"/>
                  </a:moveTo>
                  <a:lnTo>
                    <a:pt x="44450" y="3048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304800"/>
                  </a:lnTo>
                  <a:lnTo>
                    <a:pt x="0" y="304800"/>
                  </a:lnTo>
                  <a:lnTo>
                    <a:pt x="38100" y="381000"/>
                  </a:lnTo>
                  <a:lnTo>
                    <a:pt x="69850" y="317500"/>
                  </a:lnTo>
                  <a:lnTo>
                    <a:pt x="76200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7504" y="4328921"/>
              <a:ext cx="164592" cy="164592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4304" y="3795521"/>
            <a:ext cx="164592" cy="16459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2286000" y="3839717"/>
            <a:ext cx="1073150" cy="654050"/>
            <a:chOff x="2286000" y="3839717"/>
            <a:chExt cx="1073150" cy="654050"/>
          </a:xfrm>
        </p:grpSpPr>
        <p:sp>
          <p:nvSpPr>
            <p:cNvPr id="30" name="object 30"/>
            <p:cNvSpPr/>
            <p:nvPr/>
          </p:nvSpPr>
          <p:spPr>
            <a:xfrm>
              <a:off x="3238500" y="3954017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4303" y="4328921"/>
              <a:ext cx="164592" cy="16459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286000" y="3839717"/>
              <a:ext cx="914400" cy="609600"/>
            </a:xfrm>
            <a:custGeom>
              <a:avLst/>
              <a:gdLst/>
              <a:ahLst/>
              <a:cxnLst/>
              <a:rect l="l" t="t" r="r" b="b"/>
              <a:pathLst>
                <a:path w="914400" h="609600">
                  <a:moveTo>
                    <a:pt x="914400" y="571500"/>
                  </a:moveTo>
                  <a:lnTo>
                    <a:pt x="838200" y="533400"/>
                  </a:lnTo>
                  <a:lnTo>
                    <a:pt x="838200" y="565150"/>
                  </a:lnTo>
                  <a:lnTo>
                    <a:pt x="0" y="565150"/>
                  </a:lnTo>
                  <a:lnTo>
                    <a:pt x="0" y="577850"/>
                  </a:lnTo>
                  <a:lnTo>
                    <a:pt x="838200" y="577850"/>
                  </a:lnTo>
                  <a:lnTo>
                    <a:pt x="838200" y="609600"/>
                  </a:lnTo>
                  <a:lnTo>
                    <a:pt x="914400" y="571500"/>
                  </a:lnTo>
                  <a:close/>
                </a:path>
                <a:path w="914400" h="609600">
                  <a:moveTo>
                    <a:pt x="914400" y="38100"/>
                  </a:move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14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882901" y="2286761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94355" y="2408427"/>
            <a:ext cx="12763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50" dirty="0">
                <a:latin typeface="Times New Roman"/>
                <a:cs typeface="Times New Roman"/>
              </a:rPr>
              <a:t>b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693416" y="2515869"/>
            <a:ext cx="927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882901" y="2896869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68955" y="2939542"/>
            <a:ext cx="2419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b</a:t>
            </a:r>
            <a:r>
              <a:rPr sz="1575" spc="-37" baseline="-15873" dirty="0">
                <a:latin typeface="Times New Roman"/>
                <a:cs typeface="Times New Roman"/>
              </a:rPr>
              <a:t>2</a:t>
            </a:r>
            <a:endParaRPr sz="1575" baseline="-15873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75051" y="3497579"/>
            <a:ext cx="38100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Times New Roman"/>
                <a:cs typeface="Times New Roman"/>
              </a:rPr>
              <a:t>b</a:t>
            </a:r>
            <a:r>
              <a:rPr sz="1050" spc="-25" dirty="0">
                <a:latin typeface="Times New Roman"/>
                <a:cs typeface="Times New Roman"/>
              </a:rPr>
              <a:t>N-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82901" y="3979164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572004" y="4052823"/>
            <a:ext cx="2717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b</a:t>
            </a:r>
            <a:r>
              <a:rPr sz="1575" spc="-37" baseline="-15873" dirty="0">
                <a:latin typeface="Times New Roman"/>
                <a:cs typeface="Times New Roman"/>
              </a:rPr>
              <a:t>N</a:t>
            </a:r>
            <a:endParaRPr sz="1575" baseline="-15873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3381" rIns="0" bIns="0" rtlCol="0">
            <a:spAutoFit/>
          </a:bodyPr>
          <a:lstStyle/>
          <a:p>
            <a:pPr marL="28067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Direct</a:t>
            </a:r>
            <a:r>
              <a:rPr sz="2400" u="none" spc="-90" dirty="0"/>
              <a:t> </a:t>
            </a:r>
            <a:r>
              <a:rPr sz="2400" u="none" dirty="0"/>
              <a:t>Form</a:t>
            </a:r>
            <a:r>
              <a:rPr sz="2400" u="none" spc="-60" dirty="0"/>
              <a:t> </a:t>
            </a:r>
            <a:r>
              <a:rPr sz="2400" u="none" dirty="0"/>
              <a:t>(Tapped</a:t>
            </a:r>
            <a:r>
              <a:rPr sz="2400" u="none" spc="-60" dirty="0"/>
              <a:t> </a:t>
            </a:r>
            <a:r>
              <a:rPr sz="2400" u="none" dirty="0"/>
              <a:t>Delay</a:t>
            </a:r>
            <a:r>
              <a:rPr sz="2400" u="none" spc="-85" dirty="0"/>
              <a:t> </a:t>
            </a:r>
            <a:r>
              <a:rPr sz="2400" u="none" dirty="0"/>
              <a:t>Line</a:t>
            </a:r>
            <a:r>
              <a:rPr sz="2400" u="none" spc="-75" dirty="0"/>
              <a:t> </a:t>
            </a:r>
            <a:r>
              <a:rPr sz="2400" u="none" dirty="0"/>
              <a:t>or</a:t>
            </a:r>
            <a:r>
              <a:rPr sz="2400" u="none" spc="-45" dirty="0"/>
              <a:t> </a:t>
            </a:r>
            <a:r>
              <a:rPr sz="2400" u="none" dirty="0"/>
              <a:t>Transversal</a:t>
            </a:r>
            <a:r>
              <a:rPr sz="2400" u="none" spc="-60" dirty="0"/>
              <a:t> </a:t>
            </a:r>
            <a:r>
              <a:rPr sz="2400" u="none" spc="-10" dirty="0"/>
              <a:t>Filter)</a:t>
            </a:r>
            <a:endParaRPr sz="2400"/>
          </a:p>
        </p:txBody>
      </p:sp>
      <p:sp>
        <p:nvSpPr>
          <p:cNvPr id="42" name="object 42"/>
          <p:cNvSpPr txBox="1"/>
          <p:nvPr/>
        </p:nvSpPr>
        <p:spPr>
          <a:xfrm>
            <a:off x="1451355" y="1765299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x[n]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568955" y="1829307"/>
            <a:ext cx="2419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b</a:t>
            </a:r>
            <a:r>
              <a:rPr sz="1575" spc="-37" baseline="-15873" dirty="0">
                <a:latin typeface="Times New Roman"/>
                <a:cs typeface="Times New Roman"/>
              </a:rPr>
              <a:t>0</a:t>
            </a:r>
            <a:endParaRPr sz="1575" baseline="-1587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38117" y="1765299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y[n]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664965" y="4609083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7117" y="4653279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389626" y="4653279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45781" y="4653279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727703" y="4975859"/>
            <a:ext cx="4813300" cy="775335"/>
            <a:chOff x="3727703" y="4975859"/>
            <a:chExt cx="4813300" cy="775335"/>
          </a:xfrm>
        </p:grpSpPr>
        <p:pic>
          <p:nvPicPr>
            <p:cNvPr id="50" name="object 5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7703" y="4975859"/>
              <a:ext cx="164591" cy="16535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886200" y="5020055"/>
              <a:ext cx="457200" cy="76200"/>
            </a:xfrm>
            <a:custGeom>
              <a:avLst/>
              <a:gdLst/>
              <a:ahLst/>
              <a:cxnLst/>
              <a:rect l="l" t="t" r="r" b="b"/>
              <a:pathLst>
                <a:path w="457200" h="76200">
                  <a:moveTo>
                    <a:pt x="457200" y="38100"/>
                  </a:moveTo>
                  <a:lnTo>
                    <a:pt x="444500" y="31750"/>
                  </a:ln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44500" y="44450"/>
                  </a:lnTo>
                  <a:lnTo>
                    <a:pt x="457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7303" y="4975859"/>
              <a:ext cx="164591" cy="16535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381500" y="5020055"/>
              <a:ext cx="723900" cy="685800"/>
            </a:xfrm>
            <a:custGeom>
              <a:avLst/>
              <a:gdLst/>
              <a:ahLst/>
              <a:cxnLst/>
              <a:rect l="l" t="t" r="r" b="b"/>
              <a:pathLst>
                <a:path w="723900" h="685800">
                  <a:moveTo>
                    <a:pt x="723900" y="647700"/>
                  </a:moveTo>
                  <a:lnTo>
                    <a:pt x="711200" y="641350"/>
                  </a:lnTo>
                  <a:lnTo>
                    <a:pt x="647700" y="609600"/>
                  </a:lnTo>
                  <a:lnTo>
                    <a:pt x="647700" y="641350"/>
                  </a:lnTo>
                  <a:lnTo>
                    <a:pt x="41275" y="641350"/>
                  </a:lnTo>
                  <a:lnTo>
                    <a:pt x="76200" y="571500"/>
                  </a:lnTo>
                  <a:lnTo>
                    <a:pt x="44450" y="571500"/>
                  </a:lnTo>
                  <a:lnTo>
                    <a:pt x="44450" y="114300"/>
                  </a:lnTo>
                  <a:lnTo>
                    <a:pt x="31750" y="114300"/>
                  </a:lnTo>
                  <a:lnTo>
                    <a:pt x="31750" y="571500"/>
                  </a:lnTo>
                  <a:lnTo>
                    <a:pt x="0" y="571500"/>
                  </a:lnTo>
                  <a:lnTo>
                    <a:pt x="38100" y="647700"/>
                  </a:lnTo>
                  <a:lnTo>
                    <a:pt x="38100" y="654050"/>
                  </a:lnTo>
                  <a:lnTo>
                    <a:pt x="647700" y="654050"/>
                  </a:lnTo>
                  <a:lnTo>
                    <a:pt x="647700" y="685800"/>
                  </a:lnTo>
                  <a:lnTo>
                    <a:pt x="723900" y="647700"/>
                  </a:lnTo>
                  <a:close/>
                </a:path>
                <a:path w="723900" h="685800">
                  <a:moveTo>
                    <a:pt x="723900" y="38100"/>
                  </a:moveTo>
                  <a:lnTo>
                    <a:pt x="647700" y="0"/>
                  </a:lnTo>
                  <a:lnTo>
                    <a:pt x="647700" y="31750"/>
                  </a:lnTo>
                  <a:lnTo>
                    <a:pt x="114300" y="31750"/>
                  </a:lnTo>
                  <a:lnTo>
                    <a:pt x="114300" y="44450"/>
                  </a:lnTo>
                  <a:lnTo>
                    <a:pt x="647700" y="44450"/>
                  </a:lnTo>
                  <a:lnTo>
                    <a:pt x="647700" y="76200"/>
                  </a:lnTo>
                  <a:lnTo>
                    <a:pt x="7239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9303" y="4975859"/>
              <a:ext cx="164591" cy="16535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9303" y="5585459"/>
              <a:ext cx="164591" cy="16535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143500" y="5020055"/>
              <a:ext cx="723900" cy="685800"/>
            </a:xfrm>
            <a:custGeom>
              <a:avLst/>
              <a:gdLst/>
              <a:ahLst/>
              <a:cxnLst/>
              <a:rect l="l" t="t" r="r" b="b"/>
              <a:pathLst>
                <a:path w="723900" h="685800">
                  <a:moveTo>
                    <a:pt x="76200" y="495300"/>
                  </a:moveTo>
                  <a:lnTo>
                    <a:pt x="44450" y="495300"/>
                  </a:lnTo>
                  <a:lnTo>
                    <a:pt x="44450" y="114300"/>
                  </a:lnTo>
                  <a:lnTo>
                    <a:pt x="31750" y="114300"/>
                  </a:lnTo>
                  <a:lnTo>
                    <a:pt x="31750" y="495300"/>
                  </a:lnTo>
                  <a:lnTo>
                    <a:pt x="0" y="495300"/>
                  </a:lnTo>
                  <a:lnTo>
                    <a:pt x="38100" y="571500"/>
                  </a:lnTo>
                  <a:lnTo>
                    <a:pt x="76200" y="495300"/>
                  </a:lnTo>
                  <a:close/>
                </a:path>
                <a:path w="723900" h="685800">
                  <a:moveTo>
                    <a:pt x="723900" y="647700"/>
                  </a:moveTo>
                  <a:lnTo>
                    <a:pt x="647700" y="609600"/>
                  </a:lnTo>
                  <a:lnTo>
                    <a:pt x="647700" y="641350"/>
                  </a:lnTo>
                  <a:lnTo>
                    <a:pt x="114300" y="641350"/>
                  </a:lnTo>
                  <a:lnTo>
                    <a:pt x="114300" y="654050"/>
                  </a:lnTo>
                  <a:lnTo>
                    <a:pt x="647700" y="654050"/>
                  </a:lnTo>
                  <a:lnTo>
                    <a:pt x="647700" y="685800"/>
                  </a:lnTo>
                  <a:lnTo>
                    <a:pt x="723900" y="647700"/>
                  </a:lnTo>
                  <a:close/>
                </a:path>
                <a:path w="723900" h="685800">
                  <a:moveTo>
                    <a:pt x="723900" y="38100"/>
                  </a:moveTo>
                  <a:lnTo>
                    <a:pt x="647700" y="0"/>
                  </a:lnTo>
                  <a:lnTo>
                    <a:pt x="647700" y="31750"/>
                  </a:lnTo>
                  <a:lnTo>
                    <a:pt x="114300" y="31750"/>
                  </a:lnTo>
                  <a:lnTo>
                    <a:pt x="114300" y="44450"/>
                  </a:lnTo>
                  <a:lnTo>
                    <a:pt x="647700" y="44450"/>
                  </a:lnTo>
                  <a:lnTo>
                    <a:pt x="647700" y="76200"/>
                  </a:lnTo>
                  <a:lnTo>
                    <a:pt x="7239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1303" y="4975859"/>
              <a:ext cx="164591" cy="16535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1303" y="5585459"/>
              <a:ext cx="164591" cy="16535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905500" y="5134355"/>
              <a:ext cx="76200" cy="457200"/>
            </a:xfrm>
            <a:custGeom>
              <a:avLst/>
              <a:gdLst/>
              <a:ahLst/>
              <a:cxnLst/>
              <a:rect l="l" t="t" r="r" b="b"/>
              <a:pathLst>
                <a:path w="76200" h="457200">
                  <a:moveTo>
                    <a:pt x="76200" y="381000"/>
                  </a:moveTo>
                  <a:lnTo>
                    <a:pt x="44450" y="3810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381000"/>
                  </a:lnTo>
                  <a:lnTo>
                    <a:pt x="0" y="381000"/>
                  </a:lnTo>
                  <a:lnTo>
                    <a:pt x="38100" y="457200"/>
                  </a:lnTo>
                  <a:lnTo>
                    <a:pt x="69850" y="393700"/>
                  </a:lnTo>
                  <a:lnTo>
                    <a:pt x="76200" y="381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9799" y="5020055"/>
              <a:ext cx="228600" cy="762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9799" y="5629655"/>
              <a:ext cx="228600" cy="7620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248780" y="5058536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248780" y="5668136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1903" y="4975859"/>
              <a:ext cx="164592" cy="16535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1903" y="5585459"/>
              <a:ext cx="164592" cy="16535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896100" y="5020055"/>
              <a:ext cx="723900" cy="685800"/>
            </a:xfrm>
            <a:custGeom>
              <a:avLst/>
              <a:gdLst/>
              <a:ahLst/>
              <a:cxnLst/>
              <a:rect l="l" t="t" r="r" b="b"/>
              <a:pathLst>
                <a:path w="723900" h="685800">
                  <a:moveTo>
                    <a:pt x="76200" y="495300"/>
                  </a:moveTo>
                  <a:lnTo>
                    <a:pt x="44450" y="495300"/>
                  </a:lnTo>
                  <a:lnTo>
                    <a:pt x="44450" y="114300"/>
                  </a:lnTo>
                  <a:lnTo>
                    <a:pt x="31750" y="114300"/>
                  </a:lnTo>
                  <a:lnTo>
                    <a:pt x="31750" y="495300"/>
                  </a:lnTo>
                  <a:lnTo>
                    <a:pt x="0" y="495300"/>
                  </a:lnTo>
                  <a:lnTo>
                    <a:pt x="38100" y="571500"/>
                  </a:lnTo>
                  <a:lnTo>
                    <a:pt x="76200" y="495300"/>
                  </a:lnTo>
                  <a:close/>
                </a:path>
                <a:path w="723900" h="685800">
                  <a:moveTo>
                    <a:pt x="723900" y="647700"/>
                  </a:moveTo>
                  <a:lnTo>
                    <a:pt x="647700" y="609600"/>
                  </a:lnTo>
                  <a:lnTo>
                    <a:pt x="647700" y="641350"/>
                  </a:lnTo>
                  <a:lnTo>
                    <a:pt x="114300" y="641350"/>
                  </a:lnTo>
                  <a:lnTo>
                    <a:pt x="114300" y="654050"/>
                  </a:lnTo>
                  <a:lnTo>
                    <a:pt x="647700" y="654050"/>
                  </a:lnTo>
                  <a:lnTo>
                    <a:pt x="647700" y="685800"/>
                  </a:lnTo>
                  <a:lnTo>
                    <a:pt x="723900" y="647700"/>
                  </a:lnTo>
                  <a:close/>
                </a:path>
                <a:path w="723900" h="685800">
                  <a:moveTo>
                    <a:pt x="723900" y="38100"/>
                  </a:moveTo>
                  <a:lnTo>
                    <a:pt x="647700" y="0"/>
                  </a:lnTo>
                  <a:lnTo>
                    <a:pt x="647700" y="31750"/>
                  </a:lnTo>
                  <a:lnTo>
                    <a:pt x="114300" y="31750"/>
                  </a:lnTo>
                  <a:lnTo>
                    <a:pt x="114300" y="44450"/>
                  </a:lnTo>
                  <a:lnTo>
                    <a:pt x="647700" y="44450"/>
                  </a:lnTo>
                  <a:lnTo>
                    <a:pt x="647700" y="76200"/>
                  </a:lnTo>
                  <a:lnTo>
                    <a:pt x="7239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3903" y="4975859"/>
              <a:ext cx="164592" cy="16535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3903" y="5585459"/>
              <a:ext cx="164592" cy="16535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658100" y="5134355"/>
              <a:ext cx="723900" cy="571500"/>
            </a:xfrm>
            <a:custGeom>
              <a:avLst/>
              <a:gdLst/>
              <a:ahLst/>
              <a:cxnLst/>
              <a:rect l="l" t="t" r="r" b="b"/>
              <a:pathLst>
                <a:path w="723900" h="571500">
                  <a:moveTo>
                    <a:pt x="76200" y="381000"/>
                  </a:moveTo>
                  <a:lnTo>
                    <a:pt x="44450" y="3810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381000"/>
                  </a:lnTo>
                  <a:lnTo>
                    <a:pt x="0" y="381000"/>
                  </a:lnTo>
                  <a:lnTo>
                    <a:pt x="38100" y="457200"/>
                  </a:lnTo>
                  <a:lnTo>
                    <a:pt x="76200" y="381000"/>
                  </a:lnTo>
                  <a:close/>
                </a:path>
                <a:path w="723900" h="571500">
                  <a:moveTo>
                    <a:pt x="723900" y="533400"/>
                  </a:moveTo>
                  <a:lnTo>
                    <a:pt x="647700" y="495300"/>
                  </a:lnTo>
                  <a:lnTo>
                    <a:pt x="647700" y="527050"/>
                  </a:lnTo>
                  <a:lnTo>
                    <a:pt x="114300" y="527050"/>
                  </a:lnTo>
                  <a:lnTo>
                    <a:pt x="114300" y="539750"/>
                  </a:lnTo>
                  <a:lnTo>
                    <a:pt x="647700" y="539750"/>
                  </a:lnTo>
                  <a:lnTo>
                    <a:pt x="647700" y="571500"/>
                  </a:lnTo>
                  <a:lnTo>
                    <a:pt x="723900" y="533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5903" y="5585459"/>
              <a:ext cx="164592" cy="165353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4500371" y="5156453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h[0]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262626" y="5156453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h[1]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028182" y="5156453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h[2]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019035" y="5153405"/>
            <a:ext cx="5994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h[M-1]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755890" y="5127244"/>
            <a:ext cx="9747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h[M]</a:t>
            </a:r>
            <a:r>
              <a:rPr sz="1600" spc="409" dirty="0">
                <a:latin typeface="Times New Roman"/>
                <a:cs typeface="Times New Roman"/>
              </a:rPr>
              <a:t> </a:t>
            </a:r>
            <a:r>
              <a:rPr sz="2700" spc="-30" baseline="-12345" dirty="0">
                <a:latin typeface="Times New Roman"/>
                <a:cs typeface="Times New Roman"/>
              </a:rPr>
              <a:t>y[n]</a:t>
            </a:r>
            <a:endParaRPr sz="2700" baseline="-12345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707892" y="3159251"/>
            <a:ext cx="1321435" cy="1247775"/>
          </a:xfrm>
          <a:custGeom>
            <a:avLst/>
            <a:gdLst/>
            <a:ahLst/>
            <a:cxnLst/>
            <a:rect l="l" t="t" r="r" b="b"/>
            <a:pathLst>
              <a:path w="1321435" h="1247775">
                <a:moveTo>
                  <a:pt x="107950" y="52070"/>
                </a:moveTo>
                <a:lnTo>
                  <a:pt x="52070" y="0"/>
                </a:lnTo>
                <a:lnTo>
                  <a:pt x="0" y="55245"/>
                </a:lnTo>
                <a:lnTo>
                  <a:pt x="55245" y="107950"/>
                </a:lnTo>
                <a:lnTo>
                  <a:pt x="107950" y="52070"/>
                </a:lnTo>
                <a:close/>
              </a:path>
              <a:path w="1321435" h="1247775">
                <a:moveTo>
                  <a:pt x="218440" y="156845"/>
                </a:moveTo>
                <a:lnTo>
                  <a:pt x="163195" y="104775"/>
                </a:lnTo>
                <a:lnTo>
                  <a:pt x="111125" y="160020"/>
                </a:lnTo>
                <a:lnTo>
                  <a:pt x="166370" y="212090"/>
                </a:lnTo>
                <a:lnTo>
                  <a:pt x="218440" y="156845"/>
                </a:lnTo>
                <a:close/>
              </a:path>
              <a:path w="1321435" h="1247775">
                <a:moveTo>
                  <a:pt x="329565" y="260985"/>
                </a:moveTo>
                <a:lnTo>
                  <a:pt x="274320" y="208915"/>
                </a:lnTo>
                <a:lnTo>
                  <a:pt x="221615" y="264160"/>
                </a:lnTo>
                <a:lnTo>
                  <a:pt x="277495" y="316865"/>
                </a:lnTo>
                <a:lnTo>
                  <a:pt x="329565" y="260985"/>
                </a:lnTo>
                <a:close/>
              </a:path>
              <a:path w="1321435" h="1247775">
                <a:moveTo>
                  <a:pt x="440690" y="365887"/>
                </a:moveTo>
                <a:lnTo>
                  <a:pt x="384810" y="313690"/>
                </a:lnTo>
                <a:lnTo>
                  <a:pt x="332740" y="369062"/>
                </a:lnTo>
                <a:lnTo>
                  <a:pt x="388620" y="421132"/>
                </a:lnTo>
                <a:lnTo>
                  <a:pt x="440690" y="365887"/>
                </a:lnTo>
                <a:close/>
              </a:path>
              <a:path w="1321435" h="1247775">
                <a:moveTo>
                  <a:pt x="551815" y="470039"/>
                </a:moveTo>
                <a:lnTo>
                  <a:pt x="495935" y="417969"/>
                </a:lnTo>
                <a:lnTo>
                  <a:pt x="443865" y="473214"/>
                </a:lnTo>
                <a:lnTo>
                  <a:pt x="499110" y="525919"/>
                </a:lnTo>
                <a:lnTo>
                  <a:pt x="551815" y="470039"/>
                </a:lnTo>
                <a:close/>
              </a:path>
              <a:path w="1321435" h="1247775">
                <a:moveTo>
                  <a:pt x="662178" y="574802"/>
                </a:moveTo>
                <a:lnTo>
                  <a:pt x="607060" y="522732"/>
                </a:lnTo>
                <a:lnTo>
                  <a:pt x="554990" y="577977"/>
                </a:lnTo>
                <a:lnTo>
                  <a:pt x="610235" y="630047"/>
                </a:lnTo>
                <a:lnTo>
                  <a:pt x="662178" y="574802"/>
                </a:lnTo>
                <a:close/>
              </a:path>
              <a:path w="1321435" h="1247775">
                <a:moveTo>
                  <a:pt x="773303" y="678942"/>
                </a:moveTo>
                <a:lnTo>
                  <a:pt x="718058" y="626872"/>
                </a:lnTo>
                <a:lnTo>
                  <a:pt x="665353" y="682117"/>
                </a:lnTo>
                <a:lnTo>
                  <a:pt x="721233" y="734822"/>
                </a:lnTo>
                <a:lnTo>
                  <a:pt x="773303" y="678942"/>
                </a:lnTo>
                <a:close/>
              </a:path>
              <a:path w="1321435" h="1247775">
                <a:moveTo>
                  <a:pt x="884428" y="783717"/>
                </a:moveTo>
                <a:lnTo>
                  <a:pt x="828548" y="731647"/>
                </a:lnTo>
                <a:lnTo>
                  <a:pt x="776478" y="786892"/>
                </a:lnTo>
                <a:lnTo>
                  <a:pt x="832358" y="838962"/>
                </a:lnTo>
                <a:lnTo>
                  <a:pt x="884428" y="783717"/>
                </a:lnTo>
                <a:close/>
              </a:path>
              <a:path w="1321435" h="1247775">
                <a:moveTo>
                  <a:pt x="995553" y="887857"/>
                </a:moveTo>
                <a:lnTo>
                  <a:pt x="939673" y="835787"/>
                </a:lnTo>
                <a:lnTo>
                  <a:pt x="887603" y="891032"/>
                </a:lnTo>
                <a:lnTo>
                  <a:pt x="942848" y="943864"/>
                </a:lnTo>
                <a:lnTo>
                  <a:pt x="995553" y="887857"/>
                </a:lnTo>
                <a:close/>
              </a:path>
              <a:path w="1321435" h="1247775">
                <a:moveTo>
                  <a:pt x="1106043" y="992759"/>
                </a:moveTo>
                <a:lnTo>
                  <a:pt x="1050798" y="940054"/>
                </a:lnTo>
                <a:lnTo>
                  <a:pt x="998728" y="995934"/>
                </a:lnTo>
                <a:lnTo>
                  <a:pt x="1053973" y="1048004"/>
                </a:lnTo>
                <a:lnTo>
                  <a:pt x="1106043" y="992759"/>
                </a:lnTo>
                <a:close/>
              </a:path>
              <a:path w="1321435" h="1247775">
                <a:moveTo>
                  <a:pt x="1321308" y="1247394"/>
                </a:moveTo>
                <a:lnTo>
                  <a:pt x="1283208" y="1144524"/>
                </a:lnTo>
                <a:lnTo>
                  <a:pt x="1233043" y="1007364"/>
                </a:lnTo>
                <a:lnTo>
                  <a:pt x="1180973" y="1062609"/>
                </a:lnTo>
                <a:lnTo>
                  <a:pt x="1161923" y="1044829"/>
                </a:lnTo>
                <a:lnTo>
                  <a:pt x="1109853" y="1100074"/>
                </a:lnTo>
                <a:lnTo>
                  <a:pt x="1128903" y="1118489"/>
                </a:lnTo>
                <a:lnTo>
                  <a:pt x="1076198" y="1173734"/>
                </a:lnTo>
                <a:lnTo>
                  <a:pt x="1321308" y="1247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1357" rIns="0" bIns="0" rtlCol="0">
            <a:spAutoFit/>
          </a:bodyPr>
          <a:lstStyle/>
          <a:p>
            <a:pPr marL="1537335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Transposed</a:t>
            </a:r>
            <a:r>
              <a:rPr sz="2400" u="none" spc="-114" dirty="0"/>
              <a:t> </a:t>
            </a:r>
            <a:r>
              <a:rPr sz="2400" u="none" dirty="0"/>
              <a:t>Form</a:t>
            </a:r>
            <a:r>
              <a:rPr sz="2400" u="none" spc="-65" dirty="0"/>
              <a:t> </a:t>
            </a:r>
            <a:r>
              <a:rPr sz="2400" u="none" dirty="0"/>
              <a:t>of</a:t>
            </a:r>
            <a:r>
              <a:rPr sz="2400" u="none" spc="-110" dirty="0"/>
              <a:t> </a:t>
            </a:r>
            <a:r>
              <a:rPr sz="2400" u="none" dirty="0"/>
              <a:t>FIR</a:t>
            </a:r>
            <a:r>
              <a:rPr sz="2400" u="none" spc="-15" dirty="0"/>
              <a:t> </a:t>
            </a:r>
            <a:r>
              <a:rPr sz="2400" u="none" spc="-10" dirty="0"/>
              <a:t>Network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568955" y="2170937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1464" y="2170937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4571" y="2170937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0128" y="2170937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15988" y="2145284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y[n]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7555" y="3251961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70304" y="2494026"/>
            <a:ext cx="5575300" cy="775335"/>
            <a:chOff x="1670304" y="2494026"/>
            <a:chExt cx="5575300" cy="77533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0304" y="3103626"/>
              <a:ext cx="164592" cy="16535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28800" y="3148583"/>
              <a:ext cx="457200" cy="76200"/>
            </a:xfrm>
            <a:custGeom>
              <a:avLst/>
              <a:gdLst/>
              <a:ahLst/>
              <a:cxnLst/>
              <a:rect l="l" t="t" r="r" b="b"/>
              <a:pathLst>
                <a:path w="457200" h="76200">
                  <a:moveTo>
                    <a:pt x="457200" y="38100"/>
                  </a:moveTo>
                  <a:lnTo>
                    <a:pt x="444500" y="31750"/>
                  </a:ln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44500" y="44450"/>
                  </a:lnTo>
                  <a:lnTo>
                    <a:pt x="457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9904" y="2494026"/>
              <a:ext cx="164592" cy="1653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24100" y="2538983"/>
              <a:ext cx="723900" cy="685800"/>
            </a:xfrm>
            <a:custGeom>
              <a:avLst/>
              <a:gdLst/>
              <a:ahLst/>
              <a:cxnLst/>
              <a:rect l="l" t="t" r="r" b="b"/>
              <a:pathLst>
                <a:path w="723900" h="685800">
                  <a:moveTo>
                    <a:pt x="76200" y="190500"/>
                  </a:moveTo>
                  <a:lnTo>
                    <a:pt x="38100" y="114300"/>
                  </a:lnTo>
                  <a:lnTo>
                    <a:pt x="0" y="190500"/>
                  </a:lnTo>
                  <a:lnTo>
                    <a:pt x="31750" y="190500"/>
                  </a:lnTo>
                  <a:lnTo>
                    <a:pt x="31750" y="571500"/>
                  </a:lnTo>
                  <a:lnTo>
                    <a:pt x="44450" y="571500"/>
                  </a:lnTo>
                  <a:lnTo>
                    <a:pt x="44450" y="190500"/>
                  </a:lnTo>
                  <a:lnTo>
                    <a:pt x="76200" y="190500"/>
                  </a:lnTo>
                  <a:close/>
                </a:path>
                <a:path w="723900" h="685800">
                  <a:moveTo>
                    <a:pt x="723900" y="647700"/>
                  </a:moveTo>
                  <a:lnTo>
                    <a:pt x="647700" y="609600"/>
                  </a:lnTo>
                  <a:lnTo>
                    <a:pt x="647700" y="641350"/>
                  </a:lnTo>
                  <a:lnTo>
                    <a:pt x="114300" y="641350"/>
                  </a:lnTo>
                  <a:lnTo>
                    <a:pt x="114300" y="654050"/>
                  </a:lnTo>
                  <a:lnTo>
                    <a:pt x="647700" y="654050"/>
                  </a:lnTo>
                  <a:lnTo>
                    <a:pt x="647700" y="685800"/>
                  </a:lnTo>
                  <a:lnTo>
                    <a:pt x="723900" y="647700"/>
                  </a:lnTo>
                  <a:close/>
                </a:path>
                <a:path w="723900" h="685800">
                  <a:moveTo>
                    <a:pt x="723900" y="38100"/>
                  </a:moveTo>
                  <a:lnTo>
                    <a:pt x="647700" y="0"/>
                  </a:lnTo>
                  <a:lnTo>
                    <a:pt x="647700" y="31750"/>
                  </a:lnTo>
                  <a:lnTo>
                    <a:pt x="114300" y="31750"/>
                  </a:lnTo>
                  <a:lnTo>
                    <a:pt x="114300" y="44450"/>
                  </a:lnTo>
                  <a:lnTo>
                    <a:pt x="647700" y="44450"/>
                  </a:lnTo>
                  <a:lnTo>
                    <a:pt x="647700" y="76200"/>
                  </a:lnTo>
                  <a:lnTo>
                    <a:pt x="7239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1904" y="2494026"/>
              <a:ext cx="164592" cy="1653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1904" y="3103626"/>
              <a:ext cx="164592" cy="1653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086100" y="2538983"/>
              <a:ext cx="723900" cy="685800"/>
            </a:xfrm>
            <a:custGeom>
              <a:avLst/>
              <a:gdLst/>
              <a:ahLst/>
              <a:cxnLst/>
              <a:rect l="l" t="t" r="r" b="b"/>
              <a:pathLst>
                <a:path w="723900" h="685800">
                  <a:moveTo>
                    <a:pt x="76200" y="190500"/>
                  </a:moveTo>
                  <a:lnTo>
                    <a:pt x="38100" y="114300"/>
                  </a:lnTo>
                  <a:lnTo>
                    <a:pt x="0" y="190500"/>
                  </a:lnTo>
                  <a:lnTo>
                    <a:pt x="31750" y="190500"/>
                  </a:lnTo>
                  <a:lnTo>
                    <a:pt x="31750" y="571500"/>
                  </a:lnTo>
                  <a:lnTo>
                    <a:pt x="44450" y="571500"/>
                  </a:lnTo>
                  <a:lnTo>
                    <a:pt x="44450" y="190500"/>
                  </a:lnTo>
                  <a:lnTo>
                    <a:pt x="76200" y="190500"/>
                  </a:lnTo>
                  <a:close/>
                </a:path>
                <a:path w="723900" h="685800">
                  <a:moveTo>
                    <a:pt x="723900" y="647700"/>
                  </a:moveTo>
                  <a:lnTo>
                    <a:pt x="647700" y="609600"/>
                  </a:lnTo>
                  <a:lnTo>
                    <a:pt x="647700" y="641350"/>
                  </a:lnTo>
                  <a:lnTo>
                    <a:pt x="114300" y="641350"/>
                  </a:lnTo>
                  <a:lnTo>
                    <a:pt x="114300" y="654050"/>
                  </a:lnTo>
                  <a:lnTo>
                    <a:pt x="647700" y="654050"/>
                  </a:lnTo>
                  <a:lnTo>
                    <a:pt x="647700" y="685800"/>
                  </a:lnTo>
                  <a:lnTo>
                    <a:pt x="723900" y="647700"/>
                  </a:lnTo>
                  <a:close/>
                </a:path>
                <a:path w="723900" h="685800">
                  <a:moveTo>
                    <a:pt x="723900" y="38100"/>
                  </a:moveTo>
                  <a:lnTo>
                    <a:pt x="647700" y="0"/>
                  </a:lnTo>
                  <a:lnTo>
                    <a:pt x="647700" y="31750"/>
                  </a:lnTo>
                  <a:lnTo>
                    <a:pt x="114300" y="31750"/>
                  </a:lnTo>
                  <a:lnTo>
                    <a:pt x="114300" y="44450"/>
                  </a:lnTo>
                  <a:lnTo>
                    <a:pt x="647700" y="44450"/>
                  </a:lnTo>
                  <a:lnTo>
                    <a:pt x="647700" y="76200"/>
                  </a:lnTo>
                  <a:lnTo>
                    <a:pt x="7239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2494026"/>
              <a:ext cx="164591" cy="16535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3103626"/>
              <a:ext cx="164591" cy="16535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848100" y="2653283"/>
              <a:ext cx="76200" cy="457200"/>
            </a:xfrm>
            <a:custGeom>
              <a:avLst/>
              <a:gdLst/>
              <a:ahLst/>
              <a:cxnLst/>
              <a:rect l="l" t="t" r="r" b="b"/>
              <a:pathLst>
                <a:path w="76200" h="4572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457200"/>
                  </a:lnTo>
                  <a:lnTo>
                    <a:pt x="44450" y="4572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400" y="2538984"/>
              <a:ext cx="2286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400" y="3148584"/>
              <a:ext cx="228600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191380" y="2577465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91380" y="3187065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4504" y="2494026"/>
              <a:ext cx="164591" cy="1653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4504" y="3103626"/>
              <a:ext cx="164591" cy="16535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838700" y="2538983"/>
              <a:ext cx="723900" cy="685800"/>
            </a:xfrm>
            <a:custGeom>
              <a:avLst/>
              <a:gdLst/>
              <a:ahLst/>
              <a:cxnLst/>
              <a:rect l="l" t="t" r="r" b="b"/>
              <a:pathLst>
                <a:path w="723900" h="685800">
                  <a:moveTo>
                    <a:pt x="76200" y="190500"/>
                  </a:moveTo>
                  <a:lnTo>
                    <a:pt x="38100" y="114300"/>
                  </a:lnTo>
                  <a:lnTo>
                    <a:pt x="0" y="190500"/>
                  </a:lnTo>
                  <a:lnTo>
                    <a:pt x="31750" y="190500"/>
                  </a:lnTo>
                  <a:lnTo>
                    <a:pt x="31750" y="571500"/>
                  </a:lnTo>
                  <a:lnTo>
                    <a:pt x="44450" y="571500"/>
                  </a:lnTo>
                  <a:lnTo>
                    <a:pt x="44450" y="190500"/>
                  </a:lnTo>
                  <a:lnTo>
                    <a:pt x="76200" y="190500"/>
                  </a:lnTo>
                  <a:close/>
                </a:path>
                <a:path w="723900" h="685800">
                  <a:moveTo>
                    <a:pt x="723900" y="647700"/>
                  </a:moveTo>
                  <a:lnTo>
                    <a:pt x="647700" y="609600"/>
                  </a:lnTo>
                  <a:lnTo>
                    <a:pt x="647700" y="641350"/>
                  </a:lnTo>
                  <a:lnTo>
                    <a:pt x="114300" y="641350"/>
                  </a:lnTo>
                  <a:lnTo>
                    <a:pt x="114300" y="654050"/>
                  </a:lnTo>
                  <a:lnTo>
                    <a:pt x="647700" y="654050"/>
                  </a:lnTo>
                  <a:lnTo>
                    <a:pt x="647700" y="685800"/>
                  </a:lnTo>
                  <a:lnTo>
                    <a:pt x="723900" y="647700"/>
                  </a:lnTo>
                  <a:close/>
                </a:path>
                <a:path w="723900" h="685800">
                  <a:moveTo>
                    <a:pt x="723900" y="38100"/>
                  </a:moveTo>
                  <a:lnTo>
                    <a:pt x="647700" y="0"/>
                  </a:lnTo>
                  <a:lnTo>
                    <a:pt x="647700" y="31750"/>
                  </a:lnTo>
                  <a:lnTo>
                    <a:pt x="114300" y="31750"/>
                  </a:lnTo>
                  <a:lnTo>
                    <a:pt x="114300" y="44450"/>
                  </a:lnTo>
                  <a:lnTo>
                    <a:pt x="647700" y="44450"/>
                  </a:lnTo>
                  <a:lnTo>
                    <a:pt x="647700" y="76200"/>
                  </a:lnTo>
                  <a:lnTo>
                    <a:pt x="7239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6504" y="2494026"/>
              <a:ext cx="164591" cy="1653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6504" y="3103626"/>
              <a:ext cx="164591" cy="16535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600700" y="2653283"/>
              <a:ext cx="76200" cy="457200"/>
            </a:xfrm>
            <a:custGeom>
              <a:avLst/>
              <a:gdLst/>
              <a:ahLst/>
              <a:cxnLst/>
              <a:rect l="l" t="t" r="r" b="b"/>
              <a:pathLst>
                <a:path w="76200" h="4572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457200"/>
                  </a:lnTo>
                  <a:lnTo>
                    <a:pt x="44450" y="4572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9904" y="3103626"/>
              <a:ext cx="164592" cy="16535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715000" y="2538983"/>
              <a:ext cx="1371600" cy="685800"/>
            </a:xfrm>
            <a:custGeom>
              <a:avLst/>
              <a:gdLst/>
              <a:ahLst/>
              <a:cxnLst/>
              <a:rect l="l" t="t" r="r" b="b"/>
              <a:pathLst>
                <a:path w="1371600" h="685800">
                  <a:moveTo>
                    <a:pt x="609600" y="647700"/>
                  </a:moveTo>
                  <a:lnTo>
                    <a:pt x="533400" y="609600"/>
                  </a:lnTo>
                  <a:lnTo>
                    <a:pt x="533400" y="641350"/>
                  </a:lnTo>
                  <a:lnTo>
                    <a:pt x="0" y="641350"/>
                  </a:lnTo>
                  <a:lnTo>
                    <a:pt x="0" y="654050"/>
                  </a:lnTo>
                  <a:lnTo>
                    <a:pt x="533400" y="654050"/>
                  </a:lnTo>
                  <a:lnTo>
                    <a:pt x="533400" y="685800"/>
                  </a:lnTo>
                  <a:lnTo>
                    <a:pt x="609600" y="647700"/>
                  </a:lnTo>
                  <a:close/>
                </a:path>
                <a:path w="1371600" h="685800">
                  <a:moveTo>
                    <a:pt x="609600" y="38100"/>
                  </a:moveTo>
                  <a:lnTo>
                    <a:pt x="533400" y="0"/>
                  </a:lnTo>
                  <a:lnTo>
                    <a:pt x="5334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533400" y="44450"/>
                  </a:lnTo>
                  <a:lnTo>
                    <a:pt x="533400" y="76200"/>
                  </a:lnTo>
                  <a:lnTo>
                    <a:pt x="609600" y="38100"/>
                  </a:lnTo>
                  <a:close/>
                </a:path>
                <a:path w="1371600" h="685800">
                  <a:moveTo>
                    <a:pt x="1371600" y="38100"/>
                  </a:moveTo>
                  <a:lnTo>
                    <a:pt x="1295400" y="0"/>
                  </a:lnTo>
                  <a:lnTo>
                    <a:pt x="1295400" y="31750"/>
                  </a:lnTo>
                  <a:lnTo>
                    <a:pt x="762000" y="31750"/>
                  </a:lnTo>
                  <a:lnTo>
                    <a:pt x="762000" y="44450"/>
                  </a:lnTo>
                  <a:lnTo>
                    <a:pt x="1295400" y="44450"/>
                  </a:lnTo>
                  <a:lnTo>
                    <a:pt x="1295400" y="76200"/>
                  </a:lnTo>
                  <a:lnTo>
                    <a:pt x="13716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80504" y="2494026"/>
              <a:ext cx="164592" cy="16535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8504" y="2494026"/>
              <a:ext cx="164591" cy="16535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8504" y="3103626"/>
              <a:ext cx="164591" cy="16535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362700" y="2653283"/>
              <a:ext cx="76200" cy="457200"/>
            </a:xfrm>
            <a:custGeom>
              <a:avLst/>
              <a:gdLst/>
              <a:ahLst/>
              <a:cxnLst/>
              <a:rect l="l" t="t" r="r" b="b"/>
              <a:pathLst>
                <a:path w="76200" h="4572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457200"/>
                  </a:lnTo>
                  <a:lnTo>
                    <a:pt x="44450" y="4572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442210" y="2750566"/>
            <a:ext cx="4368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h[M]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04717" y="2750566"/>
            <a:ext cx="5988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latin typeface="Times New Roman"/>
                <a:cs typeface="Times New Roman"/>
              </a:rPr>
              <a:t>h[M-</a:t>
            </a:r>
            <a:r>
              <a:rPr sz="1600" spc="-25" dirty="0">
                <a:latin typeface="Times New Roman"/>
                <a:cs typeface="Times New Roman"/>
              </a:rPr>
              <a:t>1]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66717" y="2750566"/>
            <a:ext cx="6019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h[M-</a:t>
            </a:r>
            <a:r>
              <a:rPr sz="1600" spc="-25" dirty="0">
                <a:latin typeface="Times New Roman"/>
                <a:cs typeface="Times New Roman"/>
              </a:rPr>
              <a:t>2]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57826" y="2750566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h[2]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723128" y="2750566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h[1]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485382" y="2750566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h[0]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1357" rIns="0" bIns="0" rtlCol="0">
            <a:spAutoFit/>
          </a:bodyPr>
          <a:lstStyle/>
          <a:p>
            <a:pPr marL="112268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Cascade</a:t>
            </a:r>
            <a:r>
              <a:rPr sz="2400" u="none" spc="-90" dirty="0"/>
              <a:t> </a:t>
            </a:r>
            <a:r>
              <a:rPr sz="2400" u="none" dirty="0"/>
              <a:t>Form</a:t>
            </a:r>
            <a:r>
              <a:rPr sz="2400" u="none" spc="-90" dirty="0"/>
              <a:t> </a:t>
            </a:r>
            <a:r>
              <a:rPr sz="2400" u="none" dirty="0"/>
              <a:t>Structure</a:t>
            </a:r>
            <a:r>
              <a:rPr sz="2400" u="none" spc="-70" dirty="0"/>
              <a:t> </a:t>
            </a:r>
            <a:r>
              <a:rPr sz="2400" u="none" dirty="0"/>
              <a:t>of</a:t>
            </a:r>
            <a:r>
              <a:rPr sz="2400" u="none" spc="-95" dirty="0"/>
              <a:t> </a:t>
            </a:r>
            <a:r>
              <a:rPr sz="2400" u="none" dirty="0"/>
              <a:t>a</a:t>
            </a:r>
            <a:r>
              <a:rPr sz="2400" u="none" spc="-100" dirty="0"/>
              <a:t> </a:t>
            </a:r>
            <a:r>
              <a:rPr sz="2400" u="none" dirty="0"/>
              <a:t>FIR</a:t>
            </a:r>
            <a:r>
              <a:rPr sz="2400" u="none" spc="20" dirty="0"/>
              <a:t> </a:t>
            </a:r>
            <a:r>
              <a:rPr sz="2400" u="none" spc="-10" dirty="0"/>
              <a:t>System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228597" y="2146554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x[n]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46451" y="2268474"/>
            <a:ext cx="3035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Times New Roman"/>
                <a:cs typeface="Times New Roman"/>
              </a:rPr>
              <a:t>b</a:t>
            </a:r>
            <a:r>
              <a:rPr sz="1050" spc="-25" dirty="0">
                <a:latin typeface="Times New Roman"/>
                <a:cs typeface="Times New Roman"/>
              </a:rPr>
              <a:t>01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3614" y="2268474"/>
            <a:ext cx="3035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Times New Roman"/>
                <a:cs typeface="Times New Roman"/>
              </a:rPr>
              <a:t>b</a:t>
            </a:r>
            <a:r>
              <a:rPr sz="1050" spc="-25" dirty="0">
                <a:latin typeface="Times New Roman"/>
                <a:cs typeface="Times New Roman"/>
              </a:rPr>
              <a:t>02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15176" y="2268474"/>
            <a:ext cx="4076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0" baseline="12152" dirty="0">
                <a:latin typeface="Times New Roman"/>
                <a:cs typeface="Times New Roman"/>
              </a:rPr>
              <a:t>b</a:t>
            </a:r>
            <a:r>
              <a:rPr sz="1050" spc="-20" dirty="0">
                <a:latin typeface="Times New Roman"/>
                <a:cs typeface="Times New Roman"/>
              </a:rPr>
              <a:t>0Ms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81543" y="2146554"/>
            <a:ext cx="35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y[n]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9303" y="2507742"/>
            <a:ext cx="6717792" cy="123139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54301" y="2668016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0355" y="2790189"/>
            <a:ext cx="3035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Times New Roman"/>
                <a:cs typeface="Times New Roman"/>
              </a:rPr>
              <a:t>b</a:t>
            </a:r>
            <a:r>
              <a:rPr sz="1050" spc="-25" dirty="0">
                <a:latin typeface="Times New Roman"/>
                <a:cs typeface="Times New Roman"/>
              </a:rPr>
              <a:t>11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31464" y="2668016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7517" y="2790189"/>
            <a:ext cx="3035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Times New Roman"/>
                <a:cs typeface="Times New Roman"/>
              </a:rPr>
              <a:t>b</a:t>
            </a:r>
            <a:r>
              <a:rPr sz="1050" spc="-25" dirty="0">
                <a:latin typeface="Times New Roman"/>
                <a:cs typeface="Times New Roman"/>
              </a:rPr>
              <a:t>12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6328" y="2668016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12128" y="2790189"/>
            <a:ext cx="4076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0" baseline="12152" dirty="0">
                <a:latin typeface="Times New Roman"/>
                <a:cs typeface="Times New Roman"/>
              </a:rPr>
              <a:t>b</a:t>
            </a:r>
            <a:r>
              <a:rPr sz="1050" spc="-20" dirty="0">
                <a:latin typeface="Times New Roman"/>
                <a:cs typeface="Times New Roman"/>
              </a:rPr>
              <a:t>1Ms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54301" y="3277870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0355" y="3323590"/>
            <a:ext cx="3035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Times New Roman"/>
                <a:cs typeface="Times New Roman"/>
              </a:rPr>
              <a:t>b</a:t>
            </a:r>
            <a:r>
              <a:rPr sz="1050" spc="-25" dirty="0">
                <a:latin typeface="Times New Roman"/>
                <a:cs typeface="Times New Roman"/>
              </a:rPr>
              <a:t>21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31464" y="3277870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7517" y="3323590"/>
            <a:ext cx="3035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12152" dirty="0">
                <a:latin typeface="Times New Roman"/>
                <a:cs typeface="Times New Roman"/>
              </a:rPr>
              <a:t>b</a:t>
            </a:r>
            <a:r>
              <a:rPr sz="1050" spc="-25" dirty="0">
                <a:latin typeface="Times New Roman"/>
                <a:cs typeface="Times New Roman"/>
              </a:rPr>
              <a:t>22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26328" y="3277870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12128" y="3323590"/>
            <a:ext cx="4076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0" baseline="12152" dirty="0">
                <a:latin typeface="Times New Roman"/>
                <a:cs typeface="Times New Roman"/>
              </a:rPr>
              <a:t>b</a:t>
            </a:r>
            <a:r>
              <a:rPr sz="1050" spc="-20" dirty="0">
                <a:latin typeface="Times New Roman"/>
                <a:cs typeface="Times New Roman"/>
              </a:rPr>
              <a:t>2Ms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48" y="854202"/>
            <a:ext cx="7520178" cy="56982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92151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Reconstruction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600" y="1551686"/>
            <a:ext cx="6713220" cy="358902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495"/>
              </a:spcBef>
              <a:buChar char="•"/>
              <a:tabLst>
                <a:tab pos="385445" algn="l"/>
              </a:tabLst>
            </a:pPr>
            <a:r>
              <a:rPr sz="1800" spc="-20" dirty="0">
                <a:latin typeface="Times New Roman"/>
                <a:cs typeface="Times New Roman"/>
              </a:rPr>
              <a:t>Structures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Linear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Phase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marL="497840">
              <a:lnSpc>
                <a:spcPct val="100000"/>
              </a:lnSpc>
              <a:spcBef>
                <a:spcPts val="395"/>
              </a:spcBef>
              <a:tabLst>
                <a:tab pos="784860" algn="l"/>
                <a:tab pos="337312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h[M-</a:t>
            </a:r>
            <a:r>
              <a:rPr sz="1800" dirty="0">
                <a:latin typeface="Times New Roman"/>
                <a:cs typeface="Times New Roman"/>
              </a:rPr>
              <a:t>n]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h[n]</a:t>
            </a:r>
            <a:r>
              <a:rPr sz="1800" dirty="0">
                <a:latin typeface="Times New Roman"/>
                <a:cs typeface="Times New Roman"/>
              </a:rPr>
              <a:t>	for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...,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  <a:p>
            <a:pPr marL="1181100" lvl="1" indent="-228600">
              <a:lnSpc>
                <a:spcPct val="100000"/>
              </a:lnSpc>
              <a:spcBef>
                <a:spcPts val="400"/>
              </a:spcBef>
              <a:buChar char="•"/>
              <a:tabLst>
                <a:tab pos="1181100" algn="l"/>
              </a:tabLst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even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integer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  <a:p>
            <a:pPr marL="1181100">
              <a:lnSpc>
                <a:spcPct val="100000"/>
              </a:lnSpc>
              <a:spcBef>
                <a:spcPts val="405"/>
              </a:spcBef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S</a:t>
            </a:r>
            <a:r>
              <a:rPr sz="1800" spc="-30" baseline="-13888" dirty="0">
                <a:latin typeface="Times New Roman"/>
                <a:cs typeface="Times New Roman"/>
              </a:rPr>
              <a:t>k=0</a:t>
            </a:r>
            <a:r>
              <a:rPr sz="1800" spc="-30" baseline="20833" dirty="0">
                <a:latin typeface="Times New Roman"/>
                <a:cs typeface="Times New Roman"/>
              </a:rPr>
              <a:t>(M/2)-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spc="270" baseline="20833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h[k](x[n-</a:t>
            </a:r>
            <a:r>
              <a:rPr sz="1800" dirty="0">
                <a:latin typeface="Times New Roman"/>
                <a:cs typeface="Times New Roman"/>
              </a:rPr>
              <a:t>k]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x[n-</a:t>
            </a:r>
            <a:r>
              <a:rPr sz="1800" dirty="0">
                <a:latin typeface="Times New Roman"/>
                <a:cs typeface="Times New Roman"/>
              </a:rPr>
              <a:t>M+k])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h[M/2]x[n-</a:t>
            </a:r>
            <a:r>
              <a:rPr sz="1800" spc="-20" dirty="0">
                <a:latin typeface="Times New Roman"/>
                <a:cs typeface="Times New Roman"/>
              </a:rPr>
              <a:t>M/2]</a:t>
            </a:r>
            <a:endParaRPr sz="1800">
              <a:latin typeface="Times New Roman"/>
              <a:cs typeface="Times New Roman"/>
            </a:endParaRPr>
          </a:p>
          <a:p>
            <a:pPr marL="1184275" lvl="1" indent="-231775">
              <a:lnSpc>
                <a:spcPct val="100000"/>
              </a:lnSpc>
              <a:spcBef>
                <a:spcPts val="300"/>
              </a:spcBef>
              <a:buChar char="•"/>
              <a:tabLst>
                <a:tab pos="1184275" algn="l"/>
              </a:tabLst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integer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II</a:t>
            </a:r>
            <a:endParaRPr sz="1800">
              <a:latin typeface="Times New Roman"/>
              <a:cs typeface="Times New Roman"/>
            </a:endParaRPr>
          </a:p>
          <a:p>
            <a:pPr marL="1184275">
              <a:lnSpc>
                <a:spcPct val="100000"/>
              </a:lnSpc>
              <a:spcBef>
                <a:spcPts val="500"/>
              </a:spcBef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S</a:t>
            </a:r>
            <a:r>
              <a:rPr sz="1800" spc="-30" baseline="-13888" dirty="0">
                <a:latin typeface="Times New Roman"/>
                <a:cs typeface="Times New Roman"/>
              </a:rPr>
              <a:t>k=0</a:t>
            </a:r>
            <a:r>
              <a:rPr sz="1800" spc="-30" baseline="20833" dirty="0">
                <a:latin typeface="Times New Roman"/>
                <a:cs typeface="Times New Roman"/>
              </a:rPr>
              <a:t>(M-</a:t>
            </a:r>
            <a:r>
              <a:rPr sz="1800" baseline="20833" dirty="0">
                <a:latin typeface="Times New Roman"/>
                <a:cs typeface="Times New Roman"/>
              </a:rPr>
              <a:t>1)/2</a:t>
            </a:r>
            <a:r>
              <a:rPr sz="1800" spc="195" baseline="20833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h[k](x[n-</a:t>
            </a:r>
            <a:r>
              <a:rPr sz="1800" dirty="0">
                <a:latin typeface="Times New Roman"/>
                <a:cs typeface="Times New Roman"/>
              </a:rPr>
              <a:t>k] +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x[n-</a:t>
            </a:r>
            <a:r>
              <a:rPr sz="1800" spc="-10" dirty="0">
                <a:latin typeface="Times New Roman"/>
                <a:cs typeface="Times New Roman"/>
              </a:rPr>
              <a:t>M+k])</a:t>
            </a:r>
            <a:endParaRPr sz="1800">
              <a:latin typeface="Times New Roman"/>
              <a:cs typeface="Times New Roman"/>
            </a:endParaRPr>
          </a:p>
          <a:p>
            <a:pPr marL="497840">
              <a:lnSpc>
                <a:spcPct val="100000"/>
              </a:lnSpc>
              <a:spcBef>
                <a:spcPts val="300"/>
              </a:spcBef>
              <a:tabLst>
                <a:tab pos="784860" algn="l"/>
                <a:tab pos="339788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h[M-</a:t>
            </a:r>
            <a:r>
              <a:rPr sz="1800" dirty="0">
                <a:latin typeface="Times New Roman"/>
                <a:cs typeface="Times New Roman"/>
              </a:rPr>
              <a:t>n]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h[n]</a:t>
            </a:r>
            <a:r>
              <a:rPr sz="1800" dirty="0">
                <a:latin typeface="Times New Roman"/>
                <a:cs typeface="Times New Roman"/>
              </a:rPr>
              <a:t>	for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...,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  <a:p>
            <a:pPr marL="1184275" lvl="1" indent="-231775">
              <a:lnSpc>
                <a:spcPct val="100000"/>
              </a:lnSpc>
              <a:spcBef>
                <a:spcPts val="400"/>
              </a:spcBef>
              <a:buChar char="•"/>
              <a:tabLst>
                <a:tab pos="1184275" algn="l"/>
              </a:tabLst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even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integer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25" dirty="0">
                <a:latin typeface="Times New Roman"/>
                <a:cs typeface="Times New Roman"/>
              </a:rPr>
              <a:t> III</a:t>
            </a:r>
            <a:endParaRPr sz="1800">
              <a:latin typeface="Times New Roman"/>
              <a:cs typeface="Times New Roman"/>
            </a:endParaRPr>
          </a:p>
          <a:p>
            <a:pPr marL="1181100">
              <a:lnSpc>
                <a:spcPct val="100000"/>
              </a:lnSpc>
              <a:spcBef>
                <a:spcPts val="395"/>
              </a:spcBef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 </a:t>
            </a:r>
            <a:r>
              <a:rPr sz="1800" spc="-20" dirty="0">
                <a:latin typeface="Times New Roman"/>
                <a:cs typeface="Times New Roman"/>
              </a:rPr>
              <a:t>S</a:t>
            </a:r>
            <a:r>
              <a:rPr sz="1800" spc="-30" baseline="-13888" dirty="0">
                <a:latin typeface="Times New Roman"/>
                <a:cs typeface="Times New Roman"/>
              </a:rPr>
              <a:t>k=0</a:t>
            </a:r>
            <a:r>
              <a:rPr sz="1800" spc="-30" baseline="20833" dirty="0">
                <a:latin typeface="Times New Roman"/>
                <a:cs typeface="Times New Roman"/>
              </a:rPr>
              <a:t>(M/2)-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spc="254" baseline="20833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h[k](x[n-</a:t>
            </a:r>
            <a:r>
              <a:rPr sz="1800" dirty="0">
                <a:latin typeface="Times New Roman"/>
                <a:cs typeface="Times New Roman"/>
              </a:rPr>
              <a:t>k]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x[n-</a:t>
            </a:r>
            <a:r>
              <a:rPr sz="1800" spc="-10" dirty="0">
                <a:latin typeface="Times New Roman"/>
                <a:cs typeface="Times New Roman"/>
              </a:rPr>
              <a:t>M+k])</a:t>
            </a:r>
            <a:endParaRPr sz="1800">
              <a:latin typeface="Times New Roman"/>
              <a:cs typeface="Times New Roman"/>
            </a:endParaRPr>
          </a:p>
          <a:p>
            <a:pPr marL="1184275" lvl="1" indent="-231775">
              <a:lnSpc>
                <a:spcPct val="100000"/>
              </a:lnSpc>
              <a:spcBef>
                <a:spcPts val="300"/>
              </a:spcBef>
              <a:buChar char="•"/>
              <a:tabLst>
                <a:tab pos="1184275" algn="l"/>
              </a:tabLst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integer</a:t>
            </a:r>
            <a:r>
              <a:rPr sz="1800" spc="4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  <a:p>
            <a:pPr marL="1184275">
              <a:lnSpc>
                <a:spcPct val="100000"/>
              </a:lnSpc>
              <a:spcBef>
                <a:spcPts val="505"/>
              </a:spcBef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20" dirty="0">
                <a:latin typeface="Times New Roman"/>
                <a:cs typeface="Times New Roman"/>
              </a:rPr>
              <a:t> S</a:t>
            </a:r>
            <a:r>
              <a:rPr sz="1800" spc="-30" baseline="-13888" dirty="0">
                <a:latin typeface="Times New Roman"/>
                <a:cs typeface="Times New Roman"/>
              </a:rPr>
              <a:t>k=0</a:t>
            </a:r>
            <a:r>
              <a:rPr sz="1800" spc="-30" baseline="20833" dirty="0">
                <a:latin typeface="Times New Roman"/>
                <a:cs typeface="Times New Roman"/>
              </a:rPr>
              <a:t>(M-</a:t>
            </a:r>
            <a:r>
              <a:rPr sz="1800" baseline="20833" dirty="0">
                <a:latin typeface="Times New Roman"/>
                <a:cs typeface="Times New Roman"/>
              </a:rPr>
              <a:t>1)/2</a:t>
            </a:r>
            <a:r>
              <a:rPr sz="1800" spc="225" baseline="20833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h[k](x[n-</a:t>
            </a:r>
            <a:r>
              <a:rPr sz="1800" dirty="0">
                <a:latin typeface="Times New Roman"/>
                <a:cs typeface="Times New Roman"/>
              </a:rPr>
              <a:t>k]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x[n-</a:t>
            </a:r>
            <a:r>
              <a:rPr sz="1800" spc="-10" dirty="0">
                <a:latin typeface="Times New Roman"/>
                <a:cs typeface="Times New Roman"/>
              </a:rPr>
              <a:t>M+k])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69235" y="444245"/>
            <a:ext cx="5189220" cy="502920"/>
            <a:chOff x="2269235" y="444245"/>
            <a:chExt cx="5189220" cy="5029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9235" y="622553"/>
              <a:ext cx="2544317" cy="256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5715" y="444245"/>
              <a:ext cx="515874" cy="5029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7061" y="444245"/>
              <a:ext cx="2771393" cy="50292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9374" rIns="0" bIns="0" rtlCol="0">
            <a:spAutoFit/>
          </a:bodyPr>
          <a:lstStyle/>
          <a:p>
            <a:pPr marL="1369695">
              <a:lnSpc>
                <a:spcPct val="100000"/>
              </a:lnSpc>
              <a:spcBef>
                <a:spcPts val="100"/>
              </a:spcBef>
            </a:pPr>
            <a:r>
              <a:rPr sz="2400" u="none" spc="-10" dirty="0"/>
              <a:t>Structures</a:t>
            </a:r>
            <a:r>
              <a:rPr sz="2400" u="none" spc="-130" dirty="0"/>
              <a:t> </a:t>
            </a:r>
            <a:r>
              <a:rPr sz="2400" u="none" dirty="0"/>
              <a:t>for</a:t>
            </a:r>
            <a:r>
              <a:rPr sz="2400" u="none" spc="-75" dirty="0"/>
              <a:t> </a:t>
            </a:r>
            <a:r>
              <a:rPr sz="2400" u="none" spc="-25" dirty="0"/>
              <a:t>Linear-</a:t>
            </a:r>
            <a:r>
              <a:rPr sz="2400" u="none" dirty="0"/>
              <a:t>Phase</a:t>
            </a:r>
            <a:r>
              <a:rPr sz="2400" u="none" spc="-60" dirty="0"/>
              <a:t> </a:t>
            </a:r>
            <a:r>
              <a:rPr sz="2400" u="none" dirty="0"/>
              <a:t>FIR</a:t>
            </a:r>
            <a:r>
              <a:rPr sz="2400" u="none" spc="-30" dirty="0"/>
              <a:t> </a:t>
            </a:r>
            <a:r>
              <a:rPr sz="2400" u="none" spc="-10" dirty="0"/>
              <a:t>Systems</a:t>
            </a:r>
            <a:endParaRPr sz="240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9303" y="4413503"/>
            <a:ext cx="6791706" cy="16878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0304" y="1592580"/>
            <a:ext cx="6256782" cy="168859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1492" rIns="0" bIns="0" rtlCol="0">
            <a:spAutoFit/>
          </a:bodyPr>
          <a:lstStyle/>
          <a:p>
            <a:pPr marL="522605">
              <a:lnSpc>
                <a:spcPct val="100000"/>
              </a:lnSpc>
              <a:spcBef>
                <a:spcPts val="100"/>
              </a:spcBef>
            </a:pPr>
            <a:r>
              <a:rPr sz="1800" u="none" spc="-10" dirty="0">
                <a:latin typeface="Comic Sans MS"/>
                <a:cs typeface="Comic Sans MS"/>
              </a:rPr>
              <a:t>Direct</a:t>
            </a:r>
            <a:r>
              <a:rPr sz="1800" u="none" spc="-114" dirty="0">
                <a:latin typeface="Comic Sans MS"/>
                <a:cs typeface="Comic Sans MS"/>
              </a:rPr>
              <a:t> </a:t>
            </a:r>
            <a:r>
              <a:rPr sz="1800" u="none" dirty="0">
                <a:latin typeface="Comic Sans MS"/>
                <a:cs typeface="Comic Sans MS"/>
              </a:rPr>
              <a:t>form</a:t>
            </a:r>
            <a:r>
              <a:rPr sz="1800" u="none" spc="-15" dirty="0">
                <a:latin typeface="Comic Sans MS"/>
                <a:cs typeface="Comic Sans MS"/>
              </a:rPr>
              <a:t> </a:t>
            </a:r>
            <a:r>
              <a:rPr sz="1800" u="none" spc="-10" dirty="0">
                <a:latin typeface="Comic Sans MS"/>
                <a:cs typeface="Comic Sans MS"/>
              </a:rPr>
              <a:t>structure</a:t>
            </a:r>
            <a:r>
              <a:rPr sz="1800" u="none" spc="-55" dirty="0">
                <a:latin typeface="Comic Sans MS"/>
                <a:cs typeface="Comic Sans MS"/>
              </a:rPr>
              <a:t> </a:t>
            </a:r>
            <a:r>
              <a:rPr sz="1800" u="none" dirty="0">
                <a:latin typeface="Comic Sans MS"/>
                <a:cs typeface="Comic Sans MS"/>
              </a:rPr>
              <a:t>for</a:t>
            </a:r>
            <a:r>
              <a:rPr sz="1800" u="none" spc="-45" dirty="0">
                <a:latin typeface="Comic Sans MS"/>
                <a:cs typeface="Comic Sans MS"/>
              </a:rPr>
              <a:t> </a:t>
            </a:r>
            <a:r>
              <a:rPr sz="1800" u="none" dirty="0">
                <a:latin typeface="Comic Sans MS"/>
                <a:cs typeface="Comic Sans MS"/>
              </a:rPr>
              <a:t>an</a:t>
            </a:r>
            <a:r>
              <a:rPr sz="1800" u="none" spc="-35" dirty="0">
                <a:latin typeface="Comic Sans MS"/>
                <a:cs typeface="Comic Sans MS"/>
              </a:rPr>
              <a:t> </a:t>
            </a:r>
            <a:r>
              <a:rPr sz="1800" u="none" dirty="0">
                <a:latin typeface="Comic Sans MS"/>
                <a:cs typeface="Comic Sans MS"/>
              </a:rPr>
              <a:t>FIR</a:t>
            </a:r>
            <a:r>
              <a:rPr sz="1800" u="none" spc="-85" dirty="0">
                <a:latin typeface="Comic Sans MS"/>
                <a:cs typeface="Comic Sans MS"/>
              </a:rPr>
              <a:t> </a:t>
            </a:r>
            <a:r>
              <a:rPr sz="1800" u="none" spc="-25" dirty="0">
                <a:latin typeface="Comic Sans MS"/>
                <a:cs typeface="Comic Sans MS"/>
              </a:rPr>
              <a:t>linear-</a:t>
            </a:r>
            <a:r>
              <a:rPr sz="1800" u="none" dirty="0">
                <a:latin typeface="Comic Sans MS"/>
                <a:cs typeface="Comic Sans MS"/>
              </a:rPr>
              <a:t>phase</a:t>
            </a:r>
            <a:r>
              <a:rPr sz="1800" u="none" spc="-40" dirty="0">
                <a:latin typeface="Comic Sans MS"/>
                <a:cs typeface="Comic Sans MS"/>
              </a:rPr>
              <a:t> </a:t>
            </a:r>
            <a:r>
              <a:rPr sz="1800" u="none" dirty="0">
                <a:latin typeface="Comic Sans MS"/>
                <a:cs typeface="Comic Sans MS"/>
              </a:rPr>
              <a:t>when</a:t>
            </a:r>
            <a:r>
              <a:rPr sz="1800" u="none" spc="-60" dirty="0">
                <a:latin typeface="Comic Sans MS"/>
                <a:cs typeface="Comic Sans MS"/>
              </a:rPr>
              <a:t> </a:t>
            </a:r>
            <a:r>
              <a:rPr sz="1800" u="none" dirty="0">
                <a:latin typeface="Comic Sans MS"/>
                <a:cs typeface="Comic Sans MS"/>
              </a:rPr>
              <a:t>M</a:t>
            </a:r>
            <a:r>
              <a:rPr sz="1800" u="none" spc="-60" dirty="0">
                <a:latin typeface="Comic Sans MS"/>
                <a:cs typeface="Comic Sans MS"/>
              </a:rPr>
              <a:t> </a:t>
            </a:r>
            <a:r>
              <a:rPr sz="1800" u="none" dirty="0">
                <a:latin typeface="Comic Sans MS"/>
                <a:cs typeface="Comic Sans MS"/>
              </a:rPr>
              <a:t>is</a:t>
            </a:r>
            <a:r>
              <a:rPr sz="1800" u="none" spc="-50" dirty="0">
                <a:latin typeface="Comic Sans MS"/>
                <a:cs typeface="Comic Sans MS"/>
              </a:rPr>
              <a:t> </a:t>
            </a:r>
            <a:r>
              <a:rPr sz="1800" u="none" spc="-10" dirty="0">
                <a:latin typeface="Comic Sans MS"/>
                <a:cs typeface="Comic Sans MS"/>
              </a:rPr>
              <a:t>even.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6907" y="1309624"/>
            <a:ext cx="3511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x[n]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79955" y="2834639"/>
            <a:ext cx="3378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y[n]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2464" y="1343151"/>
            <a:ext cx="2641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60" baseline="-11904" dirty="0">
                <a:latin typeface="Comic Sans MS"/>
                <a:cs typeface="Comic Sans MS"/>
              </a:rPr>
              <a:t>z</a:t>
            </a:r>
            <a:r>
              <a:rPr sz="900" spc="-4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164" y="1343151"/>
            <a:ext cx="2641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60" baseline="-11904" dirty="0">
                <a:latin typeface="Comic Sans MS"/>
                <a:cs typeface="Comic Sans MS"/>
              </a:rPr>
              <a:t>z</a:t>
            </a:r>
            <a:r>
              <a:rPr sz="900" spc="-4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41692" y="1343151"/>
            <a:ext cx="2641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60" baseline="-11904" dirty="0">
                <a:latin typeface="Comic Sans MS"/>
                <a:cs typeface="Comic Sans MS"/>
              </a:rPr>
              <a:t>z</a:t>
            </a:r>
            <a:r>
              <a:rPr sz="900" spc="-4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6723" y="2331466"/>
            <a:ext cx="2641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60" baseline="-11904" dirty="0">
                <a:latin typeface="Comic Sans MS"/>
                <a:cs typeface="Comic Sans MS"/>
              </a:rPr>
              <a:t>z</a:t>
            </a:r>
            <a:r>
              <a:rPr sz="900" spc="-4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45155" y="2331466"/>
            <a:ext cx="520700" cy="64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95"/>
              </a:spcBef>
            </a:pPr>
            <a:r>
              <a:rPr sz="2100" spc="-60" baseline="-11904" dirty="0">
                <a:latin typeface="Comic Sans MS"/>
                <a:cs typeface="Comic Sans MS"/>
              </a:rPr>
              <a:t>z</a:t>
            </a:r>
            <a:r>
              <a:rPr sz="900" spc="-4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900">
              <a:latin typeface="Comic Sans MS"/>
              <a:cs typeface="Comic Sans MS"/>
            </a:endParaRPr>
          </a:p>
          <a:p>
            <a:pPr marL="38100">
              <a:lnSpc>
                <a:spcPct val="100000"/>
              </a:lnSpc>
            </a:pPr>
            <a:r>
              <a:rPr sz="1400" spc="-20" dirty="0">
                <a:latin typeface="Comic Sans MS"/>
                <a:cs typeface="Comic Sans MS"/>
              </a:rPr>
              <a:t>h[0]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99078" y="2758439"/>
            <a:ext cx="3359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h[1]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6594" y="2758439"/>
            <a:ext cx="363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h[2]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66052" y="2758439"/>
            <a:ext cx="88391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Comic Sans MS"/>
                <a:cs typeface="Comic Sans MS"/>
              </a:rPr>
              <a:t>h[(M/2)-1]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03464" y="2758439"/>
            <a:ext cx="6108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Comic Sans MS"/>
                <a:cs typeface="Comic Sans MS"/>
              </a:rPr>
              <a:t>h[M/2]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1646" y="3516629"/>
            <a:ext cx="6516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Direct</a:t>
            </a:r>
            <a:r>
              <a:rPr sz="1800" spc="-1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form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10" dirty="0">
                <a:latin typeface="Comic Sans MS"/>
                <a:cs typeface="Comic Sans MS"/>
              </a:rPr>
              <a:t>structure</a:t>
            </a:r>
            <a:r>
              <a:rPr sz="1800" spc="-5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for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FIR</a:t>
            </a:r>
            <a:r>
              <a:rPr sz="1800" spc="-85" dirty="0">
                <a:latin typeface="Comic Sans MS"/>
                <a:cs typeface="Comic Sans MS"/>
              </a:rPr>
              <a:t> </a:t>
            </a:r>
            <a:r>
              <a:rPr sz="1800" spc="-25" dirty="0">
                <a:latin typeface="Comic Sans MS"/>
                <a:cs typeface="Comic Sans MS"/>
              </a:rPr>
              <a:t>linear-</a:t>
            </a:r>
            <a:r>
              <a:rPr sz="1800" dirty="0">
                <a:latin typeface="Comic Sans MS"/>
                <a:cs typeface="Comic Sans MS"/>
              </a:rPr>
              <a:t>phase</a:t>
            </a:r>
            <a:r>
              <a:rPr sz="1800" spc="-6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when</a:t>
            </a:r>
            <a:r>
              <a:rPr sz="1800" spc="-5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M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is</a:t>
            </a:r>
            <a:r>
              <a:rPr sz="1800" spc="-50" dirty="0">
                <a:latin typeface="Comic Sans MS"/>
                <a:cs typeface="Comic Sans MS"/>
              </a:rPr>
              <a:t> </a:t>
            </a:r>
            <a:r>
              <a:rPr sz="1800" spc="-20" dirty="0">
                <a:latin typeface="Comic Sans MS"/>
                <a:cs typeface="Comic Sans MS"/>
              </a:rPr>
              <a:t>odd.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95400" y="4133850"/>
            <a:ext cx="3511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x[n]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31464" y="4158233"/>
            <a:ext cx="2705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15" baseline="-11904" dirty="0">
                <a:latin typeface="Comic Sans MS"/>
                <a:cs typeface="Comic Sans MS"/>
              </a:rPr>
              <a:t>z</a:t>
            </a:r>
            <a:r>
              <a:rPr sz="900" spc="-1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86909" y="4158233"/>
            <a:ext cx="2705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15" baseline="-11904" dirty="0">
                <a:latin typeface="Comic Sans MS"/>
                <a:cs typeface="Comic Sans MS"/>
              </a:rPr>
              <a:t>z</a:t>
            </a:r>
            <a:r>
              <a:rPr sz="900" spc="-1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74635" y="4158233"/>
            <a:ext cx="2705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15" baseline="-11904" dirty="0">
                <a:latin typeface="Comic Sans MS"/>
                <a:cs typeface="Comic Sans MS"/>
              </a:rPr>
              <a:t>z</a:t>
            </a:r>
            <a:r>
              <a:rPr sz="900" spc="-1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54593" y="4783327"/>
            <a:ext cx="2641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60" baseline="-11904" dirty="0">
                <a:latin typeface="Comic Sans MS"/>
                <a:cs typeface="Comic Sans MS"/>
              </a:rPr>
              <a:t>z</a:t>
            </a:r>
            <a:r>
              <a:rPr sz="900" spc="-4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49955" y="5148833"/>
            <a:ext cx="2647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44" baseline="-11904" dirty="0">
                <a:latin typeface="Comic Sans MS"/>
                <a:cs typeface="Comic Sans MS"/>
              </a:rPr>
              <a:t>z</a:t>
            </a:r>
            <a:r>
              <a:rPr sz="900" spc="-3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05909" y="5148833"/>
            <a:ext cx="2647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44" baseline="-11904" dirty="0">
                <a:latin typeface="Comic Sans MS"/>
                <a:cs typeface="Comic Sans MS"/>
              </a:rPr>
              <a:t>z</a:t>
            </a:r>
            <a:r>
              <a:rPr sz="900" spc="-3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95400" y="5646420"/>
            <a:ext cx="3378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y[n]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89810" y="5576315"/>
            <a:ext cx="363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h[0]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8078" y="5576315"/>
            <a:ext cx="3359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h[1]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25340" y="5576315"/>
            <a:ext cx="363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Comic Sans MS"/>
                <a:cs typeface="Comic Sans MS"/>
              </a:rPr>
              <a:t>h[2]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59144" y="5148833"/>
            <a:ext cx="961390" cy="640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r">
              <a:lnSpc>
                <a:spcPct val="100000"/>
              </a:lnSpc>
              <a:spcBef>
                <a:spcPts val="100"/>
              </a:spcBef>
            </a:pPr>
            <a:r>
              <a:rPr sz="2100" spc="-44" baseline="-11904" dirty="0">
                <a:latin typeface="Comic Sans MS"/>
                <a:cs typeface="Comic Sans MS"/>
              </a:rPr>
              <a:t>z</a:t>
            </a:r>
            <a:r>
              <a:rPr sz="900" spc="-30" dirty="0">
                <a:latin typeface="Comic Sans MS"/>
                <a:cs typeface="Comic Sans MS"/>
              </a:rPr>
              <a:t>-</a:t>
            </a:r>
            <a:r>
              <a:rPr sz="900" spc="-50" dirty="0">
                <a:latin typeface="Comic Sans MS"/>
                <a:cs typeface="Comic Sans MS"/>
              </a:rPr>
              <a:t>1</a:t>
            </a:r>
            <a:endParaRPr sz="9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900">
              <a:latin typeface="Comic Sans MS"/>
              <a:cs typeface="Comic Sans MS"/>
            </a:endParaRPr>
          </a:p>
          <a:p>
            <a:pPr marR="30480" algn="r">
              <a:lnSpc>
                <a:spcPct val="100000"/>
              </a:lnSpc>
              <a:spcBef>
                <a:spcPts val="5"/>
              </a:spcBef>
            </a:pPr>
            <a:r>
              <a:rPr sz="1400" spc="-35" dirty="0">
                <a:latin typeface="Comic Sans MS"/>
                <a:cs typeface="Comic Sans MS"/>
              </a:rPr>
              <a:t>h[(M-</a:t>
            </a:r>
            <a:r>
              <a:rPr sz="1400" spc="-10" dirty="0">
                <a:latin typeface="Comic Sans MS"/>
                <a:cs typeface="Comic Sans MS"/>
              </a:rPr>
              <a:t>3)/2]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52690" y="5576315"/>
            <a:ext cx="88391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35" dirty="0">
                <a:latin typeface="Comic Sans MS"/>
                <a:cs typeface="Comic Sans MS"/>
              </a:rPr>
              <a:t>h[(M-</a:t>
            </a:r>
            <a:r>
              <a:rPr sz="1400" spc="-10" dirty="0">
                <a:latin typeface="Comic Sans MS"/>
                <a:cs typeface="Comic Sans MS"/>
              </a:rPr>
              <a:t>1)/2]</a:t>
            </a:r>
            <a:endParaRPr sz="1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2049" rIns="0" bIns="0" rtlCol="0">
            <a:spAutoFit/>
          </a:bodyPr>
          <a:lstStyle/>
          <a:p>
            <a:pPr marL="2046605">
              <a:lnSpc>
                <a:spcPct val="100000"/>
              </a:lnSpc>
              <a:spcBef>
                <a:spcPts val="95"/>
              </a:spcBef>
            </a:pPr>
            <a:r>
              <a:rPr sz="3200" b="1" u="none" spc="-10" dirty="0">
                <a:latin typeface="Times New Roman"/>
                <a:cs typeface="Times New Roman"/>
              </a:rPr>
              <a:t>Lattice</a:t>
            </a:r>
            <a:r>
              <a:rPr sz="3200" b="1" u="none" spc="-165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Structures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1237" y="1400189"/>
            <a:ext cx="7147559" cy="24091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56870" indent="-343535">
              <a:lnSpc>
                <a:spcPct val="100000"/>
              </a:lnSpc>
              <a:spcBef>
                <a:spcPts val="545"/>
              </a:spcBef>
              <a:buChar char="•"/>
              <a:tabLst>
                <a:tab pos="356870" algn="l"/>
              </a:tabLst>
            </a:pPr>
            <a:r>
              <a:rPr sz="2000" spc="-25" dirty="0">
                <a:latin typeface="Times New Roman"/>
                <a:cs typeface="Times New Roman"/>
              </a:rPr>
              <a:t>Theory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autoregressive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signal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modeling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  <a:p>
            <a:pPr marL="760095" lvl="1" indent="-287020">
              <a:lnSpc>
                <a:spcPct val="100000"/>
              </a:lnSpc>
              <a:spcBef>
                <a:spcPts val="405"/>
              </a:spcBef>
              <a:buFont typeface="Times New Roman"/>
              <a:buChar char="–"/>
              <a:tabLst>
                <a:tab pos="760095" algn="l"/>
              </a:tabLst>
            </a:pPr>
            <a:r>
              <a:rPr sz="1800" i="1" dirty="0">
                <a:latin typeface="Times New Roman"/>
                <a:cs typeface="Times New Roman"/>
              </a:rPr>
              <a:t>Lattice</a:t>
            </a:r>
            <a:r>
              <a:rPr sz="1800" i="1" spc="-11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Structure</a:t>
            </a:r>
            <a:endParaRPr sz="1800">
              <a:latin typeface="Times New Roman"/>
              <a:cs typeface="Times New Roman"/>
            </a:endParaRPr>
          </a:p>
          <a:p>
            <a:pPr marL="356870" marR="5080" indent="-344805">
              <a:lnSpc>
                <a:spcPct val="100000"/>
              </a:lnSpc>
              <a:spcBef>
                <a:spcPts val="595"/>
              </a:spcBef>
              <a:buChar char="•"/>
              <a:tabLst>
                <a:tab pos="356870" algn="l"/>
              </a:tabLst>
            </a:pPr>
            <a:r>
              <a:rPr sz="2000" dirty="0">
                <a:latin typeface="Times New Roman"/>
                <a:cs typeface="Times New Roman"/>
              </a:rPr>
              <a:t>Development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digital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structures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analogous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analog </a:t>
            </a:r>
            <a:r>
              <a:rPr sz="2000" dirty="0">
                <a:latin typeface="Times New Roman"/>
                <a:cs typeface="Times New Roman"/>
              </a:rPr>
              <a:t>filter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structures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  <a:p>
            <a:pPr marL="760095" lvl="1" indent="-287020">
              <a:lnSpc>
                <a:spcPct val="100000"/>
              </a:lnSpc>
              <a:spcBef>
                <a:spcPts val="405"/>
              </a:spcBef>
              <a:buFont typeface="Times New Roman"/>
              <a:buChar char="–"/>
              <a:tabLst>
                <a:tab pos="760095" algn="l"/>
              </a:tabLst>
            </a:pPr>
            <a:r>
              <a:rPr sz="1800" i="1" dirty="0">
                <a:latin typeface="Times New Roman"/>
                <a:cs typeface="Times New Roman"/>
              </a:rPr>
              <a:t>Wave</a:t>
            </a:r>
            <a:r>
              <a:rPr sz="1800" i="1" spc="-8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Digital</a:t>
            </a:r>
            <a:r>
              <a:rPr sz="1800" i="1" spc="-7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Filters</a:t>
            </a:r>
            <a:endParaRPr sz="1800">
              <a:latin typeface="Times New Roman"/>
              <a:cs typeface="Times New Roman"/>
            </a:endParaRPr>
          </a:p>
          <a:p>
            <a:pPr marL="356870" marR="93345" indent="-344805">
              <a:lnSpc>
                <a:spcPct val="100000"/>
              </a:lnSpc>
              <a:spcBef>
                <a:spcPts val="595"/>
              </a:spcBef>
              <a:buChar char="•"/>
              <a:tabLst>
                <a:tab pos="356870" algn="l"/>
              </a:tabLst>
            </a:pPr>
            <a:r>
              <a:rPr sz="2000" dirty="0">
                <a:latin typeface="Times New Roman"/>
                <a:cs typeface="Times New Roman"/>
              </a:rPr>
              <a:t>Another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structure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development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approach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based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on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state-</a:t>
            </a:r>
            <a:r>
              <a:rPr sz="2000" spc="-10" dirty="0">
                <a:latin typeface="Times New Roman"/>
                <a:cs typeface="Times New Roman"/>
              </a:rPr>
              <a:t>variable </a:t>
            </a:r>
            <a:r>
              <a:rPr sz="2000" dirty="0">
                <a:latin typeface="Times New Roman"/>
                <a:cs typeface="Times New Roman"/>
              </a:rPr>
              <a:t>representations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linear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transformations.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6158" y="385317"/>
            <a:ext cx="2393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Lattice</a:t>
            </a:r>
            <a:r>
              <a:rPr sz="2400" u="none" spc="-114" dirty="0"/>
              <a:t> </a:t>
            </a:r>
            <a:r>
              <a:rPr sz="2400" u="none" dirty="0"/>
              <a:t>Structures</a:t>
            </a:r>
            <a:r>
              <a:rPr sz="2400" u="none" spc="-80" dirty="0"/>
              <a:t> </a:t>
            </a:r>
            <a:r>
              <a:rPr sz="2400" u="none" spc="-50" dirty="0"/>
              <a:t>2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8200" y="1150873"/>
            <a:ext cx="1755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FIR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Lattice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51938" y="1839722"/>
            <a:ext cx="7105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H</a:t>
            </a:r>
            <a:r>
              <a:rPr sz="1550" i="1" spc="2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0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z</a:t>
            </a:r>
            <a:r>
              <a:rPr sz="1550" i="1" spc="-1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2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8453" y="1625600"/>
            <a:ext cx="48768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Y</a:t>
            </a:r>
            <a:r>
              <a:rPr sz="1550" i="1" spc="16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6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z</a:t>
            </a:r>
            <a:r>
              <a:rPr sz="1550" i="1" spc="-1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90646" y="2046224"/>
            <a:ext cx="5067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X</a:t>
            </a:r>
            <a:r>
              <a:rPr sz="1550" i="1" spc="20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4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z</a:t>
            </a:r>
            <a:r>
              <a:rPr sz="1550" i="1" spc="-1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9538" y="1635506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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39538" y="2108454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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48808" y="1656079"/>
            <a:ext cx="102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9352" y="1753869"/>
            <a:ext cx="209042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992505" algn="l"/>
              </a:tabLst>
            </a:pPr>
            <a:r>
              <a:rPr sz="2325" baseline="5376" dirty="0">
                <a:latin typeface="Symbol"/>
                <a:cs typeface="Symbol"/>
              </a:rPr>
              <a:t></a:t>
            </a:r>
            <a:r>
              <a:rPr sz="2325" spc="697" baseline="5376" dirty="0">
                <a:latin typeface="Times New Roman"/>
                <a:cs typeface="Times New Roman"/>
              </a:rPr>
              <a:t> </a:t>
            </a:r>
            <a:r>
              <a:rPr sz="2325" i="1" spc="-15" baseline="3584" dirty="0">
                <a:latin typeface="Times New Roman"/>
                <a:cs typeface="Times New Roman"/>
              </a:rPr>
              <a:t>A</a:t>
            </a:r>
            <a:r>
              <a:rPr sz="2325" i="1" spc="-375" baseline="3584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Times New Roman"/>
                <a:cs typeface="Times New Roman"/>
              </a:rPr>
              <a:t>(</a:t>
            </a:r>
            <a:r>
              <a:rPr sz="2325" spc="-104" baseline="3584" dirty="0">
                <a:latin typeface="Times New Roman"/>
                <a:cs typeface="Times New Roman"/>
              </a:rPr>
              <a:t> </a:t>
            </a:r>
            <a:r>
              <a:rPr sz="2325" i="1" baseline="3584" dirty="0">
                <a:latin typeface="Times New Roman"/>
                <a:cs typeface="Times New Roman"/>
              </a:rPr>
              <a:t>z</a:t>
            </a:r>
            <a:r>
              <a:rPr sz="2325" i="1" spc="-209" baseline="3584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Times New Roman"/>
                <a:cs typeface="Times New Roman"/>
              </a:rPr>
              <a:t>)</a:t>
            </a:r>
            <a:r>
              <a:rPr sz="2325" spc="382" baseline="3584" dirty="0">
                <a:latin typeface="Times New Roman"/>
                <a:cs typeface="Times New Roman"/>
              </a:rPr>
              <a:t> </a:t>
            </a:r>
            <a:r>
              <a:rPr sz="2325" spc="-75" baseline="3584" dirty="0">
                <a:latin typeface="Symbol"/>
                <a:cs typeface="Symbol"/>
              </a:rPr>
              <a:t></a:t>
            </a:r>
            <a:r>
              <a:rPr sz="2325" baseline="3584" dirty="0">
                <a:latin typeface="Times New Roman"/>
                <a:cs typeface="Times New Roman"/>
              </a:rPr>
              <a:t>	</a:t>
            </a:r>
            <a:r>
              <a:rPr sz="2325" baseline="-19713" dirty="0">
                <a:latin typeface="Symbol"/>
                <a:cs typeface="Symbol"/>
              </a:rPr>
              <a:t></a:t>
            </a:r>
            <a:r>
              <a:rPr sz="1550" dirty="0">
                <a:latin typeface="Times New Roman"/>
                <a:cs typeface="Times New Roman"/>
              </a:rPr>
              <a:t>1</a:t>
            </a:r>
            <a:r>
              <a:rPr sz="1550" spc="-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420" dirty="0">
                <a:latin typeface="Times New Roman"/>
                <a:cs typeface="Times New Roman"/>
              </a:rPr>
              <a:t> </a:t>
            </a:r>
            <a:r>
              <a:rPr sz="3450" baseline="-8454" dirty="0">
                <a:latin typeface="Symbol"/>
                <a:cs typeface="Symbol"/>
              </a:rPr>
              <a:t></a:t>
            </a:r>
            <a:r>
              <a:rPr sz="3450" spc="142" baseline="-8454" dirty="0">
                <a:latin typeface="Times New Roman"/>
                <a:cs typeface="Times New Roman"/>
              </a:rPr>
              <a:t> </a:t>
            </a:r>
            <a:r>
              <a:rPr sz="1550" i="1" spc="90" dirty="0">
                <a:latin typeface="Times New Roman"/>
                <a:cs typeface="Times New Roman"/>
              </a:rPr>
              <a:t>a</a:t>
            </a:r>
            <a:r>
              <a:rPr sz="1350" i="1" spc="135" baseline="-21604" dirty="0">
                <a:latin typeface="Times New Roman"/>
                <a:cs typeface="Times New Roman"/>
              </a:rPr>
              <a:t>m</a:t>
            </a:r>
            <a:r>
              <a:rPr sz="1350" i="1" spc="254" baseline="-21604" dirty="0">
                <a:latin typeface="Times New Roman"/>
                <a:cs typeface="Times New Roman"/>
              </a:rPr>
              <a:t> </a:t>
            </a:r>
            <a:r>
              <a:rPr sz="1550" i="1" spc="-50" dirty="0">
                <a:latin typeface="Times New Roman"/>
                <a:cs typeface="Times New Roman"/>
              </a:rPr>
              <a:t>z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0896" y="2180844"/>
            <a:ext cx="251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Times New Roman"/>
                <a:cs typeface="Times New Roman"/>
              </a:rPr>
              <a:t>m</a:t>
            </a:r>
            <a:r>
              <a:rPr sz="900" i="1" spc="-3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</a:t>
            </a:r>
            <a:r>
              <a:rPr sz="900" spc="-25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9009" y="1585671"/>
            <a:ext cx="379095" cy="78867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440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-10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m</a:t>
            </a:r>
            <a:r>
              <a:rPr sz="900" i="1" spc="190" dirty="0">
                <a:latin typeface="Times New Roman"/>
                <a:cs typeface="Times New Roman"/>
              </a:rPr>
              <a:t> </a:t>
            </a:r>
            <a:r>
              <a:rPr sz="2325" spc="-75" baseline="10752" dirty="0">
                <a:latin typeface="Symbol"/>
                <a:cs typeface="Symbol"/>
              </a:rPr>
              <a:t></a:t>
            </a:r>
            <a:endParaRPr sz="2325" baseline="10752">
              <a:latin typeface="Symbol"/>
              <a:cs typeface="Symbol"/>
            </a:endParaRPr>
          </a:p>
          <a:p>
            <a:pPr marR="32384" algn="r">
              <a:lnSpc>
                <a:spcPts val="1730"/>
              </a:lnSpc>
              <a:spcBef>
                <a:spcPts val="345"/>
              </a:spcBef>
            </a:pPr>
            <a:r>
              <a:rPr sz="1550" spc="-50" dirty="0">
                <a:latin typeface="Symbol"/>
                <a:cs typeface="Symbol"/>
              </a:rPr>
              <a:t></a:t>
            </a:r>
            <a:endParaRPr sz="1550">
              <a:latin typeface="Symbol"/>
              <a:cs typeface="Symbol"/>
            </a:endParaRPr>
          </a:p>
          <a:p>
            <a:pPr marR="30480" algn="r">
              <a:lnSpc>
                <a:spcPts val="1730"/>
              </a:lnSpc>
            </a:pPr>
            <a:r>
              <a:rPr sz="1550" spc="-50" dirty="0">
                <a:latin typeface="Symbol"/>
                <a:cs typeface="Symbol"/>
              </a:rPr>
              <a:t>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783" y="2599944"/>
            <a:ext cx="6980555" cy="28511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83540" marR="122555" indent="-345440">
              <a:lnSpc>
                <a:spcPct val="79100"/>
              </a:lnSpc>
              <a:spcBef>
                <a:spcPts val="700"/>
              </a:spcBef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coefficients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{k</a:t>
            </a:r>
            <a:r>
              <a:rPr sz="2400" baseline="-13888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}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lattice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structures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referred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k-</a:t>
            </a:r>
            <a:r>
              <a:rPr sz="2400" dirty="0">
                <a:latin typeface="Times New Roman"/>
                <a:cs typeface="Times New Roman"/>
              </a:rPr>
              <a:t>parameters,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which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called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reflection </a:t>
            </a:r>
            <a:r>
              <a:rPr sz="2400" i="1" dirty="0">
                <a:latin typeface="Times New Roman"/>
                <a:cs typeface="Times New Roman"/>
              </a:rPr>
              <a:t>coefficients</a:t>
            </a:r>
            <a:r>
              <a:rPr sz="2400" i="1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PARCOR</a:t>
            </a:r>
            <a:r>
              <a:rPr sz="2400" i="1" spc="-90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coefficients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782320" marR="346710" indent="-287655">
              <a:lnSpc>
                <a:spcPts val="2500"/>
              </a:lnSpc>
              <a:spcBef>
                <a:spcPts val="120"/>
              </a:spcBef>
              <a:buChar char="–"/>
              <a:tabLst>
                <a:tab pos="782320" algn="l"/>
              </a:tabLst>
            </a:pPr>
            <a:r>
              <a:rPr sz="2400" dirty="0">
                <a:latin typeface="Times New Roman"/>
                <a:cs typeface="Times New Roman"/>
              </a:rPr>
              <a:t>When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modeling,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k-</a:t>
            </a:r>
            <a:r>
              <a:rPr sz="2400" spc="-10" dirty="0">
                <a:latin typeface="Times New Roman"/>
                <a:cs typeface="Times New Roman"/>
              </a:rPr>
              <a:t>parameters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estimated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50" dirty="0">
                <a:latin typeface="Times New Roman"/>
                <a:cs typeface="Times New Roman"/>
              </a:rPr>
              <a:t> .</a:t>
            </a:r>
            <a:endParaRPr sz="2400">
              <a:latin typeface="Times New Roman"/>
              <a:cs typeface="Times New Roman"/>
            </a:endParaRPr>
          </a:p>
          <a:p>
            <a:pPr marL="782320" marR="30480" indent="-287655">
              <a:lnSpc>
                <a:spcPct val="80000"/>
              </a:lnSpc>
              <a:spcBef>
                <a:spcPts val="480"/>
              </a:spcBef>
              <a:buChar char="–"/>
              <a:tabLst>
                <a:tab pos="782320" algn="l"/>
              </a:tabLst>
            </a:pP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k-</a:t>
            </a:r>
            <a:r>
              <a:rPr sz="2400" dirty="0">
                <a:latin typeface="Times New Roman"/>
                <a:cs typeface="Times New Roman"/>
              </a:rPr>
              <a:t>parameters,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function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found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therefore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: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recurrence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formula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computing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A(z)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terms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intermediate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functions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62705" y="1993392"/>
            <a:ext cx="560070" cy="0"/>
          </a:xfrm>
          <a:custGeom>
            <a:avLst/>
            <a:gdLst/>
            <a:ahLst/>
            <a:cxnLst/>
            <a:rect l="l" t="t" r="r" b="b"/>
            <a:pathLst>
              <a:path w="560070">
                <a:moveTo>
                  <a:pt x="0" y="0"/>
                </a:moveTo>
                <a:lnTo>
                  <a:pt x="56007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1357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Reflection</a:t>
            </a:r>
            <a:r>
              <a:rPr sz="2400" u="none" spc="-140" dirty="0"/>
              <a:t> </a:t>
            </a:r>
            <a:r>
              <a:rPr sz="2400" u="none" dirty="0"/>
              <a:t>coefficients</a:t>
            </a:r>
            <a:r>
              <a:rPr sz="2400" u="none" spc="-95" dirty="0"/>
              <a:t> </a:t>
            </a:r>
            <a:r>
              <a:rPr sz="2400" u="none" dirty="0"/>
              <a:t>or</a:t>
            </a:r>
            <a:r>
              <a:rPr sz="2400" u="none" spc="-60" dirty="0"/>
              <a:t> </a:t>
            </a:r>
            <a:r>
              <a:rPr sz="2400" u="none" spc="-20" dirty="0"/>
              <a:t>PARCOR</a:t>
            </a:r>
            <a:r>
              <a:rPr sz="2400" u="none" spc="-95" dirty="0"/>
              <a:t> </a:t>
            </a:r>
            <a:r>
              <a:rPr sz="2400" u="none" dirty="0"/>
              <a:t>coefficients</a:t>
            </a:r>
            <a:r>
              <a:rPr sz="2400" u="none" spc="-65" dirty="0"/>
              <a:t> </a:t>
            </a:r>
            <a:r>
              <a:rPr sz="2400" u="none" spc="-10" dirty="0"/>
              <a:t>structure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070102" y="1690623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8205" y="1690623"/>
            <a:ext cx="513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0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2044" y="1690623"/>
            <a:ext cx="513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1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94302" y="1690623"/>
            <a:ext cx="1167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-13888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e</a:t>
            </a:r>
            <a:r>
              <a:rPr sz="1800" spc="-37" baseline="-13888" dirty="0">
                <a:latin typeface="Times New Roman"/>
                <a:cs typeface="Times New Roman"/>
              </a:rPr>
              <a:t>N-</a:t>
            </a:r>
            <a:r>
              <a:rPr sz="1800" spc="-30" baseline="-13888" dirty="0">
                <a:latin typeface="Times New Roman"/>
                <a:cs typeface="Times New Roman"/>
              </a:rPr>
              <a:t>1</a:t>
            </a:r>
            <a:r>
              <a:rPr sz="1800" spc="-2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7288" y="1690623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81292" y="1690623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y[n]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98364" y="2997707"/>
            <a:ext cx="228600" cy="18415"/>
          </a:xfrm>
          <a:custGeom>
            <a:avLst/>
            <a:gdLst/>
            <a:ahLst/>
            <a:cxnLst/>
            <a:rect l="l" t="t" r="r" b="b"/>
            <a:pathLst>
              <a:path w="228600" h="18414">
                <a:moveTo>
                  <a:pt x="228600" y="0"/>
                </a:moveTo>
                <a:lnTo>
                  <a:pt x="0" y="0"/>
                </a:lnTo>
                <a:lnTo>
                  <a:pt x="0" y="18161"/>
                </a:lnTo>
                <a:lnTo>
                  <a:pt x="228600" y="18161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78076" y="3333496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69542" y="3203194"/>
            <a:ext cx="59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375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43757" y="3333496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4716" y="3203194"/>
            <a:ext cx="59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375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48911" y="3134614"/>
            <a:ext cx="1349375" cy="42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914"/>
              </a:lnSpc>
              <a:spcBef>
                <a:spcPts val="100"/>
              </a:spcBef>
              <a:tabLst>
                <a:tab pos="1053465" algn="l"/>
              </a:tabLst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367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e</a:t>
            </a:r>
            <a:r>
              <a:rPr sz="1800" spc="-37" baseline="20833" dirty="0">
                <a:latin typeface="Times New Roman"/>
                <a:cs typeface="Times New Roman"/>
              </a:rPr>
              <a:t>~</a:t>
            </a:r>
            <a:r>
              <a:rPr sz="1800" baseline="20833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  <a:p>
            <a:pPr marL="233045">
              <a:lnSpc>
                <a:spcPts val="1195"/>
              </a:lnSpc>
            </a:pPr>
            <a:r>
              <a:rPr sz="1200" spc="-5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54346" y="3347211"/>
            <a:ext cx="259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N-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51296" y="3203194"/>
            <a:ext cx="59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375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1601" y="4267707"/>
            <a:ext cx="4070985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Signal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flow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graph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FIR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lattice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</a:t>
            </a:r>
            <a:endParaRPr sz="18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50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-44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8889" y="497433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44926" y="5062728"/>
            <a:ext cx="10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4301" y="5054346"/>
            <a:ext cx="2477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Times New Roman"/>
                <a:cs typeface="Times New Roman"/>
              </a:rPr>
              <a:t>e</a:t>
            </a:r>
            <a:r>
              <a:rPr sz="1800" spc="-179" baseline="-13888" dirty="0">
                <a:latin typeface="Times New Roman"/>
                <a:cs typeface="Times New Roman"/>
              </a:rPr>
              <a:t>i</a:t>
            </a:r>
            <a:r>
              <a:rPr sz="1800" spc="-179" baseline="-23148" dirty="0">
                <a:latin typeface="Times New Roman"/>
                <a:cs typeface="Times New Roman"/>
              </a:rPr>
              <a:t>~</a:t>
            </a:r>
            <a:r>
              <a:rPr sz="1800" spc="-120" dirty="0">
                <a:latin typeface="Times New Roman"/>
                <a:cs typeface="Times New Roman"/>
              </a:rPr>
              <a:t>[n]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e</a:t>
            </a:r>
            <a:r>
              <a:rPr sz="1800" spc="-60" baseline="-13888" dirty="0">
                <a:latin typeface="Times New Roman"/>
                <a:cs typeface="Times New Roman"/>
              </a:rPr>
              <a:t>i-</a:t>
            </a:r>
            <a:r>
              <a:rPr sz="1800" baseline="-13888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baseline="-13888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spc="-112" baseline="-13888" dirty="0">
                <a:latin typeface="Times New Roman"/>
                <a:cs typeface="Times New Roman"/>
              </a:rPr>
              <a:t>i-</a:t>
            </a:r>
            <a:r>
              <a:rPr sz="1800" spc="-960" baseline="-23148" dirty="0">
                <a:latin typeface="Times New Roman"/>
                <a:cs typeface="Times New Roman"/>
              </a:rPr>
              <a:t>~</a:t>
            </a:r>
            <a:r>
              <a:rPr sz="1800" spc="-30" baseline="-13888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spc="-10" dirty="0">
                <a:latin typeface="Times New Roman"/>
                <a:cs typeface="Times New Roman"/>
              </a:rPr>
              <a:t>n</a:t>
            </a:r>
            <a:r>
              <a:rPr sz="1800" spc="-6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1],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24755" y="5054346"/>
            <a:ext cx="1346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…,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N,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79955" y="5258308"/>
            <a:ext cx="25666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0155" algn="l"/>
                <a:tab pos="2106295" algn="l"/>
              </a:tabLst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3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0" dirty="0">
                <a:latin typeface="Times New Roman"/>
                <a:cs typeface="Times New Roman"/>
              </a:rPr>
              <a:t> -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-21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e</a:t>
            </a:r>
            <a:r>
              <a:rPr sz="1800" dirty="0">
                <a:latin typeface="Times New Roman"/>
                <a:cs typeface="Times New Roman"/>
              </a:rPr>
              <a:t>	[n]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e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5" dirty="0">
                <a:latin typeface="Times New Roman"/>
                <a:cs typeface="Times New Roman"/>
              </a:rPr>
              <a:t>[n-</a:t>
            </a:r>
            <a:r>
              <a:rPr sz="1800" spc="-25" dirty="0">
                <a:latin typeface="Times New Roman"/>
                <a:cs typeface="Times New Roman"/>
              </a:rPr>
              <a:t>1]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41855" y="5514340"/>
            <a:ext cx="2169795" cy="48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79">
              <a:lnSpc>
                <a:spcPts val="1430"/>
              </a:lnSpc>
              <a:spcBef>
                <a:spcPts val="100"/>
              </a:spcBef>
              <a:tabLst>
                <a:tab pos="973455" algn="l"/>
                <a:tab pos="1979930" algn="l"/>
              </a:tabLst>
            </a:pP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	i</a:t>
            </a:r>
            <a:r>
              <a:rPr sz="1200" spc="459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i-1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40" dirty="0">
                <a:latin typeface="Times New Roman"/>
                <a:cs typeface="Times New Roman"/>
              </a:rPr>
              <a:t>i-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2150"/>
              </a:lnSpc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496305" y="2047494"/>
            <a:ext cx="2451100" cy="1079500"/>
            <a:chOff x="5496305" y="2047494"/>
            <a:chExt cx="2451100" cy="107950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6305" y="2047494"/>
              <a:ext cx="164591" cy="16459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654802" y="2086355"/>
              <a:ext cx="609600" cy="86360"/>
            </a:xfrm>
            <a:custGeom>
              <a:avLst/>
              <a:gdLst/>
              <a:ahLst/>
              <a:cxnLst/>
              <a:rect l="l" t="t" r="r" b="b"/>
              <a:pathLst>
                <a:path w="609600" h="86360">
                  <a:moveTo>
                    <a:pt x="609600" y="43434"/>
                  </a:moveTo>
                  <a:lnTo>
                    <a:pt x="581025" y="28702"/>
                  </a:lnTo>
                  <a:lnTo>
                    <a:pt x="523875" y="0"/>
                  </a:lnTo>
                  <a:lnTo>
                    <a:pt x="523875" y="28702"/>
                  </a:lnTo>
                  <a:lnTo>
                    <a:pt x="0" y="28702"/>
                  </a:lnTo>
                  <a:lnTo>
                    <a:pt x="0" y="57404"/>
                  </a:lnTo>
                  <a:lnTo>
                    <a:pt x="523875" y="57404"/>
                  </a:lnTo>
                  <a:lnTo>
                    <a:pt x="523875" y="86106"/>
                  </a:lnTo>
                  <a:lnTo>
                    <a:pt x="581025" y="57404"/>
                  </a:lnTo>
                  <a:lnTo>
                    <a:pt x="609600" y="43434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58305" y="2047494"/>
              <a:ext cx="164591" cy="16459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416802" y="2086355"/>
              <a:ext cx="609600" cy="86360"/>
            </a:xfrm>
            <a:custGeom>
              <a:avLst/>
              <a:gdLst/>
              <a:ahLst/>
              <a:cxnLst/>
              <a:rect l="l" t="t" r="r" b="b"/>
              <a:pathLst>
                <a:path w="609600" h="86360">
                  <a:moveTo>
                    <a:pt x="609600" y="43434"/>
                  </a:moveTo>
                  <a:lnTo>
                    <a:pt x="581025" y="28702"/>
                  </a:lnTo>
                  <a:lnTo>
                    <a:pt x="523875" y="0"/>
                  </a:lnTo>
                  <a:lnTo>
                    <a:pt x="523875" y="28702"/>
                  </a:lnTo>
                  <a:lnTo>
                    <a:pt x="0" y="28702"/>
                  </a:lnTo>
                  <a:lnTo>
                    <a:pt x="0" y="57404"/>
                  </a:lnTo>
                  <a:lnTo>
                    <a:pt x="523875" y="57404"/>
                  </a:lnTo>
                  <a:lnTo>
                    <a:pt x="523875" y="86106"/>
                  </a:lnTo>
                  <a:lnTo>
                    <a:pt x="581025" y="57404"/>
                  </a:lnTo>
                  <a:lnTo>
                    <a:pt x="609600" y="43434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0305" y="2047494"/>
              <a:ext cx="164592" cy="16459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178802" y="2086355"/>
              <a:ext cx="609600" cy="86360"/>
            </a:xfrm>
            <a:custGeom>
              <a:avLst/>
              <a:gdLst/>
              <a:ahLst/>
              <a:cxnLst/>
              <a:rect l="l" t="t" r="r" b="b"/>
              <a:pathLst>
                <a:path w="609600" h="86360">
                  <a:moveTo>
                    <a:pt x="609600" y="43434"/>
                  </a:moveTo>
                  <a:lnTo>
                    <a:pt x="581025" y="28702"/>
                  </a:lnTo>
                  <a:lnTo>
                    <a:pt x="523875" y="0"/>
                  </a:lnTo>
                  <a:lnTo>
                    <a:pt x="523875" y="28702"/>
                  </a:lnTo>
                  <a:lnTo>
                    <a:pt x="0" y="28702"/>
                  </a:lnTo>
                  <a:lnTo>
                    <a:pt x="0" y="57404"/>
                  </a:lnTo>
                  <a:lnTo>
                    <a:pt x="523875" y="57404"/>
                  </a:lnTo>
                  <a:lnTo>
                    <a:pt x="523875" y="86106"/>
                  </a:lnTo>
                  <a:lnTo>
                    <a:pt x="581025" y="57404"/>
                  </a:lnTo>
                  <a:lnTo>
                    <a:pt x="609600" y="43434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2305" y="2047494"/>
              <a:ext cx="164592" cy="1645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8305" y="2961894"/>
              <a:ext cx="164591" cy="16459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416802" y="3000755"/>
              <a:ext cx="609600" cy="86360"/>
            </a:xfrm>
            <a:custGeom>
              <a:avLst/>
              <a:gdLst/>
              <a:ahLst/>
              <a:cxnLst/>
              <a:rect l="l" t="t" r="r" b="b"/>
              <a:pathLst>
                <a:path w="609600" h="86360">
                  <a:moveTo>
                    <a:pt x="609600" y="43434"/>
                  </a:moveTo>
                  <a:lnTo>
                    <a:pt x="581025" y="28702"/>
                  </a:lnTo>
                  <a:lnTo>
                    <a:pt x="523875" y="0"/>
                  </a:lnTo>
                  <a:lnTo>
                    <a:pt x="523875" y="28702"/>
                  </a:lnTo>
                  <a:lnTo>
                    <a:pt x="0" y="28702"/>
                  </a:lnTo>
                  <a:lnTo>
                    <a:pt x="0" y="57404"/>
                  </a:lnTo>
                  <a:lnTo>
                    <a:pt x="523875" y="57404"/>
                  </a:lnTo>
                  <a:lnTo>
                    <a:pt x="523875" y="86106"/>
                  </a:lnTo>
                  <a:lnTo>
                    <a:pt x="581025" y="57404"/>
                  </a:lnTo>
                  <a:lnTo>
                    <a:pt x="609600" y="43434"/>
                  </a:lnTo>
                  <a:close/>
                </a:path>
              </a:pathLst>
            </a:custGeom>
            <a:solidFill>
              <a:srgbClr val="2A4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305" y="2961894"/>
              <a:ext cx="164592" cy="16459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9406" y="2874010"/>
              <a:ext cx="86995" cy="9397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405372" y="2196846"/>
              <a:ext cx="578485" cy="713740"/>
            </a:xfrm>
            <a:custGeom>
              <a:avLst/>
              <a:gdLst/>
              <a:ahLst/>
              <a:cxnLst/>
              <a:rect l="l" t="t" r="r" b="b"/>
              <a:pathLst>
                <a:path w="578484" h="713739">
                  <a:moveTo>
                    <a:pt x="22860" y="0"/>
                  </a:moveTo>
                  <a:lnTo>
                    <a:pt x="0" y="17780"/>
                  </a:lnTo>
                  <a:lnTo>
                    <a:pt x="556260" y="713359"/>
                  </a:lnTo>
                  <a:lnTo>
                    <a:pt x="578485" y="695579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05372" y="2263775"/>
              <a:ext cx="578485" cy="713740"/>
            </a:xfrm>
            <a:custGeom>
              <a:avLst/>
              <a:gdLst/>
              <a:ahLst/>
              <a:cxnLst/>
              <a:rect l="l" t="t" r="r" b="b"/>
              <a:pathLst>
                <a:path w="578484" h="713739">
                  <a:moveTo>
                    <a:pt x="556260" y="0"/>
                  </a:moveTo>
                  <a:lnTo>
                    <a:pt x="0" y="695579"/>
                  </a:lnTo>
                  <a:lnTo>
                    <a:pt x="22860" y="713359"/>
                  </a:lnTo>
                  <a:lnTo>
                    <a:pt x="578485" y="18415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2A4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9406" y="2205990"/>
              <a:ext cx="86995" cy="9397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6305" y="2961894"/>
              <a:ext cx="164591" cy="16459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654802" y="3000755"/>
              <a:ext cx="609600" cy="86360"/>
            </a:xfrm>
            <a:custGeom>
              <a:avLst/>
              <a:gdLst/>
              <a:ahLst/>
              <a:cxnLst/>
              <a:rect l="l" t="t" r="r" b="b"/>
              <a:pathLst>
                <a:path w="609600" h="86360">
                  <a:moveTo>
                    <a:pt x="609600" y="43434"/>
                  </a:moveTo>
                  <a:lnTo>
                    <a:pt x="581025" y="28702"/>
                  </a:lnTo>
                  <a:lnTo>
                    <a:pt x="523875" y="0"/>
                  </a:lnTo>
                  <a:lnTo>
                    <a:pt x="523875" y="28702"/>
                  </a:lnTo>
                  <a:lnTo>
                    <a:pt x="0" y="28702"/>
                  </a:lnTo>
                  <a:lnTo>
                    <a:pt x="0" y="57404"/>
                  </a:lnTo>
                  <a:lnTo>
                    <a:pt x="523875" y="57404"/>
                  </a:lnTo>
                  <a:lnTo>
                    <a:pt x="523875" y="86106"/>
                  </a:lnTo>
                  <a:lnTo>
                    <a:pt x="581025" y="57404"/>
                  </a:lnTo>
                  <a:lnTo>
                    <a:pt x="609600" y="4343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6093967" y="2251964"/>
            <a:ext cx="448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N</a:t>
            </a:r>
            <a:endParaRPr sz="1800" baseline="-13888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N</a:t>
            </a:r>
            <a:endParaRPr sz="1800" baseline="-13888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12714" y="2742946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3" name="object 4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2905" y="2047494"/>
            <a:ext cx="3974592" cy="1078991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2584195" y="2277871"/>
            <a:ext cx="33845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3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1</a:t>
            </a:r>
            <a:endParaRPr sz="1800" baseline="-13888">
              <a:latin typeface="Times New Roman"/>
              <a:cs typeface="Times New Roman"/>
            </a:endParaRPr>
          </a:p>
          <a:p>
            <a:pPr marL="38100">
              <a:lnSpc>
                <a:spcPts val="2130"/>
              </a:lnSpc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1</a:t>
            </a:r>
            <a:endParaRPr sz="1800" baseline="-13888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26742" y="2752090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108958" y="2277871"/>
            <a:ext cx="33845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3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2</a:t>
            </a:r>
            <a:endParaRPr sz="1800" baseline="-13888">
              <a:latin typeface="Times New Roman"/>
              <a:cs typeface="Times New Roman"/>
            </a:endParaRPr>
          </a:p>
          <a:p>
            <a:pPr marL="38100">
              <a:lnSpc>
                <a:spcPts val="2130"/>
              </a:lnSpc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2</a:t>
            </a:r>
            <a:endParaRPr sz="1800" baseline="-13888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651503" y="2752090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197602" y="216179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8956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9541" y="1833626"/>
            <a:ext cx="1854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Symbol"/>
                <a:cs typeface="Symbol"/>
              </a:rPr>
              <a:t></a:t>
            </a:r>
            <a:r>
              <a:rPr sz="2250" spc="-37" baseline="-7407" dirty="0">
                <a:latin typeface="Symbol"/>
                <a:cs typeface="Symbol"/>
              </a:rPr>
              <a:t></a:t>
            </a:r>
            <a:endParaRPr sz="2250" baseline="-7407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2939" y="3385311"/>
            <a:ext cx="1734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5315" algn="l"/>
                <a:tab pos="1310640" algn="l"/>
                <a:tab pos="1515110" algn="l"/>
              </a:tabLst>
            </a:pP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40" dirty="0">
                <a:latin typeface="Times New Roman"/>
                <a:cs typeface="Times New Roman"/>
              </a:rPr>
              <a:t>i-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7242" y="4928616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5404" y="5139435"/>
            <a:ext cx="127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3421" y="1924811"/>
            <a:ext cx="10413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O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5058" rIns="0" bIns="0" rtlCol="0">
            <a:spAutoFit/>
          </a:bodyPr>
          <a:lstStyle/>
          <a:p>
            <a:pPr marL="1016000" marR="5080" indent="-869950">
              <a:lnSpc>
                <a:spcPct val="100000"/>
              </a:lnSpc>
              <a:spcBef>
                <a:spcPts val="95"/>
              </a:spcBef>
            </a:pPr>
            <a:r>
              <a:rPr sz="2000" u="none" spc="-20" dirty="0"/>
              <a:t>A</a:t>
            </a:r>
            <a:r>
              <a:rPr sz="2000" u="none" spc="-120" dirty="0"/>
              <a:t> </a:t>
            </a:r>
            <a:r>
              <a:rPr sz="2000" u="none" dirty="0"/>
              <a:t>recurrence</a:t>
            </a:r>
            <a:r>
              <a:rPr sz="2000" u="none" spc="-80" dirty="0"/>
              <a:t> </a:t>
            </a:r>
            <a:r>
              <a:rPr sz="2000" u="none" dirty="0"/>
              <a:t>formula</a:t>
            </a:r>
            <a:r>
              <a:rPr sz="2000" u="none" spc="-40" dirty="0"/>
              <a:t> </a:t>
            </a:r>
            <a:r>
              <a:rPr sz="2000" u="none" dirty="0"/>
              <a:t>for</a:t>
            </a:r>
            <a:r>
              <a:rPr sz="2000" u="none" spc="-65" dirty="0"/>
              <a:t> </a:t>
            </a:r>
            <a:r>
              <a:rPr sz="2000" u="none" dirty="0"/>
              <a:t>computing</a:t>
            </a:r>
            <a:r>
              <a:rPr sz="2000" u="none" spc="-40" dirty="0"/>
              <a:t> </a:t>
            </a:r>
            <a:r>
              <a:rPr sz="2000" u="none" dirty="0"/>
              <a:t>A(z)</a:t>
            </a:r>
            <a:r>
              <a:rPr sz="2000" u="none" spc="-40" dirty="0"/>
              <a:t> </a:t>
            </a:r>
            <a:r>
              <a:rPr sz="2000" u="none" dirty="0"/>
              <a:t>=</a:t>
            </a:r>
            <a:r>
              <a:rPr sz="2000" u="none" spc="-85" dirty="0"/>
              <a:t> </a:t>
            </a:r>
            <a:r>
              <a:rPr sz="2000" u="none" dirty="0"/>
              <a:t>H(z)</a:t>
            </a:r>
            <a:r>
              <a:rPr sz="2000" u="none" spc="-60" dirty="0"/>
              <a:t> </a:t>
            </a:r>
            <a:r>
              <a:rPr sz="2000" u="none" dirty="0"/>
              <a:t>=</a:t>
            </a:r>
            <a:r>
              <a:rPr sz="2000" u="none" spc="-65" dirty="0"/>
              <a:t> </a:t>
            </a:r>
            <a:r>
              <a:rPr sz="2000" u="none" dirty="0"/>
              <a:t>Y(z)/X(z)</a:t>
            </a:r>
            <a:r>
              <a:rPr sz="2000" u="none" spc="-85" dirty="0"/>
              <a:t> </a:t>
            </a:r>
            <a:r>
              <a:rPr sz="2000" u="none" dirty="0"/>
              <a:t>can</a:t>
            </a:r>
            <a:r>
              <a:rPr sz="2000" u="none" spc="-105" dirty="0"/>
              <a:t> </a:t>
            </a:r>
            <a:r>
              <a:rPr sz="2000" u="none" spc="-25" dirty="0"/>
              <a:t>be </a:t>
            </a:r>
            <a:r>
              <a:rPr sz="2000" u="none" spc="-20" dirty="0"/>
              <a:t>obtained</a:t>
            </a:r>
            <a:r>
              <a:rPr sz="2000" u="none" spc="-105" dirty="0"/>
              <a:t> </a:t>
            </a:r>
            <a:r>
              <a:rPr sz="2000" u="none" dirty="0"/>
              <a:t>in</a:t>
            </a:r>
            <a:r>
              <a:rPr sz="2000" u="none" spc="-95" dirty="0"/>
              <a:t> </a:t>
            </a:r>
            <a:r>
              <a:rPr sz="2000" u="none" dirty="0"/>
              <a:t>terms</a:t>
            </a:r>
            <a:r>
              <a:rPr sz="2000" u="none" spc="-60" dirty="0"/>
              <a:t> </a:t>
            </a:r>
            <a:r>
              <a:rPr sz="2000" u="none" dirty="0"/>
              <a:t>of</a:t>
            </a:r>
            <a:r>
              <a:rPr sz="2000" u="none" spc="-125" dirty="0"/>
              <a:t> </a:t>
            </a:r>
            <a:r>
              <a:rPr sz="2000" u="none" dirty="0"/>
              <a:t>intermediate</a:t>
            </a:r>
            <a:r>
              <a:rPr sz="2000" u="none" spc="-35" dirty="0"/>
              <a:t> </a:t>
            </a:r>
            <a:r>
              <a:rPr sz="2000" u="none" dirty="0"/>
              <a:t>system</a:t>
            </a:r>
            <a:r>
              <a:rPr sz="2000" u="none" spc="-10" dirty="0"/>
              <a:t> functions: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4768596" y="1421130"/>
            <a:ext cx="5905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i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90646" y="1415796"/>
            <a:ext cx="23368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9155" algn="l"/>
                <a:tab pos="2250440" algn="l"/>
              </a:tabLst>
            </a:pPr>
            <a:r>
              <a:rPr sz="2250" i="1" baseline="1851" dirty="0">
                <a:latin typeface="Times New Roman"/>
                <a:cs typeface="Times New Roman"/>
              </a:rPr>
              <a:t>E</a:t>
            </a:r>
            <a:r>
              <a:rPr sz="2250" i="1" spc="697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Times New Roman"/>
                <a:cs typeface="Times New Roman"/>
              </a:rPr>
              <a:t>(</a:t>
            </a:r>
            <a:r>
              <a:rPr sz="2250" spc="-97" baseline="1851" dirty="0">
                <a:latin typeface="Times New Roman"/>
                <a:cs typeface="Times New Roman"/>
              </a:rPr>
              <a:t> </a:t>
            </a:r>
            <a:r>
              <a:rPr sz="2250" i="1" baseline="1851" dirty="0">
                <a:latin typeface="Times New Roman"/>
                <a:cs typeface="Times New Roman"/>
              </a:rPr>
              <a:t>z</a:t>
            </a:r>
            <a:r>
              <a:rPr sz="2250" i="1" spc="-127" baseline="1851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Times New Roman"/>
                <a:cs typeface="Times New Roman"/>
              </a:rPr>
              <a:t>)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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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4572" y="1455928"/>
            <a:ext cx="319405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07110" algn="l"/>
                <a:tab pos="1424305" algn="l"/>
                <a:tab pos="1778635" algn="l"/>
              </a:tabLst>
            </a:pP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17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9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425" i="1" u="sng" baseline="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25" i="1" u="sng" spc="-75" baseline="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1425" i="1" u="sng" baseline="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spc="-75" baseline="3703" dirty="0">
                <a:latin typeface="Symbol"/>
                <a:cs typeface="Symbol"/>
              </a:rPr>
              <a:t></a:t>
            </a:r>
            <a:r>
              <a:rPr sz="2250" baseline="3703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00" dirty="0">
                <a:latin typeface="Times New Roman"/>
                <a:cs typeface="Times New Roman"/>
              </a:rPr>
              <a:t> </a:t>
            </a:r>
            <a:r>
              <a:rPr sz="3375" baseline="-8641" dirty="0">
                <a:latin typeface="Symbol"/>
                <a:cs typeface="Symbol"/>
              </a:rPr>
              <a:t></a:t>
            </a:r>
            <a:r>
              <a:rPr sz="3375" spc="254" baseline="-8641" dirty="0">
                <a:latin typeface="Times New Roman"/>
                <a:cs typeface="Times New Roman"/>
              </a:rPr>
              <a:t> </a:t>
            </a:r>
            <a:r>
              <a:rPr sz="2250" i="1" baseline="-24074" dirty="0">
                <a:latin typeface="Times New Roman"/>
                <a:cs typeface="Times New Roman"/>
              </a:rPr>
              <a:t>a</a:t>
            </a:r>
            <a:r>
              <a:rPr sz="2250" i="1" spc="-135" baseline="-24074" dirty="0">
                <a:latin typeface="Times New Roman"/>
                <a:cs typeface="Times New Roman"/>
              </a:rPr>
              <a:t> </a:t>
            </a:r>
            <a:r>
              <a:rPr sz="1275" i="1" spc="-847" baseline="-9803" dirty="0">
                <a:latin typeface="Times New Roman"/>
                <a:cs typeface="Times New Roman"/>
              </a:rPr>
              <a:t>m</a:t>
            </a:r>
            <a:r>
              <a:rPr sz="850" spc="-5" dirty="0">
                <a:latin typeface="Times New Roman"/>
                <a:cs typeface="Times New Roman"/>
              </a:rPr>
              <a:t>(</a:t>
            </a:r>
            <a:r>
              <a:rPr sz="850" spc="-50" dirty="0">
                <a:latin typeface="Times New Roman"/>
                <a:cs typeface="Times New Roman"/>
              </a:rPr>
              <a:t> </a:t>
            </a:r>
            <a:r>
              <a:rPr sz="850" i="1" dirty="0">
                <a:latin typeface="Times New Roman"/>
                <a:cs typeface="Times New Roman"/>
              </a:rPr>
              <a:t>i</a:t>
            </a:r>
            <a:r>
              <a:rPr sz="850" i="1" spc="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Times New Roman"/>
                <a:cs typeface="Times New Roman"/>
              </a:rPr>
              <a:t>)</a:t>
            </a:r>
            <a:r>
              <a:rPr sz="850" spc="60" dirty="0">
                <a:latin typeface="Times New Roman"/>
                <a:cs typeface="Times New Roman"/>
              </a:rPr>
              <a:t> </a:t>
            </a:r>
            <a:r>
              <a:rPr sz="2250" i="1" baseline="-24074" dirty="0">
                <a:latin typeface="Times New Roman"/>
                <a:cs typeface="Times New Roman"/>
              </a:rPr>
              <a:t>z</a:t>
            </a:r>
            <a:r>
              <a:rPr sz="2250" i="1" spc="-52" baseline="-24074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i="1" dirty="0">
                <a:latin typeface="Times New Roman"/>
                <a:cs typeface="Times New Roman"/>
              </a:rPr>
              <a:t>m</a:t>
            </a:r>
            <a:r>
              <a:rPr sz="850" i="1" spc="204" dirty="0">
                <a:latin typeface="Times New Roman"/>
                <a:cs typeface="Times New Roman"/>
              </a:rPr>
              <a:t> </a:t>
            </a:r>
            <a:r>
              <a:rPr sz="2250" spc="-75" baseline="-9259" dirty="0">
                <a:latin typeface="Symbol"/>
                <a:cs typeface="Symbol"/>
              </a:rPr>
              <a:t></a:t>
            </a:r>
            <a:endParaRPr sz="2250" baseline="-9259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60165" y="1970023"/>
            <a:ext cx="565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0510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E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5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68011" y="1821180"/>
            <a:ext cx="2451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m</a:t>
            </a:r>
            <a:r>
              <a:rPr sz="850" i="1" spc="3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</a:t>
            </a:r>
            <a:r>
              <a:rPr sz="850" spc="-25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25591" y="1733041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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94255" y="2486914"/>
            <a:ext cx="2243455" cy="7213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0800" marR="431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recursive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technique: a</a:t>
            </a:r>
            <a:r>
              <a:rPr sz="1800" spc="-204" dirty="0">
                <a:latin typeface="Times New Roman"/>
                <a:cs typeface="Times New Roman"/>
              </a:rPr>
              <a:t> </a:t>
            </a:r>
            <a:r>
              <a:rPr sz="1800" baseline="20833" dirty="0">
                <a:latin typeface="Times New Roman"/>
                <a:cs typeface="Times New Roman"/>
              </a:rPr>
              <a:t>(i)</a:t>
            </a:r>
            <a:r>
              <a:rPr sz="1800" spc="127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16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,</a:t>
            </a:r>
            <a:endParaRPr sz="1800">
              <a:latin typeface="Times New Roman"/>
              <a:cs typeface="Times New Roman"/>
            </a:endParaRPr>
          </a:p>
          <a:p>
            <a:pPr marL="150495">
              <a:lnSpc>
                <a:spcPts val="1160"/>
              </a:lnSpc>
              <a:tabLst>
                <a:tab pos="748665" algn="l"/>
              </a:tabLst>
            </a:pP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32355" y="3206241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04567" y="3148329"/>
            <a:ext cx="2091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644650" algn="l"/>
              </a:tabLst>
            </a:pPr>
            <a:r>
              <a:rPr sz="1200" dirty="0">
                <a:latin typeface="Times New Roman"/>
                <a:cs typeface="Times New Roman"/>
              </a:rPr>
              <a:t>(i)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=</a:t>
            </a:r>
            <a:r>
              <a:rPr sz="2700" spc="-52" baseline="-1080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a</a:t>
            </a:r>
            <a:r>
              <a:rPr sz="2700" spc="615" baseline="-10802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(i-</a:t>
            </a:r>
            <a:r>
              <a:rPr sz="1200" dirty="0">
                <a:latin typeface="Times New Roman"/>
                <a:cs typeface="Times New Roman"/>
              </a:rPr>
              <a:t>1)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-</a:t>
            </a:r>
            <a:r>
              <a:rPr sz="2700" spc="-30" baseline="-1080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k</a:t>
            </a:r>
            <a:r>
              <a:rPr sz="2700" spc="465" baseline="-10802" dirty="0">
                <a:latin typeface="Times New Roman"/>
                <a:cs typeface="Times New Roman"/>
              </a:rPr>
              <a:t> </a:t>
            </a:r>
            <a:r>
              <a:rPr sz="2700" spc="-75" baseline="-10802" dirty="0">
                <a:latin typeface="Times New Roman"/>
                <a:cs typeface="Times New Roman"/>
              </a:rPr>
              <a:t>a</a:t>
            </a:r>
            <a:r>
              <a:rPr sz="2700" baseline="-10802" dirty="0">
                <a:latin typeface="Times New Roman"/>
                <a:cs typeface="Times New Roman"/>
              </a:rPr>
              <a:t>	</a:t>
            </a:r>
            <a:r>
              <a:rPr sz="1200" spc="-20" dirty="0">
                <a:latin typeface="Times New Roman"/>
                <a:cs typeface="Times New Roman"/>
              </a:rPr>
              <a:t>(i-</a:t>
            </a:r>
            <a:r>
              <a:rPr sz="1200" dirty="0">
                <a:latin typeface="Times New Roman"/>
                <a:cs typeface="Times New Roman"/>
              </a:rPr>
              <a:t>1)</a:t>
            </a:r>
            <a:r>
              <a:rPr sz="1200" spc="254" dirty="0">
                <a:latin typeface="Times New Roman"/>
                <a:cs typeface="Times New Roman"/>
              </a:rPr>
              <a:t> </a:t>
            </a:r>
            <a:r>
              <a:rPr sz="2700" spc="-75" baseline="-10802" dirty="0">
                <a:latin typeface="Times New Roman"/>
                <a:cs typeface="Times New Roman"/>
              </a:rPr>
              <a:t>,</a:t>
            </a:r>
            <a:endParaRPr sz="2700" baseline="-10802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94255" y="3633216"/>
            <a:ext cx="3188970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...,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(i-</a:t>
            </a:r>
            <a:r>
              <a:rPr sz="1800" spc="-25" dirty="0">
                <a:latin typeface="Times New Roman"/>
                <a:cs typeface="Times New Roman"/>
              </a:rPr>
              <a:t>1)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1800">
              <a:latin typeface="Times New Roman"/>
              <a:cs typeface="Times New Roman"/>
            </a:endParaRPr>
          </a:p>
          <a:p>
            <a:pPr marL="50800" marR="17780">
              <a:lnSpc>
                <a:spcPct val="118900"/>
              </a:lnSpc>
            </a:pP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reverse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recursive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technique: </a:t>
            </a:r>
            <a:r>
              <a:rPr sz="2700" baseline="-10802" dirty="0">
                <a:latin typeface="Times New Roman"/>
                <a:cs typeface="Times New Roman"/>
              </a:rPr>
              <a:t>k</a:t>
            </a:r>
            <a:r>
              <a:rPr sz="1800" baseline="-34722" dirty="0">
                <a:latin typeface="Times New Roman"/>
                <a:cs typeface="Times New Roman"/>
              </a:rPr>
              <a:t>i</a:t>
            </a:r>
            <a:r>
              <a:rPr sz="1800" spc="-97" baseline="-3472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=</a:t>
            </a:r>
            <a:r>
              <a:rPr sz="2700" spc="-44" baseline="-10802" dirty="0">
                <a:latin typeface="Times New Roman"/>
                <a:cs typeface="Times New Roman"/>
              </a:rPr>
              <a:t> </a:t>
            </a:r>
            <a:r>
              <a:rPr sz="2700" spc="-15" baseline="-10802" dirty="0">
                <a:latin typeface="Times New Roman"/>
                <a:cs typeface="Times New Roman"/>
              </a:rPr>
              <a:t>a</a:t>
            </a:r>
            <a:r>
              <a:rPr sz="2700" spc="-300" baseline="-10802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(i)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26157" y="5057140"/>
            <a:ext cx="46869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699260" algn="l"/>
              </a:tabLst>
            </a:pPr>
            <a:r>
              <a:rPr sz="1200" spc="-20" dirty="0">
                <a:latin typeface="Times New Roman"/>
                <a:cs typeface="Times New Roman"/>
              </a:rPr>
              <a:t>(i-</a:t>
            </a:r>
            <a:r>
              <a:rPr sz="1200" dirty="0">
                <a:latin typeface="Times New Roman"/>
                <a:cs typeface="Times New Roman"/>
              </a:rPr>
              <a:t>1)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2700" baseline="-16975" dirty="0">
                <a:latin typeface="Times New Roman"/>
                <a:cs typeface="Times New Roman"/>
              </a:rPr>
              <a:t>=</a:t>
            </a:r>
            <a:r>
              <a:rPr sz="2700" spc="-60" baseline="-16975" dirty="0">
                <a:latin typeface="Times New Roman"/>
                <a:cs typeface="Times New Roman"/>
              </a:rPr>
              <a:t> </a:t>
            </a:r>
            <a:r>
              <a:rPr sz="2700" baseline="-16975" dirty="0">
                <a:latin typeface="Times New Roman"/>
                <a:cs typeface="Times New Roman"/>
              </a:rPr>
              <a:t>[a</a:t>
            </a:r>
            <a:r>
              <a:rPr sz="2700" spc="667" baseline="-169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(i)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2700" baseline="-16975" dirty="0">
                <a:latin typeface="Times New Roman"/>
                <a:cs typeface="Times New Roman"/>
              </a:rPr>
              <a:t>+</a:t>
            </a:r>
            <a:r>
              <a:rPr sz="2700" spc="-97" baseline="-16975" dirty="0">
                <a:latin typeface="Times New Roman"/>
                <a:cs typeface="Times New Roman"/>
              </a:rPr>
              <a:t> </a:t>
            </a:r>
            <a:r>
              <a:rPr sz="2700" baseline="-16975" dirty="0">
                <a:latin typeface="Times New Roman"/>
                <a:cs typeface="Times New Roman"/>
              </a:rPr>
              <a:t>k</a:t>
            </a:r>
            <a:r>
              <a:rPr sz="2700" spc="-337" baseline="-16975" dirty="0">
                <a:latin typeface="Times New Roman"/>
                <a:cs typeface="Times New Roman"/>
              </a:rPr>
              <a:t> </a:t>
            </a:r>
            <a:r>
              <a:rPr sz="2700" spc="-75" baseline="-16975" dirty="0">
                <a:latin typeface="Times New Roman"/>
                <a:cs typeface="Times New Roman"/>
              </a:rPr>
              <a:t>a</a:t>
            </a:r>
            <a:r>
              <a:rPr sz="2700" baseline="-16975" dirty="0">
                <a:latin typeface="Times New Roman"/>
                <a:cs typeface="Times New Roman"/>
              </a:rPr>
              <a:t>	</a:t>
            </a:r>
            <a:r>
              <a:rPr sz="1800" baseline="20833" dirty="0">
                <a:latin typeface="Times New Roman"/>
                <a:cs typeface="Times New Roman"/>
              </a:rPr>
              <a:t>(i)</a:t>
            </a:r>
            <a:r>
              <a:rPr sz="1800" dirty="0">
                <a:latin typeface="Times New Roman"/>
                <a:cs typeface="Times New Roman"/>
              </a:rPr>
              <a:t>]/[1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],</a:t>
            </a:r>
            <a:r>
              <a:rPr sz="1800" spc="4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2, …,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(i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25" dirty="0">
                <a:latin typeface="Times New Roman"/>
                <a:cs typeface="Times New Roman"/>
              </a:rPr>
              <a:t> 1)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32939" y="5309361"/>
            <a:ext cx="26714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3594" algn="l"/>
                <a:tab pos="1441450" algn="l"/>
                <a:tab pos="2615565" algn="l"/>
              </a:tabLst>
            </a:pP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	i</a:t>
            </a:r>
            <a:r>
              <a:rPr sz="1200" spc="459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i-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86050" y="1830324"/>
            <a:ext cx="558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i</a:t>
            </a:r>
            <a:endParaRPr sz="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8827" y="1724405"/>
            <a:ext cx="121729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8235" algn="l"/>
              </a:tabLst>
            </a:pPr>
            <a:r>
              <a:rPr sz="1350" spc="-50" dirty="0">
                <a:latin typeface="Times New Roman"/>
                <a:cs typeface="Times New Roman"/>
              </a:rPr>
              <a:t>1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54301" y="1230121"/>
            <a:ext cx="5963285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(1-</a:t>
            </a:r>
            <a:r>
              <a:rPr sz="1800" spc="-25" dirty="0">
                <a:latin typeface="Times New Roman"/>
                <a:cs typeface="Times New Roman"/>
              </a:rPr>
              <a:t>0.8jz</a:t>
            </a:r>
            <a:r>
              <a:rPr sz="1800" spc="-37" baseline="20833" dirty="0">
                <a:latin typeface="Times New Roman"/>
                <a:cs typeface="Times New Roman"/>
              </a:rPr>
              <a:t>-1</a:t>
            </a:r>
            <a:r>
              <a:rPr sz="1800" spc="-25" dirty="0">
                <a:latin typeface="Times New Roman"/>
                <a:cs typeface="Times New Roman"/>
              </a:rPr>
              <a:t>)(1+0.8jz</a:t>
            </a:r>
            <a:r>
              <a:rPr sz="1800" spc="-37" baseline="20833" dirty="0">
                <a:latin typeface="Times New Roman"/>
                <a:cs typeface="Times New Roman"/>
              </a:rPr>
              <a:t>-1</a:t>
            </a:r>
            <a:r>
              <a:rPr sz="1800" spc="-25" dirty="0">
                <a:latin typeface="Times New Roman"/>
                <a:cs typeface="Times New Roman"/>
              </a:rPr>
              <a:t>)(1-</a:t>
            </a:r>
            <a:r>
              <a:rPr sz="1800" spc="-20" dirty="0">
                <a:latin typeface="Times New Roman"/>
                <a:cs typeface="Times New Roman"/>
              </a:rPr>
              <a:t>0.9z</a:t>
            </a:r>
            <a:r>
              <a:rPr sz="1800" spc="-30" baseline="20833" dirty="0">
                <a:latin typeface="Times New Roman"/>
                <a:cs typeface="Times New Roman"/>
              </a:rPr>
              <a:t>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0.9z</a:t>
            </a:r>
            <a:r>
              <a:rPr sz="1800" spc="-15" baseline="20833" dirty="0">
                <a:latin typeface="Times New Roman"/>
                <a:cs typeface="Times New Roman"/>
              </a:rPr>
              <a:t>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spc="254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0.64z</a:t>
            </a:r>
            <a:r>
              <a:rPr sz="1800" spc="-44" baseline="20833" dirty="0">
                <a:latin typeface="Times New Roman"/>
                <a:cs typeface="Times New Roman"/>
              </a:rPr>
              <a:t>-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262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0.576z</a:t>
            </a:r>
            <a:r>
              <a:rPr sz="1800" spc="-44" baseline="20833" dirty="0">
                <a:latin typeface="Times New Roman"/>
                <a:cs typeface="Times New Roman"/>
              </a:rPr>
              <a:t>-</a:t>
            </a:r>
            <a:r>
              <a:rPr sz="1800" spc="-37" baseline="20833" dirty="0">
                <a:latin typeface="Times New Roman"/>
                <a:cs typeface="Times New Roman"/>
              </a:rPr>
              <a:t>3</a:t>
            </a:r>
            <a:r>
              <a:rPr sz="1800" spc="-25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ts val="2340"/>
              </a:lnSpc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25" baseline="20576" dirty="0">
                <a:latin typeface="Times New Roman"/>
                <a:cs typeface="Times New Roman"/>
              </a:rPr>
              <a:t>(3)</a:t>
            </a:r>
            <a:r>
              <a:rPr sz="2025" spc="150" baseline="2057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0.9,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30" dirty="0">
                <a:latin typeface="Times New Roman"/>
                <a:cs typeface="Times New Roman"/>
              </a:rPr>
              <a:t> </a:t>
            </a:r>
            <a:r>
              <a:rPr sz="2025" baseline="20576" dirty="0">
                <a:latin typeface="Times New Roman"/>
                <a:cs typeface="Times New Roman"/>
              </a:rPr>
              <a:t>(3)</a:t>
            </a:r>
            <a:r>
              <a:rPr sz="2025" spc="187" baseline="2057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0.64,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 a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25" baseline="20576" dirty="0">
                <a:latin typeface="Times New Roman"/>
                <a:cs typeface="Times New Roman"/>
              </a:rPr>
              <a:t>(3)</a:t>
            </a:r>
            <a:r>
              <a:rPr sz="2025" spc="150" baseline="2057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0.576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05173" y="351281"/>
            <a:ext cx="13792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none" spc="-10" dirty="0"/>
              <a:t>Example: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765048" y="1173829"/>
            <a:ext cx="605790" cy="72326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800" spc="-20" dirty="0">
                <a:latin typeface="Times New Roman"/>
                <a:cs typeface="Times New Roman"/>
              </a:rPr>
              <a:t>A(z)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000" spc="-10" dirty="0">
                <a:latin typeface="Times New Roman"/>
                <a:cs typeface="Times New Roman"/>
              </a:rPr>
              <a:t>Then,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1840" y="1904238"/>
            <a:ext cx="4528185" cy="608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ts val="23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k-</a:t>
            </a:r>
            <a:r>
              <a:rPr sz="2000" dirty="0">
                <a:latin typeface="Times New Roman"/>
                <a:cs typeface="Times New Roman"/>
              </a:rPr>
              <a:t>parameter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computed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follow:</a:t>
            </a:r>
            <a:endParaRPr sz="2000">
              <a:latin typeface="Times New Roman"/>
              <a:cs typeface="Times New Roman"/>
            </a:endParaRPr>
          </a:p>
          <a:p>
            <a:pPr marL="1854200">
              <a:lnSpc>
                <a:spcPts val="2300"/>
              </a:lnSpc>
            </a:pP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25" baseline="-12345" dirty="0">
                <a:latin typeface="Times New Roman"/>
                <a:cs typeface="Times New Roman"/>
              </a:rPr>
              <a:t>3</a:t>
            </a:r>
            <a:r>
              <a:rPr sz="2025" spc="127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25" baseline="20576" dirty="0">
                <a:latin typeface="Times New Roman"/>
                <a:cs typeface="Times New Roman"/>
              </a:rPr>
              <a:t>(3)</a:t>
            </a:r>
            <a:r>
              <a:rPr sz="2025" spc="165" baseline="2057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20" dirty="0">
                <a:latin typeface="Times New Roman"/>
                <a:cs typeface="Times New Roman"/>
              </a:rPr>
              <a:t> 0.576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394" y="2518156"/>
            <a:ext cx="88709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25" baseline="20576" dirty="0">
                <a:latin typeface="Times New Roman"/>
                <a:cs typeface="Times New Roman"/>
              </a:rPr>
              <a:t>(2)</a:t>
            </a:r>
            <a:r>
              <a:rPr sz="2025" spc="97" baseline="2057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[a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72689" y="2577338"/>
            <a:ext cx="1974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(3)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4555" y="2562859"/>
            <a:ext cx="760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(3)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+</a:t>
            </a:r>
            <a:r>
              <a:rPr sz="2700" spc="-142" baseline="-1080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k</a:t>
            </a:r>
            <a:r>
              <a:rPr sz="2700" spc="89" baseline="-10802" dirty="0">
                <a:latin typeface="Times New Roman"/>
                <a:cs typeface="Times New Roman"/>
              </a:rPr>
              <a:t> </a:t>
            </a:r>
            <a:r>
              <a:rPr sz="2700" spc="-75" baseline="-10802" dirty="0">
                <a:latin typeface="Times New Roman"/>
                <a:cs typeface="Times New Roman"/>
              </a:rPr>
              <a:t>a</a:t>
            </a:r>
            <a:endParaRPr sz="2700" baseline="-10802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23057" y="2422905"/>
            <a:ext cx="2296160" cy="43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835">
              <a:lnSpc>
                <a:spcPts val="1335"/>
              </a:lnSpc>
              <a:spcBef>
                <a:spcPts val="100"/>
              </a:spcBef>
            </a:pPr>
            <a:r>
              <a:rPr sz="1350" spc="-50" dirty="0">
                <a:latin typeface="Times New Roman"/>
                <a:cs typeface="Times New Roman"/>
              </a:rPr>
              <a:t>3</a:t>
            </a:r>
            <a:endParaRPr sz="1350">
              <a:latin typeface="Times New Roman"/>
              <a:cs typeface="Times New Roman"/>
            </a:endParaRPr>
          </a:p>
          <a:p>
            <a:pPr marL="38100">
              <a:lnSpc>
                <a:spcPts val="1875"/>
              </a:lnSpc>
            </a:pPr>
            <a:r>
              <a:rPr sz="1800" spc="-25" dirty="0">
                <a:latin typeface="Times New Roman"/>
                <a:cs typeface="Times New Roman"/>
              </a:rPr>
              <a:t>]/[1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320" dirty="0">
                <a:latin typeface="Times New Roman"/>
                <a:cs typeface="Times New Roman"/>
              </a:rPr>
              <a:t> </a:t>
            </a:r>
            <a:r>
              <a:rPr sz="1800" baseline="23148" dirty="0">
                <a:latin typeface="Times New Roman"/>
                <a:cs typeface="Times New Roman"/>
              </a:rPr>
              <a:t>2</a:t>
            </a:r>
            <a:r>
              <a:rPr sz="2700" baseline="1543" dirty="0">
                <a:latin typeface="Times New Roman"/>
                <a:cs typeface="Times New Roman"/>
              </a:rPr>
              <a:t>]</a:t>
            </a:r>
            <a:r>
              <a:rPr sz="2700" spc="127" baseline="1543" dirty="0">
                <a:latin typeface="Times New Roman"/>
                <a:cs typeface="Times New Roman"/>
              </a:rPr>
              <a:t> </a:t>
            </a:r>
            <a:r>
              <a:rPr sz="2700" baseline="1543" dirty="0">
                <a:latin typeface="Times New Roman"/>
                <a:cs typeface="Times New Roman"/>
              </a:rPr>
              <a:t>=</a:t>
            </a:r>
            <a:r>
              <a:rPr sz="2700" spc="37" baseline="1543" dirty="0">
                <a:latin typeface="Times New Roman"/>
                <a:cs typeface="Times New Roman"/>
              </a:rPr>
              <a:t> </a:t>
            </a:r>
            <a:r>
              <a:rPr sz="2700" spc="-15" baseline="1543" dirty="0">
                <a:latin typeface="Times New Roman"/>
                <a:cs typeface="Times New Roman"/>
              </a:rPr>
              <a:t>0.79518245</a:t>
            </a:r>
            <a:endParaRPr sz="2700" baseline="154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7824" y="2770632"/>
            <a:ext cx="1111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6803" y="2784855"/>
            <a:ext cx="181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1665" algn="l"/>
                <a:tab pos="1725295" algn="l"/>
              </a:tabLst>
            </a:pPr>
            <a:r>
              <a:rPr sz="1200" spc="-50" dirty="0">
                <a:latin typeface="Times New Roman"/>
                <a:cs typeface="Times New Roman"/>
              </a:rPr>
              <a:t>1</a:t>
            </a:r>
            <a:r>
              <a:rPr sz="1200" dirty="0">
                <a:latin typeface="Times New Roman"/>
                <a:cs typeface="Times New Roman"/>
              </a:rPr>
              <a:t>	3</a:t>
            </a:r>
            <a:r>
              <a:rPr sz="1200" spc="47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1586" y="2923794"/>
            <a:ext cx="42926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000" baseline="1388" dirty="0">
                <a:latin typeface="Times New Roman"/>
                <a:cs typeface="Times New Roman"/>
              </a:rPr>
              <a:t>a</a:t>
            </a:r>
            <a:r>
              <a:rPr sz="3000" spc="202" baseline="1388" dirty="0">
                <a:latin typeface="Times New Roman"/>
                <a:cs typeface="Times New Roman"/>
              </a:rPr>
              <a:t> </a:t>
            </a:r>
            <a:r>
              <a:rPr sz="2025" baseline="22633" dirty="0">
                <a:latin typeface="Times New Roman"/>
                <a:cs typeface="Times New Roman"/>
              </a:rPr>
              <a:t>(2)</a:t>
            </a:r>
            <a:r>
              <a:rPr sz="2025" spc="127" baseline="22633" dirty="0">
                <a:latin typeface="Times New Roman"/>
                <a:cs typeface="Times New Roman"/>
              </a:rPr>
              <a:t> </a:t>
            </a:r>
            <a:r>
              <a:rPr sz="3000" baseline="1388" dirty="0">
                <a:latin typeface="Times New Roman"/>
                <a:cs typeface="Times New Roman"/>
              </a:rPr>
              <a:t>=</a:t>
            </a:r>
            <a:r>
              <a:rPr sz="3000" spc="-75" baseline="1388" dirty="0">
                <a:latin typeface="Times New Roman"/>
                <a:cs typeface="Times New Roman"/>
              </a:rPr>
              <a:t> </a:t>
            </a:r>
            <a:r>
              <a:rPr sz="2700" baseline="1543" dirty="0">
                <a:latin typeface="Times New Roman"/>
                <a:cs typeface="Times New Roman"/>
              </a:rPr>
              <a:t>[a</a:t>
            </a:r>
            <a:r>
              <a:rPr sz="2700" spc="300" baseline="154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(3)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+</a:t>
            </a:r>
            <a:r>
              <a:rPr sz="2700" spc="-104" baseline="-1080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k</a:t>
            </a:r>
            <a:r>
              <a:rPr sz="2700" spc="112" baseline="-1080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a</a:t>
            </a:r>
            <a:r>
              <a:rPr sz="2700" spc="330" baseline="-10802" dirty="0">
                <a:latin typeface="Times New Roman"/>
                <a:cs typeface="Times New Roman"/>
              </a:rPr>
              <a:t> </a:t>
            </a:r>
            <a:r>
              <a:rPr sz="1800" spc="-15" baseline="20833" dirty="0">
                <a:latin typeface="Times New Roman"/>
                <a:cs typeface="Times New Roman"/>
              </a:rPr>
              <a:t>(3)</a:t>
            </a:r>
            <a:r>
              <a:rPr sz="1800" spc="-10" dirty="0">
                <a:latin typeface="Times New Roman"/>
                <a:cs typeface="Times New Roman"/>
              </a:rPr>
              <a:t>]/[1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195" dirty="0">
                <a:latin typeface="Times New Roman"/>
                <a:cs typeface="Times New Roman"/>
              </a:rPr>
              <a:t> 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0.18197491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7824" y="3182111"/>
            <a:ext cx="1111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6803" y="3196335"/>
            <a:ext cx="181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1665" algn="l"/>
                <a:tab pos="1725295" algn="l"/>
              </a:tabLst>
            </a:pPr>
            <a:r>
              <a:rPr sz="1200" spc="-50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	3</a:t>
            </a:r>
            <a:r>
              <a:rPr sz="1200" spc="39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95573" y="3529838"/>
            <a:ext cx="1111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5051" y="3387344"/>
            <a:ext cx="24218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25" baseline="-12345" dirty="0">
                <a:latin typeface="Times New Roman"/>
                <a:cs typeface="Times New Roman"/>
              </a:rPr>
              <a:t>2</a:t>
            </a:r>
            <a:r>
              <a:rPr sz="2025" spc="165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25" baseline="20576" dirty="0">
                <a:latin typeface="Times New Roman"/>
                <a:cs typeface="Times New Roman"/>
              </a:rPr>
              <a:t>(2)</a:t>
            </a:r>
            <a:r>
              <a:rPr sz="2025" spc="157" baseline="2057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0.18197491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8537" y="3652520"/>
            <a:ext cx="41783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000" baseline="1388" dirty="0">
                <a:latin typeface="Times New Roman"/>
                <a:cs typeface="Times New Roman"/>
              </a:rPr>
              <a:t>a</a:t>
            </a:r>
            <a:r>
              <a:rPr sz="3000" spc="195" baseline="1388" dirty="0">
                <a:latin typeface="Times New Roman"/>
                <a:cs typeface="Times New Roman"/>
              </a:rPr>
              <a:t> </a:t>
            </a:r>
            <a:r>
              <a:rPr sz="2025" baseline="22633" dirty="0">
                <a:latin typeface="Times New Roman"/>
                <a:cs typeface="Times New Roman"/>
              </a:rPr>
              <a:t>(1)</a:t>
            </a:r>
            <a:r>
              <a:rPr sz="2025" spc="127" baseline="22633" dirty="0">
                <a:latin typeface="Times New Roman"/>
                <a:cs typeface="Times New Roman"/>
              </a:rPr>
              <a:t> </a:t>
            </a:r>
            <a:r>
              <a:rPr sz="3000" baseline="1388" dirty="0">
                <a:latin typeface="Times New Roman"/>
                <a:cs typeface="Times New Roman"/>
              </a:rPr>
              <a:t>=</a:t>
            </a:r>
            <a:r>
              <a:rPr sz="3000" spc="-75" baseline="1388" dirty="0">
                <a:latin typeface="Times New Roman"/>
                <a:cs typeface="Times New Roman"/>
              </a:rPr>
              <a:t> </a:t>
            </a:r>
            <a:r>
              <a:rPr sz="2700" baseline="1543" dirty="0">
                <a:latin typeface="Times New Roman"/>
                <a:cs typeface="Times New Roman"/>
              </a:rPr>
              <a:t>[a</a:t>
            </a:r>
            <a:r>
              <a:rPr sz="2700" spc="300" baseline="154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(2)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+</a:t>
            </a:r>
            <a:r>
              <a:rPr sz="2700" spc="-97" baseline="-1080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k</a:t>
            </a:r>
            <a:r>
              <a:rPr sz="2700" spc="112" baseline="-10802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a</a:t>
            </a:r>
            <a:r>
              <a:rPr sz="2700" spc="457" baseline="-10802" dirty="0">
                <a:latin typeface="Times New Roman"/>
                <a:cs typeface="Times New Roman"/>
              </a:rPr>
              <a:t> </a:t>
            </a:r>
            <a:r>
              <a:rPr sz="1800" spc="-15" baseline="23148" dirty="0">
                <a:latin typeface="Times New Roman"/>
                <a:cs typeface="Times New Roman"/>
              </a:rPr>
              <a:t>(2)</a:t>
            </a:r>
            <a:r>
              <a:rPr sz="1800" spc="-10" dirty="0">
                <a:latin typeface="Times New Roman"/>
                <a:cs typeface="Times New Roman"/>
              </a:rPr>
              <a:t>]/[1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baseline="23148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0.67275747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7824" y="3907535"/>
            <a:ext cx="11176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06803" y="3921760"/>
            <a:ext cx="181546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1665" algn="l"/>
                <a:tab pos="1725930" algn="l"/>
              </a:tabLst>
            </a:pPr>
            <a:r>
              <a:rPr sz="1200" spc="-50" dirty="0">
                <a:latin typeface="Times New Roman"/>
                <a:cs typeface="Times New Roman"/>
              </a:rPr>
              <a:t>1</a:t>
            </a:r>
            <a:r>
              <a:rPr sz="1200" dirty="0">
                <a:latin typeface="Times New Roman"/>
                <a:cs typeface="Times New Roman"/>
              </a:rPr>
              <a:t>	2</a:t>
            </a:r>
            <a:r>
              <a:rPr sz="1200" spc="39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71011" y="4027932"/>
            <a:ext cx="21971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25" dirty="0">
                <a:latin typeface="Times New Roman"/>
                <a:cs typeface="Times New Roman"/>
              </a:rPr>
              <a:t>(1)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68955" y="4123182"/>
            <a:ext cx="22910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976630" algn="l"/>
              </a:tabLst>
            </a:pP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25" baseline="-12345" dirty="0">
                <a:latin typeface="Times New Roman"/>
                <a:cs typeface="Times New Roman"/>
              </a:rPr>
              <a:t>1</a:t>
            </a:r>
            <a:r>
              <a:rPr sz="2025" spc="150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25" dirty="0">
                <a:latin typeface="Times New Roman"/>
                <a:cs typeface="Times New Roman"/>
              </a:rPr>
              <a:t> a</a:t>
            </a:r>
            <a:r>
              <a:rPr sz="2025" spc="-37" baseline="-16460" dirty="0">
                <a:latin typeface="Times New Roman"/>
                <a:cs typeface="Times New Roman"/>
              </a:rPr>
              <a:t>1</a:t>
            </a:r>
            <a:r>
              <a:rPr sz="2025" baseline="-16460" dirty="0">
                <a:latin typeface="Times New Roman"/>
                <a:cs typeface="Times New Roman"/>
              </a:rPr>
              <a:t>	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0.67275747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103" y="1744979"/>
            <a:ext cx="6260592" cy="10797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89810" y="1859737"/>
            <a:ext cx="672465" cy="68072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400" spc="-40" dirty="0">
                <a:latin typeface="Comic Sans MS"/>
                <a:cs typeface="Comic Sans MS"/>
              </a:rPr>
              <a:t>-</a:t>
            </a:r>
            <a:r>
              <a:rPr sz="1400" spc="-10" dirty="0">
                <a:latin typeface="Comic Sans MS"/>
                <a:cs typeface="Comic Sans MS"/>
              </a:rPr>
              <a:t>0.6728</a:t>
            </a:r>
            <a:endParaRPr sz="1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400" spc="-40" dirty="0">
                <a:latin typeface="Comic Sans MS"/>
                <a:cs typeface="Comic Sans MS"/>
              </a:rPr>
              <a:t>-</a:t>
            </a:r>
            <a:r>
              <a:rPr sz="1400" spc="-10" dirty="0">
                <a:latin typeface="Comic Sans MS"/>
                <a:cs typeface="Comic Sans MS"/>
              </a:rPr>
              <a:t>0.6728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87955" y="2760471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66717" y="1912569"/>
            <a:ext cx="552450" cy="63055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400" spc="-10" dirty="0">
                <a:latin typeface="Comic Sans MS"/>
                <a:cs typeface="Comic Sans MS"/>
              </a:rPr>
              <a:t>+0.182</a:t>
            </a:r>
            <a:endParaRPr sz="1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400" spc="-10" dirty="0">
                <a:latin typeface="Comic Sans MS"/>
                <a:cs typeface="Comic Sans MS"/>
              </a:rPr>
              <a:t>+0.182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12464" y="2830576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1479" y="1912569"/>
            <a:ext cx="565785" cy="63055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400" spc="-40" dirty="0">
                <a:latin typeface="Comic Sans MS"/>
                <a:cs typeface="Comic Sans MS"/>
              </a:rPr>
              <a:t>-</a:t>
            </a:r>
            <a:r>
              <a:rPr sz="1400" spc="-20" dirty="0">
                <a:latin typeface="Comic Sans MS"/>
                <a:cs typeface="Comic Sans MS"/>
              </a:rPr>
              <a:t>0.576</a:t>
            </a:r>
            <a:endParaRPr sz="1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400" spc="-40" dirty="0">
                <a:latin typeface="Comic Sans MS"/>
                <a:cs typeface="Comic Sans MS"/>
              </a:rPr>
              <a:t>-</a:t>
            </a:r>
            <a:r>
              <a:rPr sz="1400" spc="-20" dirty="0">
                <a:latin typeface="Comic Sans MS"/>
                <a:cs typeface="Comic Sans MS"/>
              </a:rPr>
              <a:t>0.576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36971" y="2757423"/>
            <a:ext cx="331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15" baseline="-10802" dirty="0">
                <a:latin typeface="Comic Sans MS"/>
                <a:cs typeface="Comic Sans MS"/>
              </a:rPr>
              <a:t>z</a:t>
            </a:r>
            <a:r>
              <a:rPr sz="1200" spc="-10" dirty="0">
                <a:latin typeface="Comic Sans MS"/>
                <a:cs typeface="Comic Sans MS"/>
              </a:rPr>
              <a:t>-</a:t>
            </a:r>
            <a:r>
              <a:rPr sz="1200" spc="-50" dirty="0">
                <a:latin typeface="Comic Sans MS"/>
                <a:cs typeface="Comic Sans MS"/>
              </a:rPr>
              <a:t>1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8848" y="1610614"/>
            <a:ext cx="44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none" spc="-20" dirty="0">
                <a:latin typeface="Comic Sans MS"/>
                <a:cs typeface="Comic Sans MS"/>
              </a:rPr>
              <a:t>x[n]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52690" y="1610614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mic Sans MS"/>
                <a:cs typeface="Comic Sans MS"/>
              </a:rPr>
              <a:t>y[n]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53105" y="4204461"/>
            <a:ext cx="3975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x[n]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2734" y="4738116"/>
            <a:ext cx="3848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omic Sans MS"/>
                <a:cs typeface="Comic Sans MS"/>
              </a:rPr>
              <a:t>y[n]</a:t>
            </a:r>
            <a:endParaRPr sz="1600">
              <a:latin typeface="Comic Sans MS"/>
              <a:cs typeface="Comic Sans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270503" y="4258817"/>
            <a:ext cx="2451100" cy="699135"/>
            <a:chOff x="3270503" y="4258817"/>
            <a:chExt cx="2451100" cy="69913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0503" y="4258817"/>
              <a:ext cx="164591" cy="16535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8999" y="4299203"/>
              <a:ext cx="304800" cy="853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7703" y="4258817"/>
              <a:ext cx="164591" cy="165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903" y="4258817"/>
              <a:ext cx="164591" cy="1653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399" y="4299203"/>
              <a:ext cx="304800" cy="853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2103" y="4258817"/>
              <a:ext cx="164591" cy="16535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886200" y="4299203"/>
              <a:ext cx="1219200" cy="85725"/>
            </a:xfrm>
            <a:custGeom>
              <a:avLst/>
              <a:gdLst/>
              <a:ahLst/>
              <a:cxnLst/>
              <a:rect l="l" t="t" r="r" b="b"/>
              <a:pathLst>
                <a:path w="1219200" h="85725">
                  <a:moveTo>
                    <a:pt x="304800" y="42926"/>
                  </a:moveTo>
                  <a:lnTo>
                    <a:pt x="276225" y="28448"/>
                  </a:lnTo>
                  <a:lnTo>
                    <a:pt x="219075" y="0"/>
                  </a:lnTo>
                  <a:lnTo>
                    <a:pt x="2190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219075" y="56896"/>
                  </a:lnTo>
                  <a:lnTo>
                    <a:pt x="219075" y="85344"/>
                  </a:lnTo>
                  <a:lnTo>
                    <a:pt x="276225" y="56896"/>
                  </a:lnTo>
                  <a:lnTo>
                    <a:pt x="304800" y="42926"/>
                  </a:lnTo>
                  <a:close/>
                </a:path>
                <a:path w="1219200" h="85725">
                  <a:moveTo>
                    <a:pt x="1219200" y="42926"/>
                  </a:moveTo>
                  <a:lnTo>
                    <a:pt x="1190625" y="28448"/>
                  </a:lnTo>
                  <a:lnTo>
                    <a:pt x="1133475" y="0"/>
                  </a:lnTo>
                  <a:lnTo>
                    <a:pt x="1133475" y="28448"/>
                  </a:lnTo>
                  <a:lnTo>
                    <a:pt x="914400" y="28448"/>
                  </a:lnTo>
                  <a:lnTo>
                    <a:pt x="914400" y="56896"/>
                  </a:lnTo>
                  <a:lnTo>
                    <a:pt x="1133475" y="56896"/>
                  </a:lnTo>
                  <a:lnTo>
                    <a:pt x="1133475" y="85344"/>
                  </a:lnTo>
                  <a:lnTo>
                    <a:pt x="1190625" y="56896"/>
                  </a:lnTo>
                  <a:lnTo>
                    <a:pt x="1219200" y="429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9303" y="4258817"/>
              <a:ext cx="164591" cy="1653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903" y="4792217"/>
              <a:ext cx="164591" cy="16535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399" y="4832603"/>
              <a:ext cx="304800" cy="853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2103" y="4792217"/>
              <a:ext cx="164591" cy="16535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0599" y="4832603"/>
              <a:ext cx="304800" cy="853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9303" y="4792217"/>
              <a:ext cx="164591" cy="16535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810000" y="4832603"/>
              <a:ext cx="381000" cy="85725"/>
            </a:xfrm>
            <a:custGeom>
              <a:avLst/>
              <a:gdLst/>
              <a:ahLst/>
              <a:cxnLst/>
              <a:rect l="l" t="t" r="r" b="b"/>
              <a:pathLst>
                <a:path w="381000" h="85725">
                  <a:moveTo>
                    <a:pt x="381000" y="42926"/>
                  </a:moveTo>
                  <a:lnTo>
                    <a:pt x="352425" y="28448"/>
                  </a:lnTo>
                  <a:lnTo>
                    <a:pt x="295275" y="0"/>
                  </a:lnTo>
                  <a:lnTo>
                    <a:pt x="2952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295275" y="56896"/>
                  </a:lnTo>
                  <a:lnTo>
                    <a:pt x="295275" y="85344"/>
                  </a:lnTo>
                  <a:lnTo>
                    <a:pt x="352425" y="56896"/>
                  </a:lnTo>
                  <a:lnTo>
                    <a:pt x="381000" y="429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09999" y="4418837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223766" y="4418075"/>
              <a:ext cx="1339215" cy="499109"/>
            </a:xfrm>
            <a:custGeom>
              <a:avLst/>
              <a:gdLst/>
              <a:ahLst/>
              <a:cxnLst/>
              <a:rect l="l" t="t" r="r" b="b"/>
              <a:pathLst>
                <a:path w="1339214" h="499110">
                  <a:moveTo>
                    <a:pt x="85725" y="294894"/>
                  </a:moveTo>
                  <a:lnTo>
                    <a:pt x="57150" y="294894"/>
                  </a:lnTo>
                  <a:lnTo>
                    <a:pt x="57150" y="0"/>
                  </a:lnTo>
                  <a:lnTo>
                    <a:pt x="28575" y="0"/>
                  </a:lnTo>
                  <a:lnTo>
                    <a:pt x="28575" y="294894"/>
                  </a:lnTo>
                  <a:lnTo>
                    <a:pt x="0" y="294894"/>
                  </a:lnTo>
                  <a:lnTo>
                    <a:pt x="43180" y="380492"/>
                  </a:lnTo>
                  <a:lnTo>
                    <a:pt x="85725" y="294894"/>
                  </a:lnTo>
                  <a:close/>
                </a:path>
                <a:path w="1339214" h="499110">
                  <a:moveTo>
                    <a:pt x="543052" y="294894"/>
                  </a:moveTo>
                  <a:lnTo>
                    <a:pt x="514477" y="294894"/>
                  </a:lnTo>
                  <a:lnTo>
                    <a:pt x="514477" y="0"/>
                  </a:lnTo>
                  <a:lnTo>
                    <a:pt x="485902" y="0"/>
                  </a:lnTo>
                  <a:lnTo>
                    <a:pt x="485902" y="294894"/>
                  </a:lnTo>
                  <a:lnTo>
                    <a:pt x="457327" y="294894"/>
                  </a:lnTo>
                  <a:lnTo>
                    <a:pt x="500507" y="380492"/>
                  </a:lnTo>
                  <a:lnTo>
                    <a:pt x="543052" y="294894"/>
                  </a:lnTo>
                  <a:close/>
                </a:path>
                <a:path w="1339214" h="499110">
                  <a:moveTo>
                    <a:pt x="1000252" y="294894"/>
                  </a:moveTo>
                  <a:lnTo>
                    <a:pt x="971677" y="294894"/>
                  </a:lnTo>
                  <a:lnTo>
                    <a:pt x="971677" y="0"/>
                  </a:lnTo>
                  <a:lnTo>
                    <a:pt x="943102" y="0"/>
                  </a:lnTo>
                  <a:lnTo>
                    <a:pt x="943102" y="294894"/>
                  </a:lnTo>
                  <a:lnTo>
                    <a:pt x="914527" y="294894"/>
                  </a:lnTo>
                  <a:lnTo>
                    <a:pt x="957707" y="380492"/>
                  </a:lnTo>
                  <a:lnTo>
                    <a:pt x="1000252" y="294894"/>
                  </a:lnTo>
                  <a:close/>
                </a:path>
                <a:path w="1339214" h="499110">
                  <a:moveTo>
                    <a:pt x="1338834" y="456565"/>
                  </a:moveTo>
                  <a:lnTo>
                    <a:pt x="1253109" y="413512"/>
                  </a:lnTo>
                  <a:lnTo>
                    <a:pt x="1253109" y="442087"/>
                  </a:lnTo>
                  <a:lnTo>
                    <a:pt x="1034034" y="442087"/>
                  </a:lnTo>
                  <a:lnTo>
                    <a:pt x="1034034" y="470535"/>
                  </a:lnTo>
                  <a:lnTo>
                    <a:pt x="1253109" y="470535"/>
                  </a:lnTo>
                  <a:lnTo>
                    <a:pt x="1253109" y="499110"/>
                  </a:lnTo>
                  <a:lnTo>
                    <a:pt x="1310259" y="470535"/>
                  </a:lnTo>
                  <a:lnTo>
                    <a:pt x="1338834" y="4565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6503" y="4792217"/>
              <a:ext cx="164591" cy="16535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852417" y="3926585"/>
            <a:ext cx="1891664" cy="720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520065" algn="l"/>
                <a:tab pos="988694" algn="l"/>
              </a:tabLst>
            </a:pP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–1</a:t>
            </a:r>
            <a:r>
              <a:rPr sz="1050" dirty="0">
                <a:latin typeface="Comic Sans MS"/>
                <a:cs typeface="Comic Sans MS"/>
              </a:rPr>
              <a:t>	</a:t>
            </a:r>
            <a:r>
              <a:rPr sz="2400" spc="-37" baseline="-12152" dirty="0">
                <a:latin typeface="Comic Sans MS"/>
                <a:cs typeface="Comic Sans MS"/>
              </a:rPr>
              <a:t>z</a:t>
            </a:r>
            <a:r>
              <a:rPr sz="1050" spc="-25" dirty="0">
                <a:latin typeface="Comic Sans MS"/>
                <a:cs typeface="Comic Sans MS"/>
              </a:rPr>
              <a:t>–1</a:t>
            </a:r>
            <a:r>
              <a:rPr sz="1050" dirty="0">
                <a:latin typeface="Comic Sans MS"/>
                <a:cs typeface="Comic Sans MS"/>
              </a:rPr>
              <a:t>	</a:t>
            </a:r>
            <a:r>
              <a:rPr sz="2400" spc="-67" baseline="-12152" dirty="0">
                <a:latin typeface="Comic Sans MS"/>
                <a:cs typeface="Comic Sans MS"/>
              </a:rPr>
              <a:t>z</a:t>
            </a:r>
            <a:r>
              <a:rPr sz="1050" spc="-45" dirty="0">
                <a:latin typeface="Comic Sans MS"/>
                <a:cs typeface="Comic Sans MS"/>
              </a:rPr>
              <a:t>-</a:t>
            </a:r>
            <a:r>
              <a:rPr sz="1050" spc="-50" dirty="0">
                <a:latin typeface="Comic Sans MS"/>
                <a:cs typeface="Comic Sans MS"/>
              </a:rPr>
              <a:t>1</a:t>
            </a:r>
            <a:endParaRPr sz="10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1050">
              <a:latin typeface="Comic Sans MS"/>
              <a:cs typeface="Comic Sans MS"/>
            </a:endParaRPr>
          </a:p>
          <a:p>
            <a:pPr marL="434340">
              <a:lnSpc>
                <a:spcPct val="100000"/>
              </a:lnSpc>
            </a:pPr>
            <a:r>
              <a:rPr sz="1400" spc="-40" dirty="0">
                <a:latin typeface="Comic Sans MS"/>
                <a:cs typeface="Comic Sans MS"/>
              </a:rPr>
              <a:t>-</a:t>
            </a:r>
            <a:r>
              <a:rPr sz="1400" dirty="0">
                <a:latin typeface="Comic Sans MS"/>
                <a:cs typeface="Comic Sans MS"/>
              </a:rPr>
              <a:t>0.9</a:t>
            </a:r>
            <a:r>
              <a:rPr sz="1400" spc="2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0.64</a:t>
            </a:r>
            <a:r>
              <a:rPr sz="1400" spc="220" dirty="0">
                <a:latin typeface="Comic Sans MS"/>
                <a:cs typeface="Comic Sans MS"/>
              </a:rPr>
              <a:t> </a:t>
            </a:r>
            <a:r>
              <a:rPr sz="1400" spc="-20" dirty="0">
                <a:latin typeface="Comic Sans MS"/>
                <a:cs typeface="Comic Sans MS"/>
              </a:rPr>
              <a:t>-</a:t>
            </a:r>
            <a:r>
              <a:rPr sz="1400" spc="-10" dirty="0">
                <a:latin typeface="Comic Sans MS"/>
                <a:cs typeface="Comic Sans MS"/>
              </a:rPr>
              <a:t>0.576</a:t>
            </a:r>
            <a:endParaRPr sz="1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883" y="1696211"/>
            <a:ext cx="94487" cy="9067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400800" y="2945129"/>
            <a:ext cx="768350" cy="165735"/>
            <a:chOff x="6400800" y="2945129"/>
            <a:chExt cx="768350" cy="165735"/>
          </a:xfrm>
        </p:grpSpPr>
        <p:sp>
          <p:nvSpPr>
            <p:cNvPr id="4" name="object 4"/>
            <p:cNvSpPr/>
            <p:nvPr/>
          </p:nvSpPr>
          <p:spPr>
            <a:xfrm>
              <a:off x="6400800" y="2984753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42926"/>
                  </a:moveTo>
                  <a:lnTo>
                    <a:pt x="581025" y="28448"/>
                  </a:lnTo>
                  <a:lnTo>
                    <a:pt x="523875" y="0"/>
                  </a:lnTo>
                  <a:lnTo>
                    <a:pt x="5238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523875" y="56896"/>
                  </a:lnTo>
                  <a:lnTo>
                    <a:pt x="523875" y="85344"/>
                  </a:lnTo>
                  <a:lnTo>
                    <a:pt x="581025" y="56896"/>
                  </a:lnTo>
                  <a:lnTo>
                    <a:pt x="609600" y="42926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4304" y="2945129"/>
              <a:ext cx="164592" cy="16535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04304" y="3859529"/>
            <a:ext cx="164592" cy="16535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162800" y="2984754"/>
            <a:ext cx="609600" cy="85725"/>
          </a:xfrm>
          <a:custGeom>
            <a:avLst/>
            <a:gdLst/>
            <a:ahLst/>
            <a:cxnLst/>
            <a:rect l="l" t="t" r="r" b="b"/>
            <a:pathLst>
              <a:path w="609600" h="85725">
                <a:moveTo>
                  <a:pt x="523875" y="0"/>
                </a:moveTo>
                <a:lnTo>
                  <a:pt x="523875" y="28575"/>
                </a:lnTo>
                <a:lnTo>
                  <a:pt x="0" y="28575"/>
                </a:lnTo>
                <a:lnTo>
                  <a:pt x="0" y="57150"/>
                </a:lnTo>
                <a:lnTo>
                  <a:pt x="523875" y="57150"/>
                </a:lnTo>
                <a:lnTo>
                  <a:pt x="523875" y="85725"/>
                </a:lnTo>
                <a:lnTo>
                  <a:pt x="581025" y="57150"/>
                </a:lnTo>
                <a:lnTo>
                  <a:pt x="609600" y="43180"/>
                </a:lnTo>
                <a:lnTo>
                  <a:pt x="581025" y="28575"/>
                </a:lnTo>
                <a:lnTo>
                  <a:pt x="523875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162800" y="2945129"/>
            <a:ext cx="768350" cy="1080135"/>
            <a:chOff x="7162800" y="2945129"/>
            <a:chExt cx="768350" cy="1080135"/>
          </a:xfrm>
        </p:grpSpPr>
        <p:sp>
          <p:nvSpPr>
            <p:cNvPr id="9" name="object 9"/>
            <p:cNvSpPr/>
            <p:nvPr/>
          </p:nvSpPr>
          <p:spPr>
            <a:xfrm>
              <a:off x="7205344" y="3180333"/>
              <a:ext cx="578485" cy="694690"/>
            </a:xfrm>
            <a:custGeom>
              <a:avLst/>
              <a:gdLst/>
              <a:ahLst/>
              <a:cxnLst/>
              <a:rect l="l" t="t" r="r" b="b"/>
              <a:pathLst>
                <a:path w="578484" h="694689">
                  <a:moveTo>
                    <a:pt x="36829" y="0"/>
                  </a:moveTo>
                  <a:lnTo>
                    <a:pt x="0" y="0"/>
                  </a:lnTo>
                  <a:lnTo>
                    <a:pt x="555624" y="694436"/>
                  </a:lnTo>
                  <a:lnTo>
                    <a:pt x="578484" y="676656"/>
                  </a:lnTo>
                  <a:lnTo>
                    <a:pt x="36829" y="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2800" y="3104133"/>
              <a:ext cx="86995" cy="93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6304" y="2945129"/>
              <a:ext cx="164592" cy="1653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62800" y="3899153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28448"/>
                  </a:moveTo>
                  <a:lnTo>
                    <a:pt x="85725" y="28448"/>
                  </a:lnTo>
                  <a:lnTo>
                    <a:pt x="85725" y="0"/>
                  </a:lnTo>
                  <a:lnTo>
                    <a:pt x="0" y="42926"/>
                  </a:lnTo>
                  <a:lnTo>
                    <a:pt x="85725" y="85344"/>
                  </a:lnTo>
                  <a:lnTo>
                    <a:pt x="85725" y="56896"/>
                  </a:lnTo>
                  <a:lnTo>
                    <a:pt x="609600" y="56896"/>
                  </a:lnTo>
                  <a:lnTo>
                    <a:pt x="609600" y="28448"/>
                  </a:lnTo>
                  <a:close/>
                </a:path>
              </a:pathLst>
            </a:custGeom>
            <a:solidFill>
              <a:srgbClr val="2A4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6304" y="3859529"/>
              <a:ext cx="164592" cy="1653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2800" y="3771645"/>
              <a:ext cx="86995" cy="939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205344" y="3095243"/>
              <a:ext cx="578485" cy="713105"/>
            </a:xfrm>
            <a:custGeom>
              <a:avLst/>
              <a:gdLst/>
              <a:ahLst/>
              <a:cxnLst/>
              <a:rect l="l" t="t" r="r" b="b"/>
              <a:pathLst>
                <a:path w="578484" h="713104">
                  <a:moveTo>
                    <a:pt x="555625" y="0"/>
                  </a:moveTo>
                  <a:lnTo>
                    <a:pt x="0" y="694817"/>
                  </a:lnTo>
                  <a:lnTo>
                    <a:pt x="22225" y="712597"/>
                  </a:lnTo>
                  <a:lnTo>
                    <a:pt x="578485" y="17780"/>
                  </a:lnTo>
                  <a:lnTo>
                    <a:pt x="555625" y="0"/>
                  </a:lnTo>
                  <a:close/>
                </a:path>
              </a:pathLst>
            </a:custGeom>
            <a:solidFill>
              <a:srgbClr val="2A4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6400800" y="3899153"/>
            <a:ext cx="609600" cy="85725"/>
          </a:xfrm>
          <a:custGeom>
            <a:avLst/>
            <a:gdLst/>
            <a:ahLst/>
            <a:cxnLst/>
            <a:rect l="l" t="t" r="r" b="b"/>
            <a:pathLst>
              <a:path w="609600" h="85725">
                <a:moveTo>
                  <a:pt x="609600" y="28448"/>
                </a:moveTo>
                <a:lnTo>
                  <a:pt x="85725" y="28448"/>
                </a:lnTo>
                <a:lnTo>
                  <a:pt x="85725" y="0"/>
                </a:lnTo>
                <a:lnTo>
                  <a:pt x="0" y="42926"/>
                </a:lnTo>
                <a:lnTo>
                  <a:pt x="85725" y="85344"/>
                </a:lnTo>
                <a:lnTo>
                  <a:pt x="85725" y="56896"/>
                </a:lnTo>
                <a:lnTo>
                  <a:pt x="609600" y="56896"/>
                </a:lnTo>
                <a:lnTo>
                  <a:pt x="609600" y="284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7924800" y="2945129"/>
            <a:ext cx="768350" cy="165735"/>
            <a:chOff x="7924800" y="2945129"/>
            <a:chExt cx="768350" cy="16573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8304" y="2945129"/>
              <a:ext cx="164592" cy="16535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924800" y="2984753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42926"/>
                  </a:moveTo>
                  <a:lnTo>
                    <a:pt x="581025" y="28448"/>
                  </a:lnTo>
                  <a:lnTo>
                    <a:pt x="523875" y="0"/>
                  </a:lnTo>
                  <a:lnTo>
                    <a:pt x="5238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523875" y="56896"/>
                  </a:lnTo>
                  <a:lnTo>
                    <a:pt x="523875" y="85344"/>
                  </a:lnTo>
                  <a:lnTo>
                    <a:pt x="581025" y="56896"/>
                  </a:lnTo>
                  <a:lnTo>
                    <a:pt x="609600" y="42926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8304" y="3859529"/>
            <a:ext cx="164592" cy="165354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7924800" y="3899153"/>
            <a:ext cx="609600" cy="85725"/>
          </a:xfrm>
          <a:custGeom>
            <a:avLst/>
            <a:gdLst/>
            <a:ahLst/>
            <a:cxnLst/>
            <a:rect l="l" t="t" r="r" b="b"/>
            <a:pathLst>
              <a:path w="609600" h="85725">
                <a:moveTo>
                  <a:pt x="609600" y="28448"/>
                </a:moveTo>
                <a:lnTo>
                  <a:pt x="85725" y="28448"/>
                </a:lnTo>
                <a:lnTo>
                  <a:pt x="85725" y="0"/>
                </a:lnTo>
                <a:lnTo>
                  <a:pt x="0" y="42926"/>
                </a:lnTo>
                <a:lnTo>
                  <a:pt x="85725" y="85344"/>
                </a:lnTo>
                <a:lnTo>
                  <a:pt x="85725" y="56896"/>
                </a:lnTo>
                <a:lnTo>
                  <a:pt x="609600" y="56896"/>
                </a:lnTo>
                <a:lnTo>
                  <a:pt x="609600" y="284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2303" y="2945129"/>
            <a:ext cx="164591" cy="16535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2303" y="3859529"/>
            <a:ext cx="164591" cy="16535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7321" rIns="0" bIns="0" rtlCol="0">
            <a:spAutoFit/>
          </a:bodyPr>
          <a:lstStyle/>
          <a:p>
            <a:pPr marL="2479040">
              <a:lnSpc>
                <a:spcPct val="100000"/>
              </a:lnSpc>
              <a:spcBef>
                <a:spcPts val="100"/>
              </a:spcBef>
            </a:pPr>
            <a:r>
              <a:rPr sz="2800" u="none" spc="-25" dirty="0"/>
              <a:t>All-</a:t>
            </a:r>
            <a:r>
              <a:rPr sz="2800" u="none" dirty="0"/>
              <a:t>Pole</a:t>
            </a:r>
            <a:r>
              <a:rPr sz="2800" u="none" spc="-95" dirty="0"/>
              <a:t> </a:t>
            </a:r>
            <a:r>
              <a:rPr sz="2800" u="none" spc="-10" dirty="0"/>
              <a:t>Lattice</a:t>
            </a:r>
            <a:endParaRPr sz="2800"/>
          </a:p>
        </p:txBody>
      </p:sp>
      <p:sp>
        <p:nvSpPr>
          <p:cNvPr id="25" name="object 25"/>
          <p:cNvSpPr txBox="1"/>
          <p:nvPr/>
        </p:nvSpPr>
        <p:spPr>
          <a:xfrm>
            <a:off x="1336547" y="2882392"/>
            <a:ext cx="2566035" cy="6248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295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-13888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x[n]</a:t>
            </a:r>
            <a:endParaRPr sz="18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200"/>
              </a:spcBef>
              <a:tabLst>
                <a:tab pos="2026285" algn="l"/>
              </a:tabLst>
            </a:pPr>
            <a:r>
              <a:rPr sz="2700" spc="-52" baseline="1543" dirty="0">
                <a:latin typeface="Times New Roman"/>
                <a:cs typeface="Times New Roman"/>
              </a:rPr>
              <a:t>E</a:t>
            </a:r>
            <a:r>
              <a:rPr sz="1800" spc="-52" baseline="-11574" dirty="0">
                <a:latin typeface="Times New Roman"/>
                <a:cs typeface="Times New Roman"/>
              </a:rPr>
              <a:t>i-</a:t>
            </a:r>
            <a:r>
              <a:rPr sz="1800" baseline="-11574" dirty="0">
                <a:latin typeface="Times New Roman"/>
                <a:cs typeface="Times New Roman"/>
              </a:rPr>
              <a:t>1</a:t>
            </a:r>
            <a:r>
              <a:rPr sz="2700" baseline="1543" dirty="0">
                <a:latin typeface="Times New Roman"/>
                <a:cs typeface="Times New Roman"/>
              </a:rPr>
              <a:t>[n]</a:t>
            </a:r>
            <a:r>
              <a:rPr sz="2700" spc="-104" baseline="1543" dirty="0">
                <a:latin typeface="Times New Roman"/>
                <a:cs typeface="Times New Roman"/>
              </a:rPr>
              <a:t> </a:t>
            </a:r>
            <a:r>
              <a:rPr sz="2700" baseline="1543" dirty="0">
                <a:latin typeface="Times New Roman"/>
                <a:cs typeface="Times New Roman"/>
              </a:rPr>
              <a:t>=</a:t>
            </a:r>
            <a:r>
              <a:rPr sz="2700" spc="-112" baseline="1543" dirty="0">
                <a:latin typeface="Times New Roman"/>
                <a:cs typeface="Times New Roman"/>
              </a:rPr>
              <a:t> </a:t>
            </a:r>
            <a:r>
              <a:rPr sz="2700" baseline="1543" dirty="0">
                <a:latin typeface="Times New Roman"/>
                <a:cs typeface="Times New Roman"/>
              </a:rPr>
              <a:t>e</a:t>
            </a:r>
            <a:r>
              <a:rPr sz="1800" baseline="-11574" dirty="0">
                <a:latin typeface="Times New Roman"/>
                <a:cs typeface="Times New Roman"/>
              </a:rPr>
              <a:t>i</a:t>
            </a:r>
            <a:r>
              <a:rPr sz="2700" baseline="1543" dirty="0">
                <a:latin typeface="Times New Roman"/>
                <a:cs typeface="Times New Roman"/>
              </a:rPr>
              <a:t>[n]</a:t>
            </a:r>
            <a:r>
              <a:rPr sz="2700" spc="-15" baseline="1543" dirty="0">
                <a:latin typeface="Times New Roman"/>
                <a:cs typeface="Times New Roman"/>
              </a:rPr>
              <a:t> </a:t>
            </a:r>
            <a:r>
              <a:rPr sz="2700" baseline="1543" dirty="0">
                <a:latin typeface="Times New Roman"/>
                <a:cs typeface="Times New Roman"/>
              </a:rPr>
              <a:t>+</a:t>
            </a:r>
            <a:r>
              <a:rPr sz="2700" spc="-120" baseline="1543" dirty="0">
                <a:latin typeface="Times New Roman"/>
                <a:cs typeface="Times New Roman"/>
              </a:rPr>
              <a:t> </a:t>
            </a:r>
            <a:r>
              <a:rPr sz="2700" spc="-30" baseline="1543" dirty="0">
                <a:latin typeface="Times New Roman"/>
                <a:cs typeface="Times New Roman"/>
              </a:rPr>
              <a:t>k</a:t>
            </a:r>
            <a:r>
              <a:rPr sz="1800" spc="-30" baseline="-11574" dirty="0">
                <a:latin typeface="Times New Roman"/>
                <a:cs typeface="Times New Roman"/>
              </a:rPr>
              <a:t>i</a:t>
            </a:r>
            <a:r>
              <a:rPr sz="2700" spc="-30" baseline="1543" dirty="0">
                <a:latin typeface="Times New Roman"/>
                <a:cs typeface="Times New Roman"/>
              </a:rPr>
              <a:t>e</a:t>
            </a:r>
            <a:r>
              <a:rPr sz="1800" spc="-30" baseline="23148" dirty="0">
                <a:latin typeface="Times New Roman"/>
                <a:cs typeface="Times New Roman"/>
              </a:rPr>
              <a:t>~</a:t>
            </a:r>
            <a:r>
              <a:rPr sz="1800" baseline="23148" dirty="0">
                <a:latin typeface="Times New Roman"/>
                <a:cs typeface="Times New Roman"/>
              </a:rPr>
              <a:t>	</a:t>
            </a:r>
            <a:r>
              <a:rPr sz="1800" spc="-30" dirty="0">
                <a:latin typeface="Times New Roman"/>
                <a:cs typeface="Times New Roman"/>
              </a:rPr>
              <a:t>[n-</a:t>
            </a:r>
            <a:r>
              <a:rPr sz="1800" spc="-25" dirty="0">
                <a:latin typeface="Times New Roman"/>
                <a:cs typeface="Times New Roman"/>
              </a:rPr>
              <a:t>1],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71264" y="3207003"/>
            <a:ext cx="1598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N,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(N-</a:t>
            </a:r>
            <a:r>
              <a:rPr sz="1800" dirty="0">
                <a:latin typeface="Times New Roman"/>
                <a:cs typeface="Times New Roman"/>
              </a:rPr>
              <a:t>1),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…1,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83382" y="3446526"/>
            <a:ext cx="189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latin typeface="Times New Roman"/>
                <a:cs typeface="Times New Roman"/>
              </a:rPr>
              <a:t>i-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75739" y="3605021"/>
            <a:ext cx="10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32880" y="3602735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91169" y="3602735"/>
            <a:ext cx="344805" cy="52578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8100" marR="30480" indent="42545">
              <a:lnSpc>
                <a:spcPts val="1780"/>
              </a:lnSpc>
              <a:spcBef>
                <a:spcPts val="475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 </a:t>
            </a:r>
            <a:r>
              <a:rPr sz="2700" spc="-37" baseline="-13888" dirty="0">
                <a:latin typeface="Times New Roman"/>
                <a:cs typeface="Times New Roman"/>
              </a:rPr>
              <a:t>e</a:t>
            </a:r>
            <a:r>
              <a:rPr sz="1200" spc="-25" dirty="0"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58036" y="3848608"/>
            <a:ext cx="10287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2475" algn="l"/>
              </a:tabLst>
            </a:pP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	i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i-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83585" y="3995420"/>
            <a:ext cx="10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49502" y="3589020"/>
            <a:ext cx="263017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00"/>
              </a:lnSpc>
              <a:spcBef>
                <a:spcPts val="100"/>
              </a:spcBef>
              <a:tabLst>
                <a:tab pos="1266190" algn="l"/>
                <a:tab pos="2131695" algn="l"/>
              </a:tabLst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4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e</a:t>
            </a:r>
            <a:r>
              <a:rPr sz="1800" dirty="0">
                <a:latin typeface="Times New Roman"/>
                <a:cs typeface="Times New Roman"/>
              </a:rPr>
              <a:t>	[n]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e</a:t>
            </a:r>
            <a:r>
              <a:rPr sz="1800" spc="-37" baseline="20833" dirty="0">
                <a:latin typeface="Times New Roman"/>
                <a:cs typeface="Times New Roman"/>
              </a:rPr>
              <a:t>~</a:t>
            </a:r>
            <a:r>
              <a:rPr sz="1800" baseline="20833" dirty="0">
                <a:latin typeface="Times New Roman"/>
                <a:cs typeface="Times New Roman"/>
              </a:rPr>
              <a:t>	</a:t>
            </a:r>
            <a:r>
              <a:rPr sz="1800" spc="-30" dirty="0">
                <a:latin typeface="Times New Roman"/>
                <a:cs typeface="Times New Roman"/>
              </a:rPr>
              <a:t>[n-</a:t>
            </a:r>
            <a:r>
              <a:rPr sz="1800" spc="-25" dirty="0">
                <a:latin typeface="Times New Roman"/>
                <a:cs typeface="Times New Roman"/>
              </a:rPr>
              <a:t>1]</a:t>
            </a:r>
            <a:endParaRPr sz="1800">
              <a:latin typeface="Times New Roman"/>
              <a:cs typeface="Times New Roman"/>
            </a:endParaRPr>
          </a:p>
          <a:p>
            <a:pPr marR="475615" algn="r">
              <a:lnSpc>
                <a:spcPts val="1380"/>
              </a:lnSpc>
            </a:pPr>
            <a:r>
              <a:rPr sz="1200" spc="-35" dirty="0">
                <a:latin typeface="Times New Roman"/>
                <a:cs typeface="Times New Roman"/>
              </a:rPr>
              <a:t>i-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67597" y="3898645"/>
            <a:ext cx="283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14133" y="3181858"/>
            <a:ext cx="551180" cy="100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i</a:t>
            </a:r>
            <a:endParaRPr sz="1800" baseline="-13888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i</a:t>
            </a:r>
            <a:endParaRPr sz="1800" baseline="-13888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14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-82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32319" y="4159757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74902" y="4121404"/>
            <a:ext cx="1840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725" spc="-30" baseline="-4830" dirty="0">
                <a:latin typeface="Times New Roman"/>
                <a:cs typeface="Times New Roman"/>
              </a:rPr>
              <a:t>0</a:t>
            </a:r>
            <a:r>
              <a:rPr sz="1800" spc="-2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02752" y="4160266"/>
            <a:ext cx="189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latin typeface="Times New Roman"/>
                <a:cs typeface="Times New Roman"/>
              </a:rPr>
              <a:t>i-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62861" y="4606035"/>
            <a:ext cx="112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41350" algn="l"/>
              </a:tabLst>
            </a:pPr>
            <a:r>
              <a:rPr sz="1800" spc="-20" dirty="0">
                <a:latin typeface="Times New Roman"/>
                <a:cs typeface="Times New Roman"/>
              </a:rPr>
              <a:t>x[n]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0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712461" y="4606035"/>
            <a:ext cx="1165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-13888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[n]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e</a:t>
            </a:r>
            <a:r>
              <a:rPr sz="1800" spc="-37" baseline="-13888" dirty="0">
                <a:latin typeface="Times New Roman"/>
                <a:cs typeface="Times New Roman"/>
              </a:rPr>
              <a:t>N-</a:t>
            </a:r>
            <a:r>
              <a:rPr sz="1800" spc="-30" baseline="-13888" dirty="0">
                <a:latin typeface="Times New Roman"/>
                <a:cs typeface="Times New Roman"/>
              </a:rPr>
              <a:t>1</a:t>
            </a:r>
            <a:r>
              <a:rPr sz="1800" spc="-2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08750" y="4606035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99452" y="4606035"/>
            <a:ext cx="39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y[n]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64155" y="5919978"/>
            <a:ext cx="260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3888" dirty="0">
                <a:latin typeface="Times New Roman"/>
                <a:cs typeface="Times New Roman"/>
              </a:rPr>
              <a:t>e</a:t>
            </a:r>
            <a:r>
              <a:rPr sz="1200" spc="-25" dirty="0"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79116" y="5977128"/>
            <a:ext cx="283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79294" y="6189726"/>
            <a:ext cx="135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715000" y="5083302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8956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15000" y="5968746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8956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1529333" y="1483613"/>
            <a:ext cx="7550784" cy="1057910"/>
            <a:chOff x="1529333" y="1483613"/>
            <a:chExt cx="7550784" cy="1057910"/>
          </a:xfrm>
        </p:grpSpPr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9353" y="1633727"/>
              <a:ext cx="2788920" cy="26517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91583" y="1483613"/>
              <a:ext cx="429767" cy="42367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3879" y="1483613"/>
              <a:ext cx="3261360" cy="4236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87005" y="1483613"/>
              <a:ext cx="476250" cy="42367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15783" y="1483613"/>
              <a:ext cx="1664207" cy="42367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9333" y="1788413"/>
              <a:ext cx="3585210" cy="4236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0303" y="2177795"/>
              <a:ext cx="411480" cy="36347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44623" y="2154173"/>
              <a:ext cx="4748783" cy="38709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22136" y="2306574"/>
              <a:ext cx="265176" cy="23469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16039" y="2154173"/>
              <a:ext cx="615695" cy="38709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14743" y="2154173"/>
              <a:ext cx="432816" cy="38709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29805" y="2154173"/>
              <a:ext cx="735329" cy="38709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48143" y="2154173"/>
              <a:ext cx="432816" cy="38709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63205" y="2154173"/>
              <a:ext cx="881633" cy="387096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1296669" y="1548383"/>
            <a:ext cx="7538720" cy="1375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4970" marR="55880" indent="-344805">
              <a:lnSpc>
                <a:spcPct val="100000"/>
              </a:lnSpc>
              <a:spcBef>
                <a:spcPts val="95"/>
              </a:spcBef>
              <a:buChar char="•"/>
              <a:tabLst>
                <a:tab pos="394970" algn="l"/>
              </a:tabLst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lattice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all-pole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 function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H(z)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1/A(z)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be </a:t>
            </a:r>
            <a:r>
              <a:rPr sz="2000" dirty="0">
                <a:latin typeface="Times New Roman"/>
                <a:cs typeface="Times New Roman"/>
              </a:rPr>
              <a:t>developed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lattice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508634">
              <a:lnSpc>
                <a:spcPct val="100000"/>
              </a:lnSpc>
              <a:spcBef>
                <a:spcPts val="705"/>
              </a:spcBef>
              <a:tabLst>
                <a:tab pos="79502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all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roots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A(z)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must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inside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|k</a:t>
            </a:r>
            <a:r>
              <a:rPr sz="1800" baseline="-13888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|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&lt;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...,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N</a:t>
            </a:r>
            <a:endParaRPr sz="1800">
              <a:latin typeface="Times New Roman"/>
              <a:cs typeface="Times New Roman"/>
            </a:endParaRPr>
          </a:p>
          <a:p>
            <a:pPr marL="4819650">
              <a:lnSpc>
                <a:spcPct val="100000"/>
              </a:lnSpc>
              <a:spcBef>
                <a:spcPts val="805"/>
              </a:spcBef>
              <a:tabLst>
                <a:tab pos="6082030" algn="l"/>
              </a:tabLst>
            </a:pP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i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40" dirty="0">
                <a:latin typeface="Times New Roman"/>
                <a:cs typeface="Times New Roman"/>
              </a:rPr>
              <a:t>e</a:t>
            </a:r>
            <a:r>
              <a:rPr sz="1800" spc="-60" baseline="-13888" dirty="0">
                <a:latin typeface="Times New Roman"/>
                <a:cs typeface="Times New Roman"/>
              </a:rPr>
              <a:t>i-</a:t>
            </a:r>
            <a:r>
              <a:rPr sz="1800" spc="-30" baseline="-13888" dirty="0">
                <a:latin typeface="Times New Roman"/>
                <a:cs typeface="Times New Roman"/>
              </a:rPr>
              <a:t>1</a:t>
            </a:r>
            <a:r>
              <a:rPr sz="1800" spc="-2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4" name="object 6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670304" y="4994147"/>
            <a:ext cx="3974592" cy="1079753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2264155" y="5222494"/>
            <a:ext cx="37401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N</a:t>
            </a:r>
            <a:endParaRPr sz="1800" baseline="-13888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45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N</a:t>
            </a:r>
            <a:endParaRPr sz="1800" baseline="-13888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410711" y="4606035"/>
            <a:ext cx="801370" cy="121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-13888" dirty="0">
                <a:latin typeface="Times New Roman"/>
                <a:cs typeface="Times New Roman"/>
              </a:rPr>
              <a:t>1</a:t>
            </a:r>
            <a:r>
              <a:rPr sz="1800" spc="-10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  <a:p>
            <a:pPr marL="415925">
              <a:lnSpc>
                <a:spcPct val="100000"/>
              </a:lnSpc>
              <a:spcBef>
                <a:spcPts val="2065"/>
              </a:spcBef>
            </a:pPr>
            <a:r>
              <a:rPr sz="2700" spc="-37" baseline="12345" dirty="0">
                <a:latin typeface="Times New Roman"/>
                <a:cs typeface="Times New Roman"/>
              </a:rPr>
              <a:t>k</a:t>
            </a:r>
            <a:r>
              <a:rPr sz="1200" spc="-25" dirty="0">
                <a:latin typeface="Times New Roman"/>
                <a:cs typeface="Times New Roman"/>
              </a:rPr>
              <a:t>N-</a:t>
            </a:r>
            <a:r>
              <a:rPr sz="1200" spc="-5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 marL="111125">
              <a:lnSpc>
                <a:spcPct val="100000"/>
              </a:lnSpc>
              <a:spcBef>
                <a:spcPts val="780"/>
              </a:spcBef>
            </a:pPr>
            <a:r>
              <a:rPr sz="2700" spc="-67" baseline="-13888" dirty="0">
                <a:latin typeface="Times New Roman"/>
                <a:cs typeface="Times New Roman"/>
              </a:rPr>
              <a:t>z</a:t>
            </a:r>
            <a:r>
              <a:rPr sz="1200" spc="-45" dirty="0">
                <a:latin typeface="Times New Roman"/>
                <a:cs typeface="Times New Roman"/>
              </a:rPr>
              <a:t>-</a:t>
            </a:r>
            <a:r>
              <a:rPr sz="2700" spc="-900" baseline="13888" dirty="0">
                <a:latin typeface="Times New Roman"/>
                <a:cs typeface="Times New Roman"/>
              </a:rPr>
              <a:t>-</a:t>
            </a:r>
            <a:r>
              <a:rPr sz="1200" spc="-20" dirty="0">
                <a:latin typeface="Times New Roman"/>
                <a:cs typeface="Times New Roman"/>
              </a:rPr>
              <a:t>1</a:t>
            </a:r>
            <a:r>
              <a:rPr sz="2700" spc="-30" baseline="13888" dirty="0">
                <a:latin typeface="Times New Roman"/>
                <a:cs typeface="Times New Roman"/>
              </a:rPr>
              <a:t>k</a:t>
            </a:r>
            <a:r>
              <a:rPr sz="1800" spc="-30" baseline="4629" dirty="0">
                <a:latin typeface="Times New Roman"/>
                <a:cs typeface="Times New Roman"/>
              </a:rPr>
              <a:t>N-</a:t>
            </a:r>
            <a:r>
              <a:rPr sz="1800" spc="-75" baseline="4629" dirty="0">
                <a:latin typeface="Times New Roman"/>
                <a:cs typeface="Times New Roman"/>
              </a:rPr>
              <a:t>2</a:t>
            </a:r>
            <a:endParaRPr sz="1800" baseline="4629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508247" y="593826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3888" dirty="0">
                <a:latin typeface="Times New Roman"/>
                <a:cs typeface="Times New Roman"/>
              </a:rPr>
              <a:t>e</a:t>
            </a:r>
            <a:r>
              <a:rPr sz="1200" spc="-25" dirty="0">
                <a:latin typeface="Times New Roman"/>
                <a:cs typeface="Times New Roman"/>
              </a:rPr>
              <a:t>~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953509" y="5995416"/>
            <a:ext cx="283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721100" y="6208014"/>
            <a:ext cx="259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N-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084571" y="5694933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6012941" y="4994147"/>
            <a:ext cx="2451735" cy="1080135"/>
            <a:chOff x="6012941" y="4994147"/>
            <a:chExt cx="2451735" cy="1080135"/>
          </a:xfrm>
        </p:grpSpPr>
        <p:sp>
          <p:nvSpPr>
            <p:cNvPr id="72" name="object 72"/>
            <p:cNvSpPr/>
            <p:nvPr/>
          </p:nvSpPr>
          <p:spPr>
            <a:xfrm>
              <a:off x="6933438" y="5033771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42926"/>
                  </a:moveTo>
                  <a:lnTo>
                    <a:pt x="580390" y="28448"/>
                  </a:lnTo>
                  <a:lnTo>
                    <a:pt x="523875" y="0"/>
                  </a:lnTo>
                  <a:lnTo>
                    <a:pt x="5238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523875" y="56896"/>
                  </a:lnTo>
                  <a:lnTo>
                    <a:pt x="523875" y="85344"/>
                  </a:lnTo>
                  <a:lnTo>
                    <a:pt x="581025" y="56896"/>
                  </a:lnTo>
                  <a:lnTo>
                    <a:pt x="609600" y="42926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2941" y="4994147"/>
              <a:ext cx="165353" cy="16535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6171438" y="5033771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42926"/>
                  </a:moveTo>
                  <a:lnTo>
                    <a:pt x="580390" y="28448"/>
                  </a:lnTo>
                  <a:lnTo>
                    <a:pt x="523875" y="0"/>
                  </a:lnTo>
                  <a:lnTo>
                    <a:pt x="5238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523875" y="56896"/>
                  </a:lnTo>
                  <a:lnTo>
                    <a:pt x="523875" y="85344"/>
                  </a:lnTo>
                  <a:lnTo>
                    <a:pt x="581025" y="56896"/>
                  </a:lnTo>
                  <a:lnTo>
                    <a:pt x="609600" y="42926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4941" y="4994147"/>
              <a:ext cx="165353" cy="16535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12941" y="5908547"/>
              <a:ext cx="165353" cy="16535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6171438" y="5948171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28460"/>
                  </a:moveTo>
                  <a:lnTo>
                    <a:pt x="85725" y="28460"/>
                  </a:lnTo>
                  <a:lnTo>
                    <a:pt x="71120" y="28460"/>
                  </a:lnTo>
                  <a:lnTo>
                    <a:pt x="85725" y="28448"/>
                  </a:lnTo>
                  <a:lnTo>
                    <a:pt x="85725" y="0"/>
                  </a:lnTo>
                  <a:lnTo>
                    <a:pt x="0" y="42354"/>
                  </a:lnTo>
                  <a:lnTo>
                    <a:pt x="85725" y="85344"/>
                  </a:lnTo>
                  <a:lnTo>
                    <a:pt x="85725" y="56896"/>
                  </a:lnTo>
                  <a:lnTo>
                    <a:pt x="609600" y="56896"/>
                  </a:lnTo>
                  <a:lnTo>
                    <a:pt x="609600" y="28460"/>
                  </a:lnTo>
                  <a:close/>
                </a:path>
              </a:pathLst>
            </a:custGeom>
            <a:solidFill>
              <a:srgbClr val="2A4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74941" y="5908547"/>
              <a:ext cx="165353" cy="16535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6213347" y="5211190"/>
              <a:ext cx="578485" cy="713105"/>
            </a:xfrm>
            <a:custGeom>
              <a:avLst/>
              <a:gdLst/>
              <a:ahLst/>
              <a:cxnLst/>
              <a:rect l="l" t="t" r="r" b="b"/>
              <a:pathLst>
                <a:path w="578484" h="713104">
                  <a:moveTo>
                    <a:pt x="22225" y="0"/>
                  </a:moveTo>
                  <a:lnTo>
                    <a:pt x="0" y="17779"/>
                  </a:lnTo>
                  <a:lnTo>
                    <a:pt x="556133" y="712596"/>
                  </a:lnTo>
                  <a:lnTo>
                    <a:pt x="578358" y="694829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71437" y="5153405"/>
              <a:ext cx="86995" cy="9398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71437" y="5821387"/>
              <a:ext cx="86995" cy="9401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6213347" y="5144261"/>
              <a:ext cx="578485" cy="713740"/>
            </a:xfrm>
            <a:custGeom>
              <a:avLst/>
              <a:gdLst/>
              <a:ahLst/>
              <a:cxnLst/>
              <a:rect l="l" t="t" r="r" b="b"/>
              <a:pathLst>
                <a:path w="578484" h="713739">
                  <a:moveTo>
                    <a:pt x="556133" y="0"/>
                  </a:moveTo>
                  <a:lnTo>
                    <a:pt x="0" y="695553"/>
                  </a:lnTo>
                  <a:lnTo>
                    <a:pt x="22225" y="713333"/>
                  </a:lnTo>
                  <a:lnTo>
                    <a:pt x="578358" y="17780"/>
                  </a:lnTo>
                  <a:lnTo>
                    <a:pt x="556133" y="0"/>
                  </a:lnTo>
                  <a:close/>
                </a:path>
              </a:pathLst>
            </a:custGeom>
            <a:solidFill>
              <a:srgbClr val="2A4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933438" y="5948171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85725" y="0"/>
                  </a:moveTo>
                  <a:lnTo>
                    <a:pt x="0" y="42354"/>
                  </a:lnTo>
                  <a:lnTo>
                    <a:pt x="85725" y="85344"/>
                  </a:lnTo>
                  <a:lnTo>
                    <a:pt x="85725" y="56896"/>
                  </a:lnTo>
                  <a:lnTo>
                    <a:pt x="85712" y="28460"/>
                  </a:lnTo>
                  <a:lnTo>
                    <a:pt x="71120" y="28460"/>
                  </a:lnTo>
                  <a:lnTo>
                    <a:pt x="85725" y="28448"/>
                  </a:lnTo>
                  <a:lnTo>
                    <a:pt x="85725" y="0"/>
                  </a:lnTo>
                  <a:close/>
                </a:path>
                <a:path w="609600" h="85725">
                  <a:moveTo>
                    <a:pt x="609600" y="28460"/>
                  </a:moveTo>
                  <a:lnTo>
                    <a:pt x="85725" y="28460"/>
                  </a:lnTo>
                  <a:lnTo>
                    <a:pt x="85725" y="56896"/>
                  </a:lnTo>
                  <a:lnTo>
                    <a:pt x="609600" y="56896"/>
                  </a:lnTo>
                  <a:lnTo>
                    <a:pt x="609600" y="284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695438" y="5033771"/>
              <a:ext cx="609600" cy="85725"/>
            </a:xfrm>
            <a:custGeom>
              <a:avLst/>
              <a:gdLst/>
              <a:ahLst/>
              <a:cxnLst/>
              <a:rect l="l" t="t" r="r" b="b"/>
              <a:pathLst>
                <a:path w="609600" h="85725">
                  <a:moveTo>
                    <a:pt x="609600" y="42926"/>
                  </a:moveTo>
                  <a:lnTo>
                    <a:pt x="580390" y="28448"/>
                  </a:lnTo>
                  <a:lnTo>
                    <a:pt x="523875" y="0"/>
                  </a:lnTo>
                  <a:lnTo>
                    <a:pt x="523875" y="28448"/>
                  </a:lnTo>
                  <a:lnTo>
                    <a:pt x="0" y="28448"/>
                  </a:lnTo>
                  <a:lnTo>
                    <a:pt x="0" y="56896"/>
                  </a:lnTo>
                  <a:lnTo>
                    <a:pt x="523875" y="56896"/>
                  </a:lnTo>
                  <a:lnTo>
                    <a:pt x="523875" y="85344"/>
                  </a:lnTo>
                  <a:lnTo>
                    <a:pt x="581025" y="56896"/>
                  </a:lnTo>
                  <a:lnTo>
                    <a:pt x="609600" y="42926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8941" y="4994147"/>
              <a:ext cx="165353" cy="16535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36941" y="4994147"/>
              <a:ext cx="165353" cy="16535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36941" y="5908547"/>
              <a:ext cx="165353" cy="165354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576566" y="5153405"/>
              <a:ext cx="86360" cy="762000"/>
            </a:xfrm>
            <a:custGeom>
              <a:avLst/>
              <a:gdLst/>
              <a:ahLst/>
              <a:cxnLst/>
              <a:rect l="l" t="t" r="r" b="b"/>
              <a:pathLst>
                <a:path w="86359" h="762000">
                  <a:moveTo>
                    <a:pt x="86106" y="676275"/>
                  </a:moveTo>
                  <a:lnTo>
                    <a:pt x="57404" y="676275"/>
                  </a:lnTo>
                  <a:lnTo>
                    <a:pt x="57404" y="0"/>
                  </a:lnTo>
                  <a:lnTo>
                    <a:pt x="28702" y="0"/>
                  </a:lnTo>
                  <a:lnTo>
                    <a:pt x="28702" y="676275"/>
                  </a:lnTo>
                  <a:lnTo>
                    <a:pt x="0" y="676275"/>
                  </a:lnTo>
                  <a:lnTo>
                    <a:pt x="43434" y="762000"/>
                  </a:lnTo>
                  <a:lnTo>
                    <a:pt x="79121" y="690880"/>
                  </a:lnTo>
                  <a:lnTo>
                    <a:pt x="86106" y="676275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5337809" y="5222494"/>
            <a:ext cx="852805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611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1</a:t>
            </a:r>
            <a:endParaRPr sz="1800" baseline="-13888">
              <a:latin typeface="Times New Roman"/>
              <a:cs typeface="Times New Roman"/>
            </a:endParaRPr>
          </a:p>
          <a:p>
            <a:pPr marL="549910">
              <a:lnSpc>
                <a:spcPct val="100000"/>
              </a:lnSpc>
              <a:spcBef>
                <a:spcPts val="45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-13888" dirty="0">
                <a:latin typeface="Times New Roman"/>
                <a:cs typeface="Times New Roman"/>
              </a:rPr>
              <a:t>1</a:t>
            </a:r>
            <a:endParaRPr sz="1800" baseline="-13888">
              <a:latin typeface="Times New Roman"/>
              <a:cs typeface="Times New Roman"/>
            </a:endParaRPr>
          </a:p>
          <a:p>
            <a:pPr marR="254000" algn="ctr">
              <a:lnSpc>
                <a:spcPts val="1914"/>
              </a:lnSpc>
              <a:spcBef>
                <a:spcPts val="1575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375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  <a:p>
            <a:pPr marR="312420" algn="ctr">
              <a:lnSpc>
                <a:spcPts val="1195"/>
              </a:lnSpc>
            </a:pP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145781" y="5661152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667245" y="6012433"/>
            <a:ext cx="584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~</a:t>
            </a:r>
            <a:r>
              <a:rPr sz="1800" spc="307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[n]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0247" y="2042922"/>
            <a:ext cx="137795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spc="-50" dirty="0">
                <a:latin typeface="Symbol"/>
                <a:cs typeface="Symbol"/>
              </a:rPr>
              <a:t>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58179" y="2263901"/>
            <a:ext cx="558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i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2898" y="385317"/>
            <a:ext cx="3746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Basic</a:t>
            </a:r>
            <a:r>
              <a:rPr sz="2400" u="none" spc="-65" dirty="0"/>
              <a:t> </a:t>
            </a:r>
            <a:r>
              <a:rPr sz="2400" u="none" spc="-25" dirty="0"/>
              <a:t>all-</a:t>
            </a:r>
            <a:r>
              <a:rPr sz="2400" u="none" dirty="0"/>
              <a:t>pole</a:t>
            </a:r>
            <a:r>
              <a:rPr sz="2400" u="none" spc="-35" dirty="0"/>
              <a:t> </a:t>
            </a:r>
            <a:r>
              <a:rPr sz="2400" u="none" dirty="0"/>
              <a:t>lattice</a:t>
            </a:r>
            <a:r>
              <a:rPr sz="2400" u="none" spc="-95" dirty="0"/>
              <a:t> </a:t>
            </a:r>
            <a:r>
              <a:rPr sz="2400" u="none" spc="-10" dirty="0"/>
              <a:t>structures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762000" y="1180084"/>
            <a:ext cx="3383915" cy="67500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495"/>
              </a:spcBef>
              <a:buChar char="•"/>
              <a:tabLst>
                <a:tab pos="360045" algn="l"/>
              </a:tabLst>
            </a:pPr>
            <a:r>
              <a:rPr sz="1800" spc="-30" dirty="0">
                <a:latin typeface="Times New Roman"/>
                <a:cs typeface="Times New Roman"/>
              </a:rPr>
              <a:t>Three-</a:t>
            </a:r>
            <a:r>
              <a:rPr sz="1800" dirty="0">
                <a:latin typeface="Times New Roman"/>
                <a:cs typeface="Times New Roman"/>
              </a:rPr>
              <a:t>multiplier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395"/>
              </a:spcBef>
              <a:buChar char="•"/>
              <a:tabLst>
                <a:tab pos="360045" algn="l"/>
              </a:tabLst>
            </a:pPr>
            <a:r>
              <a:rPr sz="1800" spc="-25" dirty="0">
                <a:latin typeface="Times New Roman"/>
                <a:cs typeface="Times New Roman"/>
              </a:rPr>
              <a:t>Four-</a:t>
            </a:r>
            <a:r>
              <a:rPr sz="1800" spc="-20" dirty="0">
                <a:latin typeface="Times New Roman"/>
                <a:cs typeface="Times New Roman"/>
              </a:rPr>
              <a:t>multiplier,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normalized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79035" y="1927860"/>
            <a:ext cx="278765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525" algn="r">
              <a:lnSpc>
                <a:spcPct val="1000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95"/>
              </a:spcBef>
            </a:pPr>
            <a:r>
              <a:rPr sz="2250" spc="-50" dirty="0">
                <a:latin typeface="Symbol"/>
                <a:cs typeface="Symbol"/>
              </a:rPr>
              <a:t>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950" i="1" dirty="0">
                <a:latin typeface="Times New Roman"/>
                <a:cs typeface="Times New Roman"/>
              </a:rPr>
              <a:t>i</a:t>
            </a:r>
            <a:r>
              <a:rPr sz="950" i="1" spc="110" dirty="0">
                <a:latin typeface="Times New Roman"/>
                <a:cs typeface="Times New Roman"/>
              </a:rPr>
              <a:t> </a:t>
            </a:r>
            <a:r>
              <a:rPr sz="1425" baseline="5847" dirty="0">
                <a:latin typeface="Symbol"/>
                <a:cs typeface="Symbol"/>
              </a:rPr>
              <a:t></a:t>
            </a:r>
            <a:r>
              <a:rPr sz="1425" spc="135" baseline="5847" dirty="0">
                <a:latin typeface="Times New Roman"/>
                <a:cs typeface="Times New Roman"/>
              </a:rPr>
              <a:t> </a:t>
            </a:r>
            <a:r>
              <a:rPr sz="1425" spc="-75" baseline="2923" dirty="0">
                <a:latin typeface="Times New Roman"/>
                <a:cs typeface="Times New Roman"/>
              </a:rPr>
              <a:t>1</a:t>
            </a:r>
            <a:endParaRPr sz="1425" baseline="29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15738" y="2116835"/>
            <a:ext cx="3917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60" dirty="0">
                <a:latin typeface="Times New Roman"/>
                <a:cs typeface="Times New Roman"/>
              </a:rPr>
              <a:t>cos 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2253" y="2437638"/>
            <a:ext cx="9918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7660" algn="l"/>
                <a:tab pos="874394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H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36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91228" y="2668511"/>
            <a:ext cx="1388110" cy="8890"/>
          </a:xfrm>
          <a:custGeom>
            <a:avLst/>
            <a:gdLst/>
            <a:ahLst/>
            <a:cxnLst/>
            <a:rect l="l" t="t" r="r" b="b"/>
            <a:pathLst>
              <a:path w="1388110" h="8889">
                <a:moveTo>
                  <a:pt x="1387602" y="0"/>
                </a:moveTo>
                <a:lnTo>
                  <a:pt x="0" y="0"/>
                </a:lnTo>
                <a:lnTo>
                  <a:pt x="0" y="8775"/>
                </a:lnTo>
                <a:lnTo>
                  <a:pt x="1387602" y="8775"/>
                </a:lnTo>
                <a:lnTo>
                  <a:pt x="13876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4286" y="2650235"/>
            <a:ext cx="7366000" cy="113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4625" algn="ctr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3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36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500">
              <a:latin typeface="Times New Roman"/>
              <a:cs typeface="Times New Roman"/>
            </a:endParaRPr>
          </a:p>
          <a:p>
            <a:pPr marL="356870" marR="5080" indent="-344805">
              <a:lnSpc>
                <a:spcPct val="100800"/>
              </a:lnSpc>
              <a:spcBef>
                <a:spcPts val="5"/>
              </a:spcBef>
              <a:buChar char="•"/>
              <a:tabLst>
                <a:tab pos="356870" algn="l"/>
              </a:tabLst>
            </a:pPr>
            <a:r>
              <a:rPr sz="1800" spc="-10" dirty="0">
                <a:latin typeface="Times New Roman"/>
                <a:cs typeface="Times New Roman"/>
              </a:rPr>
              <a:t>Four-</a:t>
            </a:r>
            <a:r>
              <a:rPr sz="1800" spc="-20" dirty="0">
                <a:latin typeface="Times New Roman"/>
                <a:cs typeface="Times New Roman"/>
              </a:rPr>
              <a:t>multiplier,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Kelly-</a:t>
            </a:r>
            <a:r>
              <a:rPr sz="1800" dirty="0">
                <a:latin typeface="Times New Roman"/>
                <a:cs typeface="Times New Roman"/>
              </a:rPr>
              <a:t>Lochbaum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was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first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derived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acoustic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tube </a:t>
            </a:r>
            <a:r>
              <a:rPr sz="1800" spc="-10" dirty="0">
                <a:latin typeface="Times New Roman"/>
                <a:cs typeface="Times New Roman"/>
              </a:rPr>
              <a:t>model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speech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synthesis.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94276" y="4364228"/>
            <a:ext cx="304165" cy="713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  <a:p>
            <a:pPr marL="40005">
              <a:lnSpc>
                <a:spcPct val="100000"/>
              </a:lnSpc>
              <a:spcBef>
                <a:spcPts val="95"/>
              </a:spcBef>
            </a:pPr>
            <a:r>
              <a:rPr sz="2400" spc="-50" dirty="0">
                <a:latin typeface="Symbol"/>
                <a:cs typeface="Symbol"/>
              </a:rPr>
              <a:t></a:t>
            </a:r>
            <a:endParaRPr sz="24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Times New Roman"/>
                <a:cs typeface="Times New Roman"/>
              </a:rPr>
              <a:t>i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spc="-45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80940" y="4562602"/>
            <a:ext cx="975994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07695" algn="l"/>
              </a:tabLst>
            </a:pPr>
            <a:r>
              <a:rPr sz="1600" spc="85" dirty="0">
                <a:latin typeface="Times New Roman"/>
                <a:cs typeface="Times New Roman"/>
              </a:rPr>
              <a:t>(1</a:t>
            </a:r>
            <a:r>
              <a:rPr sz="1600" spc="50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2400" i="1" baseline="1736" dirty="0">
                <a:latin typeface="Times New Roman"/>
                <a:cs typeface="Times New Roman"/>
              </a:rPr>
              <a:t>k</a:t>
            </a:r>
            <a:r>
              <a:rPr sz="2400" i="1" spc="209" baseline="1736" dirty="0">
                <a:latin typeface="Times New Roman"/>
                <a:cs typeface="Times New Roman"/>
              </a:rPr>
              <a:t> </a:t>
            </a:r>
            <a:r>
              <a:rPr sz="1350" i="1" baseline="-21604" dirty="0">
                <a:latin typeface="Times New Roman"/>
                <a:cs typeface="Times New Roman"/>
              </a:rPr>
              <a:t>i</a:t>
            </a:r>
            <a:r>
              <a:rPr sz="1350" i="1" spc="472" baseline="-21604" dirty="0">
                <a:latin typeface="Times New Roman"/>
                <a:cs typeface="Times New Roman"/>
              </a:rPr>
              <a:t> </a:t>
            </a:r>
            <a:r>
              <a:rPr sz="2400" spc="-75" baseline="1736" dirty="0">
                <a:latin typeface="Times New Roman"/>
                <a:cs typeface="Times New Roman"/>
              </a:rPr>
              <a:t>)</a:t>
            </a:r>
            <a:endParaRPr sz="2400" baseline="1736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3694" y="4895088"/>
            <a:ext cx="9448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0515" algn="l"/>
                <a:tab pos="81978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H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21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)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06467" y="5138178"/>
            <a:ext cx="1487805" cy="9525"/>
          </a:xfrm>
          <a:custGeom>
            <a:avLst/>
            <a:gdLst/>
            <a:ahLst/>
            <a:cxnLst/>
            <a:rect l="l" t="t" r="r" b="b"/>
            <a:pathLst>
              <a:path w="1487804" h="9525">
                <a:moveTo>
                  <a:pt x="1487805" y="0"/>
                </a:moveTo>
                <a:lnTo>
                  <a:pt x="0" y="0"/>
                </a:lnTo>
                <a:lnTo>
                  <a:pt x="0" y="9512"/>
                </a:lnTo>
                <a:lnTo>
                  <a:pt x="1487805" y="9512"/>
                </a:lnTo>
                <a:lnTo>
                  <a:pt x="14878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42585" y="5116829"/>
            <a:ext cx="5994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A</a:t>
            </a:r>
            <a:r>
              <a:rPr sz="1600" i="1" spc="2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229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1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92151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Reconstruction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973" y="889253"/>
            <a:ext cx="8201406" cy="5145786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7661" y="867663"/>
            <a:ext cx="387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350" spc="-15" baseline="-6172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79061" y="867663"/>
            <a:ext cx="4775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e</a:t>
            </a:r>
            <a:r>
              <a:rPr sz="1350" spc="-37" baseline="-6172" dirty="0">
                <a:latin typeface="Times New Roman"/>
                <a:cs typeface="Times New Roman"/>
              </a:rPr>
              <a:t>i-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2901" y="2068830"/>
            <a:ext cx="4457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e’</a:t>
            </a:r>
            <a:r>
              <a:rPr sz="1350" spc="-15" baseline="-6172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10916" y="2068830"/>
            <a:ext cx="6007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(1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-</a:t>
            </a:r>
            <a:r>
              <a:rPr sz="1400" spc="-20" dirty="0">
                <a:latin typeface="Times New Roman"/>
                <a:cs typeface="Times New Roman"/>
              </a:rPr>
              <a:t> k</a:t>
            </a:r>
            <a:r>
              <a:rPr sz="1350" spc="-30" baseline="-6172" dirty="0">
                <a:latin typeface="Times New Roman"/>
                <a:cs typeface="Times New Roman"/>
              </a:rPr>
              <a:t>i</a:t>
            </a:r>
            <a:r>
              <a:rPr sz="1350" spc="-30" baseline="24691" dirty="0">
                <a:latin typeface="Times New Roman"/>
                <a:cs typeface="Times New Roman"/>
              </a:rPr>
              <a:t>2</a:t>
            </a:r>
            <a:r>
              <a:rPr sz="1400" spc="-20" dirty="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1838" y="2068830"/>
            <a:ext cx="5327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30" dirty="0">
                <a:latin typeface="Times New Roman"/>
                <a:cs typeface="Times New Roman"/>
              </a:rPr>
              <a:t>e’</a:t>
            </a:r>
            <a:r>
              <a:rPr sz="1350" spc="-44" baseline="-6172" dirty="0">
                <a:latin typeface="Times New Roman"/>
                <a:cs typeface="Times New Roman"/>
              </a:rPr>
              <a:t>i-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7661" y="2608833"/>
            <a:ext cx="387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350" spc="-15" baseline="-6172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80435" y="2608833"/>
            <a:ext cx="47688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cos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q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1253" y="2608833"/>
            <a:ext cx="4775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e</a:t>
            </a:r>
            <a:r>
              <a:rPr sz="1350" spc="-37" baseline="-6172" dirty="0">
                <a:latin typeface="Times New Roman"/>
                <a:cs typeface="Times New Roman"/>
              </a:rPr>
              <a:t>i-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2901" y="3810000"/>
            <a:ext cx="445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imes New Roman"/>
                <a:cs typeface="Times New Roman"/>
              </a:rPr>
              <a:t>e’</a:t>
            </a:r>
            <a:r>
              <a:rPr sz="1350" spc="-15" baseline="-6172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10916" y="3810000"/>
            <a:ext cx="47688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cos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q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49165" y="3810000"/>
            <a:ext cx="541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imes New Roman"/>
                <a:cs typeface="Times New Roman"/>
              </a:rPr>
              <a:t>e’</a:t>
            </a:r>
            <a:r>
              <a:rPr sz="1350" spc="-15" baseline="-6172" dirty="0">
                <a:latin typeface="Times New Roman"/>
                <a:cs typeface="Times New Roman"/>
              </a:rPr>
              <a:t>i-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46928" y="1681479"/>
            <a:ext cx="2010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Three-</a:t>
            </a:r>
            <a:r>
              <a:rPr sz="1800" dirty="0">
                <a:latin typeface="Times New Roman"/>
                <a:cs typeface="Times New Roman"/>
              </a:rPr>
              <a:t>multiplier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46928" y="3334511"/>
            <a:ext cx="253492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25" dirty="0">
                <a:latin typeface="Times New Roman"/>
                <a:cs typeface="Times New Roman"/>
              </a:rPr>
              <a:t>Four-</a:t>
            </a:r>
            <a:r>
              <a:rPr sz="1800" spc="-10" dirty="0">
                <a:latin typeface="Times New Roman"/>
                <a:cs typeface="Times New Roman"/>
              </a:rPr>
              <a:t>multiplier,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normalized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67661" y="4350258"/>
            <a:ext cx="387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350" spc="-15" baseline="-6172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37764" y="4350258"/>
            <a:ext cx="5842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(1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+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k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r>
              <a:rPr sz="1400" spc="-25" dirty="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55261" y="4350258"/>
            <a:ext cx="4775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e</a:t>
            </a:r>
            <a:r>
              <a:rPr sz="1350" spc="-37" baseline="-6172" dirty="0">
                <a:latin typeface="Times New Roman"/>
                <a:cs typeface="Times New Roman"/>
              </a:rPr>
              <a:t>i-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82901" y="5551932"/>
            <a:ext cx="4457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e’</a:t>
            </a:r>
            <a:r>
              <a:rPr sz="1350" spc="-15" baseline="-6172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10916" y="5551932"/>
            <a:ext cx="5448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(1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-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k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r>
              <a:rPr sz="1400" spc="-25" dirty="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6597" y="5551932"/>
            <a:ext cx="5327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30" dirty="0">
                <a:latin typeface="Times New Roman"/>
                <a:cs typeface="Times New Roman"/>
              </a:rPr>
              <a:t>e’</a:t>
            </a:r>
            <a:r>
              <a:rPr sz="1350" spc="-44" baseline="-6172" dirty="0">
                <a:latin typeface="Times New Roman"/>
                <a:cs typeface="Times New Roman"/>
              </a:rPr>
              <a:t>i-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46928" y="4950714"/>
            <a:ext cx="21005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Four-</a:t>
            </a:r>
            <a:r>
              <a:rPr sz="1800" spc="-10" dirty="0">
                <a:latin typeface="Times New Roman"/>
                <a:cs typeface="Times New Roman"/>
              </a:rPr>
              <a:t>multiplier,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Kelly-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Lochbaum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975104" y="1135380"/>
            <a:ext cx="2908300" cy="927735"/>
            <a:chOff x="1975104" y="1135380"/>
            <a:chExt cx="2908300" cy="927735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9504" y="1135380"/>
              <a:ext cx="164592" cy="16535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1135380"/>
              <a:ext cx="164592" cy="16535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33600" y="1179575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1135380"/>
              <a:ext cx="164591" cy="16535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048000" y="1179575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8304" y="1135380"/>
              <a:ext cx="164591" cy="16535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962400" y="1179575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9504" y="1897380"/>
              <a:ext cx="164592" cy="16535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1897380"/>
              <a:ext cx="164592" cy="1653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133600" y="1941575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762000" y="44450"/>
                  </a:lnTo>
                  <a:lnTo>
                    <a:pt x="762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1897380"/>
              <a:ext cx="164591" cy="16535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048000" y="1941575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762000" y="44450"/>
                  </a:lnTo>
                  <a:lnTo>
                    <a:pt x="762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8304" y="1897380"/>
              <a:ext cx="164591" cy="16535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933700" y="1293875"/>
              <a:ext cx="1790700" cy="723900"/>
            </a:xfrm>
            <a:custGeom>
              <a:avLst/>
              <a:gdLst/>
              <a:ahLst/>
              <a:cxnLst/>
              <a:rect l="l" t="t" r="r" b="b"/>
              <a:pathLst>
                <a:path w="1790700" h="723900">
                  <a:moveTo>
                    <a:pt x="76200" y="533400"/>
                  </a:moveTo>
                  <a:lnTo>
                    <a:pt x="44450" y="5334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533400"/>
                  </a:lnTo>
                  <a:lnTo>
                    <a:pt x="0" y="533400"/>
                  </a:lnTo>
                  <a:lnTo>
                    <a:pt x="38100" y="609600"/>
                  </a:lnTo>
                  <a:lnTo>
                    <a:pt x="76200" y="533400"/>
                  </a:lnTo>
                  <a:close/>
                </a:path>
                <a:path w="1790700" h="723900">
                  <a:moveTo>
                    <a:pt x="990600" y="76200"/>
                  </a:moveTo>
                  <a:lnTo>
                    <a:pt x="952500" y="0"/>
                  </a:lnTo>
                  <a:lnTo>
                    <a:pt x="914400" y="76200"/>
                  </a:lnTo>
                  <a:lnTo>
                    <a:pt x="946150" y="76200"/>
                  </a:lnTo>
                  <a:lnTo>
                    <a:pt x="946150" y="609600"/>
                  </a:lnTo>
                  <a:lnTo>
                    <a:pt x="958850" y="609600"/>
                  </a:lnTo>
                  <a:lnTo>
                    <a:pt x="958850" y="76200"/>
                  </a:lnTo>
                  <a:lnTo>
                    <a:pt x="990600" y="76200"/>
                  </a:lnTo>
                  <a:close/>
                </a:path>
                <a:path w="1790700" h="723900">
                  <a:moveTo>
                    <a:pt x="1790700" y="679450"/>
                  </a:moveTo>
                  <a:lnTo>
                    <a:pt x="1104900" y="679450"/>
                  </a:lnTo>
                  <a:lnTo>
                    <a:pt x="1104900" y="647700"/>
                  </a:lnTo>
                  <a:lnTo>
                    <a:pt x="1028700" y="685800"/>
                  </a:lnTo>
                  <a:lnTo>
                    <a:pt x="1104900" y="723900"/>
                  </a:lnTo>
                  <a:lnTo>
                    <a:pt x="1104900" y="692150"/>
                  </a:lnTo>
                  <a:lnTo>
                    <a:pt x="1790700" y="692150"/>
                  </a:lnTo>
                  <a:lnTo>
                    <a:pt x="1790700" y="679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645155" y="1489709"/>
            <a:ext cx="2520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spc="-25" dirty="0">
                <a:latin typeface="Times New Roman"/>
                <a:cs typeface="Times New Roman"/>
              </a:rPr>
              <a:t>k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758184" y="1489709"/>
            <a:ext cx="1943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k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975104" y="2881883"/>
            <a:ext cx="2908300" cy="927735"/>
            <a:chOff x="1975104" y="2881883"/>
            <a:chExt cx="2908300" cy="927735"/>
          </a:xfrm>
        </p:grpSpPr>
        <p:pic>
          <p:nvPicPr>
            <p:cNvPr id="40" name="object 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9504" y="2881883"/>
              <a:ext cx="164592" cy="1653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2881883"/>
              <a:ext cx="164592" cy="1653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133600" y="2926841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2881883"/>
              <a:ext cx="164591" cy="16535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048000" y="2926841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8304" y="2881883"/>
              <a:ext cx="164591" cy="16535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962400" y="2926841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9504" y="3643883"/>
              <a:ext cx="164592" cy="16535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3643883"/>
              <a:ext cx="164592" cy="16535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133600" y="3688841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762000" y="44450"/>
                  </a:lnTo>
                  <a:lnTo>
                    <a:pt x="762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3643883"/>
              <a:ext cx="164591" cy="16535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048000" y="3688841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762000" y="44450"/>
                  </a:lnTo>
                  <a:lnTo>
                    <a:pt x="762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8304" y="3643883"/>
              <a:ext cx="164591" cy="16535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933700" y="3041141"/>
              <a:ext cx="1790700" cy="723900"/>
            </a:xfrm>
            <a:custGeom>
              <a:avLst/>
              <a:gdLst/>
              <a:ahLst/>
              <a:cxnLst/>
              <a:rect l="l" t="t" r="r" b="b"/>
              <a:pathLst>
                <a:path w="1790700" h="723900">
                  <a:moveTo>
                    <a:pt x="76200" y="533400"/>
                  </a:moveTo>
                  <a:lnTo>
                    <a:pt x="44450" y="5334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533400"/>
                  </a:lnTo>
                  <a:lnTo>
                    <a:pt x="0" y="533400"/>
                  </a:lnTo>
                  <a:lnTo>
                    <a:pt x="38100" y="609600"/>
                  </a:lnTo>
                  <a:lnTo>
                    <a:pt x="76200" y="533400"/>
                  </a:lnTo>
                  <a:close/>
                </a:path>
                <a:path w="1790700" h="723900">
                  <a:moveTo>
                    <a:pt x="958850" y="76212"/>
                  </a:moveTo>
                  <a:lnTo>
                    <a:pt x="946150" y="76212"/>
                  </a:lnTo>
                  <a:lnTo>
                    <a:pt x="946150" y="609600"/>
                  </a:lnTo>
                  <a:lnTo>
                    <a:pt x="958850" y="609600"/>
                  </a:lnTo>
                  <a:lnTo>
                    <a:pt x="958850" y="76212"/>
                  </a:lnTo>
                  <a:close/>
                </a:path>
                <a:path w="1790700" h="723900">
                  <a:moveTo>
                    <a:pt x="990600" y="76200"/>
                  </a:moveTo>
                  <a:lnTo>
                    <a:pt x="952500" y="0"/>
                  </a:lnTo>
                  <a:lnTo>
                    <a:pt x="914400" y="76200"/>
                  </a:lnTo>
                  <a:lnTo>
                    <a:pt x="990600" y="76200"/>
                  </a:lnTo>
                  <a:close/>
                </a:path>
                <a:path w="1790700" h="723900">
                  <a:moveTo>
                    <a:pt x="1790700" y="679450"/>
                  </a:moveTo>
                  <a:lnTo>
                    <a:pt x="1104900" y="679450"/>
                  </a:lnTo>
                  <a:lnTo>
                    <a:pt x="1104900" y="647700"/>
                  </a:lnTo>
                  <a:lnTo>
                    <a:pt x="1028700" y="685800"/>
                  </a:lnTo>
                  <a:lnTo>
                    <a:pt x="1104900" y="723900"/>
                  </a:lnTo>
                  <a:lnTo>
                    <a:pt x="1104900" y="692150"/>
                  </a:lnTo>
                  <a:lnTo>
                    <a:pt x="1790700" y="692150"/>
                  </a:lnTo>
                  <a:lnTo>
                    <a:pt x="1790700" y="679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2416555" y="3240024"/>
            <a:ext cx="49593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dirty="0">
                <a:latin typeface="Times New Roman"/>
                <a:cs typeface="Times New Roman"/>
              </a:rPr>
              <a:t>sin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q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91128" y="3240024"/>
            <a:ext cx="44195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sin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q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975104" y="4616196"/>
            <a:ext cx="2908300" cy="927735"/>
            <a:chOff x="1975104" y="4616196"/>
            <a:chExt cx="2908300" cy="927735"/>
          </a:xfrm>
        </p:grpSpPr>
        <p:pic>
          <p:nvPicPr>
            <p:cNvPr id="57" name="object 5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9504" y="4616196"/>
              <a:ext cx="164592" cy="16535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4616196"/>
              <a:ext cx="164592" cy="16535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133600" y="4661154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4616196"/>
              <a:ext cx="164591" cy="165354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048000" y="4661154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8304" y="4616196"/>
              <a:ext cx="164591" cy="165354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962400" y="4661154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8100"/>
                  </a:moveTo>
                  <a:lnTo>
                    <a:pt x="749300" y="31750"/>
                  </a:ln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49300" y="44450"/>
                  </a:lnTo>
                  <a:lnTo>
                    <a:pt x="762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9504" y="5378196"/>
              <a:ext cx="164592" cy="16535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5104" y="5378196"/>
              <a:ext cx="164592" cy="16535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133600" y="5423154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762000" y="44450"/>
                  </a:lnTo>
                  <a:lnTo>
                    <a:pt x="762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04" y="5378196"/>
              <a:ext cx="164591" cy="165353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048000" y="5423154"/>
              <a:ext cx="762000" cy="76200"/>
            </a:xfrm>
            <a:custGeom>
              <a:avLst/>
              <a:gdLst/>
              <a:ahLst/>
              <a:cxnLst/>
              <a:rect l="l" t="t" r="r" b="b"/>
              <a:pathLst>
                <a:path w="762000" h="76200">
                  <a:moveTo>
                    <a:pt x="762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762000" y="44450"/>
                  </a:lnTo>
                  <a:lnTo>
                    <a:pt x="762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8304" y="5378196"/>
              <a:ext cx="164591" cy="16535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933700" y="4775454"/>
              <a:ext cx="1790700" cy="723900"/>
            </a:xfrm>
            <a:custGeom>
              <a:avLst/>
              <a:gdLst/>
              <a:ahLst/>
              <a:cxnLst/>
              <a:rect l="l" t="t" r="r" b="b"/>
              <a:pathLst>
                <a:path w="1790700" h="723900">
                  <a:moveTo>
                    <a:pt x="76200" y="533400"/>
                  </a:moveTo>
                  <a:lnTo>
                    <a:pt x="44450" y="5334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533400"/>
                  </a:lnTo>
                  <a:lnTo>
                    <a:pt x="0" y="533400"/>
                  </a:lnTo>
                  <a:lnTo>
                    <a:pt x="38100" y="609600"/>
                  </a:lnTo>
                  <a:lnTo>
                    <a:pt x="76200" y="533400"/>
                  </a:lnTo>
                  <a:close/>
                </a:path>
                <a:path w="1790700" h="723900">
                  <a:moveTo>
                    <a:pt x="990600" y="76200"/>
                  </a:moveTo>
                  <a:lnTo>
                    <a:pt x="952500" y="0"/>
                  </a:lnTo>
                  <a:lnTo>
                    <a:pt x="914400" y="76200"/>
                  </a:lnTo>
                  <a:lnTo>
                    <a:pt x="946150" y="76200"/>
                  </a:lnTo>
                  <a:lnTo>
                    <a:pt x="946150" y="609600"/>
                  </a:lnTo>
                  <a:lnTo>
                    <a:pt x="958850" y="609600"/>
                  </a:lnTo>
                  <a:lnTo>
                    <a:pt x="958850" y="76200"/>
                  </a:lnTo>
                  <a:lnTo>
                    <a:pt x="990600" y="76200"/>
                  </a:lnTo>
                  <a:close/>
                </a:path>
                <a:path w="1790700" h="723900">
                  <a:moveTo>
                    <a:pt x="1790700" y="679450"/>
                  </a:moveTo>
                  <a:lnTo>
                    <a:pt x="1104900" y="679450"/>
                  </a:lnTo>
                  <a:lnTo>
                    <a:pt x="1104900" y="647700"/>
                  </a:lnTo>
                  <a:lnTo>
                    <a:pt x="1028700" y="685800"/>
                  </a:lnTo>
                  <a:lnTo>
                    <a:pt x="1104900" y="723900"/>
                  </a:lnTo>
                  <a:lnTo>
                    <a:pt x="1104900" y="692150"/>
                  </a:lnTo>
                  <a:lnTo>
                    <a:pt x="1790700" y="692150"/>
                  </a:lnTo>
                  <a:lnTo>
                    <a:pt x="1790700" y="679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2645155" y="4975352"/>
            <a:ext cx="2520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spc="-25" dirty="0">
                <a:latin typeface="Times New Roman"/>
                <a:cs typeface="Times New Roman"/>
              </a:rPr>
              <a:t>k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758184" y="4975352"/>
            <a:ext cx="1943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k</a:t>
            </a:r>
            <a:r>
              <a:rPr sz="1350" spc="-37" baseline="-6172" dirty="0">
                <a:latin typeface="Times New Roman"/>
                <a:cs typeface="Times New Roman"/>
              </a:rPr>
              <a:t>i</a:t>
            </a:r>
            <a:endParaRPr sz="1350" baseline="-617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59495" y="5963411"/>
            <a:ext cx="3149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y[n]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29105" y="4225290"/>
            <a:ext cx="7251700" cy="1689735"/>
            <a:chOff x="1229105" y="4225290"/>
            <a:chExt cx="7251700" cy="1689735"/>
          </a:xfrm>
        </p:grpSpPr>
        <p:sp>
          <p:nvSpPr>
            <p:cNvPr id="4" name="object 4"/>
            <p:cNvSpPr/>
            <p:nvPr/>
          </p:nvSpPr>
          <p:spPr>
            <a:xfrm>
              <a:off x="3902582" y="4231767"/>
              <a:ext cx="762000" cy="990600"/>
            </a:xfrm>
            <a:custGeom>
              <a:avLst/>
              <a:gdLst/>
              <a:ahLst/>
              <a:cxnLst/>
              <a:rect l="l" t="t" r="r" b="b"/>
              <a:pathLst>
                <a:path w="762000" h="990600">
                  <a:moveTo>
                    <a:pt x="0" y="990599"/>
                  </a:moveTo>
                  <a:lnTo>
                    <a:pt x="762000" y="990599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9905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87802" y="4421886"/>
              <a:ext cx="3581400" cy="76200"/>
            </a:xfrm>
            <a:custGeom>
              <a:avLst/>
              <a:gdLst/>
              <a:ahLst/>
              <a:cxnLst/>
              <a:rect l="l" t="t" r="r" b="b"/>
              <a:pathLst>
                <a:path w="3581400" h="76200">
                  <a:moveTo>
                    <a:pt x="914400" y="38100"/>
                  </a:move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14400" y="38100"/>
                  </a:lnTo>
                  <a:close/>
                </a:path>
                <a:path w="3581400" h="76200">
                  <a:moveTo>
                    <a:pt x="2362200" y="38100"/>
                  </a:moveTo>
                  <a:lnTo>
                    <a:pt x="2286000" y="0"/>
                  </a:lnTo>
                  <a:lnTo>
                    <a:pt x="2286000" y="31750"/>
                  </a:lnTo>
                  <a:lnTo>
                    <a:pt x="1676400" y="31750"/>
                  </a:lnTo>
                  <a:lnTo>
                    <a:pt x="1676400" y="44450"/>
                  </a:lnTo>
                  <a:lnTo>
                    <a:pt x="2286000" y="44450"/>
                  </a:lnTo>
                  <a:lnTo>
                    <a:pt x="2286000" y="76200"/>
                  </a:lnTo>
                  <a:lnTo>
                    <a:pt x="2362200" y="38100"/>
                  </a:lnTo>
                  <a:close/>
                </a:path>
                <a:path w="3581400" h="76200">
                  <a:moveTo>
                    <a:pt x="3581400" y="38100"/>
                  </a:moveTo>
                  <a:lnTo>
                    <a:pt x="3505200" y="0"/>
                  </a:lnTo>
                  <a:lnTo>
                    <a:pt x="3505200" y="31750"/>
                  </a:lnTo>
                  <a:lnTo>
                    <a:pt x="2819400" y="31750"/>
                  </a:lnTo>
                  <a:lnTo>
                    <a:pt x="2819400" y="44450"/>
                  </a:lnTo>
                  <a:lnTo>
                    <a:pt x="3505200" y="44450"/>
                  </a:lnTo>
                  <a:lnTo>
                    <a:pt x="3505200" y="76200"/>
                  </a:lnTo>
                  <a:lnTo>
                    <a:pt x="3581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50383" y="4461129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2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705" y="4987290"/>
              <a:ext cx="164591" cy="1653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9105" y="4987290"/>
              <a:ext cx="164591" cy="1653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2705" y="4987290"/>
              <a:ext cx="164591" cy="16535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88202" y="5031486"/>
              <a:ext cx="381000" cy="76200"/>
            </a:xfrm>
            <a:custGeom>
              <a:avLst/>
              <a:gdLst/>
              <a:ahLst/>
              <a:cxnLst/>
              <a:rect l="l" t="t" r="r" b="b"/>
              <a:pathLst>
                <a:path w="381000" h="76200">
                  <a:moveTo>
                    <a:pt x="381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381000" y="44450"/>
                  </a:lnTo>
                  <a:lnTo>
                    <a:pt x="3810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7202" y="5031486"/>
              <a:ext cx="228600" cy="76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987802" y="5031486"/>
              <a:ext cx="2057400" cy="76200"/>
            </a:xfrm>
            <a:custGeom>
              <a:avLst/>
              <a:gdLst/>
              <a:ahLst/>
              <a:cxnLst/>
              <a:rect l="l" t="t" r="r" b="b"/>
              <a:pathLst>
                <a:path w="2057400" h="76200">
                  <a:moveTo>
                    <a:pt x="3810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381000" y="44450"/>
                  </a:lnTo>
                  <a:lnTo>
                    <a:pt x="381000" y="31750"/>
                  </a:lnTo>
                  <a:close/>
                </a:path>
                <a:path w="2057400" h="76200">
                  <a:moveTo>
                    <a:pt x="914400" y="31750"/>
                  </a:moveTo>
                  <a:lnTo>
                    <a:pt x="609600" y="31750"/>
                  </a:lnTo>
                  <a:lnTo>
                    <a:pt x="609600" y="0"/>
                  </a:lnTo>
                  <a:lnTo>
                    <a:pt x="533400" y="38100"/>
                  </a:lnTo>
                  <a:lnTo>
                    <a:pt x="609600" y="76200"/>
                  </a:lnTo>
                  <a:lnTo>
                    <a:pt x="609600" y="44450"/>
                  </a:lnTo>
                  <a:lnTo>
                    <a:pt x="914400" y="44450"/>
                  </a:lnTo>
                  <a:lnTo>
                    <a:pt x="914400" y="31750"/>
                  </a:lnTo>
                  <a:close/>
                </a:path>
                <a:path w="2057400" h="76200">
                  <a:moveTo>
                    <a:pt x="2057400" y="31750"/>
                  </a:moveTo>
                  <a:lnTo>
                    <a:pt x="1752600" y="31750"/>
                  </a:lnTo>
                  <a:lnTo>
                    <a:pt x="1752600" y="0"/>
                  </a:lnTo>
                  <a:lnTo>
                    <a:pt x="1676400" y="38100"/>
                  </a:lnTo>
                  <a:lnTo>
                    <a:pt x="1752600" y="76200"/>
                  </a:lnTo>
                  <a:lnTo>
                    <a:pt x="1752600" y="44450"/>
                  </a:lnTo>
                  <a:lnTo>
                    <a:pt x="2057400" y="44450"/>
                  </a:lnTo>
                  <a:lnTo>
                    <a:pt x="20574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97983" y="507072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1524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50383" y="5070729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457200" y="0"/>
                  </a:moveTo>
                  <a:lnTo>
                    <a:pt x="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2705" y="5749290"/>
              <a:ext cx="164591" cy="1653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406902" y="514578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76200" y="533400"/>
                  </a:moveTo>
                  <a:lnTo>
                    <a:pt x="44450" y="5334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533400"/>
                  </a:lnTo>
                  <a:lnTo>
                    <a:pt x="0" y="533400"/>
                  </a:lnTo>
                  <a:lnTo>
                    <a:pt x="38100" y="609600"/>
                  </a:lnTo>
                  <a:lnTo>
                    <a:pt x="69850" y="546100"/>
                  </a:lnTo>
                  <a:lnTo>
                    <a:pt x="76200" y="533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9105" y="5749290"/>
              <a:ext cx="164591" cy="1653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083302" y="514578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76200" y="533400"/>
                  </a:moveTo>
                  <a:lnTo>
                    <a:pt x="44450" y="5334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533400"/>
                  </a:lnTo>
                  <a:lnTo>
                    <a:pt x="0" y="533400"/>
                  </a:lnTo>
                  <a:lnTo>
                    <a:pt x="38100" y="609600"/>
                  </a:lnTo>
                  <a:lnTo>
                    <a:pt x="69850" y="546100"/>
                  </a:lnTo>
                  <a:lnTo>
                    <a:pt x="76200" y="533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9705" y="5749290"/>
              <a:ext cx="164591" cy="1653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78089" y="5031486"/>
              <a:ext cx="4572635" cy="838200"/>
            </a:xfrm>
            <a:custGeom>
              <a:avLst/>
              <a:gdLst/>
              <a:ahLst/>
              <a:cxnLst/>
              <a:rect l="l" t="t" r="r" b="b"/>
              <a:pathLst>
                <a:path w="4572635" h="838200">
                  <a:moveTo>
                    <a:pt x="1790712" y="800100"/>
                  </a:moveTo>
                  <a:lnTo>
                    <a:pt x="1778012" y="793750"/>
                  </a:lnTo>
                  <a:lnTo>
                    <a:pt x="1714512" y="762000"/>
                  </a:lnTo>
                  <a:lnTo>
                    <a:pt x="1714512" y="793750"/>
                  </a:lnTo>
                  <a:lnTo>
                    <a:pt x="41275" y="793750"/>
                  </a:lnTo>
                  <a:lnTo>
                    <a:pt x="76200" y="723900"/>
                  </a:lnTo>
                  <a:lnTo>
                    <a:pt x="44462" y="723900"/>
                  </a:lnTo>
                  <a:lnTo>
                    <a:pt x="44462" y="41275"/>
                  </a:lnTo>
                  <a:lnTo>
                    <a:pt x="114312" y="76200"/>
                  </a:lnTo>
                  <a:lnTo>
                    <a:pt x="114312" y="44450"/>
                  </a:lnTo>
                  <a:lnTo>
                    <a:pt x="647712" y="44450"/>
                  </a:lnTo>
                  <a:lnTo>
                    <a:pt x="647712" y="41275"/>
                  </a:lnTo>
                  <a:lnTo>
                    <a:pt x="647712" y="31750"/>
                  </a:lnTo>
                  <a:lnTo>
                    <a:pt x="114312" y="31750"/>
                  </a:lnTo>
                  <a:lnTo>
                    <a:pt x="114312" y="0"/>
                  </a:lnTo>
                  <a:lnTo>
                    <a:pt x="38112" y="38100"/>
                  </a:lnTo>
                  <a:lnTo>
                    <a:pt x="31762" y="38100"/>
                  </a:lnTo>
                  <a:lnTo>
                    <a:pt x="31762" y="723900"/>
                  </a:lnTo>
                  <a:lnTo>
                    <a:pt x="0" y="723900"/>
                  </a:lnTo>
                  <a:lnTo>
                    <a:pt x="38100" y="800100"/>
                  </a:lnTo>
                  <a:lnTo>
                    <a:pt x="38100" y="806450"/>
                  </a:lnTo>
                  <a:lnTo>
                    <a:pt x="1714512" y="806450"/>
                  </a:lnTo>
                  <a:lnTo>
                    <a:pt x="1714512" y="838200"/>
                  </a:lnTo>
                  <a:lnTo>
                    <a:pt x="1790712" y="800100"/>
                  </a:lnTo>
                  <a:close/>
                </a:path>
                <a:path w="4572635" h="838200">
                  <a:moveTo>
                    <a:pt x="3467112" y="800100"/>
                  </a:moveTo>
                  <a:lnTo>
                    <a:pt x="3390912" y="762000"/>
                  </a:lnTo>
                  <a:lnTo>
                    <a:pt x="3390912" y="793750"/>
                  </a:lnTo>
                  <a:lnTo>
                    <a:pt x="1943112" y="793750"/>
                  </a:lnTo>
                  <a:lnTo>
                    <a:pt x="1943112" y="806450"/>
                  </a:lnTo>
                  <a:lnTo>
                    <a:pt x="3390912" y="806450"/>
                  </a:lnTo>
                  <a:lnTo>
                    <a:pt x="3390912" y="838200"/>
                  </a:lnTo>
                  <a:lnTo>
                    <a:pt x="3467112" y="800100"/>
                  </a:lnTo>
                  <a:close/>
                </a:path>
                <a:path w="4572635" h="838200">
                  <a:moveTo>
                    <a:pt x="4572012" y="647700"/>
                  </a:moveTo>
                  <a:lnTo>
                    <a:pt x="4540262" y="647700"/>
                  </a:lnTo>
                  <a:lnTo>
                    <a:pt x="4540262" y="114300"/>
                  </a:lnTo>
                  <a:lnTo>
                    <a:pt x="4527562" y="114300"/>
                  </a:lnTo>
                  <a:lnTo>
                    <a:pt x="4527562" y="647700"/>
                  </a:lnTo>
                  <a:lnTo>
                    <a:pt x="4495812" y="647700"/>
                  </a:lnTo>
                  <a:lnTo>
                    <a:pt x="4533912" y="723900"/>
                  </a:lnTo>
                  <a:lnTo>
                    <a:pt x="4572012" y="647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7602" y="5793486"/>
              <a:ext cx="2286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7202" y="5793486"/>
              <a:ext cx="228600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26583" y="5832729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31202" y="4421886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533400" y="38100"/>
                  </a:moveTo>
                  <a:lnTo>
                    <a:pt x="520700" y="31750"/>
                  </a:lnTo>
                  <a:lnTo>
                    <a:pt x="457200" y="0"/>
                  </a:lnTo>
                  <a:lnTo>
                    <a:pt x="457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457200" y="44450"/>
                  </a:lnTo>
                  <a:lnTo>
                    <a:pt x="457200" y="76200"/>
                  </a:lnTo>
                  <a:lnTo>
                    <a:pt x="520700" y="44450"/>
                  </a:lnTo>
                  <a:lnTo>
                    <a:pt x="533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2305" y="4987290"/>
              <a:ext cx="164592" cy="16535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331202" y="4459986"/>
              <a:ext cx="571500" cy="647700"/>
            </a:xfrm>
            <a:custGeom>
              <a:avLst/>
              <a:gdLst/>
              <a:ahLst/>
              <a:cxnLst/>
              <a:rect l="l" t="t" r="r" b="b"/>
              <a:pathLst>
                <a:path w="571500" h="647700">
                  <a:moveTo>
                    <a:pt x="457200" y="603250"/>
                  </a:moveTo>
                  <a:lnTo>
                    <a:pt x="76200" y="603250"/>
                  </a:lnTo>
                  <a:lnTo>
                    <a:pt x="76200" y="571500"/>
                  </a:lnTo>
                  <a:lnTo>
                    <a:pt x="0" y="609600"/>
                  </a:lnTo>
                  <a:lnTo>
                    <a:pt x="76200" y="647700"/>
                  </a:lnTo>
                  <a:lnTo>
                    <a:pt x="76200" y="615950"/>
                  </a:lnTo>
                  <a:lnTo>
                    <a:pt x="457200" y="615950"/>
                  </a:lnTo>
                  <a:lnTo>
                    <a:pt x="457200" y="603250"/>
                  </a:lnTo>
                  <a:close/>
                </a:path>
                <a:path w="571500" h="647700">
                  <a:moveTo>
                    <a:pt x="571500" y="457200"/>
                  </a:moveTo>
                  <a:lnTo>
                    <a:pt x="539750" y="457200"/>
                  </a:lnTo>
                  <a:lnTo>
                    <a:pt x="539750" y="0"/>
                  </a:lnTo>
                  <a:lnTo>
                    <a:pt x="527050" y="0"/>
                  </a:lnTo>
                  <a:lnTo>
                    <a:pt x="527050" y="457200"/>
                  </a:lnTo>
                  <a:lnTo>
                    <a:pt x="495300" y="457200"/>
                  </a:lnTo>
                  <a:lnTo>
                    <a:pt x="533400" y="533400"/>
                  </a:lnTo>
                  <a:lnTo>
                    <a:pt x="571500" y="45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82305" y="5749290"/>
              <a:ext cx="164592" cy="16535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188202" y="5145786"/>
              <a:ext cx="2133600" cy="723900"/>
            </a:xfrm>
            <a:custGeom>
              <a:avLst/>
              <a:gdLst/>
              <a:ahLst/>
              <a:cxnLst/>
              <a:rect l="l" t="t" r="r" b="b"/>
              <a:pathLst>
                <a:path w="2133600" h="723900">
                  <a:moveTo>
                    <a:pt x="1600200" y="685800"/>
                  </a:moveTo>
                  <a:lnTo>
                    <a:pt x="1524000" y="647700"/>
                  </a:lnTo>
                  <a:lnTo>
                    <a:pt x="1524000" y="679450"/>
                  </a:lnTo>
                  <a:lnTo>
                    <a:pt x="0" y="679450"/>
                  </a:lnTo>
                  <a:lnTo>
                    <a:pt x="0" y="692150"/>
                  </a:lnTo>
                  <a:lnTo>
                    <a:pt x="1524000" y="692150"/>
                  </a:lnTo>
                  <a:lnTo>
                    <a:pt x="1524000" y="723900"/>
                  </a:lnTo>
                  <a:lnTo>
                    <a:pt x="1600200" y="685800"/>
                  </a:lnTo>
                  <a:close/>
                </a:path>
                <a:path w="2133600" h="723900">
                  <a:moveTo>
                    <a:pt x="1714500" y="533400"/>
                  </a:moveTo>
                  <a:lnTo>
                    <a:pt x="1682750" y="533400"/>
                  </a:lnTo>
                  <a:lnTo>
                    <a:pt x="1682750" y="0"/>
                  </a:lnTo>
                  <a:lnTo>
                    <a:pt x="1670050" y="0"/>
                  </a:lnTo>
                  <a:lnTo>
                    <a:pt x="1670050" y="533400"/>
                  </a:lnTo>
                  <a:lnTo>
                    <a:pt x="1638300" y="533400"/>
                  </a:lnTo>
                  <a:lnTo>
                    <a:pt x="1676400" y="609600"/>
                  </a:lnTo>
                  <a:lnTo>
                    <a:pt x="1714500" y="533400"/>
                  </a:lnTo>
                  <a:close/>
                </a:path>
                <a:path w="2133600" h="723900">
                  <a:moveTo>
                    <a:pt x="2133600" y="685800"/>
                  </a:moveTo>
                  <a:lnTo>
                    <a:pt x="2057400" y="647700"/>
                  </a:lnTo>
                  <a:lnTo>
                    <a:pt x="2057400" y="679450"/>
                  </a:lnTo>
                  <a:lnTo>
                    <a:pt x="1752600" y="679450"/>
                  </a:lnTo>
                  <a:lnTo>
                    <a:pt x="1752600" y="692150"/>
                  </a:lnTo>
                  <a:lnTo>
                    <a:pt x="2057400" y="692150"/>
                  </a:lnTo>
                  <a:lnTo>
                    <a:pt x="2057400" y="723900"/>
                  </a:lnTo>
                  <a:lnTo>
                    <a:pt x="2133600" y="685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15705" y="5749290"/>
              <a:ext cx="164592" cy="16535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9105" y="4377690"/>
              <a:ext cx="164592" cy="16535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387602" y="4421886"/>
              <a:ext cx="838200" cy="76200"/>
            </a:xfrm>
            <a:custGeom>
              <a:avLst/>
              <a:gdLst/>
              <a:ahLst/>
              <a:cxnLst/>
              <a:rect l="l" t="t" r="r" b="b"/>
              <a:pathLst>
                <a:path w="838200" h="76200">
                  <a:moveTo>
                    <a:pt x="838200" y="38100"/>
                  </a:moveTo>
                  <a:lnTo>
                    <a:pt x="825500" y="31750"/>
                  </a:lnTo>
                  <a:lnTo>
                    <a:pt x="762000" y="0"/>
                  </a:lnTo>
                  <a:lnTo>
                    <a:pt x="762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762000" y="44450"/>
                  </a:lnTo>
                  <a:lnTo>
                    <a:pt x="762000" y="76200"/>
                  </a:lnTo>
                  <a:lnTo>
                    <a:pt x="825500" y="44450"/>
                  </a:lnTo>
                  <a:lnTo>
                    <a:pt x="838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2701289" y="1595627"/>
            <a:ext cx="862965" cy="0"/>
          </a:xfrm>
          <a:custGeom>
            <a:avLst/>
            <a:gdLst/>
            <a:ahLst/>
            <a:cxnLst/>
            <a:rect l="l" t="t" r="r" b="b"/>
            <a:pathLst>
              <a:path w="862964">
                <a:moveTo>
                  <a:pt x="0" y="0"/>
                </a:moveTo>
                <a:lnTo>
                  <a:pt x="86258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569582" y="4232528"/>
            <a:ext cx="762000" cy="99060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1600">
              <a:latin typeface="Times New Roman"/>
              <a:cs typeface="Times New Roman"/>
            </a:endParaRPr>
          </a:p>
          <a:p>
            <a:pPr marL="80645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Section</a:t>
            </a:r>
            <a:endParaRPr sz="1600">
              <a:latin typeface="Times New Roman"/>
              <a:cs typeface="Times New Roman"/>
            </a:endParaRPr>
          </a:p>
          <a:p>
            <a:pPr marL="180975">
              <a:lnSpc>
                <a:spcPct val="100000"/>
              </a:lnSpc>
            </a:pPr>
            <a:r>
              <a:rPr sz="1400" spc="-10" dirty="0">
                <a:latin typeface="Times New Roman"/>
                <a:cs typeface="Times New Roman"/>
              </a:rPr>
              <a:t>e’</a:t>
            </a:r>
            <a:r>
              <a:rPr sz="1350" spc="-15" baseline="-6172" dirty="0">
                <a:latin typeface="Times New Roman"/>
                <a:cs typeface="Times New Roman"/>
              </a:rPr>
              <a:t>0</a:t>
            </a:r>
            <a:r>
              <a:rPr sz="2400" spc="-15" baseline="-1736" dirty="0">
                <a:latin typeface="Times New Roman"/>
                <a:cs typeface="Times New Roman"/>
              </a:rPr>
              <a:t>1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26182" y="4232528"/>
            <a:ext cx="762000" cy="99060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198755" rIns="0" bIns="0" rtlCol="0">
            <a:spAutoFit/>
          </a:bodyPr>
          <a:lstStyle/>
          <a:p>
            <a:pPr marL="307340" marR="76835" indent="-231775">
              <a:lnSpc>
                <a:spcPct val="106300"/>
              </a:lnSpc>
              <a:spcBef>
                <a:spcPts val="1565"/>
              </a:spcBef>
            </a:pPr>
            <a:r>
              <a:rPr sz="1600" spc="-25" dirty="0">
                <a:latin typeface="Times New Roman"/>
                <a:cs typeface="Times New Roman"/>
              </a:rPr>
              <a:t>Section </a:t>
            </a:r>
            <a:r>
              <a:rPr sz="1600" spc="-50" dirty="0">
                <a:latin typeface="Times New Roman"/>
                <a:cs typeface="Times New Roman"/>
              </a:rPr>
              <a:t>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31770" y="1192529"/>
            <a:ext cx="7086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Y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44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9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01084" y="1201674"/>
            <a:ext cx="1060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27346" y="1198625"/>
            <a:ext cx="19875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25" baseline="5847" dirty="0">
                <a:latin typeface="Symbol"/>
                <a:cs typeface="Symbol"/>
              </a:rPr>
              <a:t></a:t>
            </a:r>
            <a:r>
              <a:rPr sz="1425" spc="487" baseline="5847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i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75988" y="1192529"/>
            <a:ext cx="12877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5750" algn="l"/>
                <a:tab pos="730250" algn="l"/>
                <a:tab pos="104203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c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z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2250" i="1" spc="-75" baseline="3703" dirty="0">
                <a:latin typeface="Times New Roman"/>
                <a:cs typeface="Times New Roman"/>
              </a:rPr>
              <a:t>A</a:t>
            </a:r>
            <a:r>
              <a:rPr sz="2250" i="1" baseline="3703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36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816600" y="1123188"/>
            <a:ext cx="4057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25" baseline="2923" dirty="0">
                <a:latin typeface="Symbol"/>
                <a:cs typeface="Symbol"/>
              </a:rPr>
              <a:t></a:t>
            </a:r>
            <a:r>
              <a:rPr sz="1425" spc="352" baseline="2923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spc="375" dirty="0">
                <a:latin typeface="Times New Roman"/>
                <a:cs typeface="Times New Roman"/>
              </a:rPr>
              <a:t> </a:t>
            </a:r>
            <a:r>
              <a:rPr sz="2250" spc="-75" baseline="-16666" dirty="0">
                <a:latin typeface="Times New Roman"/>
                <a:cs typeface="Times New Roman"/>
              </a:rPr>
              <a:t>)</a:t>
            </a:r>
            <a:endParaRPr sz="2250" baseline="-16666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78655" y="1452880"/>
            <a:ext cx="328930" cy="515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-50" dirty="0">
                <a:latin typeface="Symbol"/>
                <a:cs typeface="Symbol"/>
              </a:rPr>
              <a:t></a:t>
            </a:r>
            <a:endParaRPr sz="2300">
              <a:latin typeface="Symbol"/>
              <a:cs typeface="Symbol"/>
            </a:endParaRPr>
          </a:p>
          <a:p>
            <a:pPr marL="52705">
              <a:lnSpc>
                <a:spcPct val="100000"/>
              </a:lnSpc>
              <a:spcBef>
                <a:spcPts val="20"/>
              </a:spcBef>
            </a:pPr>
            <a:r>
              <a:rPr sz="900" i="1" dirty="0">
                <a:latin typeface="Times New Roman"/>
                <a:cs typeface="Times New Roman"/>
              </a:rPr>
              <a:t>i</a:t>
            </a:r>
            <a:r>
              <a:rPr sz="900" i="1" spc="11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30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64659" y="1403604"/>
            <a:ext cx="2169160" cy="53086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  <a:tabLst>
                <a:tab pos="352425" algn="l"/>
                <a:tab pos="1102995" algn="l"/>
                <a:tab pos="1986914" algn="l"/>
              </a:tabLst>
            </a:pPr>
            <a:r>
              <a:rPr sz="9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9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0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9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spc="-75" baseline="-20370" dirty="0">
                <a:latin typeface="Symbol"/>
                <a:cs typeface="Symbol"/>
              </a:rPr>
              <a:t></a:t>
            </a:r>
            <a:endParaRPr sz="2250" baseline="-20370">
              <a:latin typeface="Symbol"/>
              <a:cs typeface="Symbol"/>
            </a:endParaRPr>
          </a:p>
          <a:p>
            <a:pPr marL="13970" algn="ctr">
              <a:lnSpc>
                <a:spcPct val="100000"/>
              </a:lnSpc>
              <a:spcBef>
                <a:spcPts val="190"/>
              </a:spcBef>
            </a:pP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44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409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7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47764" y="1192529"/>
            <a:ext cx="6775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71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B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434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40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54403" y="1431290"/>
            <a:ext cx="1041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6075" algn="l"/>
                <a:tab pos="92392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H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434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7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61917" y="1510538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769100" y="1680464"/>
            <a:ext cx="6565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4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43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42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54403" y="2212085"/>
            <a:ext cx="9372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3525" algn="l"/>
                <a:tab pos="819150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B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38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9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35300" y="2217420"/>
            <a:ext cx="2990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b</a:t>
            </a:r>
            <a:r>
              <a:rPr sz="1500" i="1" spc="-25" dirty="0">
                <a:latin typeface="Times New Roman"/>
                <a:cs typeface="Times New Roman"/>
              </a:rPr>
              <a:t> </a:t>
            </a:r>
            <a:r>
              <a:rPr sz="1350" i="1" spc="-75" baseline="-24691" dirty="0">
                <a:latin typeface="Times New Roman"/>
                <a:cs typeface="Times New Roman"/>
              </a:rPr>
              <a:t>m</a:t>
            </a:r>
            <a:endParaRPr sz="1350" baseline="-24691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607564" y="1680464"/>
            <a:ext cx="871855" cy="102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100"/>
              </a:spcBef>
              <a:tabLst>
                <a:tab pos="45402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X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434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9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  <a:p>
            <a:pPr marR="511809" algn="ctr">
              <a:lnSpc>
                <a:spcPct val="100000"/>
              </a:lnSpc>
              <a:spcBef>
                <a:spcPts val="919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  <a:p>
            <a:pPr marL="16510">
              <a:lnSpc>
                <a:spcPct val="100000"/>
              </a:lnSpc>
              <a:spcBef>
                <a:spcPts val="95"/>
              </a:spcBef>
            </a:pPr>
            <a:r>
              <a:rPr sz="2300" spc="-50" dirty="0">
                <a:latin typeface="Symbol"/>
                <a:cs typeface="Symbol"/>
              </a:rPr>
              <a:t></a:t>
            </a:r>
            <a:endParaRPr sz="2300">
              <a:latin typeface="Symbol"/>
              <a:cs typeface="Symbol"/>
            </a:endParaRPr>
          </a:p>
          <a:p>
            <a:pPr marR="473709" algn="ctr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latin typeface="Times New Roman"/>
                <a:cs typeface="Times New Roman"/>
              </a:rPr>
              <a:t>m</a:t>
            </a:r>
            <a:r>
              <a:rPr sz="900" i="1" spc="135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31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48558" y="2193035"/>
            <a:ext cx="996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625341" y="2171700"/>
            <a:ext cx="247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365" dirty="0">
                <a:latin typeface="Times New Roman"/>
                <a:cs typeface="Times New Roman"/>
              </a:rPr>
              <a:t> </a:t>
            </a:r>
            <a:r>
              <a:rPr sz="900" i="1" spc="-50" dirty="0">
                <a:latin typeface="Times New Roman"/>
                <a:cs typeface="Times New Roman"/>
              </a:rPr>
              <a:t>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12900" y="3125978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405633" y="3125978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36116" y="2983484"/>
            <a:ext cx="13766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0220" algn="l"/>
                <a:tab pos="804545" algn="l"/>
                <a:tab pos="125920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b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c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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950210" y="2787396"/>
            <a:ext cx="722630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4775" algn="ctr">
              <a:lnSpc>
                <a:spcPts val="935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  <a:p>
            <a:pPr marL="141605">
              <a:lnSpc>
                <a:spcPts val="2615"/>
              </a:lnSpc>
              <a:tabLst>
                <a:tab pos="598805" algn="l"/>
              </a:tabLst>
            </a:pPr>
            <a:r>
              <a:rPr sz="3450" spc="-75" baseline="-7246" dirty="0">
                <a:latin typeface="Symbol"/>
                <a:cs typeface="Symbol"/>
              </a:rPr>
              <a:t></a:t>
            </a:r>
            <a:r>
              <a:rPr sz="3450" baseline="-7246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c</a:t>
            </a:r>
            <a:endParaRPr sz="1500">
              <a:latin typeface="Times New Roman"/>
              <a:cs typeface="Times New Roman"/>
            </a:endParaRPr>
          </a:p>
          <a:p>
            <a:pPr marR="68580" algn="ctr">
              <a:lnSpc>
                <a:spcPct val="100000"/>
              </a:lnSpc>
              <a:spcBef>
                <a:spcPts val="509"/>
              </a:spcBef>
            </a:pPr>
            <a:r>
              <a:rPr sz="900" i="1" dirty="0">
                <a:latin typeface="Times New Roman"/>
                <a:cs typeface="Times New Roman"/>
              </a:rPr>
              <a:t>i</a:t>
            </a:r>
            <a:r>
              <a:rPr sz="900" i="1" spc="1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350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m</a:t>
            </a:r>
            <a:r>
              <a:rPr sz="900" i="1" spc="135" dirty="0">
                <a:latin typeface="Times New Roman"/>
                <a:cs typeface="Times New Roman"/>
              </a:rPr>
              <a:t>  </a:t>
            </a:r>
            <a:r>
              <a:rPr sz="900" dirty="0">
                <a:latin typeface="Symbol"/>
                <a:cs typeface="Symbol"/>
              </a:rPr>
              <a:t></a:t>
            </a:r>
            <a:r>
              <a:rPr sz="900" spc="24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92144" y="3109721"/>
            <a:ext cx="571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990847" y="2895345"/>
            <a:ext cx="323215" cy="37719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0"/>
              </a:spcBef>
            </a:pPr>
            <a:r>
              <a:rPr sz="900" dirty="0">
                <a:latin typeface="Times New Roman"/>
                <a:cs typeface="Times New Roman"/>
              </a:rPr>
              <a:t>(</a:t>
            </a:r>
            <a:r>
              <a:rPr sz="900" spc="180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i</a:t>
            </a:r>
            <a:r>
              <a:rPr sz="900" i="1" spc="21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)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900" i="1" dirty="0">
                <a:latin typeface="Times New Roman"/>
                <a:cs typeface="Times New Roman"/>
              </a:rPr>
              <a:t>i</a:t>
            </a:r>
            <a:r>
              <a:rPr sz="900" i="1" spc="1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350" dirty="0">
                <a:latin typeface="Times New Roman"/>
                <a:cs typeface="Times New Roman"/>
              </a:rPr>
              <a:t> </a:t>
            </a:r>
            <a:r>
              <a:rPr sz="900" i="1" spc="-50" dirty="0">
                <a:latin typeface="Times New Roman"/>
                <a:cs typeface="Times New Roman"/>
              </a:rPr>
              <a:t>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786632" y="2962909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44447" y="4036059"/>
            <a:ext cx="9137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x[n]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350" spc="-15" baseline="-6172" dirty="0">
                <a:latin typeface="Times New Roman"/>
                <a:cs typeface="Times New Roman"/>
              </a:rPr>
              <a:t>N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873755" y="4036059"/>
            <a:ext cx="5283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30" dirty="0">
                <a:latin typeface="Times New Roman"/>
                <a:cs typeface="Times New Roman"/>
              </a:rPr>
              <a:t>e</a:t>
            </a:r>
            <a:r>
              <a:rPr sz="1350" spc="-44" baseline="-6172" dirty="0">
                <a:latin typeface="Times New Roman"/>
                <a:cs typeface="Times New Roman"/>
              </a:rPr>
              <a:t>N-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233926" y="4036059"/>
            <a:ext cx="5257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35" dirty="0">
                <a:latin typeface="Times New Roman"/>
                <a:cs typeface="Times New Roman"/>
              </a:rPr>
              <a:t>e</a:t>
            </a:r>
            <a:r>
              <a:rPr sz="1350" spc="-52" baseline="-6172" dirty="0">
                <a:latin typeface="Times New Roman"/>
                <a:cs typeface="Times New Roman"/>
              </a:rPr>
              <a:t>N-</a:t>
            </a:r>
            <a:r>
              <a:rPr sz="1350" spc="-30" baseline="-6172" dirty="0">
                <a:latin typeface="Times New Roman"/>
                <a:cs typeface="Times New Roman"/>
              </a:rPr>
              <a:t>2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417058" y="4036059"/>
            <a:ext cx="41338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350" spc="-15" baseline="-6172" dirty="0">
                <a:latin typeface="Times New Roman"/>
                <a:cs typeface="Times New Roman"/>
              </a:rPr>
              <a:t>1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560311" y="4036059"/>
            <a:ext cx="41338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350" spc="-15" baseline="-6172" dirty="0">
                <a:latin typeface="Times New Roman"/>
                <a:cs typeface="Times New Roman"/>
              </a:rPr>
              <a:t>0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969765" y="4449064"/>
            <a:ext cx="6273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Section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669542" y="4709921"/>
            <a:ext cx="49593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e’</a:t>
            </a:r>
            <a:r>
              <a:rPr sz="1350" spc="-15" baseline="-6172" dirty="0">
                <a:latin typeface="Times New Roman"/>
                <a:cs typeface="Times New Roman"/>
              </a:rPr>
              <a:t>N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986532" y="4709921"/>
            <a:ext cx="5861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e’</a:t>
            </a:r>
            <a:r>
              <a:rPr sz="1350" spc="-37" baseline="-6172" dirty="0">
                <a:latin typeface="Times New Roman"/>
                <a:cs typeface="Times New Roman"/>
              </a:rPr>
              <a:t>N-</a:t>
            </a:r>
            <a:r>
              <a:rPr sz="1350" spc="-30" baseline="-6172" dirty="0">
                <a:latin typeface="Times New Roman"/>
                <a:cs typeface="Times New Roman"/>
              </a:rPr>
              <a:t>1</a:t>
            </a:r>
            <a:r>
              <a:rPr sz="1400" spc="-2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064253" y="4708397"/>
            <a:ext cx="9467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aseline="1736" dirty="0">
                <a:latin typeface="Times New Roman"/>
                <a:cs typeface="Times New Roman"/>
              </a:rPr>
              <a:t>N</a:t>
            </a:r>
            <a:r>
              <a:rPr sz="2400" spc="-60" baseline="1736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Times New Roman"/>
                <a:cs typeface="Times New Roman"/>
              </a:rPr>
              <a:t>-</a:t>
            </a:r>
            <a:r>
              <a:rPr sz="2400" spc="30" baseline="1736" dirty="0">
                <a:latin typeface="Times New Roman"/>
                <a:cs typeface="Times New Roman"/>
              </a:rPr>
              <a:t> </a:t>
            </a:r>
            <a:r>
              <a:rPr sz="2400" spc="-37" baseline="1736" dirty="0">
                <a:latin typeface="Times New Roman"/>
                <a:cs typeface="Times New Roman"/>
              </a:rPr>
              <a:t>1</a:t>
            </a:r>
            <a:r>
              <a:rPr sz="2100" spc="-37" baseline="5952" dirty="0">
                <a:latin typeface="Times New Roman"/>
                <a:cs typeface="Times New Roman"/>
              </a:rPr>
              <a:t>e’</a:t>
            </a:r>
            <a:r>
              <a:rPr sz="900" spc="-25" dirty="0">
                <a:latin typeface="Times New Roman"/>
                <a:cs typeface="Times New Roman"/>
              </a:rPr>
              <a:t>N-</a:t>
            </a:r>
            <a:r>
              <a:rPr sz="900" spc="-20" dirty="0">
                <a:latin typeface="Times New Roman"/>
                <a:cs typeface="Times New Roman"/>
              </a:rPr>
              <a:t>2</a:t>
            </a:r>
            <a:r>
              <a:rPr sz="2100" spc="-30" baseline="5952" dirty="0">
                <a:latin typeface="Times New Roman"/>
                <a:cs typeface="Times New Roman"/>
              </a:rPr>
              <a:t>[n]</a:t>
            </a:r>
            <a:endParaRPr sz="2100" baseline="5952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423153" y="4716017"/>
            <a:ext cx="4711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e’</a:t>
            </a:r>
            <a:r>
              <a:rPr sz="1350" spc="-15" baseline="-6172" dirty="0">
                <a:latin typeface="Times New Roman"/>
                <a:cs typeface="Times New Roman"/>
              </a:rPr>
              <a:t>1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672589" y="5310378"/>
            <a:ext cx="234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Times New Roman"/>
                <a:cs typeface="Times New Roman"/>
              </a:rPr>
              <a:t>c</a:t>
            </a:r>
            <a:r>
              <a:rPr sz="1350" spc="-37" baseline="-18518" dirty="0">
                <a:latin typeface="Times New Roman"/>
                <a:cs typeface="Times New Roman"/>
              </a:rPr>
              <a:t>N</a:t>
            </a:r>
            <a:endParaRPr sz="1350" baseline="-18518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212592" y="5356352"/>
            <a:ext cx="3257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52" baseline="11904" dirty="0">
                <a:latin typeface="Times New Roman"/>
                <a:cs typeface="Times New Roman"/>
              </a:rPr>
              <a:t>c</a:t>
            </a:r>
            <a:r>
              <a:rPr sz="900" spc="-35" dirty="0">
                <a:latin typeface="Times New Roman"/>
                <a:cs typeface="Times New Roman"/>
              </a:rPr>
              <a:t>N-</a:t>
            </a:r>
            <a:r>
              <a:rPr sz="900" spc="-6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633214" y="5356352"/>
            <a:ext cx="3257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52" baseline="11904" dirty="0">
                <a:latin typeface="Times New Roman"/>
                <a:cs typeface="Times New Roman"/>
              </a:rPr>
              <a:t>c</a:t>
            </a:r>
            <a:r>
              <a:rPr sz="900" spc="-35" dirty="0">
                <a:latin typeface="Times New Roman"/>
                <a:cs typeface="Times New Roman"/>
              </a:rPr>
              <a:t>N-</a:t>
            </a:r>
            <a:r>
              <a:rPr sz="900" spc="-6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520690" y="5310378"/>
            <a:ext cx="208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Times New Roman"/>
                <a:cs typeface="Times New Roman"/>
              </a:rPr>
              <a:t>c</a:t>
            </a:r>
            <a:r>
              <a:rPr sz="1350" spc="-37" baseline="-18518" dirty="0">
                <a:latin typeface="Times New Roman"/>
                <a:cs typeface="Times New Roman"/>
              </a:rPr>
              <a:t>1</a:t>
            </a:r>
            <a:endParaRPr sz="1350" baseline="-18518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036054" y="5310378"/>
            <a:ext cx="208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Times New Roman"/>
                <a:cs typeface="Times New Roman"/>
              </a:rPr>
              <a:t>c</a:t>
            </a:r>
            <a:r>
              <a:rPr sz="1350" spc="-37" baseline="-18518" dirty="0">
                <a:latin typeface="Times New Roman"/>
                <a:cs typeface="Times New Roman"/>
              </a:rPr>
              <a:t>0</a:t>
            </a:r>
            <a:endParaRPr sz="1350" baseline="-18518">
              <a:latin typeface="Times New Roman"/>
              <a:cs typeface="Times New Roman"/>
            </a:endParaRPr>
          </a:p>
        </p:txBody>
      </p:sp>
      <p:pic>
        <p:nvPicPr>
          <p:cNvPr id="73" name="object 7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17420" y="513587"/>
            <a:ext cx="4587239" cy="315467"/>
          </a:xfrm>
          <a:prstGeom prst="rect">
            <a:avLst/>
          </a:prstGeom>
        </p:spPr>
      </p:pic>
      <p:sp>
        <p:nvSpPr>
          <p:cNvPr id="74" name="object 74"/>
          <p:cNvSpPr txBox="1">
            <a:spLocks noGrp="1"/>
          </p:cNvSpPr>
          <p:nvPr>
            <p:ph type="title"/>
          </p:nvPr>
        </p:nvSpPr>
        <p:spPr>
          <a:xfrm>
            <a:off x="2204466" y="400558"/>
            <a:ext cx="4561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Lattice</a:t>
            </a:r>
            <a:r>
              <a:rPr sz="2400" u="none" spc="-114" dirty="0"/>
              <a:t> </a:t>
            </a:r>
            <a:r>
              <a:rPr sz="2400" u="none" dirty="0"/>
              <a:t>Systems</a:t>
            </a:r>
            <a:r>
              <a:rPr sz="2400" u="none" spc="-20" dirty="0"/>
              <a:t> </a:t>
            </a:r>
            <a:r>
              <a:rPr sz="2400" u="none" dirty="0"/>
              <a:t>with</a:t>
            </a:r>
            <a:r>
              <a:rPr sz="2400" u="none" spc="-80" dirty="0"/>
              <a:t> </a:t>
            </a:r>
            <a:r>
              <a:rPr sz="2400" u="none" dirty="0"/>
              <a:t>Poles</a:t>
            </a:r>
            <a:r>
              <a:rPr sz="2400" u="none" spc="-100" dirty="0"/>
              <a:t> </a:t>
            </a:r>
            <a:r>
              <a:rPr sz="2400" u="none" dirty="0"/>
              <a:t>and</a:t>
            </a:r>
            <a:r>
              <a:rPr sz="2400" u="none" spc="-60" dirty="0"/>
              <a:t> </a:t>
            </a:r>
            <a:r>
              <a:rPr sz="2400" u="none" spc="-10" dirty="0"/>
              <a:t>Zeros</a:t>
            </a:r>
            <a:endParaRPr sz="2400"/>
          </a:p>
        </p:txBody>
      </p:sp>
      <p:sp>
        <p:nvSpPr>
          <p:cNvPr id="75" name="object 75"/>
          <p:cNvSpPr/>
          <p:nvPr/>
        </p:nvSpPr>
        <p:spPr>
          <a:xfrm>
            <a:off x="6720840" y="1595627"/>
            <a:ext cx="788035" cy="0"/>
          </a:xfrm>
          <a:custGeom>
            <a:avLst/>
            <a:gdLst/>
            <a:ahLst/>
            <a:cxnLst/>
            <a:rect l="l" t="t" r="r" b="b"/>
            <a:pathLst>
              <a:path w="788034">
                <a:moveTo>
                  <a:pt x="0" y="0"/>
                </a:moveTo>
                <a:lnTo>
                  <a:pt x="78790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7304" y="5829300"/>
            <a:ext cx="3149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y[n]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0917" y="1602486"/>
            <a:ext cx="3149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x[n]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61581" y="1602486"/>
            <a:ext cx="3149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y[n]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6155" y="3852671"/>
            <a:ext cx="3149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Times New Roman"/>
                <a:cs typeface="Times New Roman"/>
              </a:rPr>
              <a:t>x[n]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513587"/>
            <a:ext cx="5967983" cy="31546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6598" rIns="0" bIns="0" rtlCol="0">
            <a:spAutoFit/>
          </a:bodyPr>
          <a:lstStyle/>
          <a:p>
            <a:pPr marL="638175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Example</a:t>
            </a:r>
            <a:r>
              <a:rPr sz="2400" u="none" spc="-145" dirty="0"/>
              <a:t> </a:t>
            </a:r>
            <a:r>
              <a:rPr sz="2400" u="none" dirty="0"/>
              <a:t>of</a:t>
            </a:r>
            <a:r>
              <a:rPr sz="2400" u="none" spc="-60" dirty="0"/>
              <a:t> </a:t>
            </a:r>
            <a:r>
              <a:rPr sz="2400" u="none" dirty="0"/>
              <a:t>lattice</a:t>
            </a:r>
            <a:r>
              <a:rPr sz="2400" u="none" spc="-100" dirty="0"/>
              <a:t> </a:t>
            </a:r>
            <a:r>
              <a:rPr sz="2400" u="none" dirty="0"/>
              <a:t>IIR</a:t>
            </a:r>
            <a:r>
              <a:rPr sz="2400" u="none" spc="55" dirty="0"/>
              <a:t> </a:t>
            </a:r>
            <a:r>
              <a:rPr sz="2400" u="none" dirty="0"/>
              <a:t>filter</a:t>
            </a:r>
            <a:r>
              <a:rPr sz="2400" u="none" spc="-114" dirty="0"/>
              <a:t> </a:t>
            </a:r>
            <a:r>
              <a:rPr sz="2400" u="none" dirty="0"/>
              <a:t>with</a:t>
            </a:r>
            <a:r>
              <a:rPr sz="2400" u="none" spc="-45" dirty="0"/>
              <a:t> </a:t>
            </a:r>
            <a:r>
              <a:rPr sz="2400" u="none" dirty="0"/>
              <a:t>poles</a:t>
            </a:r>
            <a:r>
              <a:rPr sz="2400" u="none" spc="-55" dirty="0"/>
              <a:t> </a:t>
            </a:r>
            <a:r>
              <a:rPr sz="2400" u="none" dirty="0"/>
              <a:t>and</a:t>
            </a:r>
            <a:r>
              <a:rPr sz="2400" u="none" spc="-50" dirty="0"/>
              <a:t> </a:t>
            </a:r>
            <a:r>
              <a:rPr sz="2400" u="none" spc="-10" dirty="0"/>
              <a:t>zeros</a:t>
            </a:r>
            <a:endParaRPr sz="240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2704" y="4184903"/>
            <a:ext cx="6260592" cy="184099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289810" y="4508753"/>
            <a:ext cx="474980" cy="454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0.576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spc="-10" dirty="0">
                <a:latin typeface="Times New Roman"/>
                <a:cs typeface="Times New Roman"/>
              </a:rPr>
              <a:t>-0.576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76573" y="4508753"/>
            <a:ext cx="474980" cy="454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-0.182</a:t>
            </a:r>
            <a:endParaRPr sz="1400">
              <a:latin typeface="Times New Roman"/>
              <a:cs typeface="Times New Roman"/>
            </a:endParaRPr>
          </a:p>
          <a:p>
            <a:pPr marL="66675">
              <a:lnSpc>
                <a:spcPct val="100000"/>
              </a:lnSpc>
              <a:spcBef>
                <a:spcPts val="20"/>
              </a:spcBef>
            </a:pPr>
            <a:r>
              <a:rPr sz="1400" spc="-10" dirty="0">
                <a:latin typeface="Times New Roman"/>
                <a:cs typeface="Times New Roman"/>
              </a:rPr>
              <a:t>0.182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89932" y="4508753"/>
            <a:ext cx="596265" cy="454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0.6728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spc="-10" dirty="0">
                <a:latin typeface="Times New Roman"/>
                <a:cs typeface="Times New Roman"/>
              </a:rPr>
              <a:t>-0.6728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12464" y="5264658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71771" y="5433059"/>
            <a:ext cx="2419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3.9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36971" y="5380990"/>
            <a:ext cx="805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12345" dirty="0">
                <a:latin typeface="Times New Roman"/>
                <a:cs typeface="Times New Roman"/>
              </a:rPr>
              <a:t>z</a:t>
            </a:r>
            <a:r>
              <a:rPr sz="1800" spc="-37" baseline="34722" dirty="0">
                <a:latin typeface="Times New Roman"/>
                <a:cs typeface="Times New Roman"/>
              </a:rPr>
              <a:t>-</a:t>
            </a:r>
            <a:r>
              <a:rPr sz="1800" baseline="34722" dirty="0">
                <a:latin typeface="Times New Roman"/>
                <a:cs typeface="Times New Roman"/>
              </a:rPr>
              <a:t>1</a:t>
            </a:r>
            <a:r>
              <a:rPr sz="1800" spc="-187" baseline="34722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5.4612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4781" y="5252466"/>
            <a:ext cx="302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7" baseline="-10802" dirty="0">
                <a:latin typeface="Times New Roman"/>
                <a:cs typeface="Times New Roman"/>
              </a:rPr>
              <a:t>z</a:t>
            </a:r>
            <a:r>
              <a:rPr sz="1200" spc="-25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48347" y="5436108"/>
            <a:ext cx="5080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4.5404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270503" y="1885188"/>
            <a:ext cx="3517900" cy="1765935"/>
            <a:chOff x="3270503" y="1885188"/>
            <a:chExt cx="3517900" cy="176593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0103" y="1885188"/>
              <a:ext cx="164591" cy="1653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6903" y="1885188"/>
              <a:ext cx="164591" cy="1653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038600" y="1929383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914400" y="38100"/>
                  </a:moveTo>
                  <a:lnTo>
                    <a:pt x="901700" y="31750"/>
                  </a:ln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01700" y="44450"/>
                  </a:lnTo>
                  <a:lnTo>
                    <a:pt x="914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0503" y="1885188"/>
              <a:ext cx="164591" cy="1653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429000" y="1929383"/>
              <a:ext cx="1638300" cy="495300"/>
            </a:xfrm>
            <a:custGeom>
              <a:avLst/>
              <a:gdLst/>
              <a:ahLst/>
              <a:cxnLst/>
              <a:rect l="l" t="t" r="r" b="b"/>
              <a:pathLst>
                <a:path w="1638300" h="495300">
                  <a:moveTo>
                    <a:pt x="457200" y="38100"/>
                  </a:moveTo>
                  <a:lnTo>
                    <a:pt x="381000" y="0"/>
                  </a:lnTo>
                  <a:lnTo>
                    <a:pt x="3810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381000" y="44450"/>
                  </a:lnTo>
                  <a:lnTo>
                    <a:pt x="381000" y="76200"/>
                  </a:lnTo>
                  <a:lnTo>
                    <a:pt x="457200" y="38100"/>
                  </a:lnTo>
                  <a:close/>
                </a:path>
                <a:path w="1638300" h="495300">
                  <a:moveTo>
                    <a:pt x="1638300" y="419100"/>
                  </a:moveTo>
                  <a:lnTo>
                    <a:pt x="1606550" y="419100"/>
                  </a:lnTo>
                  <a:lnTo>
                    <a:pt x="1606550" y="114300"/>
                  </a:lnTo>
                  <a:lnTo>
                    <a:pt x="1593850" y="114300"/>
                  </a:lnTo>
                  <a:lnTo>
                    <a:pt x="1593850" y="419100"/>
                  </a:lnTo>
                  <a:lnTo>
                    <a:pt x="1562100" y="419100"/>
                  </a:lnTo>
                  <a:lnTo>
                    <a:pt x="1600200" y="495300"/>
                  </a:lnTo>
                  <a:lnTo>
                    <a:pt x="1638300" y="419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6903" y="2418588"/>
              <a:ext cx="164591" cy="16535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924300" y="2043683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0103" y="2418588"/>
              <a:ext cx="164591" cy="16535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24300" y="2577083"/>
              <a:ext cx="1143000" cy="381000"/>
            </a:xfrm>
            <a:custGeom>
              <a:avLst/>
              <a:gdLst/>
              <a:ahLst/>
              <a:cxnLst/>
              <a:rect l="l" t="t" r="r" b="b"/>
              <a:pathLst>
                <a:path w="1143000" h="3810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143000" h="381000">
                  <a:moveTo>
                    <a:pt x="1143000" y="304800"/>
                  </a:moveTo>
                  <a:lnTo>
                    <a:pt x="1111250" y="304800"/>
                  </a:lnTo>
                  <a:lnTo>
                    <a:pt x="1111250" y="0"/>
                  </a:lnTo>
                  <a:lnTo>
                    <a:pt x="1098550" y="0"/>
                  </a:lnTo>
                  <a:lnTo>
                    <a:pt x="1098550" y="304800"/>
                  </a:lnTo>
                  <a:lnTo>
                    <a:pt x="1066800" y="304800"/>
                  </a:lnTo>
                  <a:lnTo>
                    <a:pt x="1104900" y="381000"/>
                  </a:lnTo>
                  <a:lnTo>
                    <a:pt x="1143000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0103" y="2951988"/>
              <a:ext cx="164591" cy="1653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6903" y="2951988"/>
              <a:ext cx="164591" cy="16535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924300" y="2462783"/>
              <a:ext cx="1143000" cy="1028700"/>
            </a:xfrm>
            <a:custGeom>
              <a:avLst/>
              <a:gdLst/>
              <a:ahLst/>
              <a:cxnLst/>
              <a:rect l="l" t="t" r="r" b="b"/>
              <a:pathLst>
                <a:path w="1143000" h="1028700">
                  <a:moveTo>
                    <a:pt x="76200" y="723900"/>
                  </a:moveTo>
                  <a:lnTo>
                    <a:pt x="38100" y="647700"/>
                  </a:lnTo>
                  <a:lnTo>
                    <a:pt x="0" y="723900"/>
                  </a:lnTo>
                  <a:lnTo>
                    <a:pt x="31750" y="723900"/>
                  </a:lnTo>
                  <a:lnTo>
                    <a:pt x="31750" y="1028700"/>
                  </a:lnTo>
                  <a:lnTo>
                    <a:pt x="44450" y="1028700"/>
                  </a:lnTo>
                  <a:lnTo>
                    <a:pt x="44450" y="723900"/>
                  </a:lnTo>
                  <a:lnTo>
                    <a:pt x="76200" y="723900"/>
                  </a:lnTo>
                  <a:close/>
                </a:path>
                <a:path w="1143000" h="1028700">
                  <a:moveTo>
                    <a:pt x="1028700" y="565150"/>
                  </a:moveTo>
                  <a:lnTo>
                    <a:pt x="190500" y="565150"/>
                  </a:lnTo>
                  <a:lnTo>
                    <a:pt x="190500" y="533400"/>
                  </a:lnTo>
                  <a:lnTo>
                    <a:pt x="114300" y="571500"/>
                  </a:lnTo>
                  <a:lnTo>
                    <a:pt x="190500" y="609600"/>
                  </a:lnTo>
                  <a:lnTo>
                    <a:pt x="190500" y="577850"/>
                  </a:lnTo>
                  <a:lnTo>
                    <a:pt x="1028700" y="577850"/>
                  </a:lnTo>
                  <a:lnTo>
                    <a:pt x="1028700" y="565150"/>
                  </a:lnTo>
                  <a:close/>
                </a:path>
                <a:path w="1143000" h="1028700">
                  <a:moveTo>
                    <a:pt x="1028700" y="31750"/>
                  </a:moveTo>
                  <a:lnTo>
                    <a:pt x="190500" y="31750"/>
                  </a:lnTo>
                  <a:lnTo>
                    <a:pt x="190500" y="0"/>
                  </a:lnTo>
                  <a:lnTo>
                    <a:pt x="114300" y="38100"/>
                  </a:lnTo>
                  <a:lnTo>
                    <a:pt x="190500" y="76200"/>
                  </a:lnTo>
                  <a:lnTo>
                    <a:pt x="190500" y="44450"/>
                  </a:lnTo>
                  <a:lnTo>
                    <a:pt x="1028700" y="44450"/>
                  </a:lnTo>
                  <a:lnTo>
                    <a:pt x="1028700" y="31750"/>
                  </a:lnTo>
                  <a:close/>
                </a:path>
                <a:path w="1143000" h="1028700">
                  <a:moveTo>
                    <a:pt x="1143000" y="952500"/>
                  </a:moveTo>
                  <a:lnTo>
                    <a:pt x="1111250" y="952500"/>
                  </a:lnTo>
                  <a:lnTo>
                    <a:pt x="1111250" y="647700"/>
                  </a:lnTo>
                  <a:lnTo>
                    <a:pt x="1098550" y="647700"/>
                  </a:lnTo>
                  <a:lnTo>
                    <a:pt x="1098550" y="952500"/>
                  </a:lnTo>
                  <a:lnTo>
                    <a:pt x="1066800" y="952500"/>
                  </a:lnTo>
                  <a:lnTo>
                    <a:pt x="1104900" y="1028700"/>
                  </a:lnTo>
                  <a:lnTo>
                    <a:pt x="1143000" y="952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0103" y="3485388"/>
              <a:ext cx="164591" cy="16535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6903" y="3485388"/>
              <a:ext cx="164591" cy="16535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038600" y="3529596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914400" y="31750"/>
                  </a:move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914400" y="44450"/>
                  </a:lnTo>
                  <a:lnTo>
                    <a:pt x="9144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3703" y="1885188"/>
              <a:ext cx="164591" cy="16535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105400" y="1929383"/>
              <a:ext cx="1524000" cy="495300"/>
            </a:xfrm>
            <a:custGeom>
              <a:avLst/>
              <a:gdLst/>
              <a:ahLst/>
              <a:cxnLst/>
              <a:rect l="l" t="t" r="r" b="b"/>
              <a:pathLst>
                <a:path w="1524000" h="495300">
                  <a:moveTo>
                    <a:pt x="914400" y="38100"/>
                  </a:move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14400" y="38100"/>
                  </a:lnTo>
                  <a:close/>
                </a:path>
                <a:path w="1524000" h="495300">
                  <a:moveTo>
                    <a:pt x="1028700" y="190500"/>
                  </a:moveTo>
                  <a:lnTo>
                    <a:pt x="990600" y="114300"/>
                  </a:lnTo>
                  <a:lnTo>
                    <a:pt x="952500" y="190500"/>
                  </a:lnTo>
                  <a:lnTo>
                    <a:pt x="984250" y="190500"/>
                  </a:lnTo>
                  <a:lnTo>
                    <a:pt x="984250" y="495300"/>
                  </a:lnTo>
                  <a:lnTo>
                    <a:pt x="996950" y="495300"/>
                  </a:lnTo>
                  <a:lnTo>
                    <a:pt x="996950" y="190500"/>
                  </a:lnTo>
                  <a:lnTo>
                    <a:pt x="1028700" y="190500"/>
                  </a:lnTo>
                  <a:close/>
                </a:path>
                <a:path w="1524000" h="495300">
                  <a:moveTo>
                    <a:pt x="1524000" y="38100"/>
                  </a:moveTo>
                  <a:lnTo>
                    <a:pt x="1447800" y="0"/>
                  </a:lnTo>
                  <a:lnTo>
                    <a:pt x="1447800" y="31750"/>
                  </a:lnTo>
                  <a:lnTo>
                    <a:pt x="1066800" y="31750"/>
                  </a:lnTo>
                  <a:lnTo>
                    <a:pt x="1066800" y="44450"/>
                  </a:lnTo>
                  <a:lnTo>
                    <a:pt x="1447800" y="44450"/>
                  </a:lnTo>
                  <a:lnTo>
                    <a:pt x="1447800" y="76200"/>
                  </a:lnTo>
                  <a:lnTo>
                    <a:pt x="15240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3703" y="2418588"/>
              <a:ext cx="164591" cy="16535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057900" y="2577083"/>
              <a:ext cx="76200" cy="381000"/>
            </a:xfrm>
            <a:custGeom>
              <a:avLst/>
              <a:gdLst/>
              <a:ahLst/>
              <a:cxnLst/>
              <a:rect l="l" t="t" r="r" b="b"/>
              <a:pathLst>
                <a:path w="76200" h="3810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3703" y="2951988"/>
              <a:ext cx="164591" cy="16535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105400" y="2462783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914400" y="571500"/>
                  </a:moveTo>
                  <a:lnTo>
                    <a:pt x="838200" y="533400"/>
                  </a:lnTo>
                  <a:lnTo>
                    <a:pt x="838200" y="565150"/>
                  </a:lnTo>
                  <a:lnTo>
                    <a:pt x="0" y="565150"/>
                  </a:lnTo>
                  <a:lnTo>
                    <a:pt x="0" y="577850"/>
                  </a:lnTo>
                  <a:lnTo>
                    <a:pt x="838200" y="577850"/>
                  </a:lnTo>
                  <a:lnTo>
                    <a:pt x="838200" y="609600"/>
                  </a:lnTo>
                  <a:lnTo>
                    <a:pt x="914400" y="571500"/>
                  </a:lnTo>
                  <a:close/>
                </a:path>
                <a:path w="1028700" h="1028700">
                  <a:moveTo>
                    <a:pt x="914400" y="38100"/>
                  </a:move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14400" y="38100"/>
                  </a:lnTo>
                  <a:close/>
                </a:path>
                <a:path w="1028700" h="1028700">
                  <a:moveTo>
                    <a:pt x="1028700" y="723900"/>
                  </a:moveTo>
                  <a:lnTo>
                    <a:pt x="990600" y="647700"/>
                  </a:lnTo>
                  <a:lnTo>
                    <a:pt x="952500" y="723900"/>
                  </a:lnTo>
                  <a:lnTo>
                    <a:pt x="984250" y="723900"/>
                  </a:lnTo>
                  <a:lnTo>
                    <a:pt x="984250" y="1028700"/>
                  </a:lnTo>
                  <a:lnTo>
                    <a:pt x="996950" y="1028700"/>
                  </a:lnTo>
                  <a:lnTo>
                    <a:pt x="996950" y="723900"/>
                  </a:lnTo>
                  <a:lnTo>
                    <a:pt x="1028700" y="723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3703" y="3485388"/>
              <a:ext cx="164591" cy="16535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105400" y="3529596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914400" y="38100"/>
                  </a:moveTo>
                  <a:lnTo>
                    <a:pt x="901700" y="31750"/>
                  </a:ln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01700" y="44450"/>
                  </a:lnTo>
                  <a:lnTo>
                    <a:pt x="914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3303" y="1885188"/>
              <a:ext cx="164592" cy="165353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4271771" y="2215642"/>
            <a:ext cx="2419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0.9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084571" y="2045716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415279" y="2166874"/>
            <a:ext cx="114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71771" y="2749295"/>
            <a:ext cx="387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spc="-20" dirty="0">
                <a:latin typeface="Times New Roman"/>
                <a:cs typeface="Times New Roman"/>
              </a:rPr>
              <a:t>0.64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84571" y="2579624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15279" y="2700274"/>
            <a:ext cx="114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71771" y="3285744"/>
            <a:ext cx="41655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0.576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84571" y="3113277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37" baseline="-12152" dirty="0">
                <a:latin typeface="Times New Roman"/>
                <a:cs typeface="Times New Roman"/>
              </a:rPr>
              <a:t>z</a:t>
            </a:r>
            <a:r>
              <a:rPr sz="1050" spc="-25" dirty="0">
                <a:latin typeface="Times New Roman"/>
                <a:cs typeface="Times New Roman"/>
              </a:rPr>
              <a:t>-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6794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Fourier</a:t>
            </a:r>
            <a:r>
              <a:rPr u="none" spc="-235" dirty="0"/>
              <a:t> </a:t>
            </a:r>
            <a:r>
              <a:rPr u="none" dirty="0"/>
              <a:t>representation</a:t>
            </a:r>
            <a:r>
              <a:rPr u="none" spc="-140" dirty="0"/>
              <a:t> </a:t>
            </a:r>
            <a:r>
              <a:rPr u="none" dirty="0"/>
              <a:t>of</a:t>
            </a:r>
            <a:r>
              <a:rPr u="none" spc="-195" dirty="0"/>
              <a:t> </a:t>
            </a:r>
            <a:r>
              <a:rPr u="none" spc="-10" dirty="0"/>
              <a:t>signals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143000"/>
            <a:ext cx="7328154" cy="555879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Fourier</a:t>
            </a:r>
            <a:r>
              <a:rPr u="none" spc="-235" dirty="0"/>
              <a:t> </a:t>
            </a:r>
            <a:r>
              <a:rPr u="none" dirty="0"/>
              <a:t>representation</a:t>
            </a:r>
            <a:r>
              <a:rPr u="none" spc="-140" dirty="0"/>
              <a:t> </a:t>
            </a:r>
            <a:r>
              <a:rPr u="none" dirty="0"/>
              <a:t>of</a:t>
            </a:r>
            <a:r>
              <a:rPr u="none" spc="-195" dirty="0"/>
              <a:t> </a:t>
            </a:r>
            <a:r>
              <a:rPr u="none" spc="-10" dirty="0"/>
              <a:t>signals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217675"/>
            <a:ext cx="7542276" cy="530352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Fourier</a:t>
            </a:r>
            <a:r>
              <a:rPr u="none" spc="-235" dirty="0"/>
              <a:t> </a:t>
            </a:r>
            <a:r>
              <a:rPr u="none" dirty="0"/>
              <a:t>representation</a:t>
            </a:r>
            <a:r>
              <a:rPr u="none" spc="-140" dirty="0"/>
              <a:t> </a:t>
            </a:r>
            <a:r>
              <a:rPr u="none" dirty="0"/>
              <a:t>of</a:t>
            </a:r>
            <a:r>
              <a:rPr u="none" spc="-195" dirty="0"/>
              <a:t> </a:t>
            </a:r>
            <a:r>
              <a:rPr u="none" spc="-10" dirty="0"/>
              <a:t>signals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147572"/>
            <a:ext cx="8021574" cy="4954524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6827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70" dirty="0"/>
              <a:t> </a:t>
            </a:r>
            <a:r>
              <a:rPr u="none" spc="-10" dirty="0"/>
              <a:t>complex</a:t>
            </a:r>
            <a:r>
              <a:rPr u="none" spc="-195" dirty="0"/>
              <a:t> </a:t>
            </a:r>
            <a:r>
              <a:rPr u="none" spc="-10" dirty="0"/>
              <a:t>exponentials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219200"/>
            <a:ext cx="7389876" cy="527304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02252" y="2241549"/>
            <a:ext cx="55626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15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k</a:t>
            </a:r>
            <a:r>
              <a:rPr sz="1450" spc="270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3900" y="-84074"/>
            <a:ext cx="51276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45" dirty="0"/>
              <a:t> </a:t>
            </a:r>
            <a:r>
              <a:rPr u="none" dirty="0"/>
              <a:t>Fourier</a:t>
            </a:r>
            <a:r>
              <a:rPr u="none" spc="-210" dirty="0"/>
              <a:t> </a:t>
            </a:r>
            <a:r>
              <a:rPr u="none" spc="-10" dirty="0"/>
              <a:t>Series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83126" y="783843"/>
            <a:ext cx="448309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" dirty="0">
                <a:latin typeface="Verdana"/>
                <a:cs typeface="Verdana"/>
              </a:rPr>
              <a:t>x</a:t>
            </a:r>
            <a:r>
              <a:rPr sz="1450" spc="-185" dirty="0">
                <a:latin typeface="Verdana"/>
                <a:cs typeface="Verdana"/>
              </a:rPr>
              <a:t> </a:t>
            </a:r>
            <a:r>
              <a:rPr sz="1450" spc="-25" dirty="0">
                <a:latin typeface="Verdana"/>
                <a:cs typeface="Verdana"/>
              </a:rPr>
              <a:t>[n]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5091" y="612393"/>
            <a:ext cx="717804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85445" algn="l"/>
                <a:tab pos="4471035" algn="l"/>
              </a:tabLst>
            </a:pPr>
            <a:r>
              <a:rPr sz="2500" dirty="0">
                <a:latin typeface="Times New Roman"/>
                <a:cs typeface="Times New Roman"/>
              </a:rPr>
              <a:t>Given</a:t>
            </a:r>
            <a:r>
              <a:rPr sz="2500" spc="-16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a</a:t>
            </a:r>
            <a:r>
              <a:rPr sz="2500" spc="-114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periodic</a:t>
            </a:r>
            <a:r>
              <a:rPr sz="2500" spc="-10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sequence</a:t>
            </a:r>
            <a:r>
              <a:rPr sz="2500" spc="-70" dirty="0">
                <a:latin typeface="Times New Roman"/>
                <a:cs typeface="Times New Roman"/>
              </a:rPr>
              <a:t> </a:t>
            </a:r>
            <a:r>
              <a:rPr sz="2175" spc="-75" baseline="44061" dirty="0">
                <a:latin typeface="Verdana"/>
                <a:cs typeface="Verdana"/>
              </a:rPr>
              <a:t>~</a:t>
            </a:r>
            <a:r>
              <a:rPr sz="2175" baseline="44061" dirty="0">
                <a:latin typeface="Verdana"/>
                <a:cs typeface="Verdana"/>
              </a:rPr>
              <a:t>	</a:t>
            </a:r>
            <a:r>
              <a:rPr sz="2500" dirty="0">
                <a:latin typeface="Times New Roman"/>
                <a:cs typeface="Times New Roman"/>
              </a:rPr>
              <a:t>with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period</a:t>
            </a:r>
            <a:r>
              <a:rPr sz="2500" spc="-4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N</a:t>
            </a:r>
            <a:r>
              <a:rPr sz="2500" spc="-8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so</a:t>
            </a:r>
            <a:r>
              <a:rPr sz="2500" spc="-90" dirty="0">
                <a:latin typeface="Times New Roman"/>
                <a:cs typeface="Times New Roman"/>
              </a:rPr>
              <a:t> </a:t>
            </a:r>
            <a:r>
              <a:rPr sz="2500" spc="-20" dirty="0">
                <a:latin typeface="Times New Roman"/>
                <a:cs typeface="Times New Roman"/>
              </a:rPr>
              <a:t>that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42461" y="1027684"/>
            <a:ext cx="1831339" cy="464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25"/>
              </a:lnSpc>
              <a:spcBef>
                <a:spcPts val="100"/>
              </a:spcBef>
              <a:tabLst>
                <a:tab pos="802005" algn="l"/>
              </a:tabLst>
            </a:pPr>
            <a:r>
              <a:rPr sz="1450" spc="-50" dirty="0">
                <a:latin typeface="Verdana"/>
                <a:cs typeface="Verdana"/>
              </a:rPr>
              <a:t>~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50" dirty="0">
                <a:latin typeface="Verdana"/>
                <a:cs typeface="Verdana"/>
              </a:rPr>
              <a:t>~</a:t>
            </a:r>
            <a:endParaRPr sz="1450">
              <a:latin typeface="Verdana"/>
              <a:cs typeface="Verdana"/>
            </a:endParaRPr>
          </a:p>
          <a:p>
            <a:pPr marL="63500">
              <a:lnSpc>
                <a:spcPts val="1725"/>
              </a:lnSpc>
              <a:tabLst>
                <a:tab pos="855980" algn="l"/>
              </a:tabLst>
            </a:pPr>
            <a:r>
              <a:rPr sz="1450" spc="-10" dirty="0">
                <a:latin typeface="Verdana"/>
                <a:cs typeface="Verdana"/>
              </a:rPr>
              <a:t>x</a:t>
            </a:r>
            <a:r>
              <a:rPr sz="1450" spc="-21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[n]</a:t>
            </a:r>
            <a:r>
              <a:rPr sz="1450" spc="330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spc="-10" dirty="0">
                <a:latin typeface="Verdana"/>
                <a:cs typeface="Verdana"/>
              </a:rPr>
              <a:t>x</a:t>
            </a:r>
            <a:r>
              <a:rPr sz="1450" spc="-254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[n</a:t>
            </a:r>
            <a:r>
              <a:rPr sz="1450" spc="31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rN</a:t>
            </a:r>
            <a:r>
              <a:rPr sz="1450" spc="-35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]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091" y="1679955"/>
            <a:ext cx="678942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85445" algn="l"/>
              </a:tabLst>
            </a:pP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15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Fourier</a:t>
            </a:r>
            <a:r>
              <a:rPr sz="2500" spc="-65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Times New Roman"/>
                <a:cs typeface="Times New Roman"/>
              </a:rPr>
              <a:t>s</a:t>
            </a:r>
            <a:r>
              <a:rPr sz="2500" spc="-30" dirty="0">
                <a:latin typeface="Times New Roman"/>
                <a:cs typeface="Times New Roman"/>
              </a:rPr>
              <a:t>er</a:t>
            </a:r>
            <a:r>
              <a:rPr sz="2500" spc="-25" dirty="0">
                <a:latin typeface="Times New Roman"/>
                <a:cs typeface="Times New Roman"/>
              </a:rPr>
              <a:t>i</a:t>
            </a:r>
            <a:r>
              <a:rPr sz="2500" spc="-35" dirty="0">
                <a:latin typeface="Times New Roman"/>
                <a:cs typeface="Times New Roman"/>
              </a:rPr>
              <a:t>e</a:t>
            </a:r>
            <a:r>
              <a:rPr sz="2500" spc="-925" dirty="0">
                <a:latin typeface="Times New Roman"/>
                <a:cs typeface="Times New Roman"/>
              </a:rPr>
              <a:t>s</a:t>
            </a:r>
            <a:r>
              <a:rPr sz="2175" spc="-15" baseline="-24904" dirty="0">
                <a:latin typeface="Verdana"/>
                <a:cs typeface="Verdana"/>
              </a:rPr>
              <a:t>~</a:t>
            </a:r>
            <a:r>
              <a:rPr sz="2175" spc="-345" baseline="-24904" dirty="0">
                <a:latin typeface="Verdana"/>
                <a:cs typeface="Verdana"/>
              </a:rPr>
              <a:t> </a:t>
            </a:r>
            <a:r>
              <a:rPr sz="2500" spc="5" dirty="0">
                <a:latin typeface="Times New Roman"/>
                <a:cs typeface="Times New Roman"/>
              </a:rPr>
              <a:t>r</a:t>
            </a:r>
            <a:r>
              <a:rPr sz="2500" spc="-10" dirty="0">
                <a:latin typeface="Times New Roman"/>
                <a:cs typeface="Times New Roman"/>
              </a:rPr>
              <a:t>ep</a:t>
            </a:r>
            <a:r>
              <a:rPr sz="2500" spc="5" dirty="0">
                <a:latin typeface="Times New Roman"/>
                <a:cs typeface="Times New Roman"/>
              </a:rPr>
              <a:t>r</a:t>
            </a:r>
            <a:r>
              <a:rPr sz="2500" spc="-210" dirty="0">
                <a:latin typeface="Times New Roman"/>
                <a:cs typeface="Times New Roman"/>
              </a:rPr>
              <a:t>e</a:t>
            </a:r>
            <a:r>
              <a:rPr sz="2400" spc="-1237" baseline="-6944" dirty="0">
                <a:latin typeface="Verdana"/>
                <a:cs typeface="Verdana"/>
              </a:rPr>
              <a:t>1</a:t>
            </a:r>
            <a:r>
              <a:rPr sz="2500" spc="-25" dirty="0">
                <a:latin typeface="Times New Roman"/>
                <a:cs typeface="Times New Roman"/>
              </a:rPr>
              <a:t>se</a:t>
            </a:r>
            <a:r>
              <a:rPr sz="2500" dirty="0">
                <a:latin typeface="Times New Roman"/>
                <a:cs typeface="Times New Roman"/>
              </a:rPr>
              <a:t>ntat</a:t>
            </a:r>
            <a:r>
              <a:rPr sz="2500" spc="-20" dirty="0">
                <a:latin typeface="Times New Roman"/>
                <a:cs typeface="Times New Roman"/>
              </a:rPr>
              <a:t>i</a:t>
            </a:r>
            <a:r>
              <a:rPr sz="2500" spc="-15" dirty="0">
                <a:latin typeface="Times New Roman"/>
                <a:cs typeface="Times New Roman"/>
              </a:rPr>
              <a:t>o</a:t>
            </a:r>
            <a:r>
              <a:rPr sz="2500" dirty="0">
                <a:latin typeface="Times New Roman"/>
                <a:cs typeface="Times New Roman"/>
              </a:rPr>
              <a:t>n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can</a:t>
            </a:r>
            <a:r>
              <a:rPr sz="2500" spc="-6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be</a:t>
            </a:r>
            <a:r>
              <a:rPr sz="2500" spc="-10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written</a:t>
            </a:r>
            <a:r>
              <a:rPr sz="2500" spc="-75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as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9514" y="2191257"/>
            <a:ext cx="66611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" dirty="0">
                <a:latin typeface="Verdana"/>
                <a:cs typeface="Verdana"/>
              </a:rPr>
              <a:t>x</a:t>
            </a:r>
            <a:r>
              <a:rPr sz="1450" spc="-21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[n]</a:t>
            </a:r>
            <a:r>
              <a:rPr sz="1450" spc="325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73829" y="2115057"/>
            <a:ext cx="225425" cy="570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  <a:p>
            <a:pPr marL="57150" algn="ctr">
              <a:lnSpc>
                <a:spcPct val="100000"/>
              </a:lnSpc>
              <a:spcBef>
                <a:spcPts val="630"/>
              </a:spcBef>
            </a:pPr>
            <a:r>
              <a:rPr sz="850" spc="-50" dirty="0">
                <a:latin typeface="Verdana"/>
                <a:cs typeface="Verdana"/>
              </a:rPr>
              <a:t>k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33926" y="2072640"/>
            <a:ext cx="14090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31165" algn="l"/>
                <a:tab pos="687070" algn="l"/>
              </a:tabLst>
            </a:pPr>
            <a:r>
              <a:rPr sz="2025" spc="52" baseline="26748" dirty="0">
                <a:latin typeface="Verdana"/>
                <a:cs typeface="Verdana"/>
              </a:rPr>
              <a:t>~</a:t>
            </a:r>
            <a:r>
              <a:rPr sz="2100" spc="35" dirty="0">
                <a:latin typeface="Symbol"/>
                <a:cs typeface="Symbol"/>
              </a:rPr>
              <a:t>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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22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1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4214" y="2415286"/>
            <a:ext cx="1638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N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2486" y="2765043"/>
            <a:ext cx="8060055" cy="213868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407670" marR="81280" indent="-344805">
              <a:lnSpc>
                <a:spcPct val="79000"/>
              </a:lnSpc>
              <a:spcBef>
                <a:spcPts val="730"/>
              </a:spcBef>
              <a:buFont typeface="Arial MT"/>
              <a:buChar char="•"/>
              <a:tabLst>
                <a:tab pos="407670" algn="l"/>
              </a:tabLst>
            </a:pP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15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Fourier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series</a:t>
            </a:r>
            <a:r>
              <a:rPr sz="2500" spc="-7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representation</a:t>
            </a:r>
            <a:r>
              <a:rPr sz="2500" spc="-2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of</a:t>
            </a:r>
            <a:r>
              <a:rPr sz="2500" spc="-110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continuous-</a:t>
            </a:r>
            <a:r>
              <a:rPr sz="2500" spc="-20" dirty="0">
                <a:latin typeface="Times New Roman"/>
                <a:cs typeface="Times New Roman"/>
              </a:rPr>
              <a:t>time </a:t>
            </a:r>
            <a:r>
              <a:rPr sz="2500" spc="-10" dirty="0">
                <a:latin typeface="Times New Roman"/>
                <a:cs typeface="Times New Roman"/>
              </a:rPr>
              <a:t>periodic</a:t>
            </a:r>
            <a:r>
              <a:rPr sz="2500" spc="-145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signals</a:t>
            </a:r>
            <a:r>
              <a:rPr sz="2500" spc="-13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require</a:t>
            </a:r>
            <a:r>
              <a:rPr sz="2500" spc="-12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infinite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many</a:t>
            </a:r>
            <a:r>
              <a:rPr sz="2500" spc="-12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complex</a:t>
            </a:r>
            <a:r>
              <a:rPr sz="2500" spc="-75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exponentials</a:t>
            </a:r>
            <a:endParaRPr sz="2500">
              <a:latin typeface="Times New Roman"/>
              <a:cs typeface="Times New Roman"/>
            </a:endParaRPr>
          </a:p>
          <a:p>
            <a:pPr marL="407670" indent="-347345">
              <a:lnSpc>
                <a:spcPct val="100000"/>
              </a:lnSpc>
              <a:buFont typeface="Arial MT"/>
              <a:buChar char="•"/>
              <a:tabLst>
                <a:tab pos="407670" algn="l"/>
              </a:tabLst>
            </a:pPr>
            <a:r>
              <a:rPr sz="2500" dirty="0">
                <a:latin typeface="Times New Roman"/>
                <a:cs typeface="Times New Roman"/>
              </a:rPr>
              <a:t>Not</a:t>
            </a:r>
            <a:r>
              <a:rPr sz="2500" spc="-13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that</a:t>
            </a:r>
            <a:r>
              <a:rPr sz="2500" spc="-4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for</a:t>
            </a:r>
            <a:r>
              <a:rPr sz="2500" spc="-65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discrete-</a:t>
            </a:r>
            <a:r>
              <a:rPr sz="2500" dirty="0">
                <a:latin typeface="Times New Roman"/>
                <a:cs typeface="Times New Roman"/>
              </a:rPr>
              <a:t>time</a:t>
            </a:r>
            <a:r>
              <a:rPr sz="2500" spc="1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periodic</a:t>
            </a:r>
            <a:r>
              <a:rPr sz="2500" spc="-7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signals</a:t>
            </a:r>
            <a:r>
              <a:rPr sz="2500" spc="-5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we</a:t>
            </a:r>
            <a:r>
              <a:rPr sz="2500" spc="-90" dirty="0">
                <a:latin typeface="Times New Roman"/>
                <a:cs typeface="Times New Roman"/>
              </a:rPr>
              <a:t> </a:t>
            </a:r>
            <a:r>
              <a:rPr sz="2500" spc="-20" dirty="0">
                <a:latin typeface="Times New Roman"/>
                <a:cs typeface="Times New Roman"/>
              </a:rPr>
              <a:t>have</a:t>
            </a:r>
            <a:endParaRPr sz="2500">
              <a:latin typeface="Times New Roman"/>
              <a:cs typeface="Times New Roman"/>
            </a:endParaRPr>
          </a:p>
          <a:p>
            <a:pPr marL="53975" algn="ctr">
              <a:lnSpc>
                <a:spcPct val="100000"/>
              </a:lnSpc>
              <a:spcBef>
                <a:spcPts val="245"/>
              </a:spcBef>
              <a:tabLst>
                <a:tab pos="1523365" algn="l"/>
              </a:tabLst>
            </a:pPr>
            <a:r>
              <a:rPr sz="2175" baseline="-24904" dirty="0">
                <a:latin typeface="Verdana"/>
                <a:cs typeface="Verdana"/>
              </a:rPr>
              <a:t>e</a:t>
            </a:r>
            <a:r>
              <a:rPr sz="2175" spc="-195" baseline="-24904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20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7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6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10" dirty="0">
                <a:latin typeface="Verdana"/>
                <a:cs typeface="Verdana"/>
              </a:rPr>
              <a:t> </a:t>
            </a:r>
            <a:r>
              <a:rPr sz="850" spc="-10" dirty="0">
                <a:latin typeface="Verdana"/>
                <a:cs typeface="Verdana"/>
              </a:rPr>
              <a:t>N</a:t>
            </a:r>
            <a:r>
              <a:rPr sz="850" spc="-85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</a:t>
            </a:r>
            <a:r>
              <a:rPr sz="850" dirty="0">
                <a:latin typeface="Verdana"/>
                <a:cs typeface="Verdana"/>
              </a:rPr>
              <a:t>k</a:t>
            </a:r>
            <a:r>
              <a:rPr sz="850" spc="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</a:t>
            </a:r>
            <a:r>
              <a:rPr sz="850" spc="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mN</a:t>
            </a:r>
            <a:r>
              <a:rPr sz="850" spc="195" dirty="0">
                <a:latin typeface="Verdana"/>
                <a:cs typeface="Verdana"/>
              </a:rPr>
              <a:t> </a:t>
            </a:r>
            <a:r>
              <a:rPr sz="120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n</a:t>
            </a:r>
            <a:r>
              <a:rPr sz="850" dirty="0">
                <a:latin typeface="Verdana"/>
                <a:cs typeface="Verdana"/>
              </a:rPr>
              <a:t>	</a:t>
            </a:r>
            <a:r>
              <a:rPr sz="2175" baseline="-24904" dirty="0">
                <a:latin typeface="Symbol"/>
                <a:cs typeface="Symbol"/>
              </a:rPr>
              <a:t></a:t>
            </a:r>
            <a:r>
              <a:rPr sz="2175" spc="165" baseline="-24904" dirty="0">
                <a:latin typeface="Times New Roman"/>
                <a:cs typeface="Times New Roman"/>
              </a:rPr>
              <a:t>  </a:t>
            </a:r>
            <a:r>
              <a:rPr sz="2175" baseline="-24904" dirty="0">
                <a:latin typeface="Verdana"/>
                <a:cs typeface="Verdana"/>
              </a:rPr>
              <a:t>e</a:t>
            </a:r>
            <a:r>
              <a:rPr sz="2175" spc="-150" baseline="-24904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20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6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6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30" dirty="0">
                <a:latin typeface="Verdana"/>
                <a:cs typeface="Verdana"/>
              </a:rPr>
              <a:t> </a:t>
            </a:r>
            <a:r>
              <a:rPr sz="850" spc="-10" dirty="0">
                <a:latin typeface="Verdana"/>
                <a:cs typeface="Verdana"/>
              </a:rPr>
              <a:t>N</a:t>
            </a:r>
            <a:r>
              <a:rPr sz="850" spc="-85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</a:t>
            </a:r>
            <a:r>
              <a:rPr sz="850" dirty="0">
                <a:latin typeface="Verdana"/>
                <a:cs typeface="Verdana"/>
              </a:rPr>
              <a:t>kn</a:t>
            </a:r>
            <a:r>
              <a:rPr sz="850" spc="-20" dirty="0">
                <a:latin typeface="Verdana"/>
                <a:cs typeface="Verdana"/>
              </a:rPr>
              <a:t> </a:t>
            </a:r>
            <a:r>
              <a:rPr sz="2175" baseline="-24904" dirty="0">
                <a:latin typeface="Verdana"/>
                <a:cs typeface="Verdana"/>
              </a:rPr>
              <a:t>e</a:t>
            </a:r>
            <a:r>
              <a:rPr sz="2175" spc="-120" baseline="-24904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20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-12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mn</a:t>
            </a:r>
            <a:r>
              <a:rPr sz="850" spc="165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</a:t>
            </a:r>
            <a:r>
              <a:rPr sz="1200" spc="409" dirty="0">
                <a:latin typeface="Times New Roman"/>
                <a:cs typeface="Times New Roman"/>
              </a:rPr>
              <a:t> </a:t>
            </a:r>
            <a:r>
              <a:rPr sz="2175" baseline="-24904" dirty="0">
                <a:latin typeface="Symbol"/>
                <a:cs typeface="Symbol"/>
              </a:rPr>
              <a:t></a:t>
            </a:r>
            <a:r>
              <a:rPr sz="2175" spc="172" baseline="-24904" dirty="0">
                <a:latin typeface="Times New Roman"/>
                <a:cs typeface="Times New Roman"/>
              </a:rPr>
              <a:t>  </a:t>
            </a:r>
            <a:r>
              <a:rPr sz="2175" baseline="-24904" dirty="0">
                <a:latin typeface="Verdana"/>
                <a:cs typeface="Verdana"/>
              </a:rPr>
              <a:t>e</a:t>
            </a:r>
            <a:r>
              <a:rPr sz="2175" spc="-157" baseline="-24904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20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3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6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50" dirty="0">
                <a:latin typeface="Verdana"/>
                <a:cs typeface="Verdana"/>
              </a:rPr>
              <a:t> </a:t>
            </a:r>
            <a:r>
              <a:rPr sz="120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850">
              <a:latin typeface="Verdana"/>
              <a:cs typeface="Verdana"/>
            </a:endParaRPr>
          </a:p>
          <a:p>
            <a:pPr marL="407670" marR="271780" indent="-344805">
              <a:lnSpc>
                <a:spcPts val="2400"/>
              </a:lnSpc>
              <a:buFont typeface="Arial MT"/>
              <a:buChar char="•"/>
              <a:tabLst>
                <a:tab pos="407670" algn="l"/>
              </a:tabLst>
            </a:pPr>
            <a:r>
              <a:rPr sz="2500" dirty="0">
                <a:latin typeface="Times New Roman"/>
                <a:cs typeface="Times New Roman"/>
              </a:rPr>
              <a:t>Due</a:t>
            </a:r>
            <a:r>
              <a:rPr sz="2500" spc="-16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to</a:t>
            </a:r>
            <a:r>
              <a:rPr sz="2500" spc="-7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12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periodicity</a:t>
            </a:r>
            <a:r>
              <a:rPr sz="2500" spc="-7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of</a:t>
            </a:r>
            <a:r>
              <a:rPr sz="2500" spc="-8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9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complex</a:t>
            </a:r>
            <a:r>
              <a:rPr sz="2500" spc="-5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exponential</a:t>
            </a:r>
            <a:r>
              <a:rPr sz="2500" spc="-6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we</a:t>
            </a:r>
            <a:r>
              <a:rPr sz="2500" spc="-110" dirty="0">
                <a:latin typeface="Times New Roman"/>
                <a:cs typeface="Times New Roman"/>
              </a:rPr>
              <a:t> </a:t>
            </a:r>
            <a:r>
              <a:rPr sz="2500" spc="-20" dirty="0">
                <a:latin typeface="Times New Roman"/>
                <a:cs typeface="Times New Roman"/>
              </a:rPr>
              <a:t>only </a:t>
            </a:r>
            <a:r>
              <a:rPr sz="2500" dirty="0">
                <a:latin typeface="Times New Roman"/>
                <a:cs typeface="Times New Roman"/>
              </a:rPr>
              <a:t>need</a:t>
            </a:r>
            <a:r>
              <a:rPr sz="2500" spc="-12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N</a:t>
            </a:r>
            <a:r>
              <a:rPr sz="2500" spc="-13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exponentials</a:t>
            </a:r>
            <a:r>
              <a:rPr sz="2500" spc="-4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for</a:t>
            </a:r>
            <a:r>
              <a:rPr sz="2500" spc="-5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discrete</a:t>
            </a:r>
            <a:r>
              <a:rPr sz="2500" spc="-6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time</a:t>
            </a:r>
            <a:r>
              <a:rPr sz="2500" spc="-7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Fourier</a:t>
            </a:r>
            <a:r>
              <a:rPr sz="2500" spc="-80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series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5129" y="5062220"/>
            <a:ext cx="1765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~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56405" y="4898440"/>
            <a:ext cx="163830" cy="72263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100"/>
              </a:spcBef>
            </a:pP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450" spc="-50" dirty="0">
                <a:latin typeface="Verdana"/>
                <a:cs typeface="Verdana"/>
              </a:rPr>
              <a:t>N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59352" y="4943347"/>
            <a:ext cx="5092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spc="-10" dirty="0">
                <a:latin typeface="Verdana"/>
                <a:cs typeface="Verdana"/>
              </a:rPr>
              <a:t>N</a:t>
            </a:r>
            <a:r>
              <a:rPr sz="850" spc="-7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50" dirty="0">
                <a:latin typeface="Verdana"/>
                <a:cs typeface="Verdana"/>
              </a:rPr>
              <a:t> </a:t>
            </a:r>
            <a:r>
              <a:rPr sz="2175" spc="-75" baseline="-17241" dirty="0">
                <a:latin typeface="Verdana"/>
                <a:cs typeface="Verdana"/>
              </a:rPr>
              <a:t>~</a:t>
            </a:r>
            <a:endParaRPr sz="2175" baseline="-17241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30267" y="5094223"/>
            <a:ext cx="35750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270" algn="l"/>
              </a:tabLst>
            </a:pPr>
            <a:r>
              <a:rPr sz="2100" spc="-50" dirty="0">
                <a:latin typeface="Symbol"/>
                <a:cs typeface="Symbol"/>
              </a:rPr>
              <a:t>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33441" y="5004816"/>
            <a:ext cx="6826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6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4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4754" y="5176266"/>
            <a:ext cx="66675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" dirty="0">
                <a:latin typeface="Verdana"/>
                <a:cs typeface="Verdana"/>
              </a:rPr>
              <a:t>x</a:t>
            </a:r>
            <a:r>
              <a:rPr sz="1450" spc="-21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[n]</a:t>
            </a:r>
            <a:r>
              <a:rPr sz="1450" spc="325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09644" y="5213603"/>
            <a:ext cx="22479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6635" y="5266182"/>
            <a:ext cx="56769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204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k</a:t>
            </a:r>
            <a:r>
              <a:rPr sz="1450" spc="310" dirty="0">
                <a:latin typeface="Verdana"/>
                <a:cs typeface="Verdana"/>
              </a:rPr>
              <a:t> </a:t>
            </a:r>
            <a:r>
              <a:rPr sz="1450" spc="-60" dirty="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94403" y="5469635"/>
            <a:ext cx="2908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k</a:t>
            </a:r>
            <a:r>
              <a:rPr sz="850" spc="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2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58565" y="2315336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642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73804" y="5316854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5">
                <a:moveTo>
                  <a:pt x="0" y="0"/>
                </a:moveTo>
                <a:lnTo>
                  <a:pt x="18440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6091" y="4473702"/>
            <a:ext cx="1765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~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2691" y="-47498"/>
            <a:ext cx="61537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25" dirty="0"/>
              <a:t> </a:t>
            </a:r>
            <a:r>
              <a:rPr u="none" dirty="0"/>
              <a:t>Fourier</a:t>
            </a:r>
            <a:r>
              <a:rPr u="none" spc="-215" dirty="0"/>
              <a:t> </a:t>
            </a:r>
            <a:r>
              <a:rPr u="none" dirty="0"/>
              <a:t>Series</a:t>
            </a:r>
            <a:r>
              <a:rPr u="none" spc="-204" dirty="0"/>
              <a:t> </a:t>
            </a:r>
            <a:r>
              <a:rPr u="none" spc="-20" dirty="0"/>
              <a:t>Pair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3400" y="749553"/>
            <a:ext cx="6849109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A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periodic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sequence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in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terms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Fourier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series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coefficients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4989" y="1149604"/>
            <a:ext cx="1765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~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8958" y="1030731"/>
            <a:ext cx="5092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spc="-10" dirty="0">
                <a:latin typeface="Verdana"/>
                <a:cs typeface="Verdana"/>
              </a:rPr>
              <a:t>N</a:t>
            </a:r>
            <a:r>
              <a:rPr sz="850" spc="-7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50" dirty="0">
                <a:latin typeface="Verdana"/>
                <a:cs typeface="Verdana"/>
              </a:rPr>
              <a:t> </a:t>
            </a:r>
            <a:r>
              <a:rPr sz="2175" spc="-75" baseline="-17241" dirty="0">
                <a:latin typeface="Verdana"/>
                <a:cs typeface="Verdana"/>
              </a:rPr>
              <a:t>~</a:t>
            </a:r>
            <a:endParaRPr sz="2175" baseline="-17241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9620" y="1181861"/>
            <a:ext cx="3448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270" algn="l"/>
              </a:tabLst>
            </a:pPr>
            <a:r>
              <a:rPr sz="2100" spc="-50" dirty="0">
                <a:latin typeface="Symbol"/>
                <a:cs typeface="Symbol"/>
              </a:rPr>
              <a:t>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82794" y="1092199"/>
            <a:ext cx="68580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6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4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1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22422" y="1263904"/>
            <a:ext cx="6654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" dirty="0">
                <a:latin typeface="Verdana"/>
                <a:cs typeface="Verdana"/>
              </a:rPr>
              <a:t>x</a:t>
            </a:r>
            <a:r>
              <a:rPr sz="1450" spc="-21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[n]</a:t>
            </a:r>
            <a:r>
              <a:rPr sz="1450" spc="325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3755" y="1304036"/>
            <a:ext cx="22479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60747" y="1356867"/>
            <a:ext cx="56832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204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k</a:t>
            </a:r>
            <a:r>
              <a:rPr sz="1450" spc="315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93565" y="986079"/>
            <a:ext cx="170180" cy="72199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100"/>
              </a:spcBef>
            </a:pP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450" spc="-50" dirty="0">
                <a:latin typeface="Verdana"/>
                <a:cs typeface="Verdana"/>
              </a:rPr>
              <a:t>N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28515" y="1559813"/>
            <a:ext cx="2908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k</a:t>
            </a:r>
            <a:r>
              <a:rPr sz="850" spc="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2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400" y="1722627"/>
            <a:ext cx="59474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The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Fourier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series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coefficients</a:t>
            </a:r>
            <a:r>
              <a:rPr sz="2200" spc="-10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can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be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obtained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via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61029" y="2176271"/>
            <a:ext cx="488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26748" dirty="0">
                <a:latin typeface="Verdana"/>
                <a:cs typeface="Verdana"/>
              </a:rPr>
              <a:t>~</a:t>
            </a:r>
            <a:r>
              <a:rPr sz="2100" dirty="0">
                <a:latin typeface="Symbol"/>
                <a:cs typeface="Symbol"/>
              </a:rPr>
              <a:t>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67911" y="2241549"/>
            <a:ext cx="52768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2175" spc="-75" baseline="-30651" dirty="0">
                <a:latin typeface="Verdana"/>
                <a:cs typeface="Verdana"/>
              </a:rPr>
              <a:t>~</a:t>
            </a:r>
            <a:endParaRPr sz="2175" baseline="-30651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3084" y="2303017"/>
            <a:ext cx="78549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10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1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1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5" dirty="0">
                <a:latin typeface="Verdana"/>
                <a:cs typeface="Verdana"/>
              </a:rPr>
              <a:t>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745" y="2412035"/>
            <a:ext cx="4357370" cy="101981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2651125">
              <a:lnSpc>
                <a:spcPct val="100000"/>
              </a:lnSpc>
              <a:spcBef>
                <a:spcPts val="730"/>
              </a:spcBef>
              <a:tabLst>
                <a:tab pos="3181350" algn="l"/>
                <a:tab pos="3413125" algn="l"/>
                <a:tab pos="3757295" algn="l"/>
              </a:tabLst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215" dirty="0">
                <a:latin typeface="Verdana"/>
                <a:cs typeface="Verdana"/>
              </a:rPr>
              <a:t> </a:t>
            </a:r>
            <a:r>
              <a:rPr sz="1450" spc="-60" dirty="0">
                <a:latin typeface="Verdana"/>
                <a:cs typeface="Verdana"/>
              </a:rPr>
              <a:t>k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50" dirty="0">
                <a:latin typeface="Symbol"/>
                <a:cs typeface="Symbol"/>
              </a:rPr>
              <a:t>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3300" spc="-75" baseline="-7575" dirty="0">
                <a:latin typeface="Symbol"/>
                <a:cs typeface="Symbol"/>
              </a:rPr>
              <a:t></a:t>
            </a:r>
            <a:r>
              <a:rPr sz="3300" baseline="-7575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Verdana"/>
                <a:cs typeface="Verdana"/>
              </a:rPr>
              <a:t>x</a:t>
            </a:r>
            <a:r>
              <a:rPr sz="1450" spc="-100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[n]e</a:t>
            </a:r>
            <a:endParaRPr sz="1450">
              <a:latin typeface="Verdana"/>
              <a:cs typeface="Verdana"/>
            </a:endParaRPr>
          </a:p>
          <a:p>
            <a:pPr marR="686435" algn="r">
              <a:lnSpc>
                <a:spcPct val="100000"/>
              </a:lnSpc>
              <a:spcBef>
                <a:spcPts val="245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  <a:p>
            <a:pPr marL="385445" indent="-347345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385445" algn="l"/>
              </a:tabLst>
            </a:pPr>
            <a:r>
              <a:rPr sz="2200" dirty="0">
                <a:latin typeface="Times New Roman"/>
                <a:cs typeface="Times New Roman"/>
              </a:rPr>
              <a:t>For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convenience</a:t>
            </a:r>
            <a:r>
              <a:rPr sz="2200" spc="-12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we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sometimes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use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400" y="3735323"/>
            <a:ext cx="235775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200" spc="-10" dirty="0">
                <a:latin typeface="Times New Roman"/>
                <a:cs typeface="Times New Roman"/>
              </a:rPr>
              <a:t>Analysis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equation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99103" y="3750564"/>
            <a:ext cx="486409" cy="817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W</a:t>
            </a:r>
            <a:r>
              <a:rPr sz="1450" spc="-270" dirty="0">
                <a:latin typeface="Verdana"/>
                <a:cs typeface="Verdana"/>
              </a:rPr>
              <a:t> </a:t>
            </a:r>
            <a:r>
              <a:rPr sz="1275" spc="-75" baseline="-22875" dirty="0">
                <a:latin typeface="Verdana"/>
                <a:cs typeface="Verdana"/>
              </a:rPr>
              <a:t>N</a:t>
            </a:r>
            <a:endParaRPr sz="1275" baseline="-22875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35"/>
              </a:spcBef>
            </a:pPr>
            <a:endParaRPr sz="8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</a:pPr>
            <a:r>
              <a:rPr sz="2025" baseline="26748" dirty="0">
                <a:latin typeface="Verdana"/>
                <a:cs typeface="Verdana"/>
              </a:rPr>
              <a:t>~</a:t>
            </a:r>
            <a:r>
              <a:rPr sz="2100" dirty="0">
                <a:latin typeface="Symbol"/>
                <a:cs typeface="Symbol"/>
              </a:rPr>
              <a:t></a:t>
            </a:r>
            <a:r>
              <a:rPr sz="2100" spc="180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20565" y="3640328"/>
            <a:ext cx="110236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24904" dirty="0">
                <a:latin typeface="Symbol"/>
                <a:cs typeface="Symbol"/>
              </a:rPr>
              <a:t></a:t>
            </a:r>
            <a:r>
              <a:rPr sz="2175" spc="187" baseline="-24904" dirty="0">
                <a:latin typeface="Times New Roman"/>
                <a:cs typeface="Times New Roman"/>
              </a:rPr>
              <a:t>  </a:t>
            </a:r>
            <a:r>
              <a:rPr sz="2175" baseline="-24904" dirty="0">
                <a:latin typeface="Verdana"/>
                <a:cs typeface="Verdana"/>
              </a:rPr>
              <a:t>e</a:t>
            </a:r>
            <a:r>
              <a:rPr sz="2175" spc="-270" baseline="-2490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3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204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1150" spc="-50" dirty="0">
                <a:latin typeface="Symbol"/>
                <a:cs typeface="Symbol"/>
              </a:rPr>
              <a:t>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29100" y="4411217"/>
            <a:ext cx="2882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83961" y="4437888"/>
            <a:ext cx="15176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3400" y="4735829"/>
            <a:ext cx="244157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200" spc="-20" dirty="0">
                <a:latin typeface="Times New Roman"/>
                <a:cs typeface="Times New Roman"/>
              </a:rPr>
              <a:t>Synthesis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equation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56432" y="4474395"/>
            <a:ext cx="1087120" cy="58547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35"/>
              </a:spcBef>
              <a:tabLst>
                <a:tab pos="565150" algn="l"/>
              </a:tabLst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215" dirty="0">
                <a:latin typeface="Verdana"/>
                <a:cs typeface="Verdana"/>
              </a:rPr>
              <a:t> </a:t>
            </a:r>
            <a:r>
              <a:rPr sz="1450" spc="-60" dirty="0">
                <a:latin typeface="Verdana"/>
                <a:cs typeface="Verdana"/>
              </a:rPr>
              <a:t>k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90" dirty="0">
                <a:latin typeface="Times New Roman"/>
                <a:cs typeface="Times New Roman"/>
              </a:rPr>
              <a:t>  </a:t>
            </a:r>
            <a:r>
              <a:rPr sz="3300" spc="-75" baseline="-7575" dirty="0">
                <a:latin typeface="Symbol"/>
                <a:cs typeface="Symbol"/>
              </a:rPr>
              <a:t></a:t>
            </a:r>
            <a:endParaRPr sz="3300" baseline="-7575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21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44821" y="4595622"/>
            <a:ext cx="8305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-95" dirty="0">
                <a:latin typeface="Verdana"/>
                <a:cs typeface="Verdana"/>
              </a:rPr>
              <a:t> </a:t>
            </a:r>
            <a:r>
              <a:rPr sz="1450" spc="-25" dirty="0">
                <a:latin typeface="Verdana"/>
                <a:cs typeface="Verdana"/>
              </a:rPr>
              <a:t>[n]W</a:t>
            </a:r>
            <a:r>
              <a:rPr sz="1450" spc="-114" dirty="0">
                <a:latin typeface="Verdana"/>
                <a:cs typeface="Verdana"/>
              </a:rPr>
              <a:t> </a:t>
            </a:r>
            <a:r>
              <a:rPr sz="1275" spc="-75" baseline="-19607" dirty="0">
                <a:latin typeface="Verdana"/>
                <a:cs typeface="Verdana"/>
              </a:rPr>
              <a:t>N</a:t>
            </a:r>
            <a:endParaRPr sz="1275" baseline="-19607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74821" y="5471159"/>
            <a:ext cx="1765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~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88891" y="5304586"/>
            <a:ext cx="163830" cy="72199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100"/>
              </a:spcBef>
            </a:pP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450" spc="-50" dirty="0">
                <a:latin typeface="Verdana"/>
                <a:cs typeface="Verdana"/>
              </a:rPr>
              <a:t>N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88790" y="5348985"/>
            <a:ext cx="5092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spc="-10" dirty="0">
                <a:latin typeface="Verdana"/>
                <a:cs typeface="Verdana"/>
              </a:rPr>
              <a:t>N</a:t>
            </a:r>
            <a:r>
              <a:rPr sz="850" spc="-13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2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10" dirty="0">
                <a:latin typeface="Verdana"/>
                <a:cs typeface="Verdana"/>
              </a:rPr>
              <a:t> </a:t>
            </a:r>
            <a:r>
              <a:rPr sz="2175" spc="-75" baseline="-17241" dirty="0">
                <a:latin typeface="Verdana"/>
                <a:cs typeface="Verdana"/>
              </a:rPr>
              <a:t>~</a:t>
            </a:r>
            <a:endParaRPr sz="2175" baseline="-17241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59452" y="5500370"/>
            <a:ext cx="3556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3365" algn="l"/>
              </a:tabLst>
            </a:pPr>
            <a:r>
              <a:rPr sz="2100" spc="-50" dirty="0">
                <a:latin typeface="Symbol"/>
                <a:cs typeface="Symbol"/>
              </a:rPr>
              <a:t>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54320" y="5454396"/>
            <a:ext cx="23367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17494" y="5582411"/>
            <a:ext cx="6654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" dirty="0">
                <a:latin typeface="Verdana"/>
                <a:cs typeface="Verdana"/>
              </a:rPr>
              <a:t>x</a:t>
            </a:r>
            <a:r>
              <a:rPr sz="1450" spc="-21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[n]</a:t>
            </a:r>
            <a:r>
              <a:rPr sz="1450" spc="325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38828" y="5618988"/>
            <a:ext cx="2254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58867" y="5672328"/>
            <a:ext cx="64452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204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k</a:t>
            </a:r>
            <a:r>
              <a:rPr sz="1450" spc="345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W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05297" y="5801105"/>
            <a:ext cx="1066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23588" y="5875020"/>
            <a:ext cx="2908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k</a:t>
            </a:r>
            <a:r>
              <a:rPr sz="850" spc="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2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10965" y="140779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642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04513" y="5722239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5">
                <a:moveTo>
                  <a:pt x="0" y="0"/>
                </a:moveTo>
                <a:lnTo>
                  <a:pt x="18440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066038"/>
            <a:ext cx="7430261" cy="54094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054985" marR="5080" indent="-3000375">
              <a:lnSpc>
                <a:spcPts val="4300"/>
              </a:lnSpc>
              <a:spcBef>
                <a:spcPts val="220"/>
              </a:spcBef>
            </a:pPr>
            <a:r>
              <a:rPr sz="3600" u="none" dirty="0"/>
              <a:t>Fourier</a:t>
            </a:r>
            <a:r>
              <a:rPr sz="3600" u="none" spc="-60" dirty="0"/>
              <a:t> </a:t>
            </a:r>
            <a:r>
              <a:rPr sz="3600" u="none" dirty="0"/>
              <a:t>series</a:t>
            </a:r>
            <a:r>
              <a:rPr sz="3600" u="none" spc="-45" dirty="0"/>
              <a:t> </a:t>
            </a:r>
            <a:r>
              <a:rPr sz="3600" u="none" dirty="0"/>
              <a:t>for</a:t>
            </a:r>
            <a:r>
              <a:rPr sz="3600" u="none" spc="-50" dirty="0"/>
              <a:t> </a:t>
            </a:r>
            <a:r>
              <a:rPr sz="3600" u="none" spc="-30" dirty="0"/>
              <a:t>discrete-</a:t>
            </a:r>
            <a:r>
              <a:rPr sz="3600" u="none" dirty="0"/>
              <a:t>time</a:t>
            </a:r>
            <a:r>
              <a:rPr sz="3600" u="none" spc="-20" dirty="0"/>
              <a:t> </a:t>
            </a:r>
            <a:r>
              <a:rPr sz="3600" u="none" spc="-10" dirty="0"/>
              <a:t>periodic signals</a:t>
            </a:r>
            <a:endParaRPr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92151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Reconstruction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01" y="912113"/>
            <a:ext cx="8270610" cy="5353811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916686"/>
            <a:ext cx="7682483" cy="54856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8308" y="-130302"/>
            <a:ext cx="6207125" cy="134937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262505" marR="5080" indent="-2250440">
              <a:lnSpc>
                <a:spcPts val="5140"/>
              </a:lnSpc>
              <a:spcBef>
                <a:spcPts val="340"/>
              </a:spcBef>
            </a:pPr>
            <a:r>
              <a:rPr u="none" spc="-35" dirty="0"/>
              <a:t>Discrete-</a:t>
            </a:r>
            <a:r>
              <a:rPr u="none" dirty="0"/>
              <a:t>time</a:t>
            </a:r>
            <a:r>
              <a:rPr u="none" spc="-95" dirty="0"/>
              <a:t> </a:t>
            </a:r>
            <a:r>
              <a:rPr u="none" dirty="0"/>
              <a:t>Fourier</a:t>
            </a:r>
            <a:r>
              <a:rPr u="none" spc="-110" dirty="0"/>
              <a:t> </a:t>
            </a:r>
            <a:r>
              <a:rPr u="none" spc="-10" dirty="0"/>
              <a:t>series (DTFS)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5125" marR="5080" indent="-2832735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Fourier</a:t>
            </a:r>
            <a:r>
              <a:rPr sz="4000" u="none" spc="-125" dirty="0"/>
              <a:t> </a:t>
            </a:r>
            <a:r>
              <a:rPr sz="4000" u="none" spc="-10" dirty="0"/>
              <a:t>representation</a:t>
            </a:r>
            <a:r>
              <a:rPr sz="4000" u="none" spc="-90" dirty="0"/>
              <a:t> </a:t>
            </a:r>
            <a:r>
              <a:rPr sz="4000" u="none" dirty="0"/>
              <a:t>of</a:t>
            </a:r>
            <a:r>
              <a:rPr sz="4000" u="none" spc="-60" dirty="0"/>
              <a:t> </a:t>
            </a:r>
            <a:r>
              <a:rPr sz="4000" u="none" spc="-10" dirty="0"/>
              <a:t>aperiodic signals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370075"/>
            <a:ext cx="6932676" cy="5389624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4795" marR="5080" indent="-2440305">
              <a:lnSpc>
                <a:spcPct val="100000"/>
              </a:lnSpc>
              <a:spcBef>
                <a:spcPts val="100"/>
              </a:spcBef>
            </a:pPr>
            <a:r>
              <a:rPr sz="4000" u="none" spc="-30" dirty="0"/>
              <a:t>Discrete-</a:t>
            </a:r>
            <a:r>
              <a:rPr sz="4000" u="none" dirty="0"/>
              <a:t>time</a:t>
            </a:r>
            <a:r>
              <a:rPr sz="4000" u="none" spc="5" dirty="0"/>
              <a:t> </a:t>
            </a:r>
            <a:r>
              <a:rPr sz="4000" u="none" dirty="0"/>
              <a:t>Fourier</a:t>
            </a:r>
            <a:r>
              <a:rPr sz="4000" u="none" spc="-40" dirty="0"/>
              <a:t> </a:t>
            </a:r>
            <a:r>
              <a:rPr sz="4000" u="none" spc="-10" dirty="0"/>
              <a:t>transform (DTFT)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217675"/>
            <a:ext cx="7466838" cy="5520688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50" dirty="0"/>
              <a:t> </a:t>
            </a:r>
            <a:r>
              <a:rPr u="none" dirty="0"/>
              <a:t>Fourier</a:t>
            </a:r>
            <a:r>
              <a:rPr u="none" spc="-210" dirty="0"/>
              <a:t> </a:t>
            </a:r>
            <a:r>
              <a:rPr u="none" spc="-10" dirty="0"/>
              <a:t>Transform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268" y="1176527"/>
            <a:ext cx="7931658" cy="4776216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258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50" dirty="0"/>
              <a:t> </a:t>
            </a:r>
            <a:r>
              <a:rPr u="none" dirty="0"/>
              <a:t>Fourier</a:t>
            </a:r>
            <a:r>
              <a:rPr u="none" spc="-210" dirty="0"/>
              <a:t> </a:t>
            </a:r>
            <a:r>
              <a:rPr u="none" spc="-10" dirty="0"/>
              <a:t>Transform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141475"/>
            <a:ext cx="7694676" cy="5522214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258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50" dirty="0"/>
              <a:t> </a:t>
            </a:r>
            <a:r>
              <a:rPr u="none" dirty="0"/>
              <a:t>Fourier</a:t>
            </a:r>
            <a:r>
              <a:rPr u="none" spc="-210" dirty="0"/>
              <a:t> </a:t>
            </a:r>
            <a:r>
              <a:rPr u="none" spc="-10" dirty="0"/>
              <a:t>Transform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7543038" cy="5696712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258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50" dirty="0"/>
              <a:t> </a:t>
            </a:r>
            <a:r>
              <a:rPr u="none" dirty="0"/>
              <a:t>Fourier</a:t>
            </a:r>
            <a:r>
              <a:rPr u="none" spc="-210" dirty="0"/>
              <a:t> </a:t>
            </a:r>
            <a:r>
              <a:rPr u="none" spc="-10" dirty="0"/>
              <a:t>Transform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434833" cy="5638038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Discrete</a:t>
            </a:r>
            <a:r>
              <a:rPr u="none" spc="-250" dirty="0"/>
              <a:t> </a:t>
            </a:r>
            <a:r>
              <a:rPr u="none" dirty="0"/>
              <a:t>Fourier</a:t>
            </a:r>
            <a:r>
              <a:rPr u="none" spc="-210" dirty="0"/>
              <a:t> </a:t>
            </a:r>
            <a:r>
              <a:rPr u="none" spc="-10" dirty="0"/>
              <a:t>Transform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616952" cy="5452872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058" rIns="0" bIns="0" rtlCol="0">
            <a:spAutoFit/>
          </a:bodyPr>
          <a:lstStyle/>
          <a:p>
            <a:pPr marL="111379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Summary</a:t>
            </a:r>
            <a:r>
              <a:rPr u="none" spc="-180" dirty="0"/>
              <a:t> </a:t>
            </a:r>
            <a:r>
              <a:rPr u="none" dirty="0"/>
              <a:t>of</a:t>
            </a:r>
            <a:r>
              <a:rPr u="none" spc="-275" dirty="0"/>
              <a:t> </a:t>
            </a:r>
            <a:r>
              <a:rPr u="none" spc="-10" dirty="0"/>
              <a:t>properties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6638" cy="598246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6611" rIns="0" bIns="0" rtlCol="0">
            <a:spAutoFit/>
          </a:bodyPr>
          <a:lstStyle/>
          <a:p>
            <a:pPr marL="11531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DFT</a:t>
            </a:r>
            <a:r>
              <a:rPr u="none" spc="-170" dirty="0"/>
              <a:t> </a:t>
            </a:r>
            <a:r>
              <a:rPr u="none" dirty="0"/>
              <a:t>Pair</a:t>
            </a:r>
            <a:r>
              <a:rPr u="none" spc="-165" dirty="0"/>
              <a:t> </a:t>
            </a:r>
            <a:r>
              <a:rPr u="none" dirty="0"/>
              <a:t>&amp;</a:t>
            </a:r>
            <a:r>
              <a:rPr u="none" spc="-135" dirty="0"/>
              <a:t> </a:t>
            </a:r>
            <a:r>
              <a:rPr u="none" spc="-10" dirty="0"/>
              <a:t>Properties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1214882"/>
            <a:ext cx="4877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  <a:tab pos="4396740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Discrete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Fourier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Transform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pair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3886" y="1745742"/>
            <a:ext cx="1637030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algn="ctr">
              <a:lnSpc>
                <a:spcPts val="98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9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38100">
              <a:lnSpc>
                <a:spcPts val="2600"/>
              </a:lnSpc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2100" dirty="0">
                <a:latin typeface="Symbol"/>
                <a:cs typeface="Symbol"/>
              </a:rPr>
              <a:t></a:t>
            </a:r>
            <a:r>
              <a:rPr sz="1450" dirty="0">
                <a:latin typeface="Verdana"/>
                <a:cs typeface="Verdana"/>
              </a:rPr>
              <a:t>k</a:t>
            </a:r>
            <a:r>
              <a:rPr sz="1450" spc="-245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</a:t>
            </a:r>
            <a:r>
              <a:rPr sz="2100" spc="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110" dirty="0">
                <a:latin typeface="Times New Roman"/>
                <a:cs typeface="Times New Roman"/>
              </a:rPr>
              <a:t>  </a:t>
            </a:r>
            <a:r>
              <a:rPr sz="3300" baseline="-8838" dirty="0">
                <a:latin typeface="Symbol"/>
                <a:cs typeface="Symbol"/>
              </a:rPr>
              <a:t></a:t>
            </a:r>
            <a:r>
              <a:rPr sz="3300" spc="555" baseline="-8838" dirty="0">
                <a:latin typeface="Times New Roman"/>
                <a:cs typeface="Times New Roman"/>
              </a:rPr>
              <a:t> </a:t>
            </a:r>
            <a:r>
              <a:rPr sz="2175" spc="-30" baseline="3831" dirty="0">
                <a:latin typeface="Verdana"/>
                <a:cs typeface="Verdana"/>
              </a:rPr>
              <a:t>x[n]e</a:t>
            </a:r>
            <a:endParaRPr sz="2175" baseline="3831">
              <a:latin typeface="Verdana"/>
              <a:cs typeface="Verdana"/>
            </a:endParaRPr>
          </a:p>
          <a:p>
            <a:pPr marL="173355" algn="ctr">
              <a:lnSpc>
                <a:spcPct val="100000"/>
              </a:lnSpc>
              <a:spcBef>
                <a:spcPts val="65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46241" y="1748027"/>
            <a:ext cx="1640839" cy="65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>
              <a:lnSpc>
                <a:spcPts val="565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16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  <a:p>
            <a:pPr marL="38100">
              <a:lnSpc>
                <a:spcPts val="2185"/>
              </a:lnSpc>
            </a:pPr>
            <a:r>
              <a:rPr sz="3300" baseline="-35353" dirty="0">
                <a:latin typeface="Symbol"/>
                <a:cs typeface="Symbol"/>
              </a:rPr>
              <a:t></a:t>
            </a:r>
            <a:r>
              <a:rPr sz="3300" spc="292" baseline="-35353" dirty="0">
                <a:latin typeface="Times New Roman"/>
                <a:cs typeface="Times New Roman"/>
              </a:rPr>
              <a:t> </a:t>
            </a:r>
            <a:r>
              <a:rPr sz="2175" i="1" baseline="-42145" dirty="0">
                <a:latin typeface="Times New Roman"/>
                <a:cs typeface="Times New Roman"/>
              </a:rPr>
              <a:t>X</a:t>
            </a:r>
            <a:r>
              <a:rPr sz="2175" i="1" spc="637" baseline="-42145" dirty="0">
                <a:latin typeface="Times New Roman"/>
                <a:cs typeface="Times New Roman"/>
              </a:rPr>
              <a:t> </a:t>
            </a:r>
            <a:r>
              <a:rPr sz="3000" spc="-67" baseline="-22222" dirty="0">
                <a:latin typeface="Symbol"/>
                <a:cs typeface="Symbol"/>
              </a:rPr>
              <a:t></a:t>
            </a:r>
            <a:r>
              <a:rPr sz="2175" i="1" spc="-67" baseline="-30651" dirty="0">
                <a:latin typeface="Times New Roman"/>
                <a:cs typeface="Times New Roman"/>
              </a:rPr>
              <a:t>k</a:t>
            </a:r>
            <a:r>
              <a:rPr sz="2175" i="1" spc="-217" baseline="-30651" dirty="0">
                <a:latin typeface="Times New Roman"/>
                <a:cs typeface="Times New Roman"/>
              </a:rPr>
              <a:t> </a:t>
            </a:r>
            <a:r>
              <a:rPr sz="3000" baseline="-22222" dirty="0">
                <a:latin typeface="Symbol"/>
                <a:cs typeface="Symbol"/>
              </a:rPr>
              <a:t></a:t>
            </a:r>
            <a:r>
              <a:rPr sz="2175" i="1" baseline="-30651" dirty="0">
                <a:latin typeface="Times New Roman"/>
                <a:cs typeface="Times New Roman"/>
              </a:rPr>
              <a:t>e</a:t>
            </a:r>
            <a:r>
              <a:rPr sz="2175" i="1" spc="427" baseline="-30651" dirty="0">
                <a:latin typeface="Times New Roman"/>
                <a:cs typeface="Times New Roman"/>
              </a:rPr>
              <a:t> </a:t>
            </a:r>
            <a:r>
              <a:rPr sz="850" i="1" spc="-10" dirty="0">
                <a:latin typeface="Times New Roman"/>
                <a:cs typeface="Times New Roman"/>
              </a:rPr>
              <a:t>j</a:t>
            </a:r>
            <a:r>
              <a:rPr sz="850" i="1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</a:t>
            </a:r>
            <a:r>
              <a:rPr sz="1100" spc="-15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Times New Roman"/>
                <a:cs typeface="Times New Roman"/>
              </a:rPr>
              <a:t>2</a:t>
            </a:r>
            <a:r>
              <a:rPr sz="850" spc="-10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Times New Roman"/>
                <a:cs typeface="Times New Roman"/>
              </a:rPr>
              <a:t>/</a:t>
            </a:r>
            <a:r>
              <a:rPr sz="850" spc="100" dirty="0">
                <a:latin typeface="Times New Roman"/>
                <a:cs typeface="Times New Roman"/>
              </a:rPr>
              <a:t> </a:t>
            </a: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1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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850" i="1" spc="-25" dirty="0">
                <a:latin typeface="Times New Roman"/>
                <a:cs typeface="Times New Roman"/>
              </a:rPr>
              <a:t>kn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85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</a:pPr>
            <a:r>
              <a:rPr sz="850" i="1" dirty="0">
                <a:latin typeface="Times New Roman"/>
                <a:cs typeface="Times New Roman"/>
              </a:rPr>
              <a:t>k</a:t>
            </a:r>
            <a:r>
              <a:rPr sz="850" i="1" spc="6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3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51810" y="1884933"/>
            <a:ext cx="8191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13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24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5" dirty="0">
                <a:latin typeface="Verdana"/>
                <a:cs typeface="Verdana"/>
              </a:rPr>
              <a:t>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8700" y="1943861"/>
            <a:ext cx="5575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60" dirty="0">
                <a:latin typeface="Times New Roman"/>
                <a:cs typeface="Times New Roman"/>
              </a:rPr>
              <a:t>x</a:t>
            </a:r>
            <a:r>
              <a:rPr sz="1450" spc="60" dirty="0">
                <a:latin typeface="Times New Roman"/>
                <a:cs typeface="Times New Roman"/>
              </a:rPr>
              <a:t>[</a:t>
            </a:r>
            <a:r>
              <a:rPr sz="1450" spc="-18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n</a:t>
            </a:r>
            <a:r>
              <a:rPr sz="1450" i="1" spc="-1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]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962655"/>
            <a:ext cx="8372856" cy="309067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505830" y="2090547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>
                <a:moveTo>
                  <a:pt x="0" y="0"/>
                </a:moveTo>
                <a:lnTo>
                  <a:pt x="235458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25008" y="1751075"/>
            <a:ext cx="148590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450" i="1" spc="-50" dirty="0">
                <a:latin typeface="Times New Roman"/>
                <a:cs typeface="Times New Roman"/>
              </a:rPr>
              <a:t>N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92151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Reconstruction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9619" y="898397"/>
            <a:ext cx="7398258" cy="5733288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293495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Circular</a:t>
            </a:r>
            <a:r>
              <a:rPr u="none" spc="-190" dirty="0"/>
              <a:t> </a:t>
            </a:r>
            <a:r>
              <a:rPr u="none" spc="-10" dirty="0"/>
              <a:t>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063" y="1871472"/>
            <a:ext cx="7912608" cy="3934967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5240" marR="5080" indent="-1887855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Modulo</a:t>
            </a:r>
            <a:r>
              <a:rPr sz="4000" u="none" spc="-140" dirty="0"/>
              <a:t> </a:t>
            </a:r>
            <a:r>
              <a:rPr sz="4000" u="none" dirty="0"/>
              <a:t>Indices</a:t>
            </a:r>
            <a:r>
              <a:rPr sz="4000" u="none" spc="-114" dirty="0"/>
              <a:t> </a:t>
            </a:r>
            <a:r>
              <a:rPr sz="4000" u="none" dirty="0"/>
              <a:t>and</a:t>
            </a:r>
            <a:r>
              <a:rPr sz="4000" u="none" spc="-125" dirty="0"/>
              <a:t> </a:t>
            </a:r>
            <a:r>
              <a:rPr sz="4000" u="none" spc="-10" dirty="0"/>
              <a:t>Periodic Repetition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727454"/>
            <a:ext cx="7888985" cy="4184141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7961" y="-101854"/>
            <a:ext cx="5500370" cy="13557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607185" marR="5080" indent="-1595120">
              <a:lnSpc>
                <a:spcPts val="5200"/>
              </a:lnSpc>
              <a:spcBef>
                <a:spcPts val="270"/>
              </a:spcBef>
            </a:pPr>
            <a:r>
              <a:rPr u="none" dirty="0"/>
              <a:t>Overlap</a:t>
            </a:r>
            <a:r>
              <a:rPr u="none" spc="-245" dirty="0"/>
              <a:t> </a:t>
            </a:r>
            <a:r>
              <a:rPr u="none" dirty="0"/>
              <a:t>During</a:t>
            </a:r>
            <a:r>
              <a:rPr u="none" spc="-200" dirty="0"/>
              <a:t> </a:t>
            </a:r>
            <a:r>
              <a:rPr u="none" spc="-10" dirty="0"/>
              <a:t>Periodic Repetition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667761"/>
            <a:ext cx="8046720" cy="2287524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897255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Periodic</a:t>
            </a:r>
            <a:r>
              <a:rPr u="none" spc="-235" dirty="0"/>
              <a:t> </a:t>
            </a:r>
            <a:r>
              <a:rPr u="none" spc="-10" dirty="0"/>
              <a:t>repetition:</a:t>
            </a:r>
            <a:r>
              <a:rPr u="none" spc="-185" dirty="0"/>
              <a:t> </a:t>
            </a:r>
            <a:r>
              <a:rPr u="none" spc="-25" dirty="0"/>
              <a:t>N=4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2613" y="1661160"/>
            <a:ext cx="6944106" cy="4375404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897255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Periodic</a:t>
            </a:r>
            <a:r>
              <a:rPr u="none" spc="-235" dirty="0"/>
              <a:t> </a:t>
            </a:r>
            <a:r>
              <a:rPr u="none" spc="-10" dirty="0"/>
              <a:t>repetition:</a:t>
            </a:r>
            <a:r>
              <a:rPr u="none" spc="-185" dirty="0"/>
              <a:t> </a:t>
            </a:r>
            <a:r>
              <a:rPr u="none" spc="-25" dirty="0"/>
              <a:t>N=4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02" y="1642872"/>
            <a:ext cx="7026402" cy="4345686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55240" marR="5080" indent="-2256790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Modulo</a:t>
            </a:r>
            <a:r>
              <a:rPr sz="4000" u="none" spc="-160" dirty="0"/>
              <a:t> </a:t>
            </a:r>
            <a:r>
              <a:rPr sz="4000" u="none" dirty="0"/>
              <a:t>Indices</a:t>
            </a:r>
            <a:r>
              <a:rPr sz="4000" u="none" spc="-95" dirty="0"/>
              <a:t> </a:t>
            </a:r>
            <a:r>
              <a:rPr sz="4000" u="none" dirty="0"/>
              <a:t>and</a:t>
            </a:r>
            <a:r>
              <a:rPr sz="4000" u="none" spc="-85" dirty="0"/>
              <a:t> </a:t>
            </a:r>
            <a:r>
              <a:rPr sz="4000" u="none" dirty="0"/>
              <a:t>the</a:t>
            </a:r>
            <a:r>
              <a:rPr sz="4000" u="none" spc="-125" dirty="0"/>
              <a:t> </a:t>
            </a:r>
            <a:r>
              <a:rPr sz="4000" u="none" spc="-10" dirty="0"/>
              <a:t>Periodic Repetition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405633"/>
            <a:ext cx="8074152" cy="2843022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55240" marR="5080" indent="-2256790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Modulo</a:t>
            </a:r>
            <a:r>
              <a:rPr sz="4000" u="none" spc="-160" dirty="0"/>
              <a:t> </a:t>
            </a:r>
            <a:r>
              <a:rPr sz="4000" u="none" dirty="0"/>
              <a:t>Indices</a:t>
            </a:r>
            <a:r>
              <a:rPr sz="4000" u="none" spc="-95" dirty="0"/>
              <a:t> </a:t>
            </a:r>
            <a:r>
              <a:rPr sz="4000" u="none" dirty="0"/>
              <a:t>and</a:t>
            </a:r>
            <a:r>
              <a:rPr sz="4000" u="none" spc="-85" dirty="0"/>
              <a:t> </a:t>
            </a:r>
            <a:r>
              <a:rPr sz="4000" u="none" dirty="0"/>
              <a:t>the</a:t>
            </a:r>
            <a:r>
              <a:rPr sz="4000" u="none" spc="-125" dirty="0"/>
              <a:t> </a:t>
            </a:r>
            <a:r>
              <a:rPr sz="4000" u="none" spc="-10" dirty="0"/>
              <a:t>Periodic Repetition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0" y="1591817"/>
            <a:ext cx="3515105" cy="19895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0700" y="4010405"/>
            <a:ext cx="4648200" cy="1800606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55240" marR="5080" indent="-2256790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Modulo</a:t>
            </a:r>
            <a:r>
              <a:rPr sz="4000" u="none" spc="-160" dirty="0"/>
              <a:t> </a:t>
            </a:r>
            <a:r>
              <a:rPr sz="4000" u="none" dirty="0"/>
              <a:t>Indices</a:t>
            </a:r>
            <a:r>
              <a:rPr sz="4000" u="none" spc="-95" dirty="0"/>
              <a:t> </a:t>
            </a:r>
            <a:r>
              <a:rPr sz="4000" u="none" dirty="0"/>
              <a:t>and</a:t>
            </a:r>
            <a:r>
              <a:rPr sz="4000" u="none" spc="-85" dirty="0"/>
              <a:t> </a:t>
            </a:r>
            <a:r>
              <a:rPr sz="4000" u="none" dirty="0"/>
              <a:t>the</a:t>
            </a:r>
            <a:r>
              <a:rPr sz="4000" u="none" spc="-125" dirty="0"/>
              <a:t> </a:t>
            </a:r>
            <a:r>
              <a:rPr sz="4000" u="none" spc="-10" dirty="0"/>
              <a:t>Periodic Repetition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316" y="1439417"/>
            <a:ext cx="7782306" cy="19895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455" y="3572255"/>
            <a:ext cx="8162544" cy="2905506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55240" marR="5080" indent="-2256790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Modulo</a:t>
            </a:r>
            <a:r>
              <a:rPr sz="4000" u="none" spc="-160" dirty="0"/>
              <a:t> </a:t>
            </a:r>
            <a:r>
              <a:rPr sz="4000" u="none" dirty="0"/>
              <a:t>Indices</a:t>
            </a:r>
            <a:r>
              <a:rPr sz="4000" u="none" spc="-95" dirty="0"/>
              <a:t> </a:t>
            </a:r>
            <a:r>
              <a:rPr sz="4000" u="none" dirty="0"/>
              <a:t>and</a:t>
            </a:r>
            <a:r>
              <a:rPr sz="4000" u="none" spc="-85" dirty="0"/>
              <a:t> </a:t>
            </a:r>
            <a:r>
              <a:rPr sz="4000" u="none" dirty="0"/>
              <a:t>the</a:t>
            </a:r>
            <a:r>
              <a:rPr sz="4000" u="none" spc="-125" dirty="0"/>
              <a:t> </a:t>
            </a:r>
            <a:r>
              <a:rPr sz="4000" u="none" spc="-10" dirty="0"/>
              <a:t>Periodic Repetition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754" y="1591817"/>
            <a:ext cx="7610856" cy="444627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293495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Circular</a:t>
            </a:r>
            <a:r>
              <a:rPr u="none" spc="-190" dirty="0"/>
              <a:t> </a:t>
            </a:r>
            <a:r>
              <a:rPr u="none" spc="-10" dirty="0"/>
              <a:t>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95" y="1589532"/>
            <a:ext cx="7415783" cy="43967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27940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Signals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1291335"/>
            <a:ext cx="7449184" cy="39274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400" i="1" spc="-20" dirty="0">
                <a:latin typeface="Times New Roman"/>
                <a:cs typeface="Times New Roman"/>
              </a:rPr>
              <a:t>Continuous-</a:t>
            </a:r>
            <a:r>
              <a:rPr sz="2400" i="1" dirty="0">
                <a:latin typeface="Times New Roman"/>
                <a:cs typeface="Times New Roman"/>
              </a:rPr>
              <a:t>time</a:t>
            </a:r>
            <a:r>
              <a:rPr sz="2400" i="1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functions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argument</a:t>
            </a:r>
            <a:endParaRPr sz="24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600"/>
              </a:spcBef>
            </a:pP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where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r>
              <a:rPr sz="2400" i="1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take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any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value</a:t>
            </a:r>
            <a:endParaRPr sz="24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600"/>
              </a:spcBef>
            </a:pP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0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range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values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i="1" spc="-50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  <a:p>
            <a:pPr marL="360045" marR="434975" indent="-345440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400" i="1" spc="-30" dirty="0">
                <a:latin typeface="Times New Roman"/>
                <a:cs typeface="Times New Roman"/>
              </a:rPr>
              <a:t>Discrete-</a:t>
            </a:r>
            <a:r>
              <a:rPr sz="2400" i="1" dirty="0">
                <a:latin typeface="Times New Roman"/>
                <a:cs typeface="Times New Roman"/>
              </a:rPr>
              <a:t>time</a:t>
            </a:r>
            <a:r>
              <a:rPr sz="2400" i="1" spc="-10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signals</a:t>
            </a:r>
            <a:r>
              <a:rPr sz="2400" i="1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functions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argument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that </a:t>
            </a:r>
            <a:r>
              <a:rPr sz="2400" dirty="0">
                <a:latin typeface="Times New Roman"/>
                <a:cs typeface="Times New Roman"/>
              </a:rPr>
              <a:t>takes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values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discrete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set</a:t>
            </a:r>
            <a:endParaRPr sz="24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610"/>
              </a:spcBef>
            </a:pP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where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i="1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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{...-3,-</a:t>
            </a:r>
            <a:r>
              <a:rPr sz="2400" spc="-10" dirty="0">
                <a:latin typeface="Times New Roman"/>
                <a:cs typeface="Times New Roman"/>
              </a:rPr>
              <a:t>2,-1,0,1,2,3...}</a:t>
            </a:r>
            <a:endParaRPr sz="24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590"/>
              </a:spcBef>
            </a:pPr>
            <a:r>
              <a:rPr sz="2400" dirty="0">
                <a:latin typeface="Times New Roman"/>
                <a:cs typeface="Times New Roman"/>
              </a:rPr>
              <a:t>Integer index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i="1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instead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discrete-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systems</a:t>
            </a:r>
            <a:endParaRPr sz="2400">
              <a:latin typeface="Times New Roman"/>
              <a:cs typeface="Times New Roman"/>
            </a:endParaRPr>
          </a:p>
          <a:p>
            <a:pPr marL="432434" indent="-417830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432434" algn="l"/>
              </a:tabLst>
            </a:pPr>
            <a:r>
              <a:rPr sz="2400" b="1" i="1" dirty="0">
                <a:latin typeface="Times New Roman"/>
                <a:cs typeface="Times New Roman"/>
              </a:rPr>
              <a:t>x</a:t>
            </a:r>
            <a:r>
              <a:rPr sz="2400" b="1" i="1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array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values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(multi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channel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signal)</a:t>
            </a:r>
            <a:endParaRPr sz="2400">
              <a:latin typeface="Times New Roman"/>
              <a:cs typeface="Times New Roman"/>
            </a:endParaRPr>
          </a:p>
          <a:p>
            <a:pPr marL="360045" indent="-345440">
              <a:lnSpc>
                <a:spcPct val="100000"/>
              </a:lnSpc>
              <a:spcBef>
                <a:spcPts val="6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Values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Times New Roman"/>
                <a:cs typeface="Times New Roman"/>
              </a:rPr>
              <a:t>x</a:t>
            </a:r>
            <a:r>
              <a:rPr sz="2400" b="1" i="1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real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complex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293495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Circular</a:t>
            </a:r>
            <a:r>
              <a:rPr u="none" spc="-190" dirty="0"/>
              <a:t> </a:t>
            </a:r>
            <a:r>
              <a:rPr u="none" spc="-10" dirty="0"/>
              <a:t>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372" y="2889504"/>
            <a:ext cx="6326124" cy="1980438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0915" marR="5080" indent="-1591945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Circular</a:t>
            </a:r>
            <a:r>
              <a:rPr sz="4000" u="none" spc="-35" dirty="0"/>
              <a:t> </a:t>
            </a:r>
            <a:r>
              <a:rPr sz="4000" u="none" spc="-25" dirty="0"/>
              <a:t>convolution-</a:t>
            </a:r>
            <a:r>
              <a:rPr sz="4000" u="none" spc="-10" dirty="0"/>
              <a:t>another interpretation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572" y="1594866"/>
            <a:ext cx="7415022" cy="4397502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761" y="-101854"/>
            <a:ext cx="4896485" cy="13557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064895" marR="5080" indent="-1052830">
              <a:lnSpc>
                <a:spcPts val="5200"/>
              </a:lnSpc>
              <a:spcBef>
                <a:spcPts val="270"/>
              </a:spcBef>
            </a:pPr>
            <a:r>
              <a:rPr u="none" dirty="0"/>
              <a:t>Using</a:t>
            </a:r>
            <a:r>
              <a:rPr u="none" spc="-175" dirty="0"/>
              <a:t> </a:t>
            </a:r>
            <a:r>
              <a:rPr u="none" dirty="0"/>
              <a:t>DFT</a:t>
            </a:r>
            <a:r>
              <a:rPr u="none" spc="-165" dirty="0"/>
              <a:t> </a:t>
            </a:r>
            <a:r>
              <a:rPr u="none" dirty="0"/>
              <a:t>for</a:t>
            </a:r>
            <a:r>
              <a:rPr u="none" spc="-175" dirty="0"/>
              <a:t> </a:t>
            </a:r>
            <a:r>
              <a:rPr u="none" spc="-10" dirty="0"/>
              <a:t>Linear 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498" y="1600961"/>
            <a:ext cx="7876794" cy="4449318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25653"/>
            <a:ext cx="78149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Using</a:t>
            </a:r>
            <a:r>
              <a:rPr u="none" spc="-155" dirty="0"/>
              <a:t> </a:t>
            </a:r>
            <a:r>
              <a:rPr u="none" dirty="0"/>
              <a:t>DFT</a:t>
            </a:r>
            <a:r>
              <a:rPr u="none" spc="-135" dirty="0"/>
              <a:t> </a:t>
            </a:r>
            <a:r>
              <a:rPr u="none" dirty="0"/>
              <a:t>for</a:t>
            </a:r>
            <a:r>
              <a:rPr u="none" spc="-160" dirty="0"/>
              <a:t> </a:t>
            </a:r>
            <a:r>
              <a:rPr u="none" dirty="0"/>
              <a:t>Linear</a:t>
            </a:r>
            <a:r>
              <a:rPr u="none" spc="-140" dirty="0"/>
              <a:t> </a:t>
            </a:r>
            <a:r>
              <a:rPr u="none" spc="-10" dirty="0"/>
              <a:t>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762000"/>
            <a:ext cx="7673340" cy="5790438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25653"/>
            <a:ext cx="78149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Using</a:t>
            </a:r>
            <a:r>
              <a:rPr u="none" spc="-155" dirty="0"/>
              <a:t> </a:t>
            </a:r>
            <a:r>
              <a:rPr u="none" dirty="0"/>
              <a:t>DFT</a:t>
            </a:r>
            <a:r>
              <a:rPr u="none" spc="-135" dirty="0"/>
              <a:t> </a:t>
            </a:r>
            <a:r>
              <a:rPr u="none" dirty="0"/>
              <a:t>for</a:t>
            </a:r>
            <a:r>
              <a:rPr u="none" spc="-160" dirty="0"/>
              <a:t> </a:t>
            </a:r>
            <a:r>
              <a:rPr u="none" dirty="0"/>
              <a:t>Linear</a:t>
            </a:r>
            <a:r>
              <a:rPr u="none" spc="-140" dirty="0"/>
              <a:t> </a:t>
            </a:r>
            <a:r>
              <a:rPr u="none" spc="-10" dirty="0"/>
              <a:t>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737616"/>
            <a:ext cx="8102346" cy="530352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9714" y="-159004"/>
            <a:ext cx="4896485" cy="13735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068070" marR="5080" indent="-1055370">
              <a:lnSpc>
                <a:spcPct val="101000"/>
              </a:lnSpc>
              <a:spcBef>
                <a:spcPts val="45"/>
              </a:spcBef>
            </a:pPr>
            <a:r>
              <a:rPr u="none" dirty="0"/>
              <a:t>Using</a:t>
            </a:r>
            <a:r>
              <a:rPr u="none" spc="-175" dirty="0"/>
              <a:t> </a:t>
            </a:r>
            <a:r>
              <a:rPr u="none" dirty="0"/>
              <a:t>DFT</a:t>
            </a:r>
            <a:r>
              <a:rPr u="none" spc="-165" dirty="0"/>
              <a:t> </a:t>
            </a:r>
            <a:r>
              <a:rPr u="none" dirty="0"/>
              <a:t>for</a:t>
            </a:r>
            <a:r>
              <a:rPr u="none" spc="-175" dirty="0"/>
              <a:t> </a:t>
            </a:r>
            <a:r>
              <a:rPr u="none" spc="-10" dirty="0"/>
              <a:t>Linear 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922" y="1283208"/>
            <a:ext cx="8237981" cy="4138422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9714" y="-159004"/>
            <a:ext cx="4896485" cy="13735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068070" marR="5080" indent="-1055370">
              <a:lnSpc>
                <a:spcPct val="101000"/>
              </a:lnSpc>
              <a:spcBef>
                <a:spcPts val="45"/>
              </a:spcBef>
            </a:pPr>
            <a:r>
              <a:rPr u="none" dirty="0"/>
              <a:t>Using</a:t>
            </a:r>
            <a:r>
              <a:rPr u="none" spc="-175" dirty="0"/>
              <a:t> </a:t>
            </a:r>
            <a:r>
              <a:rPr u="none" dirty="0"/>
              <a:t>DFT</a:t>
            </a:r>
            <a:r>
              <a:rPr u="none" spc="-165" dirty="0"/>
              <a:t> </a:t>
            </a:r>
            <a:r>
              <a:rPr u="none" dirty="0"/>
              <a:t>for</a:t>
            </a:r>
            <a:r>
              <a:rPr u="none" spc="-175" dirty="0"/>
              <a:t> </a:t>
            </a:r>
            <a:r>
              <a:rPr u="none" spc="-10" dirty="0"/>
              <a:t>Linear 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005" y="1588008"/>
            <a:ext cx="6651497" cy="445008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204722"/>
            <a:ext cx="7961376" cy="47236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6185" y="-109473"/>
            <a:ext cx="4955540" cy="13563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100455" marR="5080" indent="-1088390">
              <a:lnSpc>
                <a:spcPts val="5200"/>
              </a:lnSpc>
              <a:spcBef>
                <a:spcPts val="275"/>
              </a:spcBef>
            </a:pPr>
            <a:r>
              <a:rPr u="none" dirty="0"/>
              <a:t>Using</a:t>
            </a:r>
            <a:r>
              <a:rPr u="none" spc="-190" dirty="0"/>
              <a:t> </a:t>
            </a:r>
            <a:r>
              <a:rPr u="none" dirty="0"/>
              <a:t>DFT</a:t>
            </a:r>
            <a:r>
              <a:rPr u="none" spc="-180" dirty="0"/>
              <a:t> </a:t>
            </a:r>
            <a:r>
              <a:rPr u="none" dirty="0"/>
              <a:t>for</a:t>
            </a:r>
            <a:r>
              <a:rPr u="none" spc="-180" dirty="0"/>
              <a:t> </a:t>
            </a:r>
            <a:r>
              <a:rPr u="none" spc="-10" dirty="0"/>
              <a:t>cicular Convolution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282" y="-161543"/>
            <a:ext cx="4956810" cy="13735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098550" marR="5080" indent="-1085850">
              <a:lnSpc>
                <a:spcPct val="101000"/>
              </a:lnSpc>
              <a:spcBef>
                <a:spcPts val="45"/>
              </a:spcBef>
            </a:pPr>
            <a:r>
              <a:rPr u="none" dirty="0"/>
              <a:t>Using</a:t>
            </a:r>
            <a:r>
              <a:rPr u="none" spc="-175" dirty="0"/>
              <a:t> </a:t>
            </a:r>
            <a:r>
              <a:rPr u="none" dirty="0"/>
              <a:t>DFT</a:t>
            </a:r>
            <a:r>
              <a:rPr u="none" spc="-165" dirty="0"/>
              <a:t> </a:t>
            </a:r>
            <a:r>
              <a:rPr u="none" dirty="0"/>
              <a:t>for</a:t>
            </a:r>
            <a:r>
              <a:rPr u="none" spc="-175" dirty="0"/>
              <a:t> </a:t>
            </a:r>
            <a:r>
              <a:rPr u="none" spc="-10" dirty="0"/>
              <a:t>cicular 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370075"/>
            <a:ext cx="8197596" cy="3692652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282" y="-161543"/>
            <a:ext cx="4956810" cy="13735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098550" marR="5080" indent="-1085850">
              <a:lnSpc>
                <a:spcPct val="101000"/>
              </a:lnSpc>
              <a:spcBef>
                <a:spcPts val="45"/>
              </a:spcBef>
            </a:pPr>
            <a:r>
              <a:rPr u="none" dirty="0"/>
              <a:t>Using</a:t>
            </a:r>
            <a:r>
              <a:rPr u="none" spc="-175" dirty="0"/>
              <a:t> </a:t>
            </a:r>
            <a:r>
              <a:rPr u="none" dirty="0"/>
              <a:t>DFT</a:t>
            </a:r>
            <a:r>
              <a:rPr u="none" spc="-165" dirty="0"/>
              <a:t> </a:t>
            </a:r>
            <a:r>
              <a:rPr u="none" dirty="0"/>
              <a:t>for</a:t>
            </a:r>
            <a:r>
              <a:rPr u="none" spc="-175" dirty="0"/>
              <a:t> </a:t>
            </a:r>
            <a:r>
              <a:rPr u="none" spc="-10" dirty="0"/>
              <a:t>cicular Convolution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293113"/>
            <a:ext cx="7862316" cy="48752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4026" y="220725"/>
            <a:ext cx="39814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Signal</a:t>
            </a:r>
            <a:r>
              <a:rPr u="none" spc="-265" dirty="0"/>
              <a:t> </a:t>
            </a:r>
            <a:r>
              <a:rPr u="none" spc="-10" dirty="0"/>
              <a:t>Processing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841764"/>
            <a:ext cx="6304915" cy="517017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85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Humans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most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advanced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processors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34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speech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and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pattern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recognition,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speech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synthesis,…</a:t>
            </a:r>
            <a:endParaRPr sz="1400">
              <a:latin typeface="Times New Roman"/>
              <a:cs typeface="Times New Roman"/>
            </a:endParaRPr>
          </a:p>
          <a:p>
            <a:pPr marL="360045" marR="273685" indent="-345440">
              <a:lnSpc>
                <a:spcPts val="2800"/>
              </a:lnSpc>
              <a:spcBef>
                <a:spcPts val="74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encounter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many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types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various applications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54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Electrical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signals: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voltage,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current,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magnetic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and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electric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fields,…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05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Mechanical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signals: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velocity,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force,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displacement,…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00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Acoustic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signals: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sound,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vibration,…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00"/>
              </a:spcBef>
              <a:buChar char="–"/>
              <a:tabLst>
                <a:tab pos="759460" algn="l"/>
              </a:tabLst>
            </a:pPr>
            <a:r>
              <a:rPr sz="1400" spc="-30" dirty="0">
                <a:latin typeface="Times New Roman"/>
                <a:cs typeface="Times New Roman"/>
              </a:rPr>
              <a:t>Other</a:t>
            </a:r>
            <a:r>
              <a:rPr sz="1400" spc="-114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signals: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pressure,</a:t>
            </a:r>
            <a:r>
              <a:rPr sz="1400" spc="-10" dirty="0">
                <a:latin typeface="Times New Roman"/>
                <a:cs typeface="Times New Roman"/>
              </a:rPr>
              <a:t> temperature,…</a:t>
            </a:r>
            <a:endParaRPr sz="1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6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Most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real-</a:t>
            </a:r>
            <a:r>
              <a:rPr sz="2400" dirty="0">
                <a:latin typeface="Times New Roman"/>
                <a:cs typeface="Times New Roman"/>
              </a:rPr>
              <a:t>world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analog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34"/>
              </a:spcBef>
              <a:buChar char="–"/>
              <a:tabLst>
                <a:tab pos="759460" algn="l"/>
              </a:tabLst>
            </a:pPr>
            <a:r>
              <a:rPr sz="1400" spc="-25" dirty="0">
                <a:latin typeface="Times New Roman"/>
                <a:cs typeface="Times New Roman"/>
              </a:rPr>
              <a:t>They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are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continuous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in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time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and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amplitude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95"/>
              </a:spcBef>
              <a:buChar char="–"/>
              <a:tabLst>
                <a:tab pos="759460" algn="l"/>
              </a:tabLst>
            </a:pPr>
            <a:r>
              <a:rPr sz="1400" spc="-10" dirty="0">
                <a:latin typeface="Times New Roman"/>
                <a:cs typeface="Times New Roman"/>
              </a:rPr>
              <a:t>Convert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voltage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or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currents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using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sensors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and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transducers</a:t>
            </a:r>
            <a:endParaRPr sz="1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7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Analog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circuits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process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these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using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30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Resistors,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Capacitors,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Inductors, Amplifiers,…</a:t>
            </a:r>
            <a:endParaRPr sz="1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7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Analog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processing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examples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34"/>
              </a:spcBef>
              <a:buChar char="–"/>
              <a:tabLst>
                <a:tab pos="759460" algn="l"/>
              </a:tabLst>
            </a:pPr>
            <a:r>
              <a:rPr sz="1400" spc="-10" dirty="0">
                <a:latin typeface="Times New Roman"/>
                <a:cs typeface="Times New Roman"/>
              </a:rPr>
              <a:t>Audio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processing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in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FM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radios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00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Video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processing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in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traditional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TV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sets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7031" y="214630"/>
            <a:ext cx="77311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5" dirty="0"/>
              <a:t>Discrete-</a:t>
            </a:r>
            <a:r>
              <a:rPr u="none" dirty="0"/>
              <a:t>time</a:t>
            </a:r>
            <a:r>
              <a:rPr u="none" spc="-145" dirty="0"/>
              <a:t> </a:t>
            </a:r>
            <a:r>
              <a:rPr u="none" dirty="0"/>
              <a:t>Signals</a:t>
            </a:r>
            <a:r>
              <a:rPr u="none" spc="-155" dirty="0"/>
              <a:t> </a:t>
            </a:r>
            <a:r>
              <a:rPr u="none" dirty="0"/>
              <a:t>and</a:t>
            </a:r>
            <a:r>
              <a:rPr u="none" spc="-160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1237" y="1167130"/>
            <a:ext cx="7392034" cy="414527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60680" marR="110489" indent="-345440">
              <a:lnSpc>
                <a:spcPts val="3000"/>
              </a:lnSpc>
              <a:spcBef>
                <a:spcPts val="505"/>
              </a:spcBef>
              <a:buFont typeface="Times New Roman"/>
              <a:buChar char="•"/>
              <a:tabLst>
                <a:tab pos="360680" algn="l"/>
              </a:tabLst>
            </a:pPr>
            <a:r>
              <a:rPr sz="2800" i="1" spc="-25" dirty="0">
                <a:latin typeface="Times New Roman"/>
                <a:cs typeface="Times New Roman"/>
              </a:rPr>
              <a:t>Continuous-</a:t>
            </a:r>
            <a:r>
              <a:rPr sz="2800" i="1" dirty="0">
                <a:latin typeface="Times New Roman"/>
                <a:cs typeface="Times New Roman"/>
              </a:rPr>
              <a:t>time</a:t>
            </a:r>
            <a:r>
              <a:rPr sz="2800" i="1" spc="-6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signals</a:t>
            </a:r>
            <a:r>
              <a:rPr sz="2800" i="1" spc="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defined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over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a </a:t>
            </a:r>
            <a:r>
              <a:rPr sz="2800" spc="-20" dirty="0">
                <a:latin typeface="Times New Roman"/>
                <a:cs typeface="Times New Roman"/>
              </a:rPr>
              <a:t>continuum</a:t>
            </a:r>
            <a:r>
              <a:rPr sz="2800" spc="-1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times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and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thus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10" dirty="0">
                <a:latin typeface="Times New Roman"/>
                <a:cs typeface="Times New Roman"/>
              </a:rPr>
              <a:t> represented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by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a </a:t>
            </a:r>
            <a:r>
              <a:rPr sz="2800" dirty="0">
                <a:latin typeface="Times New Roman"/>
                <a:cs typeface="Times New Roman"/>
              </a:rPr>
              <a:t>continuous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independent</a:t>
            </a:r>
            <a:r>
              <a:rPr sz="2800" spc="-1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variable.</a:t>
            </a:r>
            <a:endParaRPr sz="2800">
              <a:latin typeface="Times New Roman"/>
              <a:cs typeface="Times New Roman"/>
            </a:endParaRPr>
          </a:p>
          <a:p>
            <a:pPr marL="360680" marR="5080" indent="-345440">
              <a:lnSpc>
                <a:spcPts val="3020"/>
              </a:lnSpc>
              <a:spcBef>
                <a:spcPts val="610"/>
              </a:spcBef>
              <a:buFont typeface="Times New Roman"/>
              <a:buChar char="•"/>
              <a:tabLst>
                <a:tab pos="360680" algn="l"/>
              </a:tabLst>
            </a:pPr>
            <a:r>
              <a:rPr sz="2800" i="1" spc="-25" dirty="0">
                <a:latin typeface="Times New Roman"/>
                <a:cs typeface="Times New Roman"/>
              </a:rPr>
              <a:t>Discrete-</a:t>
            </a:r>
            <a:r>
              <a:rPr sz="2800" i="1" dirty="0">
                <a:latin typeface="Times New Roman"/>
                <a:cs typeface="Times New Roman"/>
              </a:rPr>
              <a:t>time</a:t>
            </a:r>
            <a:r>
              <a:rPr sz="2800" i="1" spc="-140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signals</a:t>
            </a:r>
            <a:r>
              <a:rPr sz="2800" i="1" spc="-1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defined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at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discrete</a:t>
            </a:r>
            <a:r>
              <a:rPr sz="2800" spc="-1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times </a:t>
            </a:r>
            <a:r>
              <a:rPr sz="2800" dirty="0">
                <a:latin typeface="Times New Roman"/>
                <a:cs typeface="Times New Roman"/>
              </a:rPr>
              <a:t>and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thus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independent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variable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has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discrete values.</a:t>
            </a:r>
            <a:endParaRPr sz="2800">
              <a:latin typeface="Times New Roman"/>
              <a:cs typeface="Times New Roman"/>
            </a:endParaRPr>
          </a:p>
          <a:p>
            <a:pPr marL="360680" marR="110489" indent="-348615">
              <a:lnSpc>
                <a:spcPts val="3000"/>
              </a:lnSpc>
              <a:spcBef>
                <a:spcPts val="695"/>
              </a:spcBef>
              <a:buFont typeface="Times New Roman"/>
              <a:buChar char="•"/>
              <a:tabLst>
                <a:tab pos="360680" algn="l"/>
              </a:tabLst>
            </a:pPr>
            <a:r>
              <a:rPr sz="2800" i="1" dirty="0">
                <a:latin typeface="Times New Roman"/>
                <a:cs typeface="Times New Roman"/>
              </a:rPr>
              <a:t>Analog</a:t>
            </a:r>
            <a:r>
              <a:rPr sz="2800" i="1" spc="-130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signals</a:t>
            </a:r>
            <a:r>
              <a:rPr sz="2800" i="1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1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those</a:t>
            </a:r>
            <a:r>
              <a:rPr sz="2800" spc="-1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which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both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time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and </a:t>
            </a:r>
            <a:r>
              <a:rPr sz="2800" spc="-10" dirty="0">
                <a:latin typeface="Times New Roman"/>
                <a:cs typeface="Times New Roman"/>
              </a:rPr>
              <a:t>amplitude</a:t>
            </a:r>
            <a:r>
              <a:rPr sz="2800" spc="-1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continuous.</a:t>
            </a:r>
            <a:endParaRPr sz="2800">
              <a:latin typeface="Times New Roman"/>
              <a:cs typeface="Times New Roman"/>
            </a:endParaRPr>
          </a:p>
          <a:p>
            <a:pPr marL="360680" marR="132080" indent="-348615">
              <a:lnSpc>
                <a:spcPts val="3000"/>
              </a:lnSpc>
              <a:spcBef>
                <a:spcPts val="705"/>
              </a:spcBef>
              <a:buFont typeface="Times New Roman"/>
              <a:buChar char="•"/>
              <a:tabLst>
                <a:tab pos="360680" algn="l"/>
              </a:tabLst>
            </a:pPr>
            <a:r>
              <a:rPr sz="2800" i="1" dirty="0">
                <a:latin typeface="Times New Roman"/>
                <a:cs typeface="Times New Roman"/>
              </a:rPr>
              <a:t>Digital</a:t>
            </a:r>
            <a:r>
              <a:rPr sz="2800" i="1" spc="-1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signals</a:t>
            </a:r>
            <a:r>
              <a:rPr sz="2800" i="1" spc="-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those</a:t>
            </a:r>
            <a:r>
              <a:rPr sz="2800" spc="-1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which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both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time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and </a:t>
            </a:r>
            <a:r>
              <a:rPr sz="2800" spc="-10" dirty="0">
                <a:latin typeface="Times New Roman"/>
                <a:cs typeface="Times New Roman"/>
              </a:rPr>
              <a:t>amplitude</a:t>
            </a:r>
            <a:r>
              <a:rPr sz="2800" spc="-1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discrete.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9431" y="25653"/>
            <a:ext cx="74942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Filtering</a:t>
            </a:r>
            <a:r>
              <a:rPr u="none" spc="-180" dirty="0"/>
              <a:t> </a:t>
            </a:r>
            <a:r>
              <a:rPr u="none" dirty="0"/>
              <a:t>of</a:t>
            </a:r>
            <a:r>
              <a:rPr u="none" spc="-190" dirty="0"/>
              <a:t> </a:t>
            </a:r>
            <a:r>
              <a:rPr u="none" dirty="0"/>
              <a:t>Long</a:t>
            </a:r>
            <a:r>
              <a:rPr u="none" spc="-180" dirty="0"/>
              <a:t> </a:t>
            </a:r>
            <a:r>
              <a:rPr u="none" dirty="0"/>
              <a:t>Data</a:t>
            </a:r>
            <a:r>
              <a:rPr u="none" spc="-185" dirty="0"/>
              <a:t> </a:t>
            </a:r>
            <a:r>
              <a:rPr u="none" spc="-10" dirty="0"/>
              <a:t>Sequences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441703"/>
            <a:ext cx="8404860" cy="3970782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9431" y="25653"/>
            <a:ext cx="74942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Filtering</a:t>
            </a:r>
            <a:r>
              <a:rPr u="none" spc="-180" dirty="0"/>
              <a:t> </a:t>
            </a:r>
            <a:r>
              <a:rPr u="none" dirty="0"/>
              <a:t>of</a:t>
            </a:r>
            <a:r>
              <a:rPr u="none" spc="-190" dirty="0"/>
              <a:t> </a:t>
            </a:r>
            <a:r>
              <a:rPr u="none" dirty="0"/>
              <a:t>Long</a:t>
            </a:r>
            <a:r>
              <a:rPr u="none" spc="-180" dirty="0"/>
              <a:t> </a:t>
            </a:r>
            <a:r>
              <a:rPr u="none" dirty="0"/>
              <a:t>Data</a:t>
            </a:r>
            <a:r>
              <a:rPr u="none" spc="-185" dirty="0"/>
              <a:t> </a:t>
            </a:r>
            <a:r>
              <a:rPr u="none" spc="-10" dirty="0"/>
              <a:t>Sequences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57200" y="706373"/>
            <a:ext cx="8229600" cy="6151880"/>
            <a:chOff x="457200" y="706373"/>
            <a:chExt cx="8229600" cy="6151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706373"/>
              <a:ext cx="8229600" cy="30274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155" y="3390900"/>
              <a:ext cx="7591044" cy="34670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207391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5" dirty="0"/>
              <a:t>Add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284732"/>
            <a:ext cx="8321802" cy="3372612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5011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5" dirty="0"/>
              <a:t>Add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065275"/>
            <a:ext cx="7872222" cy="5478018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5011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5" dirty="0"/>
              <a:t>Add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438655"/>
            <a:ext cx="7792211" cy="254508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5011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5" dirty="0"/>
              <a:t>Add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7935468" cy="5561838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5011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5" dirty="0"/>
              <a:t>Add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438655"/>
            <a:ext cx="8008620" cy="3279648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5011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5" dirty="0"/>
              <a:t>Add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982" y="1056132"/>
            <a:ext cx="7041642" cy="5039106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5011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5" dirty="0"/>
              <a:t>Add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233" y="1152905"/>
            <a:ext cx="7840980" cy="3711702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3487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0" dirty="0"/>
              <a:t>save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210055"/>
            <a:ext cx="8337804" cy="40050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55892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Analog</a:t>
            </a:r>
            <a:r>
              <a:rPr u="none" spc="-220" dirty="0"/>
              <a:t> </a:t>
            </a:r>
            <a:r>
              <a:rPr u="none" dirty="0"/>
              <a:t>vs.</a:t>
            </a:r>
            <a:r>
              <a:rPr u="none" spc="-190" dirty="0"/>
              <a:t> </a:t>
            </a:r>
            <a:r>
              <a:rPr u="none" spc="-10" dirty="0"/>
              <a:t>Digital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686" y="1376679"/>
            <a:ext cx="733742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6870" marR="5080" indent="-344805">
              <a:lnSpc>
                <a:spcPts val="2100"/>
              </a:lnSpc>
              <a:spcBef>
                <a:spcPts val="219"/>
              </a:spcBef>
              <a:buChar char="•"/>
              <a:tabLst>
                <a:tab pos="356870" algn="l"/>
              </a:tabLst>
            </a:pP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amplitude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analog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signal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take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any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complex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each </a:t>
            </a:r>
            <a:r>
              <a:rPr sz="1800" spc="-10" dirty="0">
                <a:latin typeface="Times New Roman"/>
                <a:cs typeface="Times New Roman"/>
              </a:rPr>
              <a:t>time/sample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4780" y="2569464"/>
            <a:ext cx="6858000" cy="1303020"/>
            <a:chOff x="914780" y="2569464"/>
            <a:chExt cx="6858000" cy="1303020"/>
          </a:xfrm>
        </p:grpSpPr>
        <p:sp>
          <p:nvSpPr>
            <p:cNvPr id="5" name="object 5"/>
            <p:cNvSpPr/>
            <p:nvPr/>
          </p:nvSpPr>
          <p:spPr>
            <a:xfrm>
              <a:off x="1524000" y="2583942"/>
              <a:ext cx="4876800" cy="1274445"/>
            </a:xfrm>
            <a:custGeom>
              <a:avLst/>
              <a:gdLst/>
              <a:ahLst/>
              <a:cxnLst/>
              <a:rect l="l" t="t" r="r" b="b"/>
              <a:pathLst>
                <a:path w="4876800" h="1274445">
                  <a:moveTo>
                    <a:pt x="0" y="672211"/>
                  </a:moveTo>
                  <a:lnTo>
                    <a:pt x="31115" y="627253"/>
                  </a:lnTo>
                  <a:lnTo>
                    <a:pt x="62230" y="582168"/>
                  </a:lnTo>
                  <a:lnTo>
                    <a:pt x="93980" y="537083"/>
                  </a:lnTo>
                  <a:lnTo>
                    <a:pt x="125095" y="492633"/>
                  </a:lnTo>
                  <a:lnTo>
                    <a:pt x="156845" y="449453"/>
                  </a:lnTo>
                  <a:lnTo>
                    <a:pt x="187960" y="406908"/>
                  </a:lnTo>
                  <a:lnTo>
                    <a:pt x="219710" y="364998"/>
                  </a:lnTo>
                  <a:lnTo>
                    <a:pt x="252095" y="324993"/>
                  </a:lnTo>
                  <a:lnTo>
                    <a:pt x="283845" y="286258"/>
                  </a:lnTo>
                  <a:lnTo>
                    <a:pt x="316230" y="249428"/>
                  </a:lnTo>
                  <a:lnTo>
                    <a:pt x="348615" y="213868"/>
                  </a:lnTo>
                  <a:lnTo>
                    <a:pt x="381000" y="180975"/>
                  </a:lnTo>
                  <a:lnTo>
                    <a:pt x="414020" y="149860"/>
                  </a:lnTo>
                  <a:lnTo>
                    <a:pt x="447675" y="121285"/>
                  </a:lnTo>
                  <a:lnTo>
                    <a:pt x="480695" y="95250"/>
                  </a:lnTo>
                  <a:lnTo>
                    <a:pt x="514984" y="71755"/>
                  </a:lnTo>
                  <a:lnTo>
                    <a:pt x="549275" y="51435"/>
                  </a:lnTo>
                  <a:lnTo>
                    <a:pt x="583565" y="34290"/>
                  </a:lnTo>
                  <a:lnTo>
                    <a:pt x="654050" y="9525"/>
                  </a:lnTo>
                  <a:lnTo>
                    <a:pt x="726440" y="0"/>
                  </a:lnTo>
                  <a:lnTo>
                    <a:pt x="763270" y="1270"/>
                  </a:lnTo>
                  <a:lnTo>
                    <a:pt x="838200" y="15875"/>
                  </a:lnTo>
                  <a:lnTo>
                    <a:pt x="890905" y="41275"/>
                  </a:lnTo>
                  <a:lnTo>
                    <a:pt x="945515" y="83185"/>
                  </a:lnTo>
                  <a:lnTo>
                    <a:pt x="974090" y="109220"/>
                  </a:lnTo>
                  <a:lnTo>
                    <a:pt x="1002665" y="139065"/>
                  </a:lnTo>
                  <a:lnTo>
                    <a:pt x="1031240" y="171450"/>
                  </a:lnTo>
                  <a:lnTo>
                    <a:pt x="1060450" y="207010"/>
                  </a:lnTo>
                  <a:lnTo>
                    <a:pt x="1090295" y="244983"/>
                  </a:lnTo>
                  <a:lnTo>
                    <a:pt x="1120140" y="285623"/>
                  </a:lnTo>
                  <a:lnTo>
                    <a:pt x="1150620" y="327533"/>
                  </a:lnTo>
                  <a:lnTo>
                    <a:pt x="1181100" y="371983"/>
                  </a:lnTo>
                  <a:lnTo>
                    <a:pt x="1211580" y="417703"/>
                  </a:lnTo>
                  <a:lnTo>
                    <a:pt x="1242060" y="464058"/>
                  </a:lnTo>
                  <a:lnTo>
                    <a:pt x="1273175" y="512318"/>
                  </a:lnTo>
                  <a:lnTo>
                    <a:pt x="1303655" y="560578"/>
                  </a:lnTo>
                  <a:lnTo>
                    <a:pt x="1334770" y="609473"/>
                  </a:lnTo>
                  <a:lnTo>
                    <a:pt x="1365885" y="658241"/>
                  </a:lnTo>
                  <a:lnTo>
                    <a:pt x="1396365" y="707136"/>
                  </a:lnTo>
                  <a:lnTo>
                    <a:pt x="1427480" y="756031"/>
                  </a:lnTo>
                  <a:lnTo>
                    <a:pt x="1457960" y="803656"/>
                  </a:lnTo>
                  <a:lnTo>
                    <a:pt x="1488440" y="851281"/>
                  </a:lnTo>
                  <a:lnTo>
                    <a:pt x="1518920" y="897001"/>
                  </a:lnTo>
                  <a:lnTo>
                    <a:pt x="1549400" y="941451"/>
                  </a:lnTo>
                  <a:lnTo>
                    <a:pt x="1579245" y="984631"/>
                  </a:lnTo>
                  <a:lnTo>
                    <a:pt x="1608455" y="1025906"/>
                  </a:lnTo>
                  <a:lnTo>
                    <a:pt x="1638300" y="1064514"/>
                  </a:lnTo>
                  <a:lnTo>
                    <a:pt x="1666875" y="1100709"/>
                  </a:lnTo>
                  <a:lnTo>
                    <a:pt x="1695450" y="1134364"/>
                  </a:lnTo>
                  <a:lnTo>
                    <a:pt x="1723389" y="1164844"/>
                  </a:lnTo>
                  <a:lnTo>
                    <a:pt x="1751330" y="1192149"/>
                  </a:lnTo>
                  <a:lnTo>
                    <a:pt x="1804670" y="1236599"/>
                  </a:lnTo>
                  <a:lnTo>
                    <a:pt x="1856105" y="1264539"/>
                  </a:lnTo>
                  <a:lnTo>
                    <a:pt x="1905000" y="1274064"/>
                  </a:lnTo>
                  <a:lnTo>
                    <a:pt x="1927225" y="1271524"/>
                  </a:lnTo>
                  <a:lnTo>
                    <a:pt x="1969135" y="1252474"/>
                  </a:lnTo>
                  <a:lnTo>
                    <a:pt x="2005964" y="1215644"/>
                  </a:lnTo>
                  <a:lnTo>
                    <a:pt x="2039620" y="1163574"/>
                  </a:lnTo>
                  <a:lnTo>
                    <a:pt x="2070735" y="1098169"/>
                  </a:lnTo>
                  <a:lnTo>
                    <a:pt x="2085339" y="1061339"/>
                  </a:lnTo>
                  <a:lnTo>
                    <a:pt x="2099310" y="1022731"/>
                  </a:lnTo>
                  <a:lnTo>
                    <a:pt x="2113280" y="980821"/>
                  </a:lnTo>
                  <a:lnTo>
                    <a:pt x="2126615" y="937641"/>
                  </a:lnTo>
                  <a:lnTo>
                    <a:pt x="2139950" y="892556"/>
                  </a:lnTo>
                  <a:lnTo>
                    <a:pt x="2152650" y="846201"/>
                  </a:lnTo>
                  <a:lnTo>
                    <a:pt x="2165985" y="798576"/>
                  </a:lnTo>
                  <a:lnTo>
                    <a:pt x="2178685" y="750316"/>
                  </a:lnTo>
                  <a:lnTo>
                    <a:pt x="2192020" y="701421"/>
                  </a:lnTo>
                  <a:lnTo>
                    <a:pt x="2205355" y="651891"/>
                  </a:lnTo>
                  <a:lnTo>
                    <a:pt x="2218690" y="603123"/>
                  </a:lnTo>
                  <a:lnTo>
                    <a:pt x="2232025" y="553593"/>
                  </a:lnTo>
                  <a:lnTo>
                    <a:pt x="2246630" y="505333"/>
                  </a:lnTo>
                  <a:lnTo>
                    <a:pt x="2261235" y="457708"/>
                  </a:lnTo>
                  <a:lnTo>
                    <a:pt x="2275840" y="410718"/>
                  </a:lnTo>
                  <a:lnTo>
                    <a:pt x="2291715" y="364998"/>
                  </a:lnTo>
                  <a:lnTo>
                    <a:pt x="2308225" y="321183"/>
                  </a:lnTo>
                  <a:lnTo>
                    <a:pt x="2325370" y="279273"/>
                  </a:lnTo>
                  <a:lnTo>
                    <a:pt x="2343785" y="239268"/>
                  </a:lnTo>
                  <a:lnTo>
                    <a:pt x="2362835" y="201930"/>
                  </a:lnTo>
                  <a:lnTo>
                    <a:pt x="2383155" y="167005"/>
                  </a:lnTo>
                  <a:lnTo>
                    <a:pt x="2450465" y="81280"/>
                  </a:lnTo>
                  <a:lnTo>
                    <a:pt x="2501900" y="41910"/>
                  </a:lnTo>
                  <a:lnTo>
                    <a:pt x="2559685" y="20320"/>
                  </a:lnTo>
                  <a:lnTo>
                    <a:pt x="2590800" y="15875"/>
                  </a:lnTo>
                  <a:lnTo>
                    <a:pt x="2618740" y="16510"/>
                  </a:lnTo>
                  <a:lnTo>
                    <a:pt x="2679065" y="27305"/>
                  </a:lnTo>
                  <a:lnTo>
                    <a:pt x="2745105" y="50165"/>
                  </a:lnTo>
                  <a:lnTo>
                    <a:pt x="2780665" y="65405"/>
                  </a:lnTo>
                  <a:lnTo>
                    <a:pt x="2816860" y="83185"/>
                  </a:lnTo>
                  <a:lnTo>
                    <a:pt x="2854325" y="103505"/>
                  </a:lnTo>
                  <a:lnTo>
                    <a:pt x="2892425" y="125730"/>
                  </a:lnTo>
                  <a:lnTo>
                    <a:pt x="2931795" y="150495"/>
                  </a:lnTo>
                  <a:lnTo>
                    <a:pt x="2972435" y="177165"/>
                  </a:lnTo>
                  <a:lnTo>
                    <a:pt x="3013710" y="205740"/>
                  </a:lnTo>
                  <a:lnTo>
                    <a:pt x="3055620" y="235458"/>
                  </a:lnTo>
                  <a:lnTo>
                    <a:pt x="3098165" y="267208"/>
                  </a:lnTo>
                  <a:lnTo>
                    <a:pt x="3141345" y="299593"/>
                  </a:lnTo>
                  <a:lnTo>
                    <a:pt x="3185160" y="333883"/>
                  </a:lnTo>
                  <a:lnTo>
                    <a:pt x="3228975" y="368808"/>
                  </a:lnTo>
                  <a:lnTo>
                    <a:pt x="3273425" y="405003"/>
                  </a:lnTo>
                  <a:lnTo>
                    <a:pt x="3318510" y="441198"/>
                  </a:lnTo>
                  <a:lnTo>
                    <a:pt x="3363595" y="478663"/>
                  </a:lnTo>
                  <a:lnTo>
                    <a:pt x="3408679" y="516128"/>
                  </a:lnTo>
                  <a:lnTo>
                    <a:pt x="3453765" y="554228"/>
                  </a:lnTo>
                  <a:lnTo>
                    <a:pt x="3499485" y="592328"/>
                  </a:lnTo>
                  <a:lnTo>
                    <a:pt x="3544570" y="630428"/>
                  </a:lnTo>
                  <a:lnTo>
                    <a:pt x="3589654" y="668401"/>
                  </a:lnTo>
                  <a:lnTo>
                    <a:pt x="3634104" y="706501"/>
                  </a:lnTo>
                  <a:lnTo>
                    <a:pt x="3679190" y="743331"/>
                  </a:lnTo>
                  <a:lnTo>
                    <a:pt x="3723004" y="780161"/>
                  </a:lnTo>
                  <a:lnTo>
                    <a:pt x="3766820" y="815721"/>
                  </a:lnTo>
                  <a:lnTo>
                    <a:pt x="3810000" y="850646"/>
                  </a:lnTo>
                  <a:lnTo>
                    <a:pt x="3852545" y="884936"/>
                  </a:lnTo>
                  <a:lnTo>
                    <a:pt x="3894454" y="917321"/>
                  </a:lnTo>
                  <a:lnTo>
                    <a:pt x="3935729" y="949071"/>
                  </a:lnTo>
                  <a:lnTo>
                    <a:pt x="3975735" y="978916"/>
                  </a:lnTo>
                  <a:lnTo>
                    <a:pt x="4015104" y="1006856"/>
                  </a:lnTo>
                  <a:lnTo>
                    <a:pt x="4053840" y="1033526"/>
                  </a:lnTo>
                  <a:lnTo>
                    <a:pt x="4091304" y="1057656"/>
                  </a:lnTo>
                  <a:lnTo>
                    <a:pt x="4127500" y="1079754"/>
                  </a:lnTo>
                  <a:lnTo>
                    <a:pt x="4162425" y="1100074"/>
                  </a:lnTo>
                  <a:lnTo>
                    <a:pt x="4259580" y="1145159"/>
                  </a:lnTo>
                  <a:lnTo>
                    <a:pt x="4317365" y="1161669"/>
                  </a:lnTo>
                  <a:lnTo>
                    <a:pt x="4382770" y="1166114"/>
                  </a:lnTo>
                  <a:lnTo>
                    <a:pt x="4420235" y="1162939"/>
                  </a:lnTo>
                  <a:lnTo>
                    <a:pt x="4488815" y="1145794"/>
                  </a:lnTo>
                  <a:lnTo>
                    <a:pt x="4549140" y="1114044"/>
                  </a:lnTo>
                  <a:lnTo>
                    <a:pt x="4602480" y="1070229"/>
                  </a:lnTo>
                  <a:lnTo>
                    <a:pt x="4648835" y="1014476"/>
                  </a:lnTo>
                  <a:lnTo>
                    <a:pt x="4689475" y="948436"/>
                  </a:lnTo>
                  <a:lnTo>
                    <a:pt x="4707255" y="911606"/>
                  </a:lnTo>
                  <a:lnTo>
                    <a:pt x="4724400" y="872871"/>
                  </a:lnTo>
                  <a:lnTo>
                    <a:pt x="4740275" y="831596"/>
                  </a:lnTo>
                  <a:lnTo>
                    <a:pt x="4754880" y="789051"/>
                  </a:lnTo>
                  <a:lnTo>
                    <a:pt x="4768215" y="744601"/>
                  </a:lnTo>
                  <a:lnTo>
                    <a:pt x="4781550" y="698246"/>
                  </a:lnTo>
                  <a:lnTo>
                    <a:pt x="4792980" y="650621"/>
                  </a:lnTo>
                  <a:lnTo>
                    <a:pt x="4804410" y="601853"/>
                  </a:lnTo>
                  <a:lnTo>
                    <a:pt x="4814570" y="551688"/>
                  </a:lnTo>
                  <a:lnTo>
                    <a:pt x="4824730" y="500253"/>
                  </a:lnTo>
                  <a:lnTo>
                    <a:pt x="4834255" y="448183"/>
                  </a:lnTo>
                  <a:lnTo>
                    <a:pt x="4843145" y="395478"/>
                  </a:lnTo>
                  <a:lnTo>
                    <a:pt x="4852035" y="342138"/>
                  </a:lnTo>
                  <a:lnTo>
                    <a:pt x="4860290" y="288798"/>
                  </a:lnTo>
                  <a:lnTo>
                    <a:pt x="4868545" y="234188"/>
                  </a:lnTo>
                  <a:lnTo>
                    <a:pt x="4876800" y="18034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780" y="3402711"/>
              <a:ext cx="6858000" cy="0"/>
            </a:xfrm>
            <a:custGeom>
              <a:avLst/>
              <a:gdLst/>
              <a:ahLst/>
              <a:cxnLst/>
              <a:rect l="l" t="t" r="r" b="b"/>
              <a:pathLst>
                <a:path w="6858000">
                  <a:moveTo>
                    <a:pt x="0" y="0"/>
                  </a:moveTo>
                  <a:lnTo>
                    <a:pt x="6858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38580" y="4959096"/>
            <a:ext cx="6858000" cy="1248410"/>
            <a:chOff x="838580" y="4959096"/>
            <a:chExt cx="6858000" cy="1248410"/>
          </a:xfrm>
        </p:grpSpPr>
        <p:sp>
          <p:nvSpPr>
            <p:cNvPr id="8" name="object 8"/>
            <p:cNvSpPr/>
            <p:nvPr/>
          </p:nvSpPr>
          <p:spPr>
            <a:xfrm>
              <a:off x="1828800" y="4973574"/>
              <a:ext cx="5257800" cy="1219200"/>
            </a:xfrm>
            <a:custGeom>
              <a:avLst/>
              <a:gdLst/>
              <a:ahLst/>
              <a:cxnLst/>
              <a:rect l="l" t="t" r="r" b="b"/>
              <a:pathLst>
                <a:path w="5257800" h="1219200">
                  <a:moveTo>
                    <a:pt x="0" y="0"/>
                  </a:moveTo>
                  <a:lnTo>
                    <a:pt x="1371600" y="0"/>
                  </a:lnTo>
                  <a:lnTo>
                    <a:pt x="1371600" y="1219200"/>
                  </a:lnTo>
                  <a:lnTo>
                    <a:pt x="2743200" y="1219200"/>
                  </a:lnTo>
                  <a:lnTo>
                    <a:pt x="2743200" y="0"/>
                  </a:lnTo>
                  <a:lnTo>
                    <a:pt x="4724400" y="0"/>
                  </a:lnTo>
                  <a:lnTo>
                    <a:pt x="4724400" y="1219200"/>
                  </a:lnTo>
                  <a:lnTo>
                    <a:pt x="5257800" y="12192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8580" y="5583555"/>
              <a:ext cx="6858000" cy="0"/>
            </a:xfrm>
            <a:custGeom>
              <a:avLst/>
              <a:gdLst/>
              <a:ahLst/>
              <a:cxnLst/>
              <a:rect l="l" t="t" r="r" b="b"/>
              <a:pathLst>
                <a:path w="6858000">
                  <a:moveTo>
                    <a:pt x="0" y="0"/>
                  </a:moveTo>
                  <a:lnTo>
                    <a:pt x="6858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1886" y="3959097"/>
            <a:ext cx="6855459" cy="11893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6870" marR="130175" indent="-344805">
              <a:lnSpc>
                <a:spcPts val="2700"/>
              </a:lnSpc>
              <a:spcBef>
                <a:spcPts val="340"/>
              </a:spcBef>
              <a:buChar char="•"/>
              <a:tabLst>
                <a:tab pos="356870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amplitude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digital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takes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values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a </a:t>
            </a:r>
            <a:r>
              <a:rPr sz="2400" dirty="0">
                <a:latin typeface="Times New Roman"/>
                <a:cs typeface="Times New Roman"/>
              </a:rPr>
              <a:t>discrete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set</a:t>
            </a:r>
            <a:endParaRPr sz="2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360"/>
              </a:spcBef>
            </a:pPr>
            <a:r>
              <a:rPr sz="1800" spc="-5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66178" y="5911341"/>
            <a:ext cx="2146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5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3487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0" dirty="0"/>
              <a:t>save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777" y="1216152"/>
            <a:ext cx="7890509" cy="4565903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3487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0" dirty="0"/>
              <a:t>save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8022335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231" y="178054"/>
            <a:ext cx="76485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90" dirty="0"/>
              <a:t> </a:t>
            </a:r>
            <a:r>
              <a:rPr u="none" dirty="0"/>
              <a:t>save</a:t>
            </a:r>
            <a:r>
              <a:rPr u="none" spc="-175" dirty="0"/>
              <a:t> </a:t>
            </a:r>
            <a:r>
              <a:rPr u="none" dirty="0"/>
              <a:t>input</a:t>
            </a:r>
            <a:r>
              <a:rPr u="none" spc="-180" dirty="0"/>
              <a:t> </a:t>
            </a:r>
            <a:r>
              <a:rPr u="none" dirty="0"/>
              <a:t>segment</a:t>
            </a:r>
            <a:r>
              <a:rPr u="none" spc="-125" dirty="0"/>
              <a:t> </a:t>
            </a:r>
            <a:r>
              <a:rPr u="none" spc="-10" dirty="0"/>
              <a:t>stage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84732"/>
            <a:ext cx="8319516" cy="352425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231" y="178054"/>
            <a:ext cx="76485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90" dirty="0"/>
              <a:t> </a:t>
            </a:r>
            <a:r>
              <a:rPr u="none" dirty="0"/>
              <a:t>save</a:t>
            </a:r>
            <a:r>
              <a:rPr u="none" spc="-175" dirty="0"/>
              <a:t> </a:t>
            </a:r>
            <a:r>
              <a:rPr u="none" dirty="0"/>
              <a:t>input</a:t>
            </a:r>
            <a:r>
              <a:rPr u="none" spc="-180" dirty="0"/>
              <a:t> </a:t>
            </a:r>
            <a:r>
              <a:rPr u="none" dirty="0"/>
              <a:t>segment</a:t>
            </a:r>
            <a:r>
              <a:rPr u="none" spc="-125" dirty="0"/>
              <a:t> </a:t>
            </a:r>
            <a:r>
              <a:rPr u="none" spc="-10" dirty="0"/>
              <a:t>stage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210055"/>
            <a:ext cx="7612380" cy="4126229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231" y="178054"/>
            <a:ext cx="76485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90" dirty="0"/>
              <a:t> </a:t>
            </a:r>
            <a:r>
              <a:rPr u="none" dirty="0"/>
              <a:t>save</a:t>
            </a:r>
            <a:r>
              <a:rPr u="none" spc="-175" dirty="0"/>
              <a:t> </a:t>
            </a:r>
            <a:r>
              <a:rPr u="none" dirty="0"/>
              <a:t>input</a:t>
            </a:r>
            <a:r>
              <a:rPr u="none" spc="-180" dirty="0"/>
              <a:t> </a:t>
            </a:r>
            <a:r>
              <a:rPr u="none" dirty="0"/>
              <a:t>segment</a:t>
            </a:r>
            <a:r>
              <a:rPr u="none" spc="-125" dirty="0"/>
              <a:t> </a:t>
            </a:r>
            <a:r>
              <a:rPr u="none" spc="-10" dirty="0"/>
              <a:t>stage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1284732"/>
            <a:ext cx="8266176" cy="4067555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51943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70" dirty="0"/>
              <a:t> </a:t>
            </a:r>
            <a:r>
              <a:rPr u="none" dirty="0"/>
              <a:t>save</a:t>
            </a:r>
            <a:r>
              <a:rPr u="none" spc="-155" dirty="0"/>
              <a:t> </a:t>
            </a:r>
            <a:r>
              <a:rPr u="none" dirty="0"/>
              <a:t>filtering</a:t>
            </a:r>
            <a:r>
              <a:rPr u="none" spc="-140" dirty="0"/>
              <a:t> </a:t>
            </a:r>
            <a:r>
              <a:rPr u="none" spc="-10" dirty="0"/>
              <a:t>stage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284732"/>
            <a:ext cx="8283702" cy="3607308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546735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50" dirty="0"/>
              <a:t> </a:t>
            </a:r>
            <a:r>
              <a:rPr u="none" dirty="0"/>
              <a:t>save</a:t>
            </a:r>
            <a:r>
              <a:rPr u="none" spc="-135" dirty="0"/>
              <a:t> </a:t>
            </a:r>
            <a:r>
              <a:rPr u="none" dirty="0"/>
              <a:t>output</a:t>
            </a:r>
            <a:r>
              <a:rPr u="none" spc="-145" dirty="0"/>
              <a:t> </a:t>
            </a:r>
            <a:r>
              <a:rPr u="none" spc="-10" dirty="0"/>
              <a:t>blocks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761744"/>
            <a:ext cx="7935468" cy="1804415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546735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50" dirty="0"/>
              <a:t> </a:t>
            </a:r>
            <a:r>
              <a:rPr u="none" dirty="0"/>
              <a:t>save</a:t>
            </a:r>
            <a:r>
              <a:rPr u="none" spc="-135" dirty="0"/>
              <a:t> </a:t>
            </a:r>
            <a:r>
              <a:rPr u="none" dirty="0"/>
              <a:t>output</a:t>
            </a:r>
            <a:r>
              <a:rPr u="none" spc="-145" dirty="0"/>
              <a:t> </a:t>
            </a:r>
            <a:r>
              <a:rPr u="none" spc="-10" dirty="0"/>
              <a:t>blocks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056132"/>
            <a:ext cx="8093964" cy="4562856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546735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50" dirty="0"/>
              <a:t> </a:t>
            </a:r>
            <a:r>
              <a:rPr u="none" dirty="0"/>
              <a:t>save</a:t>
            </a:r>
            <a:r>
              <a:rPr u="none" spc="-135" dirty="0"/>
              <a:t> </a:t>
            </a:r>
            <a:r>
              <a:rPr u="none" dirty="0"/>
              <a:t>output</a:t>
            </a:r>
            <a:r>
              <a:rPr u="none" spc="-145" dirty="0"/>
              <a:t> </a:t>
            </a:r>
            <a:r>
              <a:rPr u="none" spc="-10" dirty="0"/>
              <a:t>blocks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269" y="1325880"/>
            <a:ext cx="7759446" cy="3892296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3487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0" dirty="0"/>
              <a:t>save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069847"/>
            <a:ext cx="8247888" cy="47304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2103" y="220725"/>
            <a:ext cx="65417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Periodic</a:t>
            </a:r>
            <a:r>
              <a:rPr u="none" spc="-245" dirty="0"/>
              <a:t> </a:t>
            </a:r>
            <a:r>
              <a:rPr u="none" dirty="0"/>
              <a:t>(Uniform)</a:t>
            </a:r>
            <a:r>
              <a:rPr u="none" spc="-170" dirty="0"/>
              <a:t> </a:t>
            </a:r>
            <a:r>
              <a:rPr u="none" spc="-10" dirty="0"/>
              <a:t>Sampling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894841"/>
            <a:ext cx="516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Times New Roman"/>
                <a:cs typeface="Times New Roman"/>
              </a:rPr>
              <a:t>Sampling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continuous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discrete-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conversion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0" y="2097786"/>
            <a:ext cx="4234180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6975">
              <a:lnSpc>
                <a:spcPct val="100000"/>
              </a:lnSpc>
              <a:spcBef>
                <a:spcPts val="100"/>
              </a:spcBef>
              <a:tabLst>
                <a:tab pos="3494404" algn="l"/>
              </a:tabLst>
            </a:pPr>
            <a:r>
              <a:rPr sz="1600" i="1" spc="-40" dirty="0">
                <a:latin typeface="Times New Roman"/>
                <a:cs typeface="Times New Roman"/>
              </a:rPr>
              <a:t>-</a:t>
            </a:r>
            <a:r>
              <a:rPr sz="1600" i="1" dirty="0">
                <a:latin typeface="Times New Roman"/>
                <a:cs typeface="Times New Roman"/>
              </a:rPr>
              <a:t>3</a:t>
            </a:r>
            <a:r>
              <a:rPr sz="1600" i="1" spc="290" dirty="0">
                <a:latin typeface="Times New Roman"/>
                <a:cs typeface="Times New Roman"/>
              </a:rPr>
              <a:t> </a:t>
            </a:r>
            <a:r>
              <a:rPr sz="1600" i="1" spc="-40" dirty="0">
                <a:latin typeface="Times New Roman"/>
                <a:cs typeface="Times New Roman"/>
              </a:rPr>
              <a:t>-</a:t>
            </a:r>
            <a:r>
              <a:rPr sz="1600" i="1" dirty="0">
                <a:latin typeface="Times New Roman"/>
                <a:cs typeface="Times New Roman"/>
              </a:rPr>
              <a:t>2</a:t>
            </a:r>
            <a:r>
              <a:rPr sz="1600" i="1" spc="480" dirty="0">
                <a:latin typeface="Times New Roman"/>
                <a:cs typeface="Times New Roman"/>
              </a:rPr>
              <a:t> </a:t>
            </a:r>
            <a:r>
              <a:rPr sz="1600" i="1" spc="-40" dirty="0">
                <a:latin typeface="Times New Roman"/>
                <a:cs typeface="Times New Roman"/>
              </a:rPr>
              <a:t>-</a:t>
            </a:r>
            <a:r>
              <a:rPr sz="1600" i="1" dirty="0">
                <a:latin typeface="Times New Roman"/>
                <a:cs typeface="Times New Roman"/>
              </a:rPr>
              <a:t>1</a:t>
            </a:r>
            <a:r>
              <a:rPr sz="1600" i="1" spc="265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0</a:t>
            </a:r>
            <a:r>
              <a:rPr sz="1600" i="1" dirty="0">
                <a:latin typeface="Times New Roman"/>
                <a:cs typeface="Times New Roman"/>
              </a:rPr>
              <a:t>	1</a:t>
            </a:r>
            <a:r>
              <a:rPr sz="1600" i="1" spc="16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2</a:t>
            </a:r>
            <a:r>
              <a:rPr sz="1600" i="1" spc="95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3</a:t>
            </a:r>
            <a:r>
              <a:rPr sz="1600" i="1" spc="80" dirty="0">
                <a:latin typeface="Times New Roman"/>
                <a:cs typeface="Times New Roman"/>
              </a:rPr>
              <a:t>  </a:t>
            </a:r>
            <a:r>
              <a:rPr sz="1600" i="1" spc="-50" dirty="0">
                <a:latin typeface="Times New Roman"/>
                <a:cs typeface="Times New Roman"/>
              </a:rPr>
              <a:t>4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1390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Times New Roman"/>
                <a:cs typeface="Times New Roman"/>
              </a:rPr>
              <a:t>Most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common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sampling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periodic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7803" y="3090925"/>
            <a:ext cx="137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8159" algn="l"/>
              </a:tabLst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4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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4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42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105" dirty="0">
                <a:latin typeface="Times New Roman"/>
                <a:cs typeface="Times New Roman"/>
              </a:rPr>
              <a:t>  </a:t>
            </a:r>
            <a:r>
              <a:rPr sz="1550" spc="-50" dirty="0">
                <a:latin typeface="Symbol"/>
                <a:cs typeface="Symbol"/>
              </a:rPr>
              <a:t>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345" y="2947923"/>
            <a:ext cx="5759450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85420" algn="ctr">
              <a:lnSpc>
                <a:spcPts val="2545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-370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65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35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</a:t>
            </a:r>
            <a:r>
              <a:rPr sz="1550" dirty="0">
                <a:latin typeface="Verdana"/>
                <a:cs typeface="Verdana"/>
              </a:rPr>
              <a:t>nT</a:t>
            </a:r>
            <a:r>
              <a:rPr sz="1550" spc="105" dirty="0">
                <a:latin typeface="Verdana"/>
                <a:cs typeface="Verdana"/>
              </a:rPr>
              <a:t> </a:t>
            </a:r>
            <a:r>
              <a:rPr sz="2150" spc="-50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  <a:p>
            <a:pPr marL="206375" algn="ctr">
              <a:lnSpc>
                <a:spcPts val="925"/>
              </a:lnSpc>
            </a:pPr>
            <a:r>
              <a:rPr sz="900" spc="-50" dirty="0"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  <a:p>
            <a:pPr marL="385445" indent="-347345">
              <a:lnSpc>
                <a:spcPct val="100000"/>
              </a:lnSpc>
              <a:spcBef>
                <a:spcPts val="1030"/>
              </a:spcBef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sampling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period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second</a:t>
            </a:r>
            <a:endParaRPr sz="1800">
              <a:latin typeface="Times New Roman"/>
              <a:cs typeface="Times New Roman"/>
            </a:endParaRPr>
          </a:p>
          <a:p>
            <a:pPr marL="385445" indent="-345440">
              <a:lnSpc>
                <a:spcPct val="100000"/>
              </a:lnSpc>
              <a:spcBef>
                <a:spcPts val="405"/>
              </a:spcBef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f</a:t>
            </a:r>
            <a:r>
              <a:rPr sz="1800" baseline="-13888" dirty="0">
                <a:latin typeface="Times New Roman"/>
                <a:cs typeface="Times New Roman"/>
              </a:rPr>
              <a:t>s</a:t>
            </a:r>
            <a:r>
              <a:rPr sz="1800" spc="104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1/T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sampling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frequency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Hz</a:t>
            </a:r>
            <a:endParaRPr sz="1800">
              <a:latin typeface="Times New Roman"/>
              <a:cs typeface="Times New Roman"/>
            </a:endParaRPr>
          </a:p>
          <a:p>
            <a:pPr marL="385445" indent="-345440">
              <a:lnSpc>
                <a:spcPct val="100000"/>
              </a:lnSpc>
              <a:spcBef>
                <a:spcPts val="400"/>
              </a:spcBef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Sampling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frequency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25" dirty="0">
                <a:latin typeface="Times New Roman"/>
                <a:cs typeface="Times New Roman"/>
              </a:rPr>
              <a:t> radian-</a:t>
            </a:r>
            <a:r>
              <a:rPr sz="1800" spc="-20" dirty="0">
                <a:latin typeface="Times New Roman"/>
                <a:cs typeface="Times New Roman"/>
              </a:rPr>
              <a:t>per-</a:t>
            </a:r>
            <a:r>
              <a:rPr sz="1800" dirty="0">
                <a:latin typeface="Times New Roman"/>
                <a:cs typeface="Times New Roman"/>
              </a:rPr>
              <a:t>second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Symbol"/>
                <a:cs typeface="Symbol"/>
              </a:rPr>
              <a:t></a:t>
            </a:r>
            <a:r>
              <a:rPr sz="1725" spc="-15" baseline="-4830" dirty="0">
                <a:latin typeface="Times New Roman"/>
                <a:cs typeface="Times New Roman"/>
              </a:rPr>
              <a:t>s</a:t>
            </a:r>
            <a:r>
              <a:rPr sz="1800" spc="-10" dirty="0">
                <a:latin typeface="Times New Roman"/>
                <a:cs typeface="Times New Roman"/>
              </a:rPr>
              <a:t>=2</a:t>
            </a:r>
            <a:r>
              <a:rPr sz="1800" spc="-10" dirty="0">
                <a:latin typeface="Symbol"/>
                <a:cs typeface="Symbol"/>
              </a:rPr>
              <a:t></a:t>
            </a:r>
            <a:r>
              <a:rPr sz="1800" spc="-10" dirty="0">
                <a:latin typeface="Times New Roman"/>
                <a:cs typeface="Times New Roman"/>
              </a:rPr>
              <a:t>f</a:t>
            </a:r>
            <a:r>
              <a:rPr sz="1800" spc="-15" baseline="-13888" dirty="0">
                <a:latin typeface="Times New Roman"/>
                <a:cs typeface="Times New Roman"/>
              </a:rPr>
              <a:t>s</a:t>
            </a:r>
            <a:r>
              <a:rPr sz="1800" spc="-60" baseline="-13888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rad/sec</a:t>
            </a:r>
            <a:endParaRPr sz="1800">
              <a:latin typeface="Times New Roman"/>
              <a:cs typeface="Times New Roman"/>
            </a:endParaRPr>
          </a:p>
          <a:p>
            <a:pPr marL="385445" indent="-347345">
              <a:lnSpc>
                <a:spcPct val="100000"/>
              </a:lnSpc>
              <a:spcBef>
                <a:spcPts val="295"/>
              </a:spcBef>
              <a:buChar char="•"/>
              <a:tabLst>
                <a:tab pos="385445" algn="l"/>
              </a:tabLst>
            </a:pPr>
            <a:r>
              <a:rPr sz="1800" spc="-10" dirty="0">
                <a:latin typeface="Times New Roman"/>
                <a:cs typeface="Times New Roman"/>
              </a:rPr>
              <a:t>Use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[.]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discrete-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(.)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continuous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signals</a:t>
            </a:r>
            <a:endParaRPr sz="1800">
              <a:latin typeface="Times New Roman"/>
              <a:cs typeface="Times New Roman"/>
            </a:endParaRPr>
          </a:p>
          <a:p>
            <a:pPr marL="385445" indent="-347345">
              <a:lnSpc>
                <a:spcPct val="100000"/>
              </a:lnSpc>
              <a:spcBef>
                <a:spcPts val="400"/>
              </a:spcBef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ideal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case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practical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but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close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enough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9453" y="5072164"/>
            <a:ext cx="5347335" cy="61468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500"/>
              </a:spcBef>
              <a:buChar char="–"/>
              <a:tabLst>
                <a:tab pos="301625" algn="l"/>
              </a:tabLst>
            </a:pP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practice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it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implement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with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analog-</a:t>
            </a:r>
            <a:r>
              <a:rPr sz="1600" spc="-25" dirty="0">
                <a:latin typeface="Times New Roman"/>
                <a:cs typeface="Times New Roman"/>
              </a:rPr>
              <a:t>to-</a:t>
            </a:r>
            <a:r>
              <a:rPr sz="1600" dirty="0">
                <a:latin typeface="Times New Roman"/>
                <a:cs typeface="Times New Roman"/>
              </a:rPr>
              <a:t>digital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converters</a:t>
            </a:r>
            <a:endParaRPr sz="1600">
              <a:latin typeface="Times New Roman"/>
              <a:cs typeface="Times New Roman"/>
            </a:endParaRPr>
          </a:p>
          <a:p>
            <a:pPr marL="301625" indent="-287020">
              <a:lnSpc>
                <a:spcPct val="100000"/>
              </a:lnSpc>
              <a:spcBef>
                <a:spcPts val="395"/>
              </a:spcBef>
              <a:buChar char="–"/>
              <a:tabLst>
                <a:tab pos="301625" algn="l"/>
              </a:tabLst>
            </a:pPr>
            <a:r>
              <a:rPr sz="1600" dirty="0">
                <a:latin typeface="Times New Roman"/>
                <a:cs typeface="Times New Roman"/>
              </a:rPr>
              <a:t>We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get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digital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signals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that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are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quantized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amplitude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time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08554" y="1296924"/>
            <a:ext cx="2590800" cy="838200"/>
            <a:chOff x="2908554" y="1296924"/>
            <a:chExt cx="2590800" cy="838200"/>
          </a:xfrm>
        </p:grpSpPr>
        <p:sp>
          <p:nvSpPr>
            <p:cNvPr id="9" name="object 9"/>
            <p:cNvSpPr/>
            <p:nvPr/>
          </p:nvSpPr>
          <p:spPr>
            <a:xfrm>
              <a:off x="3289935" y="1331595"/>
              <a:ext cx="1676400" cy="384810"/>
            </a:xfrm>
            <a:custGeom>
              <a:avLst/>
              <a:gdLst/>
              <a:ahLst/>
              <a:cxnLst/>
              <a:rect l="l" t="t" r="r" b="b"/>
              <a:pathLst>
                <a:path w="1676400" h="384810">
                  <a:moveTo>
                    <a:pt x="0" y="232155"/>
                  </a:moveTo>
                  <a:lnTo>
                    <a:pt x="46990" y="202945"/>
                  </a:lnTo>
                  <a:lnTo>
                    <a:pt x="93980" y="174243"/>
                  </a:lnTo>
                  <a:lnTo>
                    <a:pt x="140970" y="146303"/>
                  </a:lnTo>
                  <a:lnTo>
                    <a:pt x="187325" y="119633"/>
                  </a:lnTo>
                  <a:lnTo>
                    <a:pt x="234315" y="94106"/>
                  </a:lnTo>
                  <a:lnTo>
                    <a:pt x="281305" y="71246"/>
                  </a:lnTo>
                  <a:lnTo>
                    <a:pt x="328295" y="50926"/>
                  </a:lnTo>
                  <a:lnTo>
                    <a:pt x="375285" y="33019"/>
                  </a:lnTo>
                  <a:lnTo>
                    <a:pt x="422275" y="18414"/>
                  </a:lnTo>
                  <a:lnTo>
                    <a:pt x="468630" y="8254"/>
                  </a:lnTo>
                  <a:lnTo>
                    <a:pt x="515620" y="1904"/>
                  </a:lnTo>
                  <a:lnTo>
                    <a:pt x="562610" y="0"/>
                  </a:lnTo>
                  <a:lnTo>
                    <a:pt x="609600" y="3174"/>
                  </a:lnTo>
                  <a:lnTo>
                    <a:pt x="647700" y="12064"/>
                  </a:lnTo>
                  <a:lnTo>
                    <a:pt x="687070" y="26669"/>
                  </a:lnTo>
                  <a:lnTo>
                    <a:pt x="725805" y="47751"/>
                  </a:lnTo>
                  <a:lnTo>
                    <a:pt x="765810" y="73786"/>
                  </a:lnTo>
                  <a:lnTo>
                    <a:pt x="805180" y="102996"/>
                  </a:lnTo>
                  <a:lnTo>
                    <a:pt x="845185" y="135508"/>
                  </a:lnTo>
                  <a:lnTo>
                    <a:pt x="884555" y="169163"/>
                  </a:lnTo>
                  <a:lnTo>
                    <a:pt x="923925" y="203580"/>
                  </a:lnTo>
                  <a:lnTo>
                    <a:pt x="963294" y="237870"/>
                  </a:lnTo>
                  <a:lnTo>
                    <a:pt x="1002030" y="271017"/>
                  </a:lnTo>
                  <a:lnTo>
                    <a:pt x="1040130" y="301497"/>
                  </a:lnTo>
                  <a:lnTo>
                    <a:pt x="1077595" y="328802"/>
                  </a:lnTo>
                  <a:lnTo>
                    <a:pt x="1114425" y="351789"/>
                  </a:lnTo>
                  <a:lnTo>
                    <a:pt x="1149985" y="369569"/>
                  </a:lnTo>
                  <a:lnTo>
                    <a:pt x="1219200" y="384809"/>
                  </a:lnTo>
                  <a:lnTo>
                    <a:pt x="1260475" y="379729"/>
                  </a:lnTo>
                  <a:lnTo>
                    <a:pt x="1302385" y="364489"/>
                  </a:lnTo>
                  <a:lnTo>
                    <a:pt x="1344295" y="340867"/>
                  </a:lnTo>
                  <a:lnTo>
                    <a:pt x="1386205" y="311022"/>
                  </a:lnTo>
                  <a:lnTo>
                    <a:pt x="1426845" y="276732"/>
                  </a:lnTo>
                  <a:lnTo>
                    <a:pt x="1466850" y="237870"/>
                  </a:lnTo>
                  <a:lnTo>
                    <a:pt x="1504950" y="197865"/>
                  </a:lnTo>
                  <a:lnTo>
                    <a:pt x="1540510" y="157098"/>
                  </a:lnTo>
                  <a:lnTo>
                    <a:pt x="1574165" y="117728"/>
                  </a:lnTo>
                  <a:lnTo>
                    <a:pt x="1605280" y="80771"/>
                  </a:lnTo>
                  <a:lnTo>
                    <a:pt x="1632585" y="48386"/>
                  </a:lnTo>
                  <a:lnTo>
                    <a:pt x="1656714" y="22224"/>
                  </a:lnTo>
                  <a:lnTo>
                    <a:pt x="1676400" y="3174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08554" y="1296924"/>
              <a:ext cx="2590800" cy="838200"/>
            </a:xfrm>
            <a:custGeom>
              <a:avLst/>
              <a:gdLst/>
              <a:ahLst/>
              <a:cxnLst/>
              <a:rect l="l" t="t" r="r" b="b"/>
              <a:pathLst>
                <a:path w="2590800" h="838200">
                  <a:moveTo>
                    <a:pt x="2057400" y="0"/>
                  </a:moveTo>
                  <a:lnTo>
                    <a:pt x="2042795" y="3175"/>
                  </a:lnTo>
                  <a:lnTo>
                    <a:pt x="2030730" y="11430"/>
                  </a:lnTo>
                  <a:lnTo>
                    <a:pt x="2022475" y="23495"/>
                  </a:lnTo>
                  <a:lnTo>
                    <a:pt x="2019300" y="38100"/>
                  </a:lnTo>
                  <a:lnTo>
                    <a:pt x="2022475" y="52705"/>
                  </a:lnTo>
                  <a:lnTo>
                    <a:pt x="2030730" y="64769"/>
                  </a:lnTo>
                  <a:lnTo>
                    <a:pt x="2042795" y="73025"/>
                  </a:lnTo>
                  <a:lnTo>
                    <a:pt x="2051050" y="74930"/>
                  </a:lnTo>
                  <a:lnTo>
                    <a:pt x="2051050" y="793750"/>
                  </a:lnTo>
                  <a:lnTo>
                    <a:pt x="1835150" y="793750"/>
                  </a:lnTo>
                  <a:lnTo>
                    <a:pt x="1835150" y="335280"/>
                  </a:lnTo>
                  <a:lnTo>
                    <a:pt x="1843405" y="333375"/>
                  </a:lnTo>
                  <a:lnTo>
                    <a:pt x="1855470" y="325120"/>
                  </a:lnTo>
                  <a:lnTo>
                    <a:pt x="1863725" y="313055"/>
                  </a:lnTo>
                  <a:lnTo>
                    <a:pt x="1866900" y="298450"/>
                  </a:lnTo>
                  <a:lnTo>
                    <a:pt x="1863725" y="283845"/>
                  </a:lnTo>
                  <a:lnTo>
                    <a:pt x="1855470" y="271780"/>
                  </a:lnTo>
                  <a:lnTo>
                    <a:pt x="1843405" y="263525"/>
                  </a:lnTo>
                  <a:lnTo>
                    <a:pt x="1828800" y="260350"/>
                  </a:lnTo>
                  <a:lnTo>
                    <a:pt x="1814195" y="263525"/>
                  </a:lnTo>
                  <a:lnTo>
                    <a:pt x="1802130" y="271780"/>
                  </a:lnTo>
                  <a:lnTo>
                    <a:pt x="1793875" y="283845"/>
                  </a:lnTo>
                  <a:lnTo>
                    <a:pt x="1790700" y="298450"/>
                  </a:lnTo>
                  <a:lnTo>
                    <a:pt x="1793875" y="313055"/>
                  </a:lnTo>
                  <a:lnTo>
                    <a:pt x="1802130" y="325120"/>
                  </a:lnTo>
                  <a:lnTo>
                    <a:pt x="1814195" y="333375"/>
                  </a:lnTo>
                  <a:lnTo>
                    <a:pt x="1822450" y="335280"/>
                  </a:lnTo>
                  <a:lnTo>
                    <a:pt x="1822450" y="793750"/>
                  </a:lnTo>
                  <a:lnTo>
                    <a:pt x="1606550" y="793750"/>
                  </a:lnTo>
                  <a:lnTo>
                    <a:pt x="1606550" y="462280"/>
                  </a:lnTo>
                  <a:lnTo>
                    <a:pt x="1614805" y="460375"/>
                  </a:lnTo>
                  <a:lnTo>
                    <a:pt x="1626870" y="452120"/>
                  </a:lnTo>
                  <a:lnTo>
                    <a:pt x="1635125" y="440055"/>
                  </a:lnTo>
                  <a:lnTo>
                    <a:pt x="1638300" y="425450"/>
                  </a:lnTo>
                  <a:lnTo>
                    <a:pt x="1635125" y="410845"/>
                  </a:lnTo>
                  <a:lnTo>
                    <a:pt x="1626870" y="398780"/>
                  </a:lnTo>
                  <a:lnTo>
                    <a:pt x="1614805" y="390525"/>
                  </a:lnTo>
                  <a:lnTo>
                    <a:pt x="1600200" y="387350"/>
                  </a:lnTo>
                  <a:lnTo>
                    <a:pt x="1585595" y="390525"/>
                  </a:lnTo>
                  <a:lnTo>
                    <a:pt x="1573530" y="398780"/>
                  </a:lnTo>
                  <a:lnTo>
                    <a:pt x="1565275" y="410845"/>
                  </a:lnTo>
                  <a:lnTo>
                    <a:pt x="1562100" y="425450"/>
                  </a:lnTo>
                  <a:lnTo>
                    <a:pt x="1565275" y="440055"/>
                  </a:lnTo>
                  <a:lnTo>
                    <a:pt x="1573530" y="452120"/>
                  </a:lnTo>
                  <a:lnTo>
                    <a:pt x="1585595" y="460375"/>
                  </a:lnTo>
                  <a:lnTo>
                    <a:pt x="1593850" y="462280"/>
                  </a:lnTo>
                  <a:lnTo>
                    <a:pt x="1593850" y="793750"/>
                  </a:lnTo>
                  <a:lnTo>
                    <a:pt x="1377950" y="793750"/>
                  </a:lnTo>
                  <a:lnTo>
                    <a:pt x="1377950" y="341630"/>
                  </a:lnTo>
                  <a:lnTo>
                    <a:pt x="1386205" y="339725"/>
                  </a:lnTo>
                  <a:lnTo>
                    <a:pt x="1398270" y="331470"/>
                  </a:lnTo>
                  <a:lnTo>
                    <a:pt x="1406525" y="319405"/>
                  </a:lnTo>
                  <a:lnTo>
                    <a:pt x="1409700" y="304800"/>
                  </a:lnTo>
                  <a:lnTo>
                    <a:pt x="1406525" y="290195"/>
                  </a:lnTo>
                  <a:lnTo>
                    <a:pt x="1398270" y="278130"/>
                  </a:lnTo>
                  <a:lnTo>
                    <a:pt x="1386205" y="269875"/>
                  </a:lnTo>
                  <a:lnTo>
                    <a:pt x="1371600" y="266700"/>
                  </a:lnTo>
                  <a:lnTo>
                    <a:pt x="1356995" y="269875"/>
                  </a:lnTo>
                  <a:lnTo>
                    <a:pt x="1344930" y="278130"/>
                  </a:lnTo>
                  <a:lnTo>
                    <a:pt x="1336675" y="290195"/>
                  </a:lnTo>
                  <a:lnTo>
                    <a:pt x="1333500" y="304800"/>
                  </a:lnTo>
                  <a:lnTo>
                    <a:pt x="1336675" y="319405"/>
                  </a:lnTo>
                  <a:lnTo>
                    <a:pt x="1344930" y="331470"/>
                  </a:lnTo>
                  <a:lnTo>
                    <a:pt x="1356995" y="339725"/>
                  </a:lnTo>
                  <a:lnTo>
                    <a:pt x="1365250" y="341630"/>
                  </a:lnTo>
                  <a:lnTo>
                    <a:pt x="1365250" y="793750"/>
                  </a:lnTo>
                  <a:lnTo>
                    <a:pt x="1149350" y="793750"/>
                  </a:lnTo>
                  <a:lnTo>
                    <a:pt x="1149350" y="151130"/>
                  </a:lnTo>
                  <a:lnTo>
                    <a:pt x="1157605" y="149225"/>
                  </a:lnTo>
                  <a:lnTo>
                    <a:pt x="1169670" y="140970"/>
                  </a:lnTo>
                  <a:lnTo>
                    <a:pt x="1177925" y="128905"/>
                  </a:lnTo>
                  <a:lnTo>
                    <a:pt x="1181100" y="114300"/>
                  </a:lnTo>
                  <a:lnTo>
                    <a:pt x="1177925" y="99695"/>
                  </a:lnTo>
                  <a:lnTo>
                    <a:pt x="1169670" y="87630"/>
                  </a:lnTo>
                  <a:lnTo>
                    <a:pt x="1157605" y="79375"/>
                  </a:lnTo>
                  <a:lnTo>
                    <a:pt x="1143000" y="76200"/>
                  </a:lnTo>
                  <a:lnTo>
                    <a:pt x="1128395" y="79375"/>
                  </a:lnTo>
                  <a:lnTo>
                    <a:pt x="1116330" y="87630"/>
                  </a:lnTo>
                  <a:lnTo>
                    <a:pt x="1108075" y="99695"/>
                  </a:lnTo>
                  <a:lnTo>
                    <a:pt x="1104900" y="114300"/>
                  </a:lnTo>
                  <a:lnTo>
                    <a:pt x="1108075" y="128905"/>
                  </a:lnTo>
                  <a:lnTo>
                    <a:pt x="1116330" y="140970"/>
                  </a:lnTo>
                  <a:lnTo>
                    <a:pt x="1128395" y="149225"/>
                  </a:lnTo>
                  <a:lnTo>
                    <a:pt x="1136650" y="151130"/>
                  </a:lnTo>
                  <a:lnTo>
                    <a:pt x="1136650" y="793750"/>
                  </a:lnTo>
                  <a:lnTo>
                    <a:pt x="920750" y="793750"/>
                  </a:lnTo>
                  <a:lnTo>
                    <a:pt x="920750" y="74930"/>
                  </a:lnTo>
                  <a:lnTo>
                    <a:pt x="929005" y="73025"/>
                  </a:lnTo>
                  <a:lnTo>
                    <a:pt x="941069" y="64769"/>
                  </a:lnTo>
                  <a:lnTo>
                    <a:pt x="949325" y="52705"/>
                  </a:lnTo>
                  <a:lnTo>
                    <a:pt x="952500" y="38100"/>
                  </a:lnTo>
                  <a:lnTo>
                    <a:pt x="949325" y="23495"/>
                  </a:lnTo>
                  <a:lnTo>
                    <a:pt x="941069" y="11430"/>
                  </a:lnTo>
                  <a:lnTo>
                    <a:pt x="929005" y="3175"/>
                  </a:lnTo>
                  <a:lnTo>
                    <a:pt x="914400" y="0"/>
                  </a:lnTo>
                  <a:lnTo>
                    <a:pt x="899794" y="3175"/>
                  </a:lnTo>
                  <a:lnTo>
                    <a:pt x="887730" y="11430"/>
                  </a:lnTo>
                  <a:lnTo>
                    <a:pt x="879475" y="23495"/>
                  </a:lnTo>
                  <a:lnTo>
                    <a:pt x="876300" y="38100"/>
                  </a:lnTo>
                  <a:lnTo>
                    <a:pt x="879475" y="52705"/>
                  </a:lnTo>
                  <a:lnTo>
                    <a:pt x="887730" y="64769"/>
                  </a:lnTo>
                  <a:lnTo>
                    <a:pt x="899794" y="73025"/>
                  </a:lnTo>
                  <a:lnTo>
                    <a:pt x="908050" y="74930"/>
                  </a:lnTo>
                  <a:lnTo>
                    <a:pt x="908050" y="793750"/>
                  </a:lnTo>
                  <a:lnTo>
                    <a:pt x="692150" y="793750"/>
                  </a:lnTo>
                  <a:lnTo>
                    <a:pt x="692150" y="132080"/>
                  </a:lnTo>
                  <a:lnTo>
                    <a:pt x="700405" y="130175"/>
                  </a:lnTo>
                  <a:lnTo>
                    <a:pt x="712469" y="121920"/>
                  </a:lnTo>
                  <a:lnTo>
                    <a:pt x="720725" y="109855"/>
                  </a:lnTo>
                  <a:lnTo>
                    <a:pt x="723900" y="95250"/>
                  </a:lnTo>
                  <a:lnTo>
                    <a:pt x="720725" y="80645"/>
                  </a:lnTo>
                  <a:lnTo>
                    <a:pt x="712469" y="68580"/>
                  </a:lnTo>
                  <a:lnTo>
                    <a:pt x="700405" y="60325"/>
                  </a:lnTo>
                  <a:lnTo>
                    <a:pt x="685800" y="57150"/>
                  </a:lnTo>
                  <a:lnTo>
                    <a:pt x="671194" y="60325"/>
                  </a:lnTo>
                  <a:lnTo>
                    <a:pt x="659130" y="68580"/>
                  </a:lnTo>
                  <a:lnTo>
                    <a:pt x="650875" y="80645"/>
                  </a:lnTo>
                  <a:lnTo>
                    <a:pt x="647700" y="95250"/>
                  </a:lnTo>
                  <a:lnTo>
                    <a:pt x="650875" y="109855"/>
                  </a:lnTo>
                  <a:lnTo>
                    <a:pt x="659130" y="121920"/>
                  </a:lnTo>
                  <a:lnTo>
                    <a:pt x="671194" y="130175"/>
                  </a:lnTo>
                  <a:lnTo>
                    <a:pt x="679450" y="132080"/>
                  </a:lnTo>
                  <a:lnTo>
                    <a:pt x="679450" y="793750"/>
                  </a:lnTo>
                  <a:lnTo>
                    <a:pt x="463550" y="793750"/>
                  </a:lnTo>
                  <a:lnTo>
                    <a:pt x="463550" y="265430"/>
                  </a:lnTo>
                  <a:lnTo>
                    <a:pt x="471805" y="263525"/>
                  </a:lnTo>
                  <a:lnTo>
                    <a:pt x="483869" y="255270"/>
                  </a:lnTo>
                  <a:lnTo>
                    <a:pt x="492125" y="243204"/>
                  </a:lnTo>
                  <a:lnTo>
                    <a:pt x="495300" y="228600"/>
                  </a:lnTo>
                  <a:lnTo>
                    <a:pt x="492125" y="213995"/>
                  </a:lnTo>
                  <a:lnTo>
                    <a:pt x="483869" y="201930"/>
                  </a:lnTo>
                  <a:lnTo>
                    <a:pt x="471805" y="193675"/>
                  </a:lnTo>
                  <a:lnTo>
                    <a:pt x="457200" y="190500"/>
                  </a:lnTo>
                  <a:lnTo>
                    <a:pt x="442594" y="193675"/>
                  </a:lnTo>
                  <a:lnTo>
                    <a:pt x="430530" y="201930"/>
                  </a:lnTo>
                  <a:lnTo>
                    <a:pt x="422275" y="213995"/>
                  </a:lnTo>
                  <a:lnTo>
                    <a:pt x="419100" y="228600"/>
                  </a:lnTo>
                  <a:lnTo>
                    <a:pt x="422275" y="243204"/>
                  </a:lnTo>
                  <a:lnTo>
                    <a:pt x="430530" y="255270"/>
                  </a:lnTo>
                  <a:lnTo>
                    <a:pt x="442594" y="263525"/>
                  </a:lnTo>
                  <a:lnTo>
                    <a:pt x="450850" y="265430"/>
                  </a:lnTo>
                  <a:lnTo>
                    <a:pt x="450850" y="793750"/>
                  </a:lnTo>
                  <a:lnTo>
                    <a:pt x="76200" y="793750"/>
                  </a:lnTo>
                  <a:lnTo>
                    <a:pt x="76200" y="762000"/>
                  </a:lnTo>
                  <a:lnTo>
                    <a:pt x="0" y="800100"/>
                  </a:lnTo>
                  <a:lnTo>
                    <a:pt x="76200" y="838200"/>
                  </a:lnTo>
                  <a:lnTo>
                    <a:pt x="76200" y="806450"/>
                  </a:lnTo>
                  <a:lnTo>
                    <a:pt x="2514600" y="806450"/>
                  </a:lnTo>
                  <a:lnTo>
                    <a:pt x="2514600" y="838200"/>
                  </a:lnTo>
                  <a:lnTo>
                    <a:pt x="2590800" y="800100"/>
                  </a:lnTo>
                  <a:lnTo>
                    <a:pt x="2514600" y="762000"/>
                  </a:lnTo>
                  <a:lnTo>
                    <a:pt x="2514600" y="793750"/>
                  </a:lnTo>
                  <a:lnTo>
                    <a:pt x="2063750" y="793750"/>
                  </a:lnTo>
                  <a:lnTo>
                    <a:pt x="2063750" y="74930"/>
                  </a:lnTo>
                  <a:lnTo>
                    <a:pt x="2072005" y="73025"/>
                  </a:lnTo>
                  <a:lnTo>
                    <a:pt x="2084070" y="64769"/>
                  </a:lnTo>
                  <a:lnTo>
                    <a:pt x="2092325" y="52705"/>
                  </a:lnTo>
                  <a:lnTo>
                    <a:pt x="2095500" y="38100"/>
                  </a:lnTo>
                  <a:lnTo>
                    <a:pt x="2092325" y="23495"/>
                  </a:lnTo>
                  <a:lnTo>
                    <a:pt x="2084070" y="11430"/>
                  </a:lnTo>
                  <a:lnTo>
                    <a:pt x="2072005" y="3175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458" rIns="0" bIns="0" rtlCol="0">
            <a:spAutoFit/>
          </a:bodyPr>
          <a:lstStyle/>
          <a:p>
            <a:pPr marL="213487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Over-</a:t>
            </a:r>
            <a:r>
              <a:rPr u="none" dirty="0"/>
              <a:t>lap</a:t>
            </a:r>
            <a:r>
              <a:rPr u="none" spc="-130" dirty="0"/>
              <a:t> </a:t>
            </a:r>
            <a:r>
              <a:rPr u="none" spc="-20" dirty="0"/>
              <a:t>save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683" y="914400"/>
            <a:ext cx="68453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113280" marR="5080" indent="-1537335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Relationships</a:t>
            </a:r>
            <a:r>
              <a:rPr sz="4000" u="none" spc="-165" dirty="0"/>
              <a:t> </a:t>
            </a:r>
            <a:r>
              <a:rPr sz="4000" u="none" dirty="0"/>
              <a:t>between</a:t>
            </a:r>
            <a:r>
              <a:rPr sz="4000" u="none" spc="-114" dirty="0"/>
              <a:t> </a:t>
            </a:r>
            <a:r>
              <a:rPr sz="4000" u="none" spc="-10" dirty="0"/>
              <a:t>CTFT, </a:t>
            </a:r>
            <a:r>
              <a:rPr sz="4000" u="none" dirty="0"/>
              <a:t>DTFT,</a:t>
            </a:r>
            <a:r>
              <a:rPr sz="4000" u="none" spc="-100" dirty="0"/>
              <a:t> </a:t>
            </a:r>
            <a:r>
              <a:rPr sz="4000" u="none" dirty="0"/>
              <a:t>&amp;</a:t>
            </a:r>
            <a:r>
              <a:rPr sz="4000" u="none" spc="-20" dirty="0"/>
              <a:t> </a:t>
            </a:r>
            <a:r>
              <a:rPr sz="4000" u="none" spc="-25" dirty="0"/>
              <a:t>DFT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370075"/>
            <a:ext cx="7437120" cy="5419342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113280" marR="5080" indent="-1537335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Relationships</a:t>
            </a:r>
            <a:r>
              <a:rPr sz="4000" u="none" spc="-165" dirty="0"/>
              <a:t> </a:t>
            </a:r>
            <a:r>
              <a:rPr sz="4000" u="none" dirty="0"/>
              <a:t>between</a:t>
            </a:r>
            <a:r>
              <a:rPr sz="4000" u="none" spc="-114" dirty="0"/>
              <a:t> </a:t>
            </a:r>
            <a:r>
              <a:rPr sz="4000" u="none" spc="-10" dirty="0"/>
              <a:t>CTFT, </a:t>
            </a:r>
            <a:r>
              <a:rPr sz="4000" u="none" dirty="0"/>
              <a:t>DTFT,</a:t>
            </a:r>
            <a:r>
              <a:rPr sz="4000" u="none" spc="-100" dirty="0"/>
              <a:t> </a:t>
            </a:r>
            <a:r>
              <a:rPr sz="4000" u="none" dirty="0"/>
              <a:t>&amp;</a:t>
            </a:r>
            <a:r>
              <a:rPr sz="4000" u="none" spc="-20" dirty="0"/>
              <a:t> </a:t>
            </a:r>
            <a:r>
              <a:rPr sz="4000" u="none" spc="-25" dirty="0"/>
              <a:t>DFT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370075"/>
            <a:ext cx="7999476" cy="534162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237" y="22351"/>
            <a:ext cx="7593330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073400" marR="5080" indent="-3061335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Relationships</a:t>
            </a:r>
            <a:r>
              <a:rPr sz="4000" u="none" spc="-135" dirty="0"/>
              <a:t> </a:t>
            </a:r>
            <a:r>
              <a:rPr sz="4000" u="none" dirty="0"/>
              <a:t>between</a:t>
            </a:r>
            <a:r>
              <a:rPr sz="4000" u="none" spc="-105" dirty="0"/>
              <a:t> </a:t>
            </a:r>
            <a:r>
              <a:rPr sz="4000" u="none" dirty="0"/>
              <a:t>CTFT,</a:t>
            </a:r>
            <a:r>
              <a:rPr sz="4000" u="none" spc="-130" dirty="0"/>
              <a:t> </a:t>
            </a:r>
            <a:r>
              <a:rPr sz="4000" u="none" spc="-10" dirty="0"/>
              <a:t>DTFT, </a:t>
            </a:r>
            <a:r>
              <a:rPr sz="4000" u="none" dirty="0"/>
              <a:t>&amp;</a:t>
            </a:r>
            <a:r>
              <a:rPr sz="4000" u="none" spc="-40" dirty="0"/>
              <a:t> </a:t>
            </a:r>
            <a:r>
              <a:rPr sz="4000" u="none" spc="-25" dirty="0"/>
              <a:t>DFT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3771" y="1475463"/>
            <a:ext cx="6717093" cy="5175236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0725" y="1186052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5">
                <a:moveTo>
                  <a:pt x="0" y="0"/>
                </a:moveTo>
                <a:lnTo>
                  <a:pt x="18440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5404" y="32258"/>
            <a:ext cx="5446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spc="-10" dirty="0">
                <a:latin typeface="Times New Roman"/>
                <a:cs typeface="Times New Roman"/>
              </a:rPr>
              <a:t>Discrete</a:t>
            </a:r>
            <a:r>
              <a:rPr sz="3600" b="1" u="none" spc="-190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Fourier</a:t>
            </a:r>
            <a:r>
              <a:rPr sz="3600" b="1" u="none" spc="-185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Transform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470661"/>
            <a:ext cx="3649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DFT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pair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was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3523" y="854963"/>
            <a:ext cx="29273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25" spc="-15" baseline="2923" dirty="0">
                <a:latin typeface="Verdana"/>
                <a:cs typeface="Verdana"/>
              </a:rPr>
              <a:t>N</a:t>
            </a:r>
            <a:r>
              <a:rPr sz="1425" spc="-247" baseline="2923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35" dirty="0">
                <a:latin typeface="Times New Roman"/>
                <a:cs typeface="Times New Roman"/>
              </a:rPr>
              <a:t> </a:t>
            </a:r>
            <a:r>
              <a:rPr sz="1425" spc="-75" baseline="2923" dirty="0">
                <a:latin typeface="Verdana"/>
                <a:cs typeface="Verdana"/>
              </a:rPr>
              <a:t>1</a:t>
            </a:r>
            <a:endParaRPr sz="1425" baseline="2923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90438" y="856996"/>
            <a:ext cx="163830" cy="60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450" spc="-50" dirty="0">
                <a:latin typeface="Verdana"/>
                <a:cs typeface="Verdana"/>
              </a:rPr>
              <a:t>N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2085" y="849375"/>
            <a:ext cx="29019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4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40" dirty="0">
                <a:latin typeface="Times New Roman"/>
                <a:cs typeface="Times New Roman"/>
              </a:rPr>
              <a:t> </a:t>
            </a:r>
            <a:r>
              <a:rPr sz="850" spc="-6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88556" y="937513"/>
            <a:ext cx="67945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0"/>
              </a:spcBef>
              <a:tabLst>
                <a:tab pos="499745" algn="l"/>
              </a:tabLst>
            </a:pPr>
            <a:r>
              <a:rPr sz="1150" spc="-50" dirty="0">
                <a:latin typeface="Symbol"/>
                <a:cs typeface="Symbol"/>
              </a:rPr>
              <a:t></a:t>
            </a:r>
            <a:r>
              <a:rPr sz="1150" dirty="0">
                <a:latin typeface="Times New Roman"/>
                <a:cs typeface="Times New Roman"/>
              </a:rPr>
              <a:t>	</a:t>
            </a:r>
            <a:r>
              <a:rPr sz="1150" spc="-50" dirty="0">
                <a:latin typeface="Symbol"/>
                <a:cs typeface="Symbol"/>
              </a:rPr>
              <a:t></a:t>
            </a:r>
            <a:endParaRPr sz="11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50" dirty="0">
                <a:latin typeface="Verdana"/>
                <a:cs typeface="Verdana"/>
              </a:rPr>
              <a:t>j</a:t>
            </a:r>
            <a:r>
              <a:rPr sz="850" spc="12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6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-4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220" dirty="0">
                <a:latin typeface="Verdana"/>
                <a:cs typeface="Verdana"/>
              </a:rPr>
              <a:t> 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7808" y="1040384"/>
            <a:ext cx="16452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12165" algn="l"/>
              </a:tabLst>
            </a:pPr>
            <a:r>
              <a:rPr sz="2175" baseline="-3831" dirty="0">
                <a:latin typeface="Verdana"/>
                <a:cs typeface="Verdana"/>
              </a:rPr>
              <a:t>X</a:t>
            </a:r>
            <a:r>
              <a:rPr sz="2175" spc="-472" baseline="-3831" dirty="0">
                <a:latin typeface="Verdana"/>
                <a:cs typeface="Verdana"/>
              </a:rPr>
              <a:t> </a:t>
            </a:r>
            <a:r>
              <a:rPr sz="3150" spc="-89" baseline="-2645" dirty="0">
                <a:latin typeface="Symbol"/>
                <a:cs typeface="Symbol"/>
              </a:rPr>
              <a:t></a:t>
            </a:r>
            <a:r>
              <a:rPr sz="2175" spc="-89" baseline="-3831" dirty="0">
                <a:latin typeface="Verdana"/>
                <a:cs typeface="Verdana"/>
              </a:rPr>
              <a:t>k</a:t>
            </a:r>
            <a:r>
              <a:rPr sz="2175" spc="-292" baseline="-3831" dirty="0">
                <a:latin typeface="Verdana"/>
                <a:cs typeface="Verdana"/>
              </a:rPr>
              <a:t> </a:t>
            </a:r>
            <a:r>
              <a:rPr sz="3150" baseline="-2645" dirty="0">
                <a:latin typeface="Symbol"/>
                <a:cs typeface="Symbol"/>
              </a:rPr>
              <a:t></a:t>
            </a:r>
            <a:r>
              <a:rPr sz="3150" spc="142" baseline="-2645" dirty="0">
                <a:latin typeface="Times New Roman"/>
                <a:cs typeface="Times New Roman"/>
              </a:rPr>
              <a:t> </a:t>
            </a:r>
            <a:r>
              <a:rPr sz="2175" spc="-75" baseline="-3831" dirty="0">
                <a:latin typeface="Symbol"/>
                <a:cs typeface="Symbol"/>
              </a:rPr>
              <a:t></a:t>
            </a:r>
            <a:r>
              <a:rPr sz="2175" baseline="-3831" dirty="0">
                <a:latin typeface="Times New Roman"/>
                <a:cs typeface="Times New Roman"/>
              </a:rPr>
              <a:t>	</a:t>
            </a: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315" baseline="-11363" dirty="0">
                <a:latin typeface="Times New Roman"/>
                <a:cs typeface="Times New Roman"/>
              </a:rPr>
              <a:t> </a:t>
            </a:r>
            <a:r>
              <a:rPr sz="1450" spc="-20" dirty="0">
                <a:latin typeface="Verdana"/>
                <a:cs typeface="Verdana"/>
              </a:rPr>
              <a:t>x[n]e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45129" y="1080008"/>
            <a:ext cx="8166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114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spc="-185" dirty="0">
                <a:latin typeface="Verdana"/>
                <a:cs typeface="Verdana"/>
              </a:rPr>
              <a:t> 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9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 N</a:t>
            </a:r>
            <a:r>
              <a:rPr sz="850" spc="-45" dirty="0">
                <a:latin typeface="Verdana"/>
                <a:cs typeface="Verdana"/>
              </a:rPr>
              <a:t>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15738" y="1071880"/>
            <a:ext cx="63246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x[n]</a:t>
            </a:r>
            <a:r>
              <a:rPr sz="1450" spc="320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15990" y="949334"/>
            <a:ext cx="288290" cy="53911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375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dirty="0">
                <a:latin typeface="Verdana"/>
                <a:cs typeface="Verdana"/>
              </a:rPr>
              <a:t>k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1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4317" y="1061465"/>
            <a:ext cx="6127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-254" dirty="0">
                <a:latin typeface="Verdana"/>
                <a:cs typeface="Verdana"/>
              </a:rPr>
              <a:t> </a:t>
            </a:r>
            <a:r>
              <a:rPr sz="3150" spc="-67" baseline="1322" dirty="0">
                <a:latin typeface="Symbol"/>
                <a:cs typeface="Symbol"/>
              </a:rPr>
              <a:t></a:t>
            </a:r>
            <a:r>
              <a:rPr sz="1450" spc="-45" dirty="0">
                <a:latin typeface="Verdana"/>
                <a:cs typeface="Verdana"/>
              </a:rPr>
              <a:t>k</a:t>
            </a:r>
            <a:r>
              <a:rPr sz="1450" spc="-180" dirty="0">
                <a:latin typeface="Verdana"/>
                <a:cs typeface="Verdana"/>
              </a:rPr>
              <a:t> </a:t>
            </a:r>
            <a:r>
              <a:rPr sz="3150" spc="-37" baseline="1322" dirty="0">
                <a:latin typeface="Symbol"/>
                <a:cs typeface="Symbol"/>
              </a:rPr>
              <a:t></a:t>
            </a:r>
            <a:r>
              <a:rPr sz="1450" spc="-25" dirty="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2600" y="1388872"/>
            <a:ext cx="6823075" cy="384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3370">
              <a:lnSpc>
                <a:spcPts val="844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  <a:p>
            <a:pPr marL="410845" indent="-347345">
              <a:lnSpc>
                <a:spcPts val="2705"/>
              </a:lnSpc>
              <a:buChar char="•"/>
              <a:tabLst>
                <a:tab pos="410845" algn="l"/>
              </a:tabLst>
            </a:pPr>
            <a:r>
              <a:rPr sz="2400" dirty="0">
                <a:latin typeface="Times New Roman"/>
                <a:cs typeface="Times New Roman"/>
              </a:rPr>
              <a:t>Baseline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computational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complexity:</a:t>
            </a:r>
            <a:endParaRPr sz="2400">
              <a:latin typeface="Times New Roman"/>
              <a:cs typeface="Times New Roman"/>
            </a:endParaRPr>
          </a:p>
          <a:p>
            <a:pPr marL="809625" lvl="1" indent="-289560">
              <a:lnSpc>
                <a:spcPct val="100000"/>
              </a:lnSpc>
              <a:spcBef>
                <a:spcPts val="420"/>
              </a:spcBef>
              <a:buChar char="–"/>
              <a:tabLst>
                <a:tab pos="809625" algn="l"/>
              </a:tabLst>
            </a:pPr>
            <a:r>
              <a:rPr sz="2000" spc="-10" dirty="0">
                <a:latin typeface="Times New Roman"/>
                <a:cs typeface="Times New Roman"/>
              </a:rPr>
              <a:t>Each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DFT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coefficient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requires</a:t>
            </a:r>
            <a:endParaRPr sz="2000">
              <a:latin typeface="Times New Roman"/>
              <a:cs typeface="Times New Roman"/>
            </a:endParaRPr>
          </a:p>
          <a:p>
            <a:pPr marL="1209675" lvl="2" indent="-228600">
              <a:lnSpc>
                <a:spcPct val="100000"/>
              </a:lnSpc>
              <a:spcBef>
                <a:spcPts val="464"/>
              </a:spcBef>
              <a:buChar char="•"/>
              <a:tabLst>
                <a:tab pos="1209675" algn="l"/>
              </a:tabLst>
            </a:pPr>
            <a:r>
              <a:rPr sz="1600" dirty="0">
                <a:latin typeface="Times New Roman"/>
                <a:cs typeface="Times New Roman"/>
              </a:rPr>
              <a:t>N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multiplications</a:t>
            </a:r>
            <a:endParaRPr sz="1600">
              <a:latin typeface="Times New Roman"/>
              <a:cs typeface="Times New Roman"/>
            </a:endParaRPr>
          </a:p>
          <a:p>
            <a:pPr marL="1209675" lvl="2" indent="-228600">
              <a:lnSpc>
                <a:spcPct val="100000"/>
              </a:lnSpc>
              <a:spcBef>
                <a:spcPts val="395"/>
              </a:spcBef>
              <a:buChar char="•"/>
              <a:tabLst>
                <a:tab pos="1209675" algn="l"/>
              </a:tabLst>
            </a:pPr>
            <a:r>
              <a:rPr sz="1600" spc="-30" dirty="0">
                <a:latin typeface="Times New Roman"/>
                <a:cs typeface="Times New Roman"/>
              </a:rPr>
              <a:t>N-</a:t>
            </a: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  <a:p>
            <a:pPr marL="809625" lvl="1" indent="-289560">
              <a:lnSpc>
                <a:spcPct val="100000"/>
              </a:lnSpc>
              <a:spcBef>
                <a:spcPts val="484"/>
              </a:spcBef>
              <a:buChar char="–"/>
              <a:tabLst>
                <a:tab pos="809625" algn="l"/>
              </a:tabLst>
            </a:pP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DFT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coefficients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require</a:t>
            </a:r>
            <a:endParaRPr sz="2000">
              <a:latin typeface="Times New Roman"/>
              <a:cs typeface="Times New Roman"/>
            </a:endParaRPr>
          </a:p>
          <a:p>
            <a:pPr marL="1209675" lvl="2" indent="-228600">
              <a:lnSpc>
                <a:spcPct val="100000"/>
              </a:lnSpc>
              <a:spcBef>
                <a:spcPts val="415"/>
              </a:spcBef>
              <a:buChar char="•"/>
              <a:tabLst>
                <a:tab pos="1209675" algn="l"/>
              </a:tabLst>
            </a:pPr>
            <a:r>
              <a:rPr sz="1600" dirty="0">
                <a:latin typeface="Times New Roman"/>
                <a:cs typeface="Times New Roman"/>
              </a:rPr>
              <a:t>N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52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multiplications</a:t>
            </a:r>
            <a:endParaRPr sz="1600">
              <a:latin typeface="Times New Roman"/>
              <a:cs typeface="Times New Roman"/>
            </a:endParaRPr>
          </a:p>
          <a:p>
            <a:pPr marL="1209675" lvl="2" indent="-228600">
              <a:lnSpc>
                <a:spcPct val="100000"/>
              </a:lnSpc>
              <a:spcBef>
                <a:spcPts val="405"/>
              </a:spcBef>
              <a:buChar char="•"/>
              <a:tabLst>
                <a:tab pos="1209675" algn="l"/>
              </a:tabLst>
            </a:pPr>
            <a:r>
              <a:rPr sz="1600" spc="-30" dirty="0">
                <a:latin typeface="Times New Roman"/>
                <a:cs typeface="Times New Roman"/>
              </a:rPr>
              <a:t>N(N-</a:t>
            </a:r>
            <a:r>
              <a:rPr sz="1600" dirty="0">
                <a:latin typeface="Times New Roman"/>
                <a:cs typeface="Times New Roman"/>
              </a:rPr>
              <a:t>1)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  <a:p>
            <a:pPr marL="410845" indent="-347345">
              <a:lnSpc>
                <a:spcPct val="100000"/>
              </a:lnSpc>
              <a:spcBef>
                <a:spcPts val="470"/>
              </a:spcBef>
              <a:buChar char="•"/>
              <a:tabLst>
                <a:tab pos="410845" algn="l"/>
              </a:tabLst>
            </a:pPr>
            <a:r>
              <a:rPr sz="2400" dirty="0">
                <a:latin typeface="Times New Roman"/>
                <a:cs typeface="Times New Roman"/>
              </a:rPr>
              <a:t>Complexity</a:t>
            </a:r>
            <a:r>
              <a:rPr sz="2400" spc="-2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terms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real</a:t>
            </a:r>
            <a:r>
              <a:rPr sz="2400" spc="-10" dirty="0">
                <a:latin typeface="Times New Roman"/>
                <a:cs typeface="Times New Roman"/>
              </a:rPr>
              <a:t> operations</a:t>
            </a:r>
            <a:endParaRPr sz="2400">
              <a:latin typeface="Times New Roman"/>
              <a:cs typeface="Times New Roman"/>
            </a:endParaRPr>
          </a:p>
          <a:p>
            <a:pPr marL="1209675" lvl="2" indent="-228600">
              <a:lnSpc>
                <a:spcPct val="100000"/>
              </a:lnSpc>
              <a:spcBef>
                <a:spcPts val="430"/>
              </a:spcBef>
              <a:buChar char="•"/>
              <a:tabLst>
                <a:tab pos="1209675" algn="l"/>
              </a:tabLst>
            </a:pPr>
            <a:r>
              <a:rPr sz="1600" dirty="0">
                <a:latin typeface="Times New Roman"/>
                <a:cs typeface="Times New Roman"/>
              </a:rPr>
              <a:t>4N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67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real</a:t>
            </a:r>
            <a:r>
              <a:rPr sz="1600" spc="-10" dirty="0">
                <a:latin typeface="Times New Roman"/>
                <a:cs typeface="Times New Roman"/>
              </a:rPr>
              <a:t> multiplications</a:t>
            </a:r>
            <a:endParaRPr sz="1600">
              <a:latin typeface="Times New Roman"/>
              <a:cs typeface="Times New Roman"/>
            </a:endParaRPr>
          </a:p>
          <a:p>
            <a:pPr marL="1209675" lvl="2" indent="-228600">
              <a:lnSpc>
                <a:spcPct val="100000"/>
              </a:lnSpc>
              <a:spcBef>
                <a:spcPts val="400"/>
              </a:spcBef>
              <a:buChar char="•"/>
              <a:tabLst>
                <a:tab pos="1209675" algn="l"/>
              </a:tabLst>
            </a:pPr>
            <a:r>
              <a:rPr sz="1600" spc="-25" dirty="0">
                <a:latin typeface="Times New Roman"/>
                <a:cs typeface="Times New Roman"/>
              </a:rPr>
              <a:t>2N(N-</a:t>
            </a:r>
            <a:r>
              <a:rPr sz="1600" spc="-10" dirty="0">
                <a:latin typeface="Times New Roman"/>
                <a:cs typeface="Times New Roman"/>
              </a:rPr>
              <a:t>1)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real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  <a:p>
            <a:pPr marL="410845" indent="-347345">
              <a:lnSpc>
                <a:spcPct val="100000"/>
              </a:lnSpc>
              <a:spcBef>
                <a:spcPts val="570"/>
              </a:spcBef>
              <a:buChar char="•"/>
              <a:tabLst>
                <a:tab pos="410845" algn="l"/>
              </a:tabLst>
            </a:pPr>
            <a:r>
              <a:rPr sz="2400" dirty="0">
                <a:latin typeface="Times New Roman"/>
                <a:cs typeface="Times New Roman"/>
              </a:rPr>
              <a:t>Most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fast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based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symmetry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properties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0600" y="5208727"/>
            <a:ext cx="2458085" cy="91440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300990" indent="-288290">
              <a:lnSpc>
                <a:spcPct val="100000"/>
              </a:lnSpc>
              <a:spcBef>
                <a:spcPts val="1195"/>
              </a:spcBef>
              <a:buChar char="–"/>
              <a:tabLst>
                <a:tab pos="300990" algn="l"/>
              </a:tabLst>
            </a:pPr>
            <a:r>
              <a:rPr sz="2000" spc="-35" dirty="0">
                <a:latin typeface="Times New Roman"/>
                <a:cs typeface="Times New Roman"/>
              </a:rPr>
              <a:t>Conjugate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symmetry</a:t>
            </a:r>
            <a:endParaRPr sz="2000">
              <a:latin typeface="Times New Roman"/>
              <a:cs typeface="Times New Roman"/>
            </a:endParaRPr>
          </a:p>
          <a:p>
            <a:pPr marL="300990" indent="-288290">
              <a:lnSpc>
                <a:spcPct val="100000"/>
              </a:lnSpc>
              <a:spcBef>
                <a:spcPts val="1100"/>
              </a:spcBef>
              <a:buChar char="–"/>
              <a:tabLst>
                <a:tab pos="300990" algn="l"/>
              </a:tabLst>
            </a:pPr>
            <a:r>
              <a:rPr sz="2000" spc="-25" dirty="0">
                <a:latin typeface="Times New Roman"/>
                <a:cs typeface="Times New Roman"/>
              </a:rPr>
              <a:t>Periodicity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 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17976" y="5320283"/>
            <a:ext cx="39998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497965" algn="l"/>
              </a:tabLst>
            </a:pP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315" baseline="-24074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Verdana"/>
                <a:cs typeface="Verdana"/>
              </a:rPr>
              <a:t>j</a:t>
            </a:r>
            <a:r>
              <a:rPr sz="1200" spc="-10" dirty="0">
                <a:latin typeface="Symbol"/>
                <a:cs typeface="Symbol"/>
              </a:rPr>
              <a:t></a:t>
            </a:r>
            <a:r>
              <a:rPr sz="900" spc="-10" dirty="0">
                <a:latin typeface="Verdana"/>
                <a:cs typeface="Verdana"/>
              </a:rPr>
              <a:t>2</a:t>
            </a:r>
            <a:r>
              <a:rPr sz="900" spc="-7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21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/</a:t>
            </a:r>
            <a:r>
              <a:rPr sz="900" spc="-50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20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</a:t>
            </a:r>
            <a:r>
              <a:rPr sz="900" dirty="0">
                <a:latin typeface="Verdana"/>
                <a:cs typeface="Verdana"/>
              </a:rPr>
              <a:t>k</a:t>
            </a:r>
            <a:r>
              <a:rPr sz="900" spc="-40" dirty="0">
                <a:latin typeface="Verdana"/>
                <a:cs typeface="Verdana"/>
              </a:rPr>
              <a:t> </a:t>
            </a:r>
            <a:r>
              <a:rPr sz="1200" spc="-20" dirty="0">
                <a:latin typeface="Symbol"/>
                <a:cs typeface="Symbol"/>
              </a:rPr>
              <a:t></a:t>
            </a:r>
            <a:r>
              <a:rPr sz="900" spc="-20" dirty="0">
                <a:latin typeface="Verdana"/>
                <a:cs typeface="Verdana"/>
              </a:rPr>
              <a:t>N</a:t>
            </a:r>
            <a:r>
              <a:rPr sz="900" spc="-7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55" dirty="0">
                <a:latin typeface="Verdana"/>
                <a:cs typeface="Verdana"/>
              </a:rPr>
              <a:t> </a:t>
            </a:r>
            <a:r>
              <a:rPr sz="1200" spc="-50" dirty="0">
                <a:latin typeface="Symbol"/>
                <a:cs typeface="Symbol"/>
              </a:rPr>
              <a:t>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2250" baseline="-24074" dirty="0">
                <a:latin typeface="Symbol"/>
                <a:cs typeface="Symbol"/>
              </a:rPr>
              <a:t></a:t>
            </a:r>
            <a:r>
              <a:rPr sz="2250" spc="120" baseline="-24074" dirty="0">
                <a:latin typeface="Times New Roman"/>
                <a:cs typeface="Times New Roman"/>
              </a:rPr>
              <a:t>  </a:t>
            </a: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262" baseline="-24074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6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j</a:t>
            </a:r>
            <a:r>
              <a:rPr sz="1200" dirty="0">
                <a:latin typeface="Symbol"/>
                <a:cs typeface="Symbol"/>
              </a:rPr>
              <a:t></a:t>
            </a:r>
            <a:r>
              <a:rPr sz="900" dirty="0">
                <a:latin typeface="Verdana"/>
                <a:cs typeface="Verdana"/>
              </a:rPr>
              <a:t>2</a:t>
            </a:r>
            <a:r>
              <a:rPr sz="900" spc="-6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21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/</a:t>
            </a:r>
            <a:r>
              <a:rPr sz="900" spc="-45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85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</a:t>
            </a:r>
            <a:r>
              <a:rPr sz="900" dirty="0">
                <a:latin typeface="Verdana"/>
                <a:cs typeface="Verdana"/>
              </a:rPr>
              <a:t>kN</a:t>
            </a:r>
            <a:r>
              <a:rPr sz="900" spc="-20" dirty="0">
                <a:latin typeface="Verdana"/>
                <a:cs typeface="Verdana"/>
              </a:rPr>
              <a:t> </a:t>
            </a: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277" baseline="-24074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9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j</a:t>
            </a:r>
            <a:r>
              <a:rPr sz="1200" dirty="0">
                <a:latin typeface="Symbol"/>
                <a:cs typeface="Symbol"/>
              </a:rPr>
              <a:t></a:t>
            </a:r>
            <a:r>
              <a:rPr sz="900" dirty="0">
                <a:latin typeface="Verdana"/>
                <a:cs typeface="Verdana"/>
              </a:rPr>
              <a:t>2</a:t>
            </a:r>
            <a:r>
              <a:rPr sz="900" spc="-4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1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/</a:t>
            </a:r>
            <a:r>
              <a:rPr sz="900" spc="-35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90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</a:t>
            </a:r>
            <a:r>
              <a:rPr sz="900" dirty="0">
                <a:latin typeface="Verdana"/>
                <a:cs typeface="Verdana"/>
              </a:rPr>
              <a:t>k</a:t>
            </a:r>
            <a:r>
              <a:rPr sz="900" spc="-45" dirty="0">
                <a:latin typeface="Verdana"/>
                <a:cs typeface="Verdana"/>
              </a:rPr>
              <a:t> </a:t>
            </a:r>
            <a:r>
              <a:rPr sz="1200" spc="-10" dirty="0">
                <a:latin typeface="Symbol"/>
                <a:cs typeface="Symbol"/>
              </a:rPr>
              <a:t></a:t>
            </a: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8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00" dirty="0">
                <a:latin typeface="Verdana"/>
                <a:cs typeface="Verdana"/>
              </a:rPr>
              <a:t> </a:t>
            </a:r>
            <a:r>
              <a:rPr sz="1200" spc="-50" dirty="0">
                <a:latin typeface="Symbol"/>
                <a:cs typeface="Symbol"/>
              </a:rPr>
              <a:t>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14488" y="5423408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32673" y="5324094"/>
            <a:ext cx="946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127" baseline="-24074" dirty="0">
                <a:latin typeface="Verdana"/>
                <a:cs typeface="Verdana"/>
              </a:rPr>
              <a:t> </a:t>
            </a:r>
            <a:r>
              <a:rPr sz="900" spc="-20" dirty="0">
                <a:latin typeface="Verdana"/>
                <a:cs typeface="Verdana"/>
              </a:rPr>
              <a:t>j</a:t>
            </a:r>
            <a:r>
              <a:rPr sz="1200" spc="-20" dirty="0">
                <a:latin typeface="Symbol"/>
                <a:cs typeface="Symbol"/>
              </a:rPr>
              <a:t></a:t>
            </a:r>
            <a:r>
              <a:rPr sz="900" spc="-20" dirty="0">
                <a:latin typeface="Verdana"/>
                <a:cs typeface="Verdana"/>
              </a:rPr>
              <a:t>2</a:t>
            </a:r>
            <a:r>
              <a:rPr sz="900" spc="-9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2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/</a:t>
            </a:r>
            <a:r>
              <a:rPr sz="900" spc="-5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N</a:t>
            </a:r>
            <a:r>
              <a:rPr sz="900" spc="-70" dirty="0">
                <a:latin typeface="Verdana"/>
                <a:cs typeface="Verdana"/>
              </a:rPr>
              <a:t> </a:t>
            </a:r>
            <a:r>
              <a:rPr sz="1200" spc="-25" dirty="0">
                <a:latin typeface="Symbol"/>
                <a:cs typeface="Symbol"/>
              </a:rPr>
              <a:t></a:t>
            </a:r>
            <a:r>
              <a:rPr sz="900" spc="-25" dirty="0">
                <a:latin typeface="Verdana"/>
                <a:cs typeface="Verdana"/>
              </a:rPr>
              <a:t>kn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05529" y="5762497"/>
            <a:ext cx="43351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186815" algn="l"/>
                <a:tab pos="2875915" algn="l"/>
              </a:tabLst>
            </a:pP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292" baseline="-24074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j</a:t>
            </a:r>
            <a:r>
              <a:rPr sz="1200" dirty="0">
                <a:latin typeface="Symbol"/>
                <a:cs typeface="Symbol"/>
              </a:rPr>
              <a:t></a:t>
            </a:r>
            <a:r>
              <a:rPr sz="900" dirty="0">
                <a:latin typeface="Verdana"/>
                <a:cs typeface="Verdana"/>
              </a:rPr>
              <a:t>2</a:t>
            </a:r>
            <a:r>
              <a:rPr sz="900" spc="-7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1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/</a:t>
            </a:r>
            <a:r>
              <a:rPr sz="900" spc="-45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85" dirty="0">
                <a:latin typeface="Verdana"/>
                <a:cs typeface="Verdana"/>
              </a:rPr>
              <a:t> </a:t>
            </a:r>
            <a:r>
              <a:rPr sz="1200" spc="-25" dirty="0">
                <a:latin typeface="Symbol"/>
                <a:cs typeface="Symbol"/>
              </a:rPr>
              <a:t></a:t>
            </a:r>
            <a:r>
              <a:rPr sz="900" spc="-25" dirty="0">
                <a:latin typeface="Verdana"/>
                <a:cs typeface="Verdana"/>
              </a:rPr>
              <a:t>kn</a:t>
            </a:r>
            <a:r>
              <a:rPr sz="900" dirty="0">
                <a:latin typeface="Verdana"/>
                <a:cs typeface="Verdana"/>
              </a:rPr>
              <a:t>	</a:t>
            </a:r>
            <a:r>
              <a:rPr sz="2250" baseline="-24074" dirty="0">
                <a:latin typeface="Symbol"/>
                <a:cs typeface="Symbol"/>
              </a:rPr>
              <a:t></a:t>
            </a:r>
            <a:r>
              <a:rPr sz="2250" spc="165" baseline="-24074" dirty="0">
                <a:latin typeface="Times New Roman"/>
                <a:cs typeface="Times New Roman"/>
              </a:rPr>
              <a:t>  </a:t>
            </a: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307" baseline="-24074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Verdana"/>
                <a:cs typeface="Verdana"/>
              </a:rPr>
              <a:t>j</a:t>
            </a:r>
            <a:r>
              <a:rPr sz="1200" spc="-25" dirty="0">
                <a:latin typeface="Symbol"/>
                <a:cs typeface="Symbol"/>
              </a:rPr>
              <a:t></a:t>
            </a:r>
            <a:r>
              <a:rPr sz="900" spc="-25" dirty="0">
                <a:latin typeface="Verdana"/>
                <a:cs typeface="Verdana"/>
              </a:rPr>
              <a:t>2</a:t>
            </a:r>
            <a:r>
              <a:rPr sz="900" spc="-7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2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/</a:t>
            </a:r>
            <a:r>
              <a:rPr sz="900" spc="-50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20" dirty="0">
                <a:latin typeface="Verdana"/>
                <a:cs typeface="Verdana"/>
              </a:rPr>
              <a:t> </a:t>
            </a:r>
            <a:r>
              <a:rPr sz="1200" spc="-10" dirty="0">
                <a:latin typeface="Symbol"/>
                <a:cs typeface="Symbol"/>
              </a:rPr>
              <a:t></a:t>
            </a:r>
            <a:r>
              <a:rPr sz="900" spc="-10" dirty="0">
                <a:latin typeface="Verdana"/>
                <a:cs typeface="Verdana"/>
              </a:rPr>
              <a:t>k</a:t>
            </a:r>
            <a:r>
              <a:rPr sz="900" spc="-65" dirty="0">
                <a:latin typeface="Verdana"/>
                <a:cs typeface="Verdana"/>
              </a:rPr>
              <a:t> </a:t>
            </a:r>
            <a:r>
              <a:rPr sz="1200" spc="-20" dirty="0">
                <a:latin typeface="Symbol"/>
                <a:cs typeface="Symbol"/>
              </a:rPr>
              <a:t></a:t>
            </a:r>
            <a:r>
              <a:rPr sz="900" spc="-20" dirty="0">
                <a:latin typeface="Verdana"/>
                <a:cs typeface="Verdana"/>
              </a:rPr>
              <a:t>n</a:t>
            </a:r>
            <a:r>
              <a:rPr sz="900" spc="-9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</a:t>
            </a:r>
            <a:r>
              <a:rPr sz="90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20" dirty="0">
                <a:latin typeface="Verdana"/>
                <a:cs typeface="Verdana"/>
              </a:rPr>
              <a:t> </a:t>
            </a:r>
            <a:r>
              <a:rPr sz="1200" spc="-50" dirty="0">
                <a:latin typeface="Symbol"/>
                <a:cs typeface="Symbol"/>
              </a:rPr>
              <a:t>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2250" baseline="-24074" dirty="0">
                <a:latin typeface="Symbol"/>
                <a:cs typeface="Symbol"/>
              </a:rPr>
              <a:t></a:t>
            </a:r>
            <a:r>
              <a:rPr sz="2250" spc="705" baseline="-24074" dirty="0">
                <a:latin typeface="Times New Roman"/>
                <a:cs typeface="Times New Roman"/>
              </a:rPr>
              <a:t> </a:t>
            </a: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179" baseline="-24074" dirty="0">
                <a:latin typeface="Verdana"/>
                <a:cs typeface="Verdana"/>
              </a:rPr>
              <a:t> </a:t>
            </a:r>
            <a:r>
              <a:rPr sz="900" spc="-20" dirty="0">
                <a:latin typeface="Verdana"/>
                <a:cs typeface="Verdana"/>
              </a:rPr>
              <a:t>j</a:t>
            </a:r>
            <a:r>
              <a:rPr sz="1200" spc="-20" dirty="0">
                <a:latin typeface="Symbol"/>
                <a:cs typeface="Symbol"/>
              </a:rPr>
              <a:t></a:t>
            </a:r>
            <a:r>
              <a:rPr sz="900" spc="-20" dirty="0">
                <a:latin typeface="Verdana"/>
                <a:cs typeface="Verdana"/>
              </a:rPr>
              <a:t>2</a:t>
            </a:r>
            <a:r>
              <a:rPr sz="900" spc="-7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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/</a:t>
            </a:r>
            <a:r>
              <a:rPr sz="900" spc="-45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20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</a:t>
            </a:r>
            <a:r>
              <a:rPr sz="900" dirty="0">
                <a:latin typeface="Verdana"/>
                <a:cs typeface="Verdana"/>
              </a:rPr>
              <a:t>k</a:t>
            </a:r>
            <a:r>
              <a:rPr sz="900" spc="3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</a:t>
            </a:r>
            <a:r>
              <a:rPr sz="900" spc="2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14" dirty="0">
                <a:latin typeface="Verdana"/>
                <a:cs typeface="Verdana"/>
              </a:rPr>
              <a:t> </a:t>
            </a:r>
            <a:r>
              <a:rPr sz="1200" spc="-25" dirty="0">
                <a:latin typeface="Symbol"/>
                <a:cs typeface="Symbol"/>
              </a:rPr>
              <a:t></a:t>
            </a:r>
            <a:r>
              <a:rPr sz="900" spc="-25" dirty="0">
                <a:latin typeface="Verdana"/>
                <a:cs typeface="Verdana"/>
              </a:rPr>
              <a:t>n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258" rIns="0" bIns="0" rtlCol="0">
            <a:spAutoFit/>
          </a:bodyPr>
          <a:lstStyle/>
          <a:p>
            <a:pPr marL="62611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Direct</a:t>
            </a:r>
            <a:r>
              <a:rPr u="none" spc="-215" dirty="0"/>
              <a:t> </a:t>
            </a:r>
            <a:r>
              <a:rPr u="none" spc="-10" dirty="0"/>
              <a:t>computation</a:t>
            </a:r>
            <a:r>
              <a:rPr u="none" spc="-145" dirty="0"/>
              <a:t> </a:t>
            </a:r>
            <a:r>
              <a:rPr u="none" dirty="0"/>
              <a:t>of</a:t>
            </a:r>
            <a:r>
              <a:rPr u="none" spc="-210" dirty="0"/>
              <a:t> </a:t>
            </a:r>
            <a:r>
              <a:rPr u="none" spc="-25" dirty="0"/>
              <a:t>DFT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33" y="1147572"/>
            <a:ext cx="8059674" cy="5009388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258" rIns="0" bIns="0" rtlCol="0">
            <a:spAutoFit/>
          </a:bodyPr>
          <a:lstStyle/>
          <a:p>
            <a:pPr marL="62611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Direct</a:t>
            </a:r>
            <a:r>
              <a:rPr u="none" spc="-215" dirty="0"/>
              <a:t> </a:t>
            </a:r>
            <a:r>
              <a:rPr u="none" spc="-10" dirty="0"/>
              <a:t>computation</a:t>
            </a:r>
            <a:r>
              <a:rPr u="none" spc="-145" dirty="0"/>
              <a:t> </a:t>
            </a:r>
            <a:r>
              <a:rPr u="none" dirty="0"/>
              <a:t>of</a:t>
            </a:r>
            <a:r>
              <a:rPr u="none" spc="-210" dirty="0"/>
              <a:t> </a:t>
            </a:r>
            <a:r>
              <a:rPr u="none" spc="-25" dirty="0"/>
              <a:t>DFT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986" y="1126236"/>
            <a:ext cx="8093202" cy="4689348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40" y="691895"/>
            <a:ext cx="8097773" cy="4824983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4902" y="21590"/>
            <a:ext cx="13119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25" dirty="0">
                <a:latin typeface="Times New Roman"/>
                <a:cs typeface="Times New Roman"/>
              </a:rPr>
              <a:t>FFT</a:t>
            </a:r>
            <a:endParaRPr sz="5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054" y="1215389"/>
            <a:ext cx="8122158" cy="4045458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6134" y="4106417"/>
            <a:ext cx="236220" cy="297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30"/>
              </a:lnSpc>
              <a:spcBef>
                <a:spcPts val="95"/>
              </a:spcBef>
            </a:pPr>
            <a:r>
              <a:rPr sz="950" dirty="0">
                <a:latin typeface="Verdana"/>
                <a:cs typeface="Verdana"/>
              </a:rPr>
              <a:t>2</a:t>
            </a:r>
            <a:r>
              <a:rPr sz="950" spc="-195" dirty="0">
                <a:latin typeface="Verdana"/>
                <a:cs typeface="Verdana"/>
              </a:rPr>
              <a:t> </a:t>
            </a:r>
            <a:r>
              <a:rPr sz="950" spc="-25" dirty="0">
                <a:latin typeface="Verdana"/>
                <a:cs typeface="Verdana"/>
              </a:rPr>
              <a:t>rk</a:t>
            </a:r>
            <a:endParaRPr sz="950">
              <a:latin typeface="Verdana"/>
              <a:cs typeface="Verdana"/>
            </a:endParaRPr>
          </a:p>
          <a:p>
            <a:pPr marL="33020">
              <a:lnSpc>
                <a:spcPts val="1010"/>
              </a:lnSpc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2190" y="4251960"/>
            <a:ext cx="1066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08805" y="4849114"/>
            <a:ext cx="300355" cy="300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95"/>
              </a:spcBef>
            </a:pPr>
            <a:r>
              <a:rPr sz="950" spc="-25" dirty="0">
                <a:latin typeface="Verdana"/>
                <a:cs typeface="Verdana"/>
              </a:rPr>
              <a:t>rk</a:t>
            </a:r>
            <a:endParaRPr sz="9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3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-50" dirty="0">
                <a:latin typeface="Verdana"/>
                <a:cs typeface="Verdana"/>
              </a:rPr>
              <a:t> 2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175514"/>
            <a:ext cx="7285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spc="-20" dirty="0">
                <a:latin typeface="Times New Roman"/>
                <a:cs typeface="Times New Roman"/>
              </a:rPr>
              <a:t>Decimation-</a:t>
            </a:r>
            <a:r>
              <a:rPr sz="3600" b="1" u="none" spc="-35" dirty="0">
                <a:latin typeface="Times New Roman"/>
                <a:cs typeface="Times New Roman"/>
              </a:rPr>
              <a:t>In-</a:t>
            </a:r>
            <a:r>
              <a:rPr sz="3600" b="1" u="none" dirty="0">
                <a:latin typeface="Times New Roman"/>
                <a:cs typeface="Times New Roman"/>
              </a:rPr>
              <a:t>Time</a:t>
            </a:r>
            <a:r>
              <a:rPr sz="3600" b="1" u="none" spc="-85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FFT</a:t>
            </a:r>
            <a:r>
              <a:rPr sz="3600" b="1" u="none" spc="-60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Algorithms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" y="707338"/>
            <a:ext cx="5260975" cy="17221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Makes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both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symmetry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periodicity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0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Consider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special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case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integer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power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5"/>
              </a:spcBef>
              <a:buChar char="•"/>
              <a:tabLst>
                <a:tab pos="360045" algn="l"/>
              </a:tabLst>
            </a:pPr>
            <a:r>
              <a:rPr sz="2000" spc="-25" dirty="0">
                <a:latin typeface="Times New Roman"/>
                <a:cs typeface="Times New Roman"/>
              </a:rPr>
              <a:t>Separate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x[n]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into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length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N/2</a:t>
            </a:r>
            <a:endParaRPr sz="2000">
              <a:latin typeface="Times New Roman"/>
              <a:cs typeface="Times New Roman"/>
            </a:endParaRPr>
          </a:p>
          <a:p>
            <a:pPr marL="758825" lvl="1" indent="-289560">
              <a:lnSpc>
                <a:spcPct val="100000"/>
              </a:lnSpc>
              <a:spcBef>
                <a:spcPts val="409"/>
              </a:spcBef>
              <a:buChar char="–"/>
              <a:tabLst>
                <a:tab pos="758825" algn="l"/>
              </a:tabLst>
            </a:pPr>
            <a:r>
              <a:rPr sz="1600" dirty="0">
                <a:latin typeface="Times New Roman"/>
                <a:cs typeface="Times New Roman"/>
              </a:rPr>
              <a:t>Even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indexed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samples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the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first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sequence</a:t>
            </a:r>
            <a:endParaRPr sz="1600">
              <a:latin typeface="Times New Roman"/>
              <a:cs typeface="Times New Roman"/>
            </a:endParaRPr>
          </a:p>
          <a:p>
            <a:pPr marL="758825" lvl="1" indent="-289560">
              <a:lnSpc>
                <a:spcPct val="100000"/>
              </a:lnSpc>
              <a:spcBef>
                <a:spcPts val="405"/>
              </a:spcBef>
              <a:buChar char="–"/>
              <a:tabLst>
                <a:tab pos="758825" algn="l"/>
              </a:tabLst>
            </a:pPr>
            <a:r>
              <a:rPr sz="1600" dirty="0">
                <a:latin typeface="Times New Roman"/>
                <a:cs typeface="Times New Roman"/>
              </a:rPr>
              <a:t>Odd</a:t>
            </a:r>
            <a:r>
              <a:rPr sz="1600" spc="-11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indexed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samples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other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sequence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0872" y="2712973"/>
            <a:ext cx="6432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2100" dirty="0">
                <a:latin typeface="Symbol"/>
                <a:cs typeface="Symbol"/>
              </a:rPr>
              <a:t></a:t>
            </a:r>
            <a:r>
              <a:rPr sz="1450" dirty="0">
                <a:latin typeface="Verdana"/>
                <a:cs typeface="Verdana"/>
              </a:rPr>
              <a:t>k</a:t>
            </a:r>
            <a:r>
              <a:rPr sz="1450" spc="-275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</a:t>
            </a:r>
            <a:r>
              <a:rPr sz="2100" spc="1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5533" y="2592831"/>
            <a:ext cx="896619" cy="67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880"/>
              </a:lnSpc>
              <a:spcBef>
                <a:spcPts val="100"/>
              </a:spcBef>
            </a:pPr>
            <a:r>
              <a:rPr sz="850" spc="-10" dirty="0">
                <a:latin typeface="Verdana"/>
                <a:cs typeface="Verdana"/>
              </a:rPr>
              <a:t>N</a:t>
            </a:r>
            <a:r>
              <a:rPr sz="850" spc="-7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14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50165">
              <a:lnSpc>
                <a:spcPts val="2500"/>
              </a:lnSpc>
            </a:pP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472" baseline="-11363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x[n]e</a:t>
            </a:r>
            <a:endParaRPr sz="14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745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2794" y="2729737"/>
            <a:ext cx="8096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14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2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8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0752" y="2592831"/>
            <a:ext cx="974090" cy="68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10">
              <a:lnSpc>
                <a:spcPts val="88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4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3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123189">
              <a:lnSpc>
                <a:spcPts val="2500"/>
              </a:lnSpc>
            </a:pP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525" baseline="-11363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x[n]e</a:t>
            </a:r>
            <a:endParaRPr sz="14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76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0" dirty="0">
                <a:latin typeface="Verdana"/>
                <a:cs typeface="Verdana"/>
              </a:rPr>
              <a:t> </a:t>
            </a:r>
            <a:r>
              <a:rPr sz="850" spc="-20" dirty="0">
                <a:latin typeface="Verdana"/>
                <a:cs typeface="Verdana"/>
              </a:rPr>
              <a:t>even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15614" y="2810255"/>
            <a:ext cx="1270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4211" y="2729737"/>
            <a:ext cx="81089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14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4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2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35" dirty="0">
                <a:latin typeface="Verdana"/>
                <a:cs typeface="Verdana"/>
              </a:rPr>
              <a:t>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80608" y="2592831"/>
            <a:ext cx="955675" cy="68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>
              <a:lnSpc>
                <a:spcPts val="88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104775">
              <a:lnSpc>
                <a:spcPts val="2500"/>
              </a:lnSpc>
            </a:pP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525" baseline="-11363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x[n]e</a:t>
            </a:r>
            <a:endParaRPr sz="14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76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60" dirty="0">
                <a:latin typeface="Verdana"/>
                <a:cs typeface="Verdana"/>
              </a:rPr>
              <a:t> </a:t>
            </a:r>
            <a:r>
              <a:rPr sz="850" spc="-25" dirty="0">
                <a:latin typeface="Verdana"/>
                <a:cs typeface="Verdana"/>
              </a:rPr>
              <a:t>odd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8744" y="2810255"/>
            <a:ext cx="1270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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81876" y="2729737"/>
            <a:ext cx="822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114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spc="-185" dirty="0">
                <a:latin typeface="Verdana"/>
                <a:cs typeface="Verdana"/>
              </a:rPr>
              <a:t> 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2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1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115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3400" y="3551935"/>
            <a:ext cx="598868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Substitute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variables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n=2r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even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n=2r+1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odd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64714" y="3886200"/>
            <a:ext cx="502284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1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3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3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4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23795" y="4012183"/>
            <a:ext cx="64897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spc="-30" dirty="0">
                <a:latin typeface="Verdana"/>
                <a:cs typeface="Verdana"/>
              </a:rPr>
              <a:t>X</a:t>
            </a:r>
            <a:r>
              <a:rPr sz="2150" spc="-30" dirty="0">
                <a:latin typeface="Symbol"/>
                <a:cs typeface="Symbol"/>
              </a:rPr>
              <a:t></a:t>
            </a:r>
            <a:r>
              <a:rPr sz="1500" spc="-30" dirty="0">
                <a:latin typeface="Verdana"/>
                <a:cs typeface="Verdana"/>
              </a:rPr>
              <a:t>k</a:t>
            </a:r>
            <a:r>
              <a:rPr sz="1500" spc="-28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3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83585" y="4055109"/>
            <a:ext cx="2292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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86633" y="4420361"/>
            <a:ext cx="2578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r</a:t>
            </a:r>
            <a:r>
              <a:rPr sz="850" spc="-4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01085" y="4110482"/>
            <a:ext cx="7283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0" dirty="0">
                <a:latin typeface="Verdana"/>
                <a:cs typeface="Verdana"/>
              </a:rPr>
              <a:t>x[2</a:t>
            </a:r>
            <a:r>
              <a:rPr sz="1500" spc="-33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r</a:t>
            </a:r>
            <a:r>
              <a:rPr sz="1500" spc="-360" dirty="0">
                <a:latin typeface="Verdana"/>
                <a:cs typeface="Verdana"/>
              </a:rPr>
              <a:t> </a:t>
            </a:r>
            <a:r>
              <a:rPr sz="1500" spc="-25" dirty="0">
                <a:latin typeface="Verdana"/>
                <a:cs typeface="Verdana"/>
              </a:rPr>
              <a:t>]W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23153" y="3981450"/>
            <a:ext cx="1245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7777" dirty="0">
                <a:latin typeface="Symbol"/>
                <a:cs typeface="Symbol"/>
              </a:rPr>
              <a:t></a:t>
            </a:r>
            <a:r>
              <a:rPr sz="2250" spc="465" baseline="-27777" dirty="0">
                <a:latin typeface="Times New Roman"/>
                <a:cs typeface="Times New Roman"/>
              </a:rPr>
              <a:t> </a:t>
            </a:r>
            <a:r>
              <a:rPr sz="2250" baseline="-27777" dirty="0">
                <a:latin typeface="Verdana"/>
                <a:cs typeface="Verdana"/>
              </a:rPr>
              <a:t>1]W</a:t>
            </a:r>
            <a:r>
              <a:rPr sz="2250" spc="142" baseline="-27777" dirty="0">
                <a:latin typeface="Verdana"/>
                <a:cs typeface="Verdana"/>
              </a:rPr>
              <a:t> </a:t>
            </a:r>
            <a:r>
              <a:rPr sz="1200" spc="-25" dirty="0">
                <a:latin typeface="Symbol"/>
                <a:cs typeface="Symbol"/>
              </a:rPr>
              <a:t></a:t>
            </a:r>
            <a:r>
              <a:rPr sz="850" spc="-25" dirty="0">
                <a:latin typeface="Verdana"/>
                <a:cs typeface="Verdana"/>
              </a:rPr>
              <a:t>2</a:t>
            </a:r>
            <a:r>
              <a:rPr sz="850" spc="-17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r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</a:t>
            </a:r>
            <a:r>
              <a:rPr sz="850" spc="-9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-85" dirty="0">
                <a:latin typeface="Verdana"/>
                <a:cs typeface="Verdana"/>
              </a:rPr>
              <a:t> </a:t>
            </a:r>
            <a:r>
              <a:rPr sz="1200" spc="-25" dirty="0">
                <a:latin typeface="Symbol"/>
                <a:cs typeface="Symbol"/>
              </a:rPr>
              <a:t></a:t>
            </a:r>
            <a:r>
              <a:rPr sz="850" spc="-25" dirty="0">
                <a:latin typeface="Verdana"/>
                <a:cs typeface="Verdana"/>
              </a:rPr>
              <a:t>k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18685" y="3883152"/>
            <a:ext cx="1158240" cy="70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5890" algn="ctr">
              <a:lnSpc>
                <a:spcPts val="1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1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3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38100">
              <a:lnSpc>
                <a:spcPts val="2680"/>
              </a:lnSpc>
              <a:tabLst>
                <a:tab pos="382270" algn="l"/>
              </a:tabLst>
            </a:pPr>
            <a:r>
              <a:rPr sz="1500" spc="-50" dirty="0">
                <a:latin typeface="Symbol"/>
                <a:cs typeface="Symbol"/>
              </a:rPr>
              <a:t>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75" baseline="-8641" dirty="0">
                <a:latin typeface="Symbol"/>
                <a:cs typeface="Symbol"/>
              </a:rPr>
              <a:t></a:t>
            </a:r>
            <a:r>
              <a:rPr sz="3375" spc="525" baseline="-8641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Verdana"/>
                <a:cs typeface="Verdana"/>
              </a:rPr>
              <a:t>x[2</a:t>
            </a:r>
            <a:r>
              <a:rPr sz="2250" spc="-555" baseline="1851" dirty="0">
                <a:latin typeface="Verdana"/>
                <a:cs typeface="Verdana"/>
              </a:rPr>
              <a:t> </a:t>
            </a:r>
            <a:r>
              <a:rPr sz="2250" spc="-75" baseline="1851" dirty="0">
                <a:latin typeface="Verdana"/>
                <a:cs typeface="Verdana"/>
              </a:rPr>
              <a:t>r</a:t>
            </a:r>
            <a:endParaRPr sz="2250" baseline="1851">
              <a:latin typeface="Verdana"/>
              <a:cs typeface="Verdana"/>
            </a:endParaRPr>
          </a:p>
          <a:p>
            <a:pPr marR="135890" algn="ctr">
              <a:lnSpc>
                <a:spcPct val="100000"/>
              </a:lnSpc>
              <a:spcBef>
                <a:spcPts val="645"/>
              </a:spcBef>
            </a:pPr>
            <a:r>
              <a:rPr sz="850" dirty="0">
                <a:latin typeface="Verdana"/>
                <a:cs typeface="Verdana"/>
              </a:rPr>
              <a:t>r</a:t>
            </a:r>
            <a:r>
              <a:rPr sz="850" spc="-4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93309" y="4676140"/>
            <a:ext cx="50292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0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86050" y="4673346"/>
            <a:ext cx="50292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0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3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4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69642" y="4862067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11017" y="4811267"/>
            <a:ext cx="2292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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07970" y="5176520"/>
            <a:ext cx="26352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r</a:t>
            </a:r>
            <a:r>
              <a:rPr sz="850" spc="-3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2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22422" y="4848352"/>
            <a:ext cx="7454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x[2</a:t>
            </a:r>
            <a:r>
              <a:rPr sz="1500" spc="-34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r</a:t>
            </a:r>
            <a:r>
              <a:rPr sz="1500" spc="-330" dirty="0">
                <a:latin typeface="Verdana"/>
                <a:cs typeface="Verdana"/>
              </a:rPr>
              <a:t> </a:t>
            </a:r>
            <a:r>
              <a:rPr sz="1500" spc="-25" dirty="0">
                <a:latin typeface="Verdana"/>
                <a:cs typeface="Verdana"/>
              </a:rPr>
              <a:t>]W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56403" y="5002022"/>
            <a:ext cx="1066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12690" y="5176520"/>
            <a:ext cx="26352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r</a:t>
            </a:r>
            <a:r>
              <a:rPr sz="850" spc="-3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2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18909" y="5002022"/>
            <a:ext cx="31877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0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850" spc="-50" dirty="0">
                <a:latin typeface="Verdana"/>
                <a:cs typeface="Verdana"/>
              </a:rPr>
              <a:t>2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82440" y="4749545"/>
            <a:ext cx="24250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51205" algn="l"/>
              </a:tabLst>
            </a:pPr>
            <a:r>
              <a:rPr sz="1500" dirty="0">
                <a:latin typeface="Symbol"/>
                <a:cs typeface="Symbol"/>
              </a:rPr>
              <a:t></a:t>
            </a:r>
            <a:r>
              <a:rPr sz="1500" spc="490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Verdana"/>
                <a:cs typeface="Verdana"/>
              </a:rPr>
              <a:t>W</a:t>
            </a:r>
            <a:r>
              <a:rPr sz="1500" spc="-135" dirty="0">
                <a:latin typeface="Verdana"/>
                <a:cs typeface="Verdana"/>
              </a:rPr>
              <a:t> </a:t>
            </a:r>
            <a:r>
              <a:rPr sz="1275" spc="-75" baseline="49019" dirty="0">
                <a:latin typeface="Verdana"/>
                <a:cs typeface="Verdana"/>
              </a:rPr>
              <a:t>k</a:t>
            </a:r>
            <a:r>
              <a:rPr sz="1275" baseline="49019" dirty="0">
                <a:latin typeface="Verdana"/>
                <a:cs typeface="Verdana"/>
              </a:rPr>
              <a:t>	</a:t>
            </a:r>
            <a:r>
              <a:rPr sz="3375" baseline="-8641" dirty="0">
                <a:latin typeface="Symbol"/>
                <a:cs typeface="Symbol"/>
              </a:rPr>
              <a:t></a:t>
            </a:r>
            <a:r>
              <a:rPr sz="3375" spc="382" baseline="-8641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x[2</a:t>
            </a:r>
            <a:r>
              <a:rPr sz="1500" spc="-37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r</a:t>
            </a:r>
            <a:r>
              <a:rPr sz="1500" spc="31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75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Verdana"/>
                <a:cs typeface="Verdana"/>
              </a:rPr>
              <a:t>1]W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275" spc="-37" baseline="49019" dirty="0">
                <a:latin typeface="Verdana"/>
                <a:cs typeface="Verdana"/>
              </a:rPr>
              <a:t>rk</a:t>
            </a:r>
            <a:endParaRPr sz="1275" baseline="49019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41194" y="5366258"/>
            <a:ext cx="171831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Symbol"/>
                <a:cs typeface="Symbol"/>
              </a:rPr>
              <a:t></a:t>
            </a:r>
            <a:r>
              <a:rPr sz="1500" spc="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G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k</a:t>
            </a:r>
            <a:r>
              <a:rPr sz="1500" spc="-23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1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80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Verdana"/>
                <a:cs typeface="Verdana"/>
              </a:rPr>
              <a:t>W</a:t>
            </a:r>
            <a:r>
              <a:rPr sz="1500" spc="-210" dirty="0">
                <a:latin typeface="Verdana"/>
                <a:cs typeface="Verdana"/>
              </a:rPr>
              <a:t> </a:t>
            </a:r>
            <a:r>
              <a:rPr sz="1425" spc="-15" baseline="29239" dirty="0">
                <a:latin typeface="Verdana"/>
                <a:cs typeface="Verdana"/>
              </a:rPr>
              <a:t>k</a:t>
            </a:r>
            <a:r>
              <a:rPr sz="1425" spc="-352" baseline="29239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H</a:t>
            </a:r>
            <a:r>
              <a:rPr sz="2150" spc="-10" dirty="0">
                <a:latin typeface="Symbol"/>
                <a:cs typeface="Symbol"/>
              </a:rPr>
              <a:t></a:t>
            </a:r>
            <a:r>
              <a:rPr sz="1500" spc="-10" dirty="0">
                <a:latin typeface="Verdana"/>
                <a:cs typeface="Verdana"/>
              </a:rPr>
              <a:t>k</a:t>
            </a:r>
            <a:r>
              <a:rPr sz="1500" spc="-215" dirty="0">
                <a:latin typeface="Verdana"/>
                <a:cs typeface="Verdana"/>
              </a:rPr>
              <a:t> </a:t>
            </a:r>
            <a:r>
              <a:rPr sz="2150" spc="-60" dirty="0">
                <a:latin typeface="Symbol"/>
                <a:cs typeface="Symbol"/>
              </a:rPr>
              <a:t>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3400" y="5606034"/>
            <a:ext cx="642239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9695" algn="ctr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114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G[k]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H[k]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N/2-</a:t>
            </a:r>
            <a:r>
              <a:rPr sz="2000" dirty="0">
                <a:latin typeface="Times New Roman"/>
                <a:cs typeface="Times New Roman"/>
              </a:rPr>
              <a:t>point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DFT’s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each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subsequence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7826" y="34798"/>
            <a:ext cx="41319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Periodic</a:t>
            </a:r>
            <a:r>
              <a:rPr u="none" spc="-210" dirty="0"/>
              <a:t> </a:t>
            </a:r>
            <a:r>
              <a:rPr u="none" spc="-10" dirty="0"/>
              <a:t>Sampling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0745" y="625601"/>
            <a:ext cx="8082280" cy="126746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65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Sampling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general,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reversible</a:t>
            </a:r>
            <a:endParaRPr sz="2400">
              <a:latin typeface="Times New Roman"/>
              <a:cs typeface="Times New Roman"/>
            </a:endParaRPr>
          </a:p>
          <a:p>
            <a:pPr marL="360045" marR="5080" indent="-345440">
              <a:lnSpc>
                <a:spcPct val="100800"/>
              </a:lnSpc>
              <a:spcBef>
                <a:spcPts val="53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sampled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could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infinite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continuous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signals </a:t>
            </a:r>
            <a:r>
              <a:rPr sz="2400" dirty="0">
                <a:latin typeface="Times New Roman"/>
                <a:cs typeface="Times New Roman"/>
              </a:rPr>
              <a:t>through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samples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2774" y="1992884"/>
            <a:ext cx="377825" cy="184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500" b="1" spc="-50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  <a:p>
            <a:pPr marR="10795" algn="r">
              <a:lnSpc>
                <a:spcPct val="100000"/>
              </a:lnSpc>
              <a:spcBef>
                <a:spcPts val="1395"/>
              </a:spcBef>
            </a:pPr>
            <a:r>
              <a:rPr sz="1500" b="1" spc="-25" dirty="0">
                <a:latin typeface="Arial"/>
                <a:cs typeface="Arial"/>
              </a:rPr>
              <a:t>0.5</a:t>
            </a:r>
            <a:endParaRPr sz="15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405"/>
              </a:spcBef>
            </a:pPr>
            <a:r>
              <a:rPr sz="1500" b="1" spc="-50" dirty="0">
                <a:latin typeface="Arial"/>
                <a:cs typeface="Arial"/>
              </a:rPr>
              <a:t>0</a:t>
            </a:r>
            <a:endParaRPr sz="1500">
              <a:latin typeface="Arial"/>
              <a:cs typeface="Arial"/>
            </a:endParaRPr>
          </a:p>
          <a:p>
            <a:pPr marR="36195" algn="r">
              <a:lnSpc>
                <a:spcPct val="100000"/>
              </a:lnSpc>
              <a:spcBef>
                <a:spcPts val="1500"/>
              </a:spcBef>
            </a:pPr>
            <a:r>
              <a:rPr sz="1500" b="1" spc="-10" dirty="0">
                <a:latin typeface="Arial"/>
                <a:cs typeface="Arial"/>
              </a:rPr>
              <a:t>-</a:t>
            </a:r>
            <a:r>
              <a:rPr sz="1500" b="1" spc="-25" dirty="0">
                <a:latin typeface="Arial"/>
                <a:cs typeface="Arial"/>
              </a:rPr>
              <a:t>0.5</a:t>
            </a:r>
            <a:endParaRPr sz="1500">
              <a:latin typeface="Arial"/>
              <a:cs typeface="Arial"/>
            </a:endParaRPr>
          </a:p>
          <a:p>
            <a:pPr marR="26670" algn="r">
              <a:lnSpc>
                <a:spcPct val="100000"/>
              </a:lnSpc>
              <a:spcBef>
                <a:spcPts val="1005"/>
              </a:spcBef>
            </a:pPr>
            <a:r>
              <a:rPr sz="1500" b="1" spc="-10" dirty="0">
                <a:latin typeface="Arial"/>
                <a:cs typeface="Arial"/>
              </a:rPr>
              <a:t>-</a:t>
            </a:r>
            <a:r>
              <a:rPr sz="1500" b="1" spc="-50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5005" y="3798061"/>
            <a:ext cx="42037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9685" algn="l"/>
                <a:tab pos="2637790" algn="l"/>
                <a:tab pos="3984625" algn="l"/>
              </a:tabLst>
            </a:pPr>
            <a:r>
              <a:rPr sz="1500" b="1" spc="-50" dirty="0">
                <a:latin typeface="Arial"/>
                <a:cs typeface="Arial"/>
              </a:rPr>
              <a:t>0</a:t>
            </a:r>
            <a:r>
              <a:rPr sz="1500" b="1" dirty="0">
                <a:latin typeface="Arial"/>
                <a:cs typeface="Arial"/>
              </a:rPr>
              <a:t>	</a:t>
            </a:r>
            <a:r>
              <a:rPr sz="1500" b="1" spc="-25" dirty="0">
                <a:latin typeface="Arial"/>
                <a:cs typeface="Arial"/>
              </a:rPr>
              <a:t>20</a:t>
            </a:r>
            <a:r>
              <a:rPr sz="1500" b="1" dirty="0">
                <a:latin typeface="Arial"/>
                <a:cs typeface="Arial"/>
              </a:rPr>
              <a:t>	</a:t>
            </a:r>
            <a:r>
              <a:rPr sz="1500" b="1" spc="-25" dirty="0">
                <a:latin typeface="Arial"/>
                <a:cs typeface="Arial"/>
              </a:rPr>
              <a:t>40</a:t>
            </a:r>
            <a:r>
              <a:rPr sz="1500" b="1" dirty="0">
                <a:latin typeface="Arial"/>
                <a:cs typeface="Arial"/>
              </a:rPr>
              <a:t>	</a:t>
            </a:r>
            <a:r>
              <a:rPr sz="1500" b="1" spc="-25" dirty="0">
                <a:latin typeface="Arial"/>
                <a:cs typeface="Arial"/>
              </a:rPr>
              <a:t>60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3004" y="3798061"/>
            <a:ext cx="23114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latin typeface="Arial"/>
                <a:cs typeface="Arial"/>
              </a:rPr>
              <a:t>80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52816" y="3798061"/>
            <a:ext cx="33401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latin typeface="Arial"/>
                <a:cs typeface="Arial"/>
              </a:rPr>
              <a:t>100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745" y="4294318"/>
            <a:ext cx="7905750" cy="11436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320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Verdana"/>
                <a:cs typeface="Verdana"/>
              </a:rPr>
              <a:t>Fundamental</a:t>
            </a:r>
            <a:r>
              <a:rPr sz="1800" spc="-4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issue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in</a:t>
            </a:r>
            <a:r>
              <a:rPr sz="1800" spc="-1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digital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signal</a:t>
            </a:r>
            <a:r>
              <a:rPr sz="1800" spc="-3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processing</a:t>
            </a:r>
            <a:endParaRPr sz="1800">
              <a:latin typeface="Verdana"/>
              <a:cs typeface="Verdana"/>
            </a:endParaRPr>
          </a:p>
          <a:p>
            <a:pPr marL="472440">
              <a:lnSpc>
                <a:spcPct val="100000"/>
              </a:lnSpc>
              <a:spcBef>
                <a:spcPts val="200"/>
              </a:spcBef>
              <a:tabLst>
                <a:tab pos="758825" algn="l"/>
              </a:tabLst>
            </a:pPr>
            <a:r>
              <a:rPr sz="1600" spc="-50" dirty="0">
                <a:latin typeface="Verdana"/>
                <a:cs typeface="Verdana"/>
              </a:rPr>
              <a:t>–</a:t>
            </a:r>
            <a:r>
              <a:rPr sz="1600" dirty="0">
                <a:latin typeface="Verdana"/>
                <a:cs typeface="Verdana"/>
              </a:rPr>
              <a:t>	If</a:t>
            </a:r>
            <a:r>
              <a:rPr sz="1600" spc="-11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we</a:t>
            </a:r>
            <a:r>
              <a:rPr sz="1600" spc="-7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loose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information</a:t>
            </a:r>
            <a:r>
              <a:rPr sz="1600" spc="-8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during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sampling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we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cannot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recover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25" dirty="0">
                <a:latin typeface="Verdana"/>
                <a:cs typeface="Verdana"/>
              </a:rPr>
              <a:t>it</a:t>
            </a:r>
            <a:endParaRPr sz="1600">
              <a:latin typeface="Verdana"/>
              <a:cs typeface="Verdana"/>
            </a:endParaRPr>
          </a:p>
          <a:p>
            <a:pPr marL="360045" indent="-345440">
              <a:lnSpc>
                <a:spcPts val="2030"/>
              </a:lnSpc>
              <a:spcBef>
                <a:spcPts val="240"/>
              </a:spcBef>
              <a:buFont typeface="Verdana"/>
              <a:buChar char="•"/>
              <a:tabLst>
                <a:tab pos="360045" algn="l"/>
              </a:tabLst>
            </a:pPr>
            <a:r>
              <a:rPr sz="1800" i="1" dirty="0">
                <a:latin typeface="Verdana"/>
                <a:cs typeface="Verdana"/>
              </a:rPr>
              <a:t>Under</a:t>
            </a:r>
            <a:r>
              <a:rPr sz="1800" i="1" spc="-8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certain</a:t>
            </a:r>
            <a:r>
              <a:rPr sz="1800" i="1" spc="-7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conditions</a:t>
            </a:r>
            <a:r>
              <a:rPr sz="1800" i="1" spc="-55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an</a:t>
            </a:r>
            <a:r>
              <a:rPr sz="1800" i="1" spc="-75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analog</a:t>
            </a:r>
            <a:r>
              <a:rPr sz="1800" i="1" spc="-7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signal</a:t>
            </a:r>
            <a:r>
              <a:rPr sz="1800" i="1" spc="-35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can</a:t>
            </a:r>
            <a:r>
              <a:rPr sz="1800" i="1" spc="-75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be</a:t>
            </a:r>
            <a:r>
              <a:rPr sz="1800" i="1" spc="-5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sampled</a:t>
            </a:r>
            <a:r>
              <a:rPr sz="1800" i="1" spc="-40" dirty="0">
                <a:latin typeface="Verdana"/>
                <a:cs typeface="Verdana"/>
              </a:rPr>
              <a:t> </a:t>
            </a:r>
            <a:r>
              <a:rPr sz="1800" i="1" spc="-10" dirty="0">
                <a:latin typeface="Verdana"/>
                <a:cs typeface="Verdana"/>
              </a:rPr>
              <a:t>without</a:t>
            </a:r>
            <a:endParaRPr sz="1800">
              <a:latin typeface="Verdana"/>
              <a:cs typeface="Verdana"/>
            </a:endParaRPr>
          </a:p>
          <a:p>
            <a:pPr marL="360045">
              <a:lnSpc>
                <a:spcPts val="2030"/>
              </a:lnSpc>
            </a:pPr>
            <a:r>
              <a:rPr sz="1800" i="1" dirty="0">
                <a:latin typeface="Verdana"/>
                <a:cs typeface="Verdana"/>
              </a:rPr>
              <a:t>loss</a:t>
            </a:r>
            <a:r>
              <a:rPr sz="1800" i="1" spc="-8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so</a:t>
            </a:r>
            <a:r>
              <a:rPr sz="1800" i="1" spc="-5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that</a:t>
            </a:r>
            <a:r>
              <a:rPr sz="1800" i="1" spc="-4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it</a:t>
            </a:r>
            <a:r>
              <a:rPr sz="1800" i="1" spc="-35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can</a:t>
            </a:r>
            <a:r>
              <a:rPr sz="1800" i="1" spc="-6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be</a:t>
            </a:r>
            <a:r>
              <a:rPr sz="1800" i="1" spc="-50" dirty="0">
                <a:latin typeface="Verdana"/>
                <a:cs typeface="Verdana"/>
              </a:rPr>
              <a:t> </a:t>
            </a:r>
            <a:r>
              <a:rPr sz="1800" i="1" dirty="0">
                <a:latin typeface="Verdana"/>
                <a:cs typeface="Verdana"/>
              </a:rPr>
              <a:t>reconstructed</a:t>
            </a:r>
            <a:r>
              <a:rPr sz="1800" i="1" spc="-60" dirty="0">
                <a:latin typeface="Verdana"/>
                <a:cs typeface="Verdana"/>
              </a:rPr>
              <a:t> </a:t>
            </a:r>
            <a:r>
              <a:rPr sz="1800" i="1" spc="-10" dirty="0">
                <a:latin typeface="Verdana"/>
                <a:cs typeface="Verdana"/>
              </a:rPr>
              <a:t>perfectly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04950" y="2086355"/>
            <a:ext cx="6738620" cy="1750060"/>
            <a:chOff x="1504950" y="2086355"/>
            <a:chExt cx="6738620" cy="1750060"/>
          </a:xfrm>
        </p:grpSpPr>
        <p:sp>
          <p:nvSpPr>
            <p:cNvPr id="10" name="object 10"/>
            <p:cNvSpPr/>
            <p:nvPr/>
          </p:nvSpPr>
          <p:spPr>
            <a:xfrm>
              <a:off x="1511426" y="2136266"/>
              <a:ext cx="6718934" cy="1270"/>
            </a:xfrm>
            <a:custGeom>
              <a:avLst/>
              <a:gdLst/>
              <a:ahLst/>
              <a:cxnLst/>
              <a:rect l="l" t="t" r="r" b="b"/>
              <a:pathLst>
                <a:path w="6718934" h="1269">
                  <a:moveTo>
                    <a:pt x="0" y="0"/>
                  </a:moveTo>
                  <a:lnTo>
                    <a:pt x="6718934" y="1270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30361" y="2136266"/>
              <a:ext cx="1905" cy="1651000"/>
            </a:xfrm>
            <a:custGeom>
              <a:avLst/>
              <a:gdLst/>
              <a:ahLst/>
              <a:cxnLst/>
              <a:rect l="l" t="t" r="r" b="b"/>
              <a:pathLst>
                <a:path w="1904" h="1651000">
                  <a:moveTo>
                    <a:pt x="0" y="1650492"/>
                  </a:moveTo>
                  <a:lnTo>
                    <a:pt x="1905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12188" y="3711066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549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48736" y="2129408"/>
              <a:ext cx="0" cy="73025"/>
            </a:xfrm>
            <a:custGeom>
              <a:avLst/>
              <a:gdLst/>
              <a:ahLst/>
              <a:cxnLst/>
              <a:rect l="l" t="t" r="r" b="b"/>
              <a:pathLst>
                <a:path h="73025">
                  <a:moveTo>
                    <a:pt x="0" y="0"/>
                  </a:moveTo>
                  <a:lnTo>
                    <a:pt x="0" y="73025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92904" y="2129408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152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39359" y="2129408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152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85813" y="2129408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152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30361" y="2129408"/>
              <a:ext cx="0" cy="73025"/>
            </a:xfrm>
            <a:custGeom>
              <a:avLst/>
              <a:gdLst/>
              <a:ahLst/>
              <a:cxnLst/>
              <a:rect l="l" t="t" r="r" b="b"/>
              <a:pathLst>
                <a:path h="73025">
                  <a:moveTo>
                    <a:pt x="0" y="0"/>
                  </a:moveTo>
                  <a:lnTo>
                    <a:pt x="0" y="73025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05330" y="378752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5">
                  <a:moveTo>
                    <a:pt x="0" y="0"/>
                  </a:moveTo>
                  <a:lnTo>
                    <a:pt x="78105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05330" y="336842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5">
                  <a:moveTo>
                    <a:pt x="0" y="0"/>
                  </a:moveTo>
                  <a:lnTo>
                    <a:pt x="78105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49081" y="2956813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995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49081" y="2545968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995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49081" y="2136393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995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29981" y="2136266"/>
              <a:ext cx="2540" cy="1651635"/>
            </a:xfrm>
            <a:custGeom>
              <a:avLst/>
              <a:gdLst/>
              <a:ahLst/>
              <a:cxnLst/>
              <a:rect l="l" t="t" r="r" b="b"/>
              <a:pathLst>
                <a:path w="2540" h="1651635">
                  <a:moveTo>
                    <a:pt x="0" y="1651254"/>
                  </a:moveTo>
                  <a:lnTo>
                    <a:pt x="2286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75815" y="2135885"/>
              <a:ext cx="6653530" cy="1651000"/>
            </a:xfrm>
            <a:custGeom>
              <a:avLst/>
              <a:gdLst/>
              <a:ahLst/>
              <a:cxnLst/>
              <a:rect l="l" t="t" r="r" b="b"/>
              <a:pathLst>
                <a:path w="6653530" h="1651000">
                  <a:moveTo>
                    <a:pt x="0" y="0"/>
                  </a:moveTo>
                  <a:lnTo>
                    <a:pt x="66675" y="7620"/>
                  </a:lnTo>
                  <a:lnTo>
                    <a:pt x="131445" y="34925"/>
                  </a:lnTo>
                  <a:lnTo>
                    <a:pt x="196850" y="86995"/>
                  </a:lnTo>
                  <a:lnTo>
                    <a:pt x="261620" y="156845"/>
                  </a:lnTo>
                  <a:lnTo>
                    <a:pt x="336550" y="234822"/>
                  </a:lnTo>
                  <a:lnTo>
                    <a:pt x="403225" y="331343"/>
                  </a:lnTo>
                  <a:lnTo>
                    <a:pt x="467995" y="444373"/>
                  </a:lnTo>
                  <a:lnTo>
                    <a:pt x="533400" y="568198"/>
                  </a:lnTo>
                  <a:lnTo>
                    <a:pt x="598170" y="689991"/>
                  </a:lnTo>
                  <a:lnTo>
                    <a:pt x="673100" y="820166"/>
                  </a:lnTo>
                  <a:lnTo>
                    <a:pt x="737870" y="952246"/>
                  </a:lnTo>
                  <a:lnTo>
                    <a:pt x="804545" y="1074039"/>
                  </a:lnTo>
                  <a:lnTo>
                    <a:pt x="869950" y="1196594"/>
                  </a:lnTo>
                  <a:lnTo>
                    <a:pt x="934719" y="1310894"/>
                  </a:lnTo>
                  <a:lnTo>
                    <a:pt x="1009650" y="1406144"/>
                  </a:lnTo>
                  <a:lnTo>
                    <a:pt x="1074420" y="1485392"/>
                  </a:lnTo>
                  <a:lnTo>
                    <a:pt x="1139825" y="1555242"/>
                  </a:lnTo>
                  <a:lnTo>
                    <a:pt x="1206500" y="1607312"/>
                  </a:lnTo>
                  <a:lnTo>
                    <a:pt x="1271270" y="1632712"/>
                  </a:lnTo>
                  <a:lnTo>
                    <a:pt x="1336675" y="1650492"/>
                  </a:lnTo>
                  <a:lnTo>
                    <a:pt x="1410970" y="1632712"/>
                  </a:lnTo>
                  <a:lnTo>
                    <a:pt x="1476375" y="1607312"/>
                  </a:lnTo>
                  <a:lnTo>
                    <a:pt x="1543050" y="1555242"/>
                  </a:lnTo>
                  <a:lnTo>
                    <a:pt x="1607820" y="1485392"/>
                  </a:lnTo>
                  <a:lnTo>
                    <a:pt x="1673225" y="1406144"/>
                  </a:lnTo>
                  <a:lnTo>
                    <a:pt x="1747520" y="1310894"/>
                  </a:lnTo>
                  <a:lnTo>
                    <a:pt x="1812925" y="1196594"/>
                  </a:lnTo>
                  <a:lnTo>
                    <a:pt x="1877695" y="1074039"/>
                  </a:lnTo>
                  <a:lnTo>
                    <a:pt x="1944370" y="952246"/>
                  </a:lnTo>
                  <a:lnTo>
                    <a:pt x="2009775" y="820166"/>
                  </a:lnTo>
                  <a:lnTo>
                    <a:pt x="2084070" y="689991"/>
                  </a:lnTo>
                  <a:lnTo>
                    <a:pt x="2149475" y="568198"/>
                  </a:lnTo>
                  <a:lnTo>
                    <a:pt x="2214245" y="444373"/>
                  </a:lnTo>
                  <a:lnTo>
                    <a:pt x="2280920" y="331343"/>
                  </a:lnTo>
                  <a:lnTo>
                    <a:pt x="2346325" y="234822"/>
                  </a:lnTo>
                  <a:lnTo>
                    <a:pt x="2420620" y="156845"/>
                  </a:lnTo>
                  <a:lnTo>
                    <a:pt x="2486025" y="86995"/>
                  </a:lnTo>
                  <a:lnTo>
                    <a:pt x="2550795" y="34925"/>
                  </a:lnTo>
                  <a:lnTo>
                    <a:pt x="2616200" y="7620"/>
                  </a:lnTo>
                  <a:lnTo>
                    <a:pt x="2682875" y="0"/>
                  </a:lnTo>
                  <a:lnTo>
                    <a:pt x="2747645" y="7620"/>
                  </a:lnTo>
                  <a:lnTo>
                    <a:pt x="2822575" y="34925"/>
                  </a:lnTo>
                  <a:lnTo>
                    <a:pt x="2887345" y="86995"/>
                  </a:lnTo>
                  <a:lnTo>
                    <a:pt x="2952750" y="156845"/>
                  </a:lnTo>
                  <a:lnTo>
                    <a:pt x="3019425" y="234822"/>
                  </a:lnTo>
                  <a:lnTo>
                    <a:pt x="3084195" y="331343"/>
                  </a:lnTo>
                  <a:lnTo>
                    <a:pt x="3159125" y="444373"/>
                  </a:lnTo>
                  <a:lnTo>
                    <a:pt x="3223895" y="568198"/>
                  </a:lnTo>
                  <a:lnTo>
                    <a:pt x="3289300" y="689991"/>
                  </a:lnTo>
                  <a:lnTo>
                    <a:pt x="3354197" y="820166"/>
                  </a:lnTo>
                  <a:lnTo>
                    <a:pt x="3420872" y="952246"/>
                  </a:lnTo>
                  <a:lnTo>
                    <a:pt x="3495802" y="1074039"/>
                  </a:lnTo>
                  <a:lnTo>
                    <a:pt x="3560572" y="1196594"/>
                  </a:lnTo>
                  <a:lnTo>
                    <a:pt x="3625977" y="1310894"/>
                  </a:lnTo>
                  <a:lnTo>
                    <a:pt x="3690747" y="1406144"/>
                  </a:lnTo>
                  <a:lnTo>
                    <a:pt x="3757422" y="1485392"/>
                  </a:lnTo>
                  <a:lnTo>
                    <a:pt x="3832352" y="1555242"/>
                  </a:lnTo>
                  <a:lnTo>
                    <a:pt x="3897122" y="1607312"/>
                  </a:lnTo>
                  <a:lnTo>
                    <a:pt x="3962527" y="1632712"/>
                  </a:lnTo>
                  <a:lnTo>
                    <a:pt x="4027297" y="1650492"/>
                  </a:lnTo>
                  <a:lnTo>
                    <a:pt x="4092702" y="1632712"/>
                  </a:lnTo>
                  <a:lnTo>
                    <a:pt x="4159377" y="1607312"/>
                  </a:lnTo>
                  <a:lnTo>
                    <a:pt x="4233672" y="1555242"/>
                  </a:lnTo>
                  <a:lnTo>
                    <a:pt x="4298442" y="1485392"/>
                  </a:lnTo>
                  <a:lnTo>
                    <a:pt x="4363847" y="1406144"/>
                  </a:lnTo>
                  <a:lnTo>
                    <a:pt x="4428617" y="1310894"/>
                  </a:lnTo>
                  <a:lnTo>
                    <a:pt x="4495292" y="1196594"/>
                  </a:lnTo>
                  <a:lnTo>
                    <a:pt x="4570222" y="1074039"/>
                  </a:lnTo>
                  <a:lnTo>
                    <a:pt x="4634992" y="952246"/>
                  </a:lnTo>
                  <a:lnTo>
                    <a:pt x="4700397" y="820166"/>
                  </a:lnTo>
                  <a:lnTo>
                    <a:pt x="4765167" y="689991"/>
                  </a:lnTo>
                  <a:lnTo>
                    <a:pt x="4830572" y="568198"/>
                  </a:lnTo>
                  <a:lnTo>
                    <a:pt x="4904867" y="444373"/>
                  </a:lnTo>
                  <a:lnTo>
                    <a:pt x="4971542" y="331343"/>
                  </a:lnTo>
                  <a:lnTo>
                    <a:pt x="5036947" y="234822"/>
                  </a:lnTo>
                  <a:lnTo>
                    <a:pt x="5101717" y="156845"/>
                  </a:lnTo>
                  <a:lnTo>
                    <a:pt x="5167122" y="86995"/>
                  </a:lnTo>
                  <a:lnTo>
                    <a:pt x="5241417" y="34925"/>
                  </a:lnTo>
                  <a:lnTo>
                    <a:pt x="5308092" y="7620"/>
                  </a:lnTo>
                  <a:lnTo>
                    <a:pt x="5373497" y="0"/>
                  </a:lnTo>
                  <a:lnTo>
                    <a:pt x="5438267" y="7620"/>
                  </a:lnTo>
                  <a:lnTo>
                    <a:pt x="5503672" y="34925"/>
                  </a:lnTo>
                  <a:lnTo>
                    <a:pt x="5568442" y="86995"/>
                  </a:lnTo>
                  <a:lnTo>
                    <a:pt x="5643372" y="156845"/>
                  </a:lnTo>
                  <a:lnTo>
                    <a:pt x="5710047" y="234822"/>
                  </a:lnTo>
                  <a:lnTo>
                    <a:pt x="5774817" y="331343"/>
                  </a:lnTo>
                  <a:lnTo>
                    <a:pt x="5840222" y="444373"/>
                  </a:lnTo>
                  <a:lnTo>
                    <a:pt x="5904992" y="568198"/>
                  </a:lnTo>
                  <a:lnTo>
                    <a:pt x="5979922" y="689991"/>
                  </a:lnTo>
                  <a:lnTo>
                    <a:pt x="6046597" y="820166"/>
                  </a:lnTo>
                  <a:lnTo>
                    <a:pt x="6111367" y="952246"/>
                  </a:lnTo>
                  <a:lnTo>
                    <a:pt x="6176772" y="1074039"/>
                  </a:lnTo>
                  <a:lnTo>
                    <a:pt x="6241542" y="1196594"/>
                  </a:lnTo>
                  <a:lnTo>
                    <a:pt x="6316472" y="1310894"/>
                  </a:lnTo>
                  <a:lnTo>
                    <a:pt x="6381242" y="1406144"/>
                  </a:lnTo>
                  <a:lnTo>
                    <a:pt x="6447917" y="1485392"/>
                  </a:lnTo>
                  <a:lnTo>
                    <a:pt x="6513322" y="1555242"/>
                  </a:lnTo>
                  <a:lnTo>
                    <a:pt x="6578092" y="1607312"/>
                  </a:lnTo>
                  <a:lnTo>
                    <a:pt x="6653022" y="1632712"/>
                  </a:lnTo>
                </a:path>
              </a:pathLst>
            </a:custGeom>
            <a:ln w="2895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001" y="2086355"/>
              <a:ext cx="103632" cy="990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7623" y="2086355"/>
              <a:ext cx="102870" cy="990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511426" y="2136266"/>
              <a:ext cx="6718934" cy="1652270"/>
            </a:xfrm>
            <a:custGeom>
              <a:avLst/>
              <a:gdLst/>
              <a:ahLst/>
              <a:cxnLst/>
              <a:rect l="l" t="t" r="r" b="b"/>
              <a:pathLst>
                <a:path w="6718934" h="1652270">
                  <a:moveTo>
                    <a:pt x="0" y="1650745"/>
                  </a:moveTo>
                  <a:lnTo>
                    <a:pt x="6718554" y="1652015"/>
                  </a:lnTo>
                </a:path>
                <a:path w="6718934" h="1652270">
                  <a:moveTo>
                    <a:pt x="0" y="1650745"/>
                  </a:moveTo>
                  <a:lnTo>
                    <a:pt x="1270" y="0"/>
                  </a:lnTo>
                </a:path>
                <a:path w="6718934" h="1652270">
                  <a:moveTo>
                    <a:pt x="0" y="1650745"/>
                  </a:moveTo>
                  <a:lnTo>
                    <a:pt x="6718554" y="1652015"/>
                  </a:lnTo>
                </a:path>
                <a:path w="6718934" h="1652270">
                  <a:moveTo>
                    <a:pt x="0" y="1650745"/>
                  </a:moveTo>
                  <a:lnTo>
                    <a:pt x="127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12188" y="2129408"/>
              <a:ext cx="0" cy="73025"/>
            </a:xfrm>
            <a:custGeom>
              <a:avLst/>
              <a:gdLst/>
              <a:ahLst/>
              <a:cxnLst/>
              <a:rect l="l" t="t" r="r" b="b"/>
              <a:pathLst>
                <a:path h="73025">
                  <a:moveTo>
                    <a:pt x="0" y="0"/>
                  </a:moveTo>
                  <a:lnTo>
                    <a:pt x="0" y="73025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48863" y="3711066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549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93920" y="3711066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549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40121" y="3711066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549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86447" y="3711066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549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230743" y="3711066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549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49081" y="3788282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995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49081" y="3369055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995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05330" y="2957575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69">
                  <a:moveTo>
                    <a:pt x="0" y="0"/>
                  </a:moveTo>
                  <a:lnTo>
                    <a:pt x="77470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05330" y="2546604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69">
                  <a:moveTo>
                    <a:pt x="0" y="0"/>
                  </a:moveTo>
                  <a:lnTo>
                    <a:pt x="77470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05330" y="2137028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69">
                  <a:moveTo>
                    <a:pt x="0" y="0"/>
                  </a:moveTo>
                  <a:lnTo>
                    <a:pt x="77470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11426" y="2136266"/>
              <a:ext cx="6718934" cy="1270"/>
            </a:xfrm>
            <a:custGeom>
              <a:avLst/>
              <a:gdLst/>
              <a:ahLst/>
              <a:cxnLst/>
              <a:rect l="l" t="t" r="r" b="b"/>
              <a:pathLst>
                <a:path w="6718934" h="1269">
                  <a:moveTo>
                    <a:pt x="0" y="0"/>
                  </a:moveTo>
                  <a:lnTo>
                    <a:pt x="6718554" y="127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11426" y="2136266"/>
              <a:ext cx="6718934" cy="1652270"/>
            </a:xfrm>
            <a:custGeom>
              <a:avLst/>
              <a:gdLst/>
              <a:ahLst/>
              <a:cxnLst/>
              <a:rect l="l" t="t" r="r" b="b"/>
              <a:pathLst>
                <a:path w="6718934" h="1652270">
                  <a:moveTo>
                    <a:pt x="0" y="1650745"/>
                  </a:moveTo>
                  <a:lnTo>
                    <a:pt x="6718554" y="1652015"/>
                  </a:lnTo>
                </a:path>
                <a:path w="6718934" h="1652270">
                  <a:moveTo>
                    <a:pt x="0" y="1650745"/>
                  </a:moveTo>
                  <a:lnTo>
                    <a:pt x="127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524" y="2086355"/>
              <a:ext cx="103631" cy="990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2072" y="3737610"/>
              <a:ext cx="103631" cy="9829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3455" y="3737610"/>
              <a:ext cx="102870" cy="9829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575815" y="2135885"/>
              <a:ext cx="1270" cy="820419"/>
            </a:xfrm>
            <a:custGeom>
              <a:avLst/>
              <a:gdLst/>
              <a:ahLst/>
              <a:cxnLst/>
              <a:rect l="l" t="t" r="r" b="b"/>
              <a:pathLst>
                <a:path w="1269" h="820419">
                  <a:moveTo>
                    <a:pt x="0" y="820165"/>
                  </a:moveTo>
                  <a:lnTo>
                    <a:pt x="127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12617" y="2956052"/>
              <a:ext cx="1270" cy="830580"/>
            </a:xfrm>
            <a:custGeom>
              <a:avLst/>
              <a:gdLst/>
              <a:ahLst/>
              <a:cxnLst/>
              <a:rect l="l" t="t" r="r" b="b"/>
              <a:pathLst>
                <a:path w="1269" h="830579">
                  <a:moveTo>
                    <a:pt x="0" y="0"/>
                  </a:moveTo>
                  <a:lnTo>
                    <a:pt x="1270" y="830326"/>
                  </a:lnTo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58945" y="2135885"/>
              <a:ext cx="1270" cy="820419"/>
            </a:xfrm>
            <a:custGeom>
              <a:avLst/>
              <a:gdLst/>
              <a:ahLst/>
              <a:cxnLst/>
              <a:rect l="l" t="t" r="r" b="b"/>
              <a:pathLst>
                <a:path w="1270" h="820419">
                  <a:moveTo>
                    <a:pt x="0" y="820165"/>
                  </a:moveTo>
                  <a:lnTo>
                    <a:pt x="1270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603494" y="2956052"/>
              <a:ext cx="1905" cy="830580"/>
            </a:xfrm>
            <a:custGeom>
              <a:avLst/>
              <a:gdLst/>
              <a:ahLst/>
              <a:cxnLst/>
              <a:rect l="l" t="t" r="r" b="b"/>
              <a:pathLst>
                <a:path w="1904" h="830579">
                  <a:moveTo>
                    <a:pt x="0" y="0"/>
                  </a:moveTo>
                  <a:lnTo>
                    <a:pt x="1905" y="83032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49821" y="2135885"/>
              <a:ext cx="1905" cy="820419"/>
            </a:xfrm>
            <a:custGeom>
              <a:avLst/>
              <a:gdLst/>
              <a:ahLst/>
              <a:cxnLst/>
              <a:rect l="l" t="t" r="r" b="b"/>
              <a:pathLst>
                <a:path w="1904" h="820419">
                  <a:moveTo>
                    <a:pt x="0" y="820165"/>
                  </a:moveTo>
                  <a:lnTo>
                    <a:pt x="1905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75815" y="2135885"/>
              <a:ext cx="5309235" cy="1651000"/>
            </a:xfrm>
            <a:custGeom>
              <a:avLst/>
              <a:gdLst/>
              <a:ahLst/>
              <a:cxnLst/>
              <a:rect l="l" t="t" r="r" b="b"/>
              <a:pathLst>
                <a:path w="5309234" h="1651000">
                  <a:moveTo>
                    <a:pt x="0" y="0"/>
                  </a:moveTo>
                  <a:lnTo>
                    <a:pt x="66675" y="77470"/>
                  </a:lnTo>
                  <a:lnTo>
                    <a:pt x="131445" y="165100"/>
                  </a:lnTo>
                  <a:lnTo>
                    <a:pt x="196850" y="251968"/>
                  </a:lnTo>
                  <a:lnTo>
                    <a:pt x="261620" y="339598"/>
                  </a:lnTo>
                  <a:lnTo>
                    <a:pt x="336550" y="426593"/>
                  </a:lnTo>
                  <a:lnTo>
                    <a:pt x="403225" y="515493"/>
                  </a:lnTo>
                  <a:lnTo>
                    <a:pt x="467995" y="603123"/>
                  </a:lnTo>
                  <a:lnTo>
                    <a:pt x="533400" y="689991"/>
                  </a:lnTo>
                  <a:lnTo>
                    <a:pt x="598170" y="777621"/>
                  </a:lnTo>
                  <a:lnTo>
                    <a:pt x="673100" y="864616"/>
                  </a:lnTo>
                  <a:lnTo>
                    <a:pt x="737870" y="952246"/>
                  </a:lnTo>
                  <a:lnTo>
                    <a:pt x="804545" y="1039113"/>
                  </a:lnTo>
                  <a:lnTo>
                    <a:pt x="869950" y="1126744"/>
                  </a:lnTo>
                  <a:lnTo>
                    <a:pt x="934719" y="1213739"/>
                  </a:lnTo>
                  <a:lnTo>
                    <a:pt x="1009650" y="1301369"/>
                  </a:lnTo>
                  <a:lnTo>
                    <a:pt x="1074420" y="1388364"/>
                  </a:lnTo>
                  <a:lnTo>
                    <a:pt x="1139825" y="1475867"/>
                  </a:lnTo>
                  <a:lnTo>
                    <a:pt x="1206500" y="1562862"/>
                  </a:lnTo>
                  <a:lnTo>
                    <a:pt x="1271270" y="1650492"/>
                  </a:lnTo>
                  <a:lnTo>
                    <a:pt x="1336802" y="1650492"/>
                  </a:lnTo>
                  <a:lnTo>
                    <a:pt x="1411097" y="1562862"/>
                  </a:lnTo>
                  <a:lnTo>
                    <a:pt x="1476502" y="1475867"/>
                  </a:lnTo>
                  <a:lnTo>
                    <a:pt x="1543177" y="1388364"/>
                  </a:lnTo>
                  <a:lnTo>
                    <a:pt x="1607947" y="1301369"/>
                  </a:lnTo>
                  <a:lnTo>
                    <a:pt x="1673352" y="1213739"/>
                  </a:lnTo>
                  <a:lnTo>
                    <a:pt x="1747647" y="1126744"/>
                  </a:lnTo>
                  <a:lnTo>
                    <a:pt x="1813052" y="1039113"/>
                  </a:lnTo>
                  <a:lnTo>
                    <a:pt x="1877822" y="952246"/>
                  </a:lnTo>
                  <a:lnTo>
                    <a:pt x="1944497" y="864616"/>
                  </a:lnTo>
                  <a:lnTo>
                    <a:pt x="2009902" y="777621"/>
                  </a:lnTo>
                  <a:lnTo>
                    <a:pt x="2084197" y="689991"/>
                  </a:lnTo>
                  <a:lnTo>
                    <a:pt x="2149602" y="603123"/>
                  </a:lnTo>
                  <a:lnTo>
                    <a:pt x="2214372" y="515493"/>
                  </a:lnTo>
                  <a:lnTo>
                    <a:pt x="2281047" y="426593"/>
                  </a:lnTo>
                  <a:lnTo>
                    <a:pt x="2346452" y="339598"/>
                  </a:lnTo>
                  <a:lnTo>
                    <a:pt x="2420747" y="251968"/>
                  </a:lnTo>
                  <a:lnTo>
                    <a:pt x="2486152" y="165100"/>
                  </a:lnTo>
                  <a:lnTo>
                    <a:pt x="2550922" y="77470"/>
                  </a:lnTo>
                  <a:lnTo>
                    <a:pt x="2616327" y="0"/>
                  </a:lnTo>
                  <a:lnTo>
                    <a:pt x="2683002" y="0"/>
                  </a:lnTo>
                  <a:lnTo>
                    <a:pt x="2747772" y="77470"/>
                  </a:lnTo>
                  <a:lnTo>
                    <a:pt x="2822702" y="165100"/>
                  </a:lnTo>
                  <a:lnTo>
                    <a:pt x="2887472" y="251968"/>
                  </a:lnTo>
                  <a:lnTo>
                    <a:pt x="2952877" y="339598"/>
                  </a:lnTo>
                  <a:lnTo>
                    <a:pt x="3019552" y="426593"/>
                  </a:lnTo>
                  <a:lnTo>
                    <a:pt x="3084322" y="515493"/>
                  </a:lnTo>
                  <a:lnTo>
                    <a:pt x="3159252" y="603123"/>
                  </a:lnTo>
                  <a:lnTo>
                    <a:pt x="3224022" y="689991"/>
                  </a:lnTo>
                  <a:lnTo>
                    <a:pt x="3289427" y="777621"/>
                  </a:lnTo>
                  <a:lnTo>
                    <a:pt x="3354197" y="864616"/>
                  </a:lnTo>
                  <a:lnTo>
                    <a:pt x="3420872" y="952246"/>
                  </a:lnTo>
                  <a:lnTo>
                    <a:pt x="3495802" y="1039113"/>
                  </a:lnTo>
                  <a:lnTo>
                    <a:pt x="3560572" y="1126744"/>
                  </a:lnTo>
                  <a:lnTo>
                    <a:pt x="3625977" y="1213739"/>
                  </a:lnTo>
                  <a:lnTo>
                    <a:pt x="3690747" y="1301369"/>
                  </a:lnTo>
                  <a:lnTo>
                    <a:pt x="3757422" y="1388364"/>
                  </a:lnTo>
                  <a:lnTo>
                    <a:pt x="3832352" y="1475867"/>
                  </a:lnTo>
                  <a:lnTo>
                    <a:pt x="3897122" y="1562862"/>
                  </a:lnTo>
                  <a:lnTo>
                    <a:pt x="3962527" y="1650492"/>
                  </a:lnTo>
                  <a:lnTo>
                    <a:pt x="4027424" y="1650492"/>
                  </a:lnTo>
                  <a:lnTo>
                    <a:pt x="4092829" y="1562862"/>
                  </a:lnTo>
                  <a:lnTo>
                    <a:pt x="4159504" y="1475867"/>
                  </a:lnTo>
                  <a:lnTo>
                    <a:pt x="4233799" y="1388364"/>
                  </a:lnTo>
                  <a:lnTo>
                    <a:pt x="4299204" y="1301369"/>
                  </a:lnTo>
                  <a:lnTo>
                    <a:pt x="4363974" y="1213739"/>
                  </a:lnTo>
                  <a:lnTo>
                    <a:pt x="4429379" y="1126744"/>
                  </a:lnTo>
                  <a:lnTo>
                    <a:pt x="4496054" y="1039113"/>
                  </a:lnTo>
                  <a:lnTo>
                    <a:pt x="4570349" y="952246"/>
                  </a:lnTo>
                  <a:lnTo>
                    <a:pt x="4635754" y="864616"/>
                  </a:lnTo>
                  <a:lnTo>
                    <a:pt x="4700524" y="777621"/>
                  </a:lnTo>
                  <a:lnTo>
                    <a:pt x="4765929" y="689991"/>
                  </a:lnTo>
                  <a:lnTo>
                    <a:pt x="4830699" y="603123"/>
                  </a:lnTo>
                  <a:lnTo>
                    <a:pt x="4905629" y="515493"/>
                  </a:lnTo>
                  <a:lnTo>
                    <a:pt x="4972304" y="426593"/>
                  </a:lnTo>
                  <a:lnTo>
                    <a:pt x="5037074" y="339598"/>
                  </a:lnTo>
                  <a:lnTo>
                    <a:pt x="5102479" y="251968"/>
                  </a:lnTo>
                  <a:lnTo>
                    <a:pt x="5167249" y="165100"/>
                  </a:lnTo>
                  <a:lnTo>
                    <a:pt x="5242179" y="77470"/>
                  </a:lnTo>
                  <a:lnTo>
                    <a:pt x="5308854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75815" y="2956559"/>
              <a:ext cx="6653530" cy="0"/>
            </a:xfrm>
            <a:custGeom>
              <a:avLst/>
              <a:gdLst/>
              <a:ahLst/>
              <a:cxnLst/>
              <a:rect l="l" t="t" r="r" b="b"/>
              <a:pathLst>
                <a:path w="6653530">
                  <a:moveTo>
                    <a:pt x="0" y="0"/>
                  </a:moveTo>
                  <a:lnTo>
                    <a:pt x="6578092" y="0"/>
                  </a:lnTo>
                  <a:lnTo>
                    <a:pt x="6653022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75815" y="2135885"/>
              <a:ext cx="6653530" cy="1651000"/>
            </a:xfrm>
            <a:custGeom>
              <a:avLst/>
              <a:gdLst/>
              <a:ahLst/>
              <a:cxnLst/>
              <a:rect l="l" t="t" r="r" b="b"/>
              <a:pathLst>
                <a:path w="6653530" h="1651000">
                  <a:moveTo>
                    <a:pt x="0" y="0"/>
                  </a:moveTo>
                  <a:lnTo>
                    <a:pt x="598170" y="0"/>
                  </a:lnTo>
                  <a:lnTo>
                    <a:pt x="673100" y="1650492"/>
                  </a:lnTo>
                  <a:lnTo>
                    <a:pt x="1944370" y="1650492"/>
                  </a:lnTo>
                  <a:lnTo>
                    <a:pt x="2009775" y="0"/>
                  </a:lnTo>
                  <a:lnTo>
                    <a:pt x="3289300" y="0"/>
                  </a:lnTo>
                  <a:lnTo>
                    <a:pt x="3354197" y="1650492"/>
                  </a:lnTo>
                  <a:lnTo>
                    <a:pt x="4634992" y="1650492"/>
                  </a:lnTo>
                  <a:lnTo>
                    <a:pt x="4700397" y="0"/>
                  </a:lnTo>
                  <a:lnTo>
                    <a:pt x="5979922" y="0"/>
                  </a:lnTo>
                  <a:lnTo>
                    <a:pt x="6046597" y="1650492"/>
                  </a:lnTo>
                  <a:lnTo>
                    <a:pt x="6578092" y="1650492"/>
                  </a:lnTo>
                  <a:lnTo>
                    <a:pt x="6653022" y="1650492"/>
                  </a:lnTo>
                </a:path>
              </a:pathLst>
            </a:custGeom>
            <a:ln w="28956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3073" rIns="0" bIns="0" rtlCol="0">
            <a:spAutoFit/>
          </a:bodyPr>
          <a:lstStyle/>
          <a:p>
            <a:pPr marL="1955164">
              <a:lnSpc>
                <a:spcPct val="100000"/>
              </a:lnSpc>
              <a:spcBef>
                <a:spcPts val="95"/>
              </a:spcBef>
            </a:pPr>
            <a:r>
              <a:rPr sz="3200" b="1" u="none" spc="-10" dirty="0">
                <a:latin typeface="Times New Roman"/>
                <a:cs typeface="Times New Roman"/>
              </a:rPr>
              <a:t>Decimation</a:t>
            </a:r>
            <a:r>
              <a:rPr sz="3200" b="1" u="none" spc="-150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In</a:t>
            </a:r>
            <a:r>
              <a:rPr sz="3200" b="1" u="none" spc="-185" dirty="0">
                <a:latin typeface="Times New Roman"/>
                <a:cs typeface="Times New Roman"/>
              </a:rPr>
              <a:t> </a:t>
            </a:r>
            <a:r>
              <a:rPr sz="3200" b="1" u="none" spc="-20" dirty="0">
                <a:latin typeface="Times New Roman"/>
                <a:cs typeface="Times New Roman"/>
              </a:rPr>
              <a:t>Time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786" y="1199134"/>
            <a:ext cx="3582670" cy="444690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45770" marR="619125" indent="-344805">
              <a:lnSpc>
                <a:spcPts val="2000"/>
              </a:lnSpc>
              <a:spcBef>
                <a:spcPts val="300"/>
              </a:spcBef>
              <a:buFont typeface="Arial MT"/>
              <a:buChar char="•"/>
              <a:tabLst>
                <a:tab pos="445770" algn="l"/>
              </a:tabLst>
            </a:pPr>
            <a:r>
              <a:rPr sz="1800" spc="-30" dirty="0">
                <a:latin typeface="Times New Roman"/>
                <a:cs typeface="Times New Roman"/>
              </a:rPr>
              <a:t>8-</a:t>
            </a:r>
            <a:r>
              <a:rPr sz="1800" dirty="0">
                <a:latin typeface="Times New Roman"/>
                <a:cs typeface="Times New Roman"/>
              </a:rPr>
              <a:t>point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DFT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example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using </a:t>
            </a:r>
            <a:r>
              <a:rPr sz="1800" spc="-25" dirty="0">
                <a:latin typeface="Times New Roman"/>
                <a:cs typeface="Times New Roman"/>
              </a:rPr>
              <a:t>decimation-in-</a:t>
            </a:r>
            <a:r>
              <a:rPr sz="1800" spc="-20" dirty="0">
                <a:latin typeface="Times New Roman"/>
                <a:cs typeface="Times New Roman"/>
              </a:rPr>
              <a:t>time</a:t>
            </a:r>
            <a:endParaRPr sz="1800">
              <a:latin typeface="Times New Roman"/>
              <a:cs typeface="Times New Roman"/>
            </a:endParaRPr>
          </a:p>
          <a:p>
            <a:pPr marL="445770" indent="-343535">
              <a:lnSpc>
                <a:spcPct val="100000"/>
              </a:lnSpc>
              <a:spcBef>
                <a:spcPts val="160"/>
              </a:spcBef>
              <a:buFont typeface="Arial MT"/>
              <a:buChar char="•"/>
              <a:tabLst>
                <a:tab pos="445770" algn="l"/>
              </a:tabLst>
            </a:pPr>
            <a:r>
              <a:rPr sz="1800" dirty="0">
                <a:latin typeface="Times New Roman"/>
                <a:cs typeface="Times New Roman"/>
              </a:rPr>
              <a:t>Two</a:t>
            </a:r>
            <a:r>
              <a:rPr sz="1800" spc="-10" dirty="0">
                <a:latin typeface="Times New Roman"/>
                <a:cs typeface="Times New Roman"/>
              </a:rPr>
              <a:t> N/2-</a:t>
            </a:r>
            <a:r>
              <a:rPr sz="1800" dirty="0">
                <a:latin typeface="Times New Roman"/>
                <a:cs typeface="Times New Roman"/>
              </a:rPr>
              <a:t>point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DFTs</a:t>
            </a:r>
            <a:endParaRPr sz="1800">
              <a:latin typeface="Times New Roman"/>
              <a:cs typeface="Times New Roman"/>
            </a:endParaRPr>
          </a:p>
          <a:p>
            <a:pPr marL="845819" lvl="1" indent="-289560">
              <a:lnSpc>
                <a:spcPct val="100000"/>
              </a:lnSpc>
              <a:spcBef>
                <a:spcPts val="204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dirty="0">
                <a:latin typeface="Times New Roman"/>
                <a:cs typeface="Times New Roman"/>
              </a:rPr>
              <a:t>2(N/2)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-30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multiplications</a:t>
            </a:r>
            <a:endParaRPr sz="1600">
              <a:latin typeface="Times New Roman"/>
              <a:cs typeface="Times New Roman"/>
            </a:endParaRPr>
          </a:p>
          <a:p>
            <a:pPr marL="845819" lvl="1" indent="-286385">
              <a:lnSpc>
                <a:spcPct val="100000"/>
              </a:lnSpc>
              <a:spcBef>
                <a:spcPts val="200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dirty="0">
                <a:latin typeface="Times New Roman"/>
                <a:cs typeface="Times New Roman"/>
              </a:rPr>
              <a:t>2(N/2)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-7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  <a:p>
            <a:pPr marL="457834" indent="-343535">
              <a:lnSpc>
                <a:spcPct val="100000"/>
              </a:lnSpc>
              <a:spcBef>
                <a:spcPts val="195"/>
              </a:spcBef>
              <a:buFont typeface="Arial MT"/>
              <a:buChar char="•"/>
              <a:tabLst>
                <a:tab pos="457834" algn="l"/>
              </a:tabLst>
            </a:pPr>
            <a:r>
              <a:rPr sz="1800" dirty="0">
                <a:latin typeface="Times New Roman"/>
                <a:cs typeface="Times New Roman"/>
              </a:rPr>
              <a:t>Combining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DFT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outputs</a:t>
            </a:r>
            <a:endParaRPr sz="1800">
              <a:latin typeface="Times New Roman"/>
              <a:cs typeface="Times New Roman"/>
            </a:endParaRPr>
          </a:p>
          <a:p>
            <a:pPr marL="866775" lvl="1" indent="-287020">
              <a:lnSpc>
                <a:spcPct val="100000"/>
              </a:lnSpc>
              <a:spcBef>
                <a:spcPts val="204"/>
              </a:spcBef>
              <a:buFont typeface="Arial MT"/>
              <a:buChar char="–"/>
              <a:tabLst>
                <a:tab pos="866775" algn="l"/>
              </a:tabLst>
            </a:pPr>
            <a:r>
              <a:rPr sz="1600" dirty="0">
                <a:latin typeface="Times New Roman"/>
                <a:cs typeface="Times New Roman"/>
              </a:rPr>
              <a:t>N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multiplications</a:t>
            </a:r>
            <a:endParaRPr sz="1600">
              <a:latin typeface="Times New Roman"/>
              <a:cs typeface="Times New Roman"/>
            </a:endParaRPr>
          </a:p>
          <a:p>
            <a:pPr marL="845819" lvl="1" indent="-289560">
              <a:lnSpc>
                <a:spcPct val="100000"/>
              </a:lnSpc>
              <a:spcBef>
                <a:spcPts val="200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dirty="0">
                <a:latin typeface="Times New Roman"/>
                <a:cs typeface="Times New Roman"/>
              </a:rPr>
              <a:t>N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  <a:p>
            <a:pPr marL="445770" indent="-346710">
              <a:lnSpc>
                <a:spcPct val="100000"/>
              </a:lnSpc>
              <a:spcBef>
                <a:spcPts val="195"/>
              </a:spcBef>
              <a:buFont typeface="Arial MT"/>
              <a:buChar char="•"/>
              <a:tabLst>
                <a:tab pos="445770" algn="l"/>
              </a:tabLst>
            </a:pPr>
            <a:r>
              <a:rPr sz="1800" spc="-10" dirty="0">
                <a:latin typeface="Times New Roman"/>
                <a:cs typeface="Times New Roman"/>
              </a:rPr>
              <a:t>Total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complexity</a:t>
            </a:r>
            <a:endParaRPr sz="1800">
              <a:latin typeface="Times New Roman"/>
              <a:cs typeface="Times New Roman"/>
            </a:endParaRPr>
          </a:p>
          <a:p>
            <a:pPr marL="845819" lvl="1" indent="-289560">
              <a:lnSpc>
                <a:spcPct val="100000"/>
              </a:lnSpc>
              <a:spcBef>
                <a:spcPts val="204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spc="-20" dirty="0">
                <a:latin typeface="Times New Roman"/>
                <a:cs typeface="Times New Roman"/>
              </a:rPr>
              <a:t>N</a:t>
            </a:r>
            <a:r>
              <a:rPr sz="1575" spc="-30" baseline="21164" dirty="0">
                <a:latin typeface="Times New Roman"/>
                <a:cs typeface="Times New Roman"/>
              </a:rPr>
              <a:t>2</a:t>
            </a:r>
            <a:r>
              <a:rPr sz="1600" spc="-20" dirty="0">
                <a:latin typeface="Times New Roman"/>
                <a:cs typeface="Times New Roman"/>
              </a:rPr>
              <a:t>/2+N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multiplications</a:t>
            </a:r>
            <a:endParaRPr sz="1600">
              <a:latin typeface="Times New Roman"/>
              <a:cs typeface="Times New Roman"/>
            </a:endParaRPr>
          </a:p>
          <a:p>
            <a:pPr marL="845819" lvl="1" indent="-286385">
              <a:lnSpc>
                <a:spcPct val="100000"/>
              </a:lnSpc>
              <a:spcBef>
                <a:spcPts val="200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spc="-10" dirty="0">
                <a:latin typeface="Times New Roman"/>
                <a:cs typeface="Times New Roman"/>
              </a:rPr>
              <a:t>N</a:t>
            </a:r>
            <a:r>
              <a:rPr sz="1575" spc="-15" baseline="21164" dirty="0">
                <a:latin typeface="Times New Roman"/>
                <a:cs typeface="Times New Roman"/>
              </a:rPr>
              <a:t>2</a:t>
            </a:r>
            <a:r>
              <a:rPr sz="1600" spc="-10" dirty="0">
                <a:latin typeface="Times New Roman"/>
                <a:cs typeface="Times New Roman"/>
              </a:rPr>
              <a:t>/2+N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  <a:p>
            <a:pPr marL="845819" lvl="1" indent="-289560">
              <a:lnSpc>
                <a:spcPct val="100000"/>
              </a:lnSpc>
              <a:spcBef>
                <a:spcPts val="204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spc="-25" dirty="0">
                <a:latin typeface="Times New Roman"/>
                <a:cs typeface="Times New Roman"/>
              </a:rPr>
              <a:t>More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efficient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than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direct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DFT</a:t>
            </a:r>
            <a:endParaRPr sz="1600">
              <a:latin typeface="Times New Roman"/>
              <a:cs typeface="Times New Roman"/>
            </a:endParaRPr>
          </a:p>
          <a:p>
            <a:pPr marL="445770" indent="-346710">
              <a:lnSpc>
                <a:spcPct val="100000"/>
              </a:lnSpc>
              <a:spcBef>
                <a:spcPts val="190"/>
              </a:spcBef>
              <a:buFont typeface="Arial MT"/>
              <a:buChar char="•"/>
              <a:tabLst>
                <a:tab pos="445770" algn="l"/>
              </a:tabLst>
            </a:pPr>
            <a:r>
              <a:rPr sz="1800" spc="-10" dirty="0">
                <a:latin typeface="Times New Roman"/>
                <a:cs typeface="Times New Roman"/>
              </a:rPr>
              <a:t>Repeat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process</a:t>
            </a:r>
            <a:endParaRPr sz="1800">
              <a:latin typeface="Times New Roman"/>
              <a:cs typeface="Times New Roman"/>
            </a:endParaRPr>
          </a:p>
          <a:p>
            <a:pPr marL="845819" lvl="1" indent="-289560">
              <a:lnSpc>
                <a:spcPct val="100000"/>
              </a:lnSpc>
              <a:spcBef>
                <a:spcPts val="204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spc="-10" dirty="0">
                <a:latin typeface="Times New Roman"/>
                <a:cs typeface="Times New Roman"/>
              </a:rPr>
              <a:t>Divide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N/2-</a:t>
            </a:r>
            <a:r>
              <a:rPr sz="1600" spc="-10" dirty="0">
                <a:latin typeface="Times New Roman"/>
                <a:cs typeface="Times New Roman"/>
              </a:rPr>
              <a:t>point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DFTs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into</a:t>
            </a:r>
            <a:endParaRPr sz="1600">
              <a:latin typeface="Times New Roman"/>
              <a:cs typeface="Times New Roman"/>
            </a:endParaRPr>
          </a:p>
          <a:p>
            <a:pPr marL="845819" lvl="1" indent="-289560">
              <a:lnSpc>
                <a:spcPct val="100000"/>
              </a:lnSpc>
              <a:spcBef>
                <a:spcPts val="204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dirty="0">
                <a:latin typeface="Times New Roman"/>
                <a:cs typeface="Times New Roman"/>
              </a:rPr>
              <a:t>Two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N/4-</a:t>
            </a:r>
            <a:r>
              <a:rPr sz="1600" spc="-10" dirty="0">
                <a:latin typeface="Times New Roman"/>
                <a:cs typeface="Times New Roman"/>
              </a:rPr>
              <a:t>point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DFTs</a:t>
            </a:r>
            <a:endParaRPr sz="1600">
              <a:latin typeface="Times New Roman"/>
              <a:cs typeface="Times New Roman"/>
            </a:endParaRPr>
          </a:p>
          <a:p>
            <a:pPr marL="845819" lvl="1" indent="-289560">
              <a:lnSpc>
                <a:spcPct val="100000"/>
              </a:lnSpc>
              <a:spcBef>
                <a:spcPts val="200"/>
              </a:spcBef>
              <a:buFont typeface="Arial MT"/>
              <a:buChar char="–"/>
              <a:tabLst>
                <a:tab pos="845819" algn="l"/>
              </a:tabLst>
            </a:pPr>
            <a:r>
              <a:rPr sz="1600" spc="-10" dirty="0">
                <a:latin typeface="Times New Roman"/>
                <a:cs typeface="Times New Roman"/>
              </a:rPr>
              <a:t>Combine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outputs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3158" y="761237"/>
            <a:ext cx="4088891" cy="35783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6621" y="4624578"/>
            <a:ext cx="3557016" cy="1810512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0683" y="213868"/>
            <a:ext cx="47752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spc="-10" dirty="0">
                <a:latin typeface="Times New Roman"/>
                <a:cs typeface="Times New Roman"/>
              </a:rPr>
              <a:t>Decimation</a:t>
            </a:r>
            <a:r>
              <a:rPr sz="3200" b="1" u="none" spc="-160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In</a:t>
            </a:r>
            <a:r>
              <a:rPr sz="3200" b="1" u="none" spc="-200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Time</a:t>
            </a:r>
            <a:r>
              <a:rPr sz="3200" b="1" u="none" spc="-145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Cont’d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694689"/>
            <a:ext cx="411035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After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steps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decimation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time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4720082"/>
            <a:ext cx="48901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Repeat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until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we’re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left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two-</a:t>
            </a:r>
            <a:r>
              <a:rPr sz="2000" dirty="0">
                <a:latin typeface="Times New Roman"/>
                <a:cs typeface="Times New Roman"/>
              </a:rPr>
              <a:t>point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DFT’s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7541" y="1064513"/>
            <a:ext cx="4370832" cy="31539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96" y="1213866"/>
            <a:ext cx="4604004" cy="32049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49446" y="5179314"/>
            <a:ext cx="1803653" cy="1190244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1876" y="165354"/>
            <a:ext cx="55105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spc="-25" dirty="0">
                <a:latin typeface="Times New Roman"/>
                <a:cs typeface="Times New Roman"/>
              </a:rPr>
              <a:t>Decimation-</a:t>
            </a:r>
            <a:r>
              <a:rPr sz="2800" b="1" u="none" spc="-35" dirty="0">
                <a:latin typeface="Times New Roman"/>
                <a:cs typeface="Times New Roman"/>
              </a:rPr>
              <a:t>In-</a:t>
            </a:r>
            <a:r>
              <a:rPr sz="2800" b="1" u="none" dirty="0">
                <a:latin typeface="Times New Roman"/>
                <a:cs typeface="Times New Roman"/>
              </a:rPr>
              <a:t>Time</a:t>
            </a:r>
            <a:r>
              <a:rPr sz="2800" b="1" u="none" spc="-90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FFT</a:t>
            </a:r>
            <a:r>
              <a:rPr sz="2800" b="1" u="none" spc="5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Algorithm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694689"/>
            <a:ext cx="51174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Final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flow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graph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8-</a:t>
            </a:r>
            <a:r>
              <a:rPr sz="2000" dirty="0">
                <a:latin typeface="Times New Roman"/>
                <a:cs typeface="Times New Roman"/>
              </a:rPr>
              <a:t>point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decimation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time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7745" y="5353831"/>
            <a:ext cx="4596130" cy="69151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610"/>
              </a:spcBef>
              <a:buChar char="•"/>
              <a:tabLst>
                <a:tab pos="385445" algn="l"/>
              </a:tabLst>
            </a:pPr>
            <a:r>
              <a:rPr sz="2000" spc="-10" dirty="0">
                <a:latin typeface="Times New Roman"/>
                <a:cs typeface="Times New Roman"/>
              </a:rPr>
              <a:t>Complexity:</a:t>
            </a:r>
            <a:endParaRPr sz="2000">
              <a:latin typeface="Times New Roman"/>
              <a:cs typeface="Times New Roman"/>
            </a:endParaRPr>
          </a:p>
          <a:p>
            <a:pPr marL="494665">
              <a:lnSpc>
                <a:spcPct val="100000"/>
              </a:lnSpc>
              <a:spcBef>
                <a:spcPts val="409"/>
              </a:spcBef>
              <a:tabLst>
                <a:tab pos="784225" algn="l"/>
              </a:tabLst>
            </a:pPr>
            <a:r>
              <a:rPr sz="1600" spc="-50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	Nlog</a:t>
            </a:r>
            <a:r>
              <a:rPr sz="1575" baseline="-5291" dirty="0">
                <a:latin typeface="Times New Roman"/>
                <a:cs typeface="Times New Roman"/>
              </a:rPr>
              <a:t>2</a:t>
            </a:r>
            <a:r>
              <a:rPr sz="1600" dirty="0">
                <a:latin typeface="Times New Roman"/>
                <a:cs typeface="Times New Roman"/>
              </a:rPr>
              <a:t>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20" dirty="0">
                <a:latin typeface="Times New Roman"/>
                <a:cs typeface="Times New Roman"/>
              </a:rPr>
              <a:t> multiplications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2911" y="1100327"/>
            <a:ext cx="5559551" cy="4360164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5411" y="3364229"/>
            <a:ext cx="3178302" cy="149580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6322" y="213868"/>
            <a:ext cx="396747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spc="-20" dirty="0">
                <a:latin typeface="Times New Roman"/>
                <a:cs typeface="Times New Roman"/>
              </a:rPr>
              <a:t>Butterfly</a:t>
            </a:r>
            <a:r>
              <a:rPr sz="3200" b="1" u="none" spc="-140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Computation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849121"/>
            <a:ext cx="3636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Flow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graph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constitutes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butterflies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2806953"/>
            <a:ext cx="5539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We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implement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each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butterfly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one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multiplication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7745" y="4725424"/>
            <a:ext cx="4889500" cy="65341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550"/>
              </a:spcBef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Final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complexity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decimation-in-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FFT</a:t>
            </a:r>
            <a:endParaRPr sz="1800">
              <a:latin typeface="Times New Roman"/>
              <a:cs typeface="Times New Roman"/>
            </a:endParaRPr>
          </a:p>
          <a:p>
            <a:pPr marL="494665">
              <a:lnSpc>
                <a:spcPct val="100000"/>
              </a:lnSpc>
              <a:spcBef>
                <a:spcPts val="409"/>
              </a:spcBef>
              <a:tabLst>
                <a:tab pos="784225" algn="l"/>
              </a:tabLst>
            </a:pPr>
            <a:r>
              <a:rPr sz="1600" spc="-50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(N/2)log</a:t>
            </a:r>
            <a:r>
              <a:rPr sz="1575" spc="-15" baseline="-5291" dirty="0">
                <a:latin typeface="Times New Roman"/>
                <a:cs typeface="Times New Roman"/>
              </a:rPr>
              <a:t>2</a:t>
            </a:r>
            <a:r>
              <a:rPr sz="1600" spc="-10" dirty="0">
                <a:latin typeface="Times New Roman"/>
                <a:cs typeface="Times New Roman"/>
              </a:rPr>
              <a:t>N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 </a:t>
            </a:r>
            <a:r>
              <a:rPr sz="1600" spc="-20" dirty="0">
                <a:latin typeface="Times New Roman"/>
                <a:cs typeface="Times New Roman"/>
              </a:rPr>
              <a:t>multiplications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additions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1611" y="1249680"/>
            <a:ext cx="3023616" cy="1507998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3377" y="137668"/>
            <a:ext cx="3832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spc="-45" dirty="0">
                <a:latin typeface="Times New Roman"/>
                <a:cs typeface="Times New Roman"/>
              </a:rPr>
              <a:t>In-</a:t>
            </a:r>
            <a:r>
              <a:rPr sz="3200" b="1" u="none" spc="-10" dirty="0">
                <a:latin typeface="Times New Roman"/>
                <a:cs typeface="Times New Roman"/>
              </a:rPr>
              <a:t>Place</a:t>
            </a:r>
            <a:r>
              <a:rPr sz="3200" b="1" u="none" spc="-145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Computation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690648"/>
            <a:ext cx="7671434" cy="16510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20"/>
              </a:spcBef>
              <a:buChar char="•"/>
              <a:tabLst>
                <a:tab pos="360045" algn="l"/>
              </a:tabLst>
            </a:pPr>
            <a:r>
              <a:rPr sz="2400" spc="-25" dirty="0">
                <a:latin typeface="Times New Roman"/>
                <a:cs typeface="Times New Roman"/>
              </a:rPr>
              <a:t>Decimation-in-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flow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graphs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require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two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registers</a:t>
            </a:r>
            <a:endParaRPr sz="2400">
              <a:latin typeface="Times New Roman"/>
              <a:cs typeface="Times New Roman"/>
            </a:endParaRPr>
          </a:p>
          <a:p>
            <a:pPr marL="758825" lvl="1" indent="-289560">
              <a:lnSpc>
                <a:spcPct val="100000"/>
              </a:lnSpc>
              <a:spcBef>
                <a:spcPts val="509"/>
              </a:spcBef>
              <a:buChar char="–"/>
              <a:tabLst>
                <a:tab pos="758825" algn="l"/>
              </a:tabLst>
            </a:pPr>
            <a:r>
              <a:rPr sz="2000" dirty="0">
                <a:latin typeface="Times New Roman"/>
                <a:cs typeface="Times New Roman"/>
              </a:rPr>
              <a:t>Input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each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stage</a:t>
            </a:r>
            <a:endParaRPr sz="2000">
              <a:latin typeface="Times New Roman"/>
              <a:cs typeface="Times New Roman"/>
            </a:endParaRPr>
          </a:p>
          <a:p>
            <a:pPr marL="432434" indent="-419734">
              <a:lnSpc>
                <a:spcPct val="100000"/>
              </a:lnSpc>
              <a:spcBef>
                <a:spcPts val="595"/>
              </a:spcBef>
              <a:buChar char="•"/>
              <a:tabLst>
                <a:tab pos="432434" algn="l"/>
              </a:tabLst>
            </a:pPr>
            <a:r>
              <a:rPr sz="2400" dirty="0">
                <a:latin typeface="Times New Roman"/>
                <a:cs typeface="Times New Roman"/>
              </a:rPr>
              <a:t>Note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arrangement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indices</a:t>
            </a:r>
            <a:endParaRPr sz="2400">
              <a:latin typeface="Times New Roman"/>
              <a:cs typeface="Times New Roman"/>
            </a:endParaRPr>
          </a:p>
          <a:p>
            <a:pPr marL="758825" lvl="1" indent="-289560">
              <a:lnSpc>
                <a:spcPct val="100000"/>
              </a:lnSpc>
              <a:spcBef>
                <a:spcPts val="515"/>
              </a:spcBef>
              <a:buChar char="–"/>
              <a:tabLst>
                <a:tab pos="758825" algn="l"/>
              </a:tabLst>
            </a:pPr>
            <a:r>
              <a:rPr sz="2000" dirty="0">
                <a:latin typeface="Times New Roman"/>
                <a:cs typeface="Times New Roman"/>
              </a:rPr>
              <a:t>Bit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reversed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indexing</a:t>
            </a:r>
            <a:endParaRPr sz="2000"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763773" y="2642130"/>
          <a:ext cx="3945254" cy="3163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065"/>
                <a:gridCol w="210184"/>
                <a:gridCol w="533400"/>
                <a:gridCol w="320675"/>
                <a:gridCol w="869314"/>
                <a:gridCol w="185419"/>
                <a:gridCol w="193039"/>
                <a:gridCol w="700405"/>
                <a:gridCol w="206375"/>
              </a:tblGrid>
              <a:tr h="37465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15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1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1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500" spc="-3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spc="-35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200" spc="-3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3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500" spc="-3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1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6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000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2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000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</a:tr>
              <a:tr h="401955"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-3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5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2200" spc="-25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30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1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10" dirty="0">
                          <a:latin typeface="Verdana"/>
                          <a:cs typeface="Verdana"/>
                        </a:rPr>
                        <a:t>4</a:t>
                      </a:r>
                      <a:r>
                        <a:rPr sz="1500" spc="-2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303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1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44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001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3030" marB="0"/>
                </a:tc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100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22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00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500" spc="-3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500" spc="-35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200" spc="-3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35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500" spc="-3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6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1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6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010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2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010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22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0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500" spc="-3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spc="-35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200" spc="-3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35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1500" spc="-25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1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6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011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110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</a:tr>
              <a:tr h="40195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5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15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05" dirty="0">
                          <a:latin typeface="Verdana"/>
                          <a:cs typeface="Verdana"/>
                        </a:rPr>
                        <a:t>4</a:t>
                      </a:r>
                      <a:r>
                        <a:rPr sz="1500" spc="-3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500" spc="-2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100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001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-15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05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1500" spc="-3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4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200" spc="-4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40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1500" spc="-3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6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101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101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</a:tr>
              <a:tr h="40195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15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1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10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1500" spc="-2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35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200" spc="-3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35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500" spc="-3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110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R="2222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5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011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</a:tr>
              <a:tr h="377190">
                <a:tc>
                  <a:txBody>
                    <a:bodyPr/>
                    <a:lstStyle/>
                    <a:p>
                      <a:pPr algn="ctr">
                        <a:lnSpc>
                          <a:spcPts val="2620"/>
                        </a:lnSpc>
                        <a:spcBef>
                          <a:spcPts val="254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22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100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1500" spc="-3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35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200" spc="-3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35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1500" spc="-3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6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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2620"/>
                        </a:lnSpc>
                        <a:spcBef>
                          <a:spcPts val="254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2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baseline="-21604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350" spc="7" baseline="-216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111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500" spc="-50" dirty="0">
                          <a:latin typeface="Symbol"/>
                          <a:cs typeface="Symbol"/>
                        </a:rPr>
                        <a:t>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1500" spc="-3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500" spc="-20" dirty="0">
                          <a:latin typeface="Verdana"/>
                          <a:cs typeface="Verdana"/>
                        </a:rPr>
                        <a:t>111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7874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50" dirty="0">
                          <a:latin typeface="Symbol"/>
                          <a:cs typeface="Symbol"/>
                        </a:rPr>
                        <a:t>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39" y="204724"/>
            <a:ext cx="722058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spc="-25" dirty="0">
                <a:latin typeface="Times New Roman"/>
                <a:cs typeface="Times New Roman"/>
              </a:rPr>
              <a:t>Decimation-</a:t>
            </a:r>
            <a:r>
              <a:rPr sz="3200" b="1" u="none" spc="-35" dirty="0">
                <a:latin typeface="Times New Roman"/>
                <a:cs typeface="Times New Roman"/>
              </a:rPr>
              <a:t>In-</a:t>
            </a:r>
            <a:r>
              <a:rPr sz="3200" b="1" u="none" spc="-10" dirty="0">
                <a:latin typeface="Times New Roman"/>
                <a:cs typeface="Times New Roman"/>
              </a:rPr>
              <a:t>Frequency</a:t>
            </a:r>
            <a:r>
              <a:rPr sz="3200" b="1" u="none" spc="-95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FFT</a:t>
            </a:r>
            <a:r>
              <a:rPr sz="3200" b="1" u="none" spc="-170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Algorithm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32146" y="1251965"/>
            <a:ext cx="169545" cy="297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>
              <a:lnSpc>
                <a:spcPts val="1130"/>
              </a:lnSpc>
              <a:spcBef>
                <a:spcPts val="95"/>
              </a:spcBef>
            </a:pPr>
            <a:r>
              <a:rPr sz="950" spc="-25" dirty="0">
                <a:latin typeface="Verdana"/>
                <a:cs typeface="Verdana"/>
              </a:rPr>
              <a:t>nk</a:t>
            </a:r>
            <a:endParaRPr sz="950">
              <a:latin typeface="Verdana"/>
              <a:cs typeface="Verdana"/>
            </a:endParaRPr>
          </a:p>
          <a:p>
            <a:pPr marL="12700">
              <a:lnSpc>
                <a:spcPts val="1010"/>
              </a:lnSpc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99078" y="2507487"/>
            <a:ext cx="1066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5864" y="2507487"/>
            <a:ext cx="1066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11314" y="2507487"/>
            <a:ext cx="1066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17242" y="3563620"/>
            <a:ext cx="265430" cy="297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30"/>
              </a:lnSpc>
              <a:spcBef>
                <a:spcPts val="95"/>
              </a:spcBef>
            </a:pPr>
            <a:r>
              <a:rPr sz="950" spc="-10" dirty="0">
                <a:latin typeface="Verdana"/>
                <a:cs typeface="Verdana"/>
              </a:rPr>
              <a:t>n</a:t>
            </a:r>
            <a:r>
              <a:rPr sz="950" spc="-215" dirty="0">
                <a:latin typeface="Verdana"/>
                <a:cs typeface="Verdana"/>
              </a:rPr>
              <a:t> </a:t>
            </a:r>
            <a:r>
              <a:rPr sz="950" dirty="0">
                <a:latin typeface="Verdana"/>
                <a:cs typeface="Verdana"/>
              </a:rPr>
              <a:t>2</a:t>
            </a:r>
            <a:r>
              <a:rPr sz="950" spc="-175" dirty="0">
                <a:latin typeface="Verdana"/>
                <a:cs typeface="Verdana"/>
              </a:rPr>
              <a:t> </a:t>
            </a:r>
            <a:r>
              <a:rPr sz="950" spc="-50" dirty="0">
                <a:latin typeface="Verdana"/>
                <a:cs typeface="Verdana"/>
              </a:rPr>
              <a:t>r</a:t>
            </a:r>
            <a:endParaRPr sz="950">
              <a:latin typeface="Verdana"/>
              <a:cs typeface="Verdana"/>
            </a:endParaRPr>
          </a:p>
          <a:p>
            <a:pPr marL="14604">
              <a:lnSpc>
                <a:spcPts val="1010"/>
              </a:lnSpc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4315" y="3699764"/>
            <a:ext cx="1066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44966" y="3705860"/>
            <a:ext cx="2971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-50" dirty="0">
                <a:latin typeface="Verdana"/>
                <a:cs typeface="Verdana"/>
              </a:rPr>
              <a:t> 2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69558" y="5066029"/>
            <a:ext cx="30035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3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-50" dirty="0">
                <a:latin typeface="Verdana"/>
                <a:cs typeface="Verdana"/>
              </a:rPr>
              <a:t> 2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400" y="566674"/>
            <a:ext cx="3990975" cy="65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14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DFT</a:t>
            </a:r>
            <a:r>
              <a:rPr sz="2500" spc="-150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equation</a:t>
            </a:r>
            <a:endParaRPr sz="25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965"/>
              </a:spcBef>
            </a:pPr>
            <a:r>
              <a:rPr sz="850" spc="-10" dirty="0">
                <a:latin typeface="Verdana"/>
                <a:cs typeface="Verdana"/>
              </a:rPr>
              <a:t>N</a:t>
            </a:r>
            <a:r>
              <a:rPr sz="850" spc="-7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14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59734" y="1161034"/>
            <a:ext cx="17221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96925" algn="l"/>
              </a:tabLst>
            </a:pPr>
            <a:r>
              <a:rPr sz="2175" baseline="1915" dirty="0">
                <a:latin typeface="Verdana"/>
                <a:cs typeface="Verdana"/>
              </a:rPr>
              <a:t>X</a:t>
            </a:r>
            <a:r>
              <a:rPr sz="3150" baseline="1322" dirty="0">
                <a:latin typeface="Symbol"/>
                <a:cs typeface="Symbol"/>
              </a:rPr>
              <a:t></a:t>
            </a:r>
            <a:r>
              <a:rPr sz="2175" baseline="1915" dirty="0">
                <a:latin typeface="Verdana"/>
                <a:cs typeface="Verdana"/>
              </a:rPr>
              <a:t>k</a:t>
            </a:r>
            <a:r>
              <a:rPr sz="2175" spc="-367" baseline="1915" dirty="0">
                <a:latin typeface="Verdana"/>
                <a:cs typeface="Verdana"/>
              </a:rPr>
              <a:t> </a:t>
            </a:r>
            <a:r>
              <a:rPr sz="3150" baseline="1322" dirty="0">
                <a:latin typeface="Symbol"/>
                <a:cs typeface="Symbol"/>
              </a:rPr>
              <a:t></a:t>
            </a:r>
            <a:r>
              <a:rPr sz="3150" spc="15" baseline="1322" dirty="0">
                <a:latin typeface="Times New Roman"/>
                <a:cs typeface="Times New Roman"/>
              </a:rPr>
              <a:t> </a:t>
            </a:r>
            <a:r>
              <a:rPr sz="2175" spc="-75" baseline="1915" dirty="0">
                <a:latin typeface="Symbol"/>
                <a:cs typeface="Symbol"/>
              </a:rPr>
              <a:t></a:t>
            </a:r>
            <a:r>
              <a:rPr sz="2175" baseline="1915" dirty="0">
                <a:latin typeface="Times New Roman"/>
                <a:cs typeface="Times New Roman"/>
              </a:rPr>
              <a:t>	</a:t>
            </a:r>
            <a:r>
              <a:rPr sz="3300" baseline="-10101" dirty="0">
                <a:latin typeface="Symbol"/>
                <a:cs typeface="Symbol"/>
              </a:rPr>
              <a:t></a:t>
            </a:r>
            <a:r>
              <a:rPr sz="3300" spc="562" baseline="-10101" dirty="0">
                <a:latin typeface="Times New Roman"/>
                <a:cs typeface="Times New Roman"/>
              </a:rPr>
              <a:t> </a:t>
            </a:r>
            <a:r>
              <a:rPr sz="1450" spc="-20" dirty="0">
                <a:latin typeface="Verdana"/>
                <a:cs typeface="Verdana"/>
              </a:rPr>
              <a:t>x[n]W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400" y="1568958"/>
            <a:ext cx="7963534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71780" algn="ctr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35"/>
              </a:spcBef>
              <a:buFont typeface="Arial MT"/>
              <a:buChar char="•"/>
              <a:tabLst>
                <a:tab pos="360045" algn="l"/>
              </a:tabLst>
            </a:pPr>
            <a:r>
              <a:rPr sz="2500" dirty="0">
                <a:latin typeface="Times New Roman"/>
                <a:cs typeface="Times New Roman"/>
              </a:rPr>
              <a:t>Split</a:t>
            </a:r>
            <a:r>
              <a:rPr sz="2500" spc="-12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9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DFT</a:t>
            </a:r>
            <a:r>
              <a:rPr sz="2500" spc="-13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equation</a:t>
            </a:r>
            <a:r>
              <a:rPr sz="2500" spc="-6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into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even</a:t>
            </a:r>
            <a:r>
              <a:rPr sz="2500" spc="-8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and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odd</a:t>
            </a:r>
            <a:r>
              <a:rPr sz="2500" spc="-11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frequency</a:t>
            </a:r>
            <a:r>
              <a:rPr sz="2500" spc="-80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indexes</a:t>
            </a:r>
            <a:endParaRPr sz="2500">
              <a:latin typeface="Times New Roman"/>
              <a:cs typeface="Times New Roman"/>
            </a:endParaRPr>
          </a:p>
          <a:p>
            <a:pPr marL="2280920">
              <a:lnSpc>
                <a:spcPct val="100000"/>
              </a:lnSpc>
              <a:spcBef>
                <a:spcPts val="565"/>
              </a:spcBef>
              <a:tabLst>
                <a:tab pos="3891279" algn="l"/>
                <a:tab pos="5690235" algn="l"/>
              </a:tabLst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r>
              <a:rPr sz="850" dirty="0">
                <a:latin typeface="Verdana"/>
                <a:cs typeface="Verdana"/>
              </a:rPr>
              <a:t>	N</a:t>
            </a:r>
            <a:r>
              <a:rPr sz="850" spc="10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3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r>
              <a:rPr sz="850" dirty="0">
                <a:latin typeface="Verdana"/>
                <a:cs typeface="Verdana"/>
              </a:rPr>
              <a:t>	N</a:t>
            </a:r>
            <a:r>
              <a:rPr sz="850" spc="-4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4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51227" y="2316479"/>
            <a:ext cx="7518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-345" dirty="0">
                <a:latin typeface="Verdana"/>
                <a:cs typeface="Verdana"/>
              </a:rPr>
              <a:t> </a:t>
            </a:r>
            <a:r>
              <a:rPr sz="2100" spc="-35" dirty="0">
                <a:latin typeface="Symbol"/>
                <a:cs typeface="Symbol"/>
              </a:rPr>
              <a:t></a:t>
            </a:r>
            <a:r>
              <a:rPr sz="1450" spc="-35" dirty="0">
                <a:latin typeface="Verdana"/>
                <a:cs typeface="Verdana"/>
              </a:rPr>
              <a:t>2r</a:t>
            </a:r>
            <a:r>
              <a:rPr sz="1450" spc="-275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</a:t>
            </a:r>
            <a:r>
              <a:rPr sz="2100" spc="12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11017" y="2358898"/>
            <a:ext cx="22542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75202" y="2422144"/>
            <a:ext cx="27368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10" dirty="0">
                <a:latin typeface="Verdana"/>
                <a:cs typeface="Verdana"/>
              </a:rPr>
              <a:t>n</a:t>
            </a:r>
            <a:r>
              <a:rPr sz="950" spc="-175" dirty="0">
                <a:latin typeface="Verdana"/>
                <a:cs typeface="Verdana"/>
              </a:rPr>
              <a:t> </a:t>
            </a:r>
            <a:r>
              <a:rPr sz="950" dirty="0">
                <a:latin typeface="Verdana"/>
                <a:cs typeface="Verdana"/>
              </a:rPr>
              <a:t>2</a:t>
            </a:r>
            <a:r>
              <a:rPr sz="950" spc="-155" dirty="0">
                <a:latin typeface="Verdana"/>
                <a:cs typeface="Verdana"/>
              </a:rPr>
              <a:t> </a:t>
            </a:r>
            <a:r>
              <a:rPr sz="950" spc="-50" dirty="0">
                <a:latin typeface="Verdana"/>
                <a:cs typeface="Verdana"/>
              </a:rPr>
              <a:t>r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34360" y="2410713"/>
            <a:ext cx="116903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4735" algn="l"/>
              </a:tabLst>
            </a:pPr>
            <a:r>
              <a:rPr sz="1450" spc="-10" dirty="0">
                <a:latin typeface="Verdana"/>
                <a:cs typeface="Verdana"/>
              </a:rPr>
              <a:t>x[n]W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7844" y="2410713"/>
            <a:ext cx="60134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" dirty="0">
                <a:latin typeface="Verdana"/>
                <a:cs typeface="Verdana"/>
              </a:rPr>
              <a:t>x[n]W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85891" y="2422144"/>
            <a:ext cx="26987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10" dirty="0">
                <a:latin typeface="Verdana"/>
                <a:cs typeface="Verdana"/>
              </a:rPr>
              <a:t>n</a:t>
            </a:r>
            <a:r>
              <a:rPr sz="950" spc="-175" dirty="0">
                <a:latin typeface="Verdana"/>
                <a:cs typeface="Verdana"/>
              </a:rPr>
              <a:t> </a:t>
            </a:r>
            <a:r>
              <a:rPr sz="950" dirty="0">
                <a:latin typeface="Verdana"/>
                <a:cs typeface="Verdana"/>
              </a:rPr>
              <a:t>2</a:t>
            </a:r>
            <a:r>
              <a:rPr sz="950" spc="-185" dirty="0">
                <a:latin typeface="Verdana"/>
                <a:cs typeface="Verdana"/>
              </a:rPr>
              <a:t> </a:t>
            </a:r>
            <a:r>
              <a:rPr sz="950" spc="-50" dirty="0">
                <a:latin typeface="Verdana"/>
                <a:cs typeface="Verdana"/>
              </a:rPr>
              <a:t>r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18659" y="2349754"/>
            <a:ext cx="1929130" cy="494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5"/>
              </a:spcBef>
              <a:tabLst>
                <a:tab pos="1716405" algn="l"/>
              </a:tabLst>
            </a:pPr>
            <a:r>
              <a:rPr sz="2200" spc="-50" dirty="0">
                <a:latin typeface="Symbol"/>
                <a:cs typeface="Symbol"/>
              </a:rPr>
              <a:t>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3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63082" y="2412237"/>
            <a:ext cx="12782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8975" algn="l"/>
              </a:tabLst>
            </a:pPr>
            <a:r>
              <a:rPr sz="1450" spc="-50" dirty="0">
                <a:latin typeface="Symbol"/>
                <a:cs typeface="Symbol"/>
              </a:rPr>
              <a:t>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spc="-10" dirty="0">
                <a:latin typeface="Verdana"/>
                <a:cs typeface="Verdana"/>
              </a:rPr>
              <a:t>x[n]W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03185" y="2423668"/>
            <a:ext cx="27495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10" dirty="0">
                <a:latin typeface="Verdana"/>
                <a:cs typeface="Verdana"/>
              </a:rPr>
              <a:t>n</a:t>
            </a:r>
            <a:r>
              <a:rPr sz="950" spc="-150" dirty="0">
                <a:latin typeface="Verdana"/>
                <a:cs typeface="Verdana"/>
              </a:rPr>
              <a:t> </a:t>
            </a:r>
            <a:r>
              <a:rPr sz="950" dirty="0">
                <a:latin typeface="Verdana"/>
                <a:cs typeface="Verdana"/>
              </a:rPr>
              <a:t>2</a:t>
            </a:r>
            <a:r>
              <a:rPr sz="950" spc="-165" dirty="0">
                <a:latin typeface="Verdana"/>
                <a:cs typeface="Verdana"/>
              </a:rPr>
              <a:t> </a:t>
            </a:r>
            <a:r>
              <a:rPr sz="950" spc="-50" dirty="0">
                <a:latin typeface="Verdana"/>
                <a:cs typeface="Verdana"/>
              </a:rPr>
              <a:t>r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04922" y="2681986"/>
            <a:ext cx="28130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3400" y="2850642"/>
            <a:ext cx="3615054" cy="4070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60045" algn="l"/>
              </a:tabLst>
            </a:pPr>
            <a:r>
              <a:rPr sz="2500" spc="-20" dirty="0">
                <a:latin typeface="Times New Roman"/>
                <a:cs typeface="Times New Roman"/>
              </a:rPr>
              <a:t>Substitute</a:t>
            </a:r>
            <a:r>
              <a:rPr sz="2500" spc="-105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variables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to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get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98285" y="2681986"/>
            <a:ext cx="50609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6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13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0" dirty="0">
                <a:latin typeface="Verdana"/>
                <a:cs typeface="Verdana"/>
              </a:rPr>
              <a:t> </a:t>
            </a:r>
            <a:r>
              <a:rPr sz="850" spc="-50" dirty="0">
                <a:latin typeface="Verdana"/>
                <a:cs typeface="Verdana"/>
              </a:rPr>
              <a:t>2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94053" y="3343655"/>
            <a:ext cx="1075690" cy="68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14350" algn="ctr">
              <a:lnSpc>
                <a:spcPts val="1019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0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3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4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153035">
              <a:lnSpc>
                <a:spcPts val="2640"/>
              </a:lnSpc>
            </a:pPr>
            <a:r>
              <a:rPr sz="3300" baseline="-8838" dirty="0">
                <a:latin typeface="Symbol"/>
                <a:cs typeface="Symbol"/>
              </a:rPr>
              <a:t></a:t>
            </a:r>
            <a:r>
              <a:rPr sz="3300" spc="532" baseline="-8838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x[n]W</a:t>
            </a:r>
            <a:endParaRPr sz="1450">
              <a:latin typeface="Verdana"/>
              <a:cs typeface="Verdana"/>
            </a:endParaRPr>
          </a:p>
          <a:p>
            <a:pPr marR="531495" algn="ctr">
              <a:lnSpc>
                <a:spcPct val="100000"/>
              </a:lnSpc>
              <a:spcBef>
                <a:spcPts val="55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55061" y="3340608"/>
            <a:ext cx="1048385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0320" algn="ctr">
              <a:lnSpc>
                <a:spcPts val="98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0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6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R="5080" algn="ctr">
              <a:lnSpc>
                <a:spcPts val="2600"/>
              </a:lnSpc>
              <a:tabLst>
                <a:tab pos="340995" algn="l"/>
              </a:tabLst>
            </a:pPr>
            <a:r>
              <a:rPr sz="1450" spc="-50" dirty="0">
                <a:latin typeface="Symbol"/>
                <a:cs typeface="Symbol"/>
              </a:rPr>
              <a:t>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3300" baseline="-7575" dirty="0">
                <a:latin typeface="Symbol"/>
                <a:cs typeface="Symbol"/>
              </a:rPr>
              <a:t></a:t>
            </a:r>
            <a:r>
              <a:rPr sz="3300" spc="509" baseline="-7575" dirty="0">
                <a:latin typeface="Times New Roman"/>
                <a:cs typeface="Times New Roman"/>
              </a:rPr>
              <a:t> </a:t>
            </a:r>
            <a:r>
              <a:rPr sz="2175" spc="-37" baseline="1915" dirty="0">
                <a:latin typeface="Verdana"/>
                <a:cs typeface="Verdana"/>
              </a:rPr>
              <a:t>x[n</a:t>
            </a:r>
            <a:endParaRPr sz="2175" baseline="1915">
              <a:latin typeface="Verdana"/>
              <a:cs typeface="Verdana"/>
            </a:endParaRPr>
          </a:p>
          <a:p>
            <a:pPr marR="38100" algn="ctr">
              <a:lnSpc>
                <a:spcPct val="100000"/>
              </a:lnSpc>
              <a:spcBef>
                <a:spcPts val="65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23534" y="3343655"/>
            <a:ext cx="1179195" cy="685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17855" algn="ctr">
              <a:lnSpc>
                <a:spcPts val="98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0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1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156845">
              <a:lnSpc>
                <a:spcPts val="2600"/>
              </a:lnSpc>
            </a:pPr>
            <a:r>
              <a:rPr sz="3300" baseline="-12626" dirty="0">
                <a:latin typeface="Symbol"/>
                <a:cs typeface="Symbol"/>
              </a:rPr>
              <a:t></a:t>
            </a:r>
            <a:r>
              <a:rPr sz="3300" spc="502" baseline="-12626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</a:t>
            </a:r>
            <a:r>
              <a:rPr sz="1450" dirty="0">
                <a:latin typeface="Verdana"/>
                <a:cs typeface="Verdana"/>
              </a:rPr>
              <a:t>x[n]</a:t>
            </a:r>
            <a:r>
              <a:rPr sz="1450" spc="145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</a:t>
            </a:r>
            <a:endParaRPr sz="1450">
              <a:latin typeface="Symbol"/>
              <a:cs typeface="Symbol"/>
            </a:endParaRPr>
          </a:p>
          <a:p>
            <a:pPr marR="641350" algn="ctr">
              <a:lnSpc>
                <a:spcPct val="100000"/>
              </a:lnSpc>
              <a:spcBef>
                <a:spcPts val="59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3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5506" y="3472179"/>
            <a:ext cx="7397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-360" dirty="0">
                <a:latin typeface="Verdana"/>
                <a:cs typeface="Verdana"/>
              </a:rPr>
              <a:t> </a:t>
            </a:r>
            <a:r>
              <a:rPr sz="2100" spc="-45" dirty="0">
                <a:latin typeface="Symbol"/>
                <a:cs typeface="Symbol"/>
              </a:rPr>
              <a:t></a:t>
            </a:r>
            <a:r>
              <a:rPr sz="1450" spc="-45" dirty="0">
                <a:latin typeface="Verdana"/>
                <a:cs typeface="Verdana"/>
              </a:rPr>
              <a:t>2r</a:t>
            </a:r>
            <a:r>
              <a:rPr sz="1450" spc="-300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</a:t>
            </a:r>
            <a:r>
              <a:rPr sz="2100" spc="9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33800" y="3445255"/>
            <a:ext cx="186880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26819" dirty="0">
                <a:latin typeface="Symbol"/>
                <a:cs typeface="Symbol"/>
              </a:rPr>
              <a:t></a:t>
            </a:r>
            <a:r>
              <a:rPr sz="2175" spc="352" baseline="-26819" dirty="0">
                <a:latin typeface="Times New Roman"/>
                <a:cs typeface="Times New Roman"/>
              </a:rPr>
              <a:t> </a:t>
            </a:r>
            <a:r>
              <a:rPr sz="2175" baseline="-26819" dirty="0">
                <a:latin typeface="Verdana"/>
                <a:cs typeface="Verdana"/>
              </a:rPr>
              <a:t>N</a:t>
            </a:r>
            <a:r>
              <a:rPr sz="2175" spc="172" baseline="-26819" dirty="0">
                <a:latin typeface="Verdana"/>
                <a:cs typeface="Verdana"/>
              </a:rPr>
              <a:t> </a:t>
            </a:r>
            <a:r>
              <a:rPr sz="2175" baseline="-26819" dirty="0">
                <a:latin typeface="Verdana"/>
                <a:cs typeface="Verdana"/>
              </a:rPr>
              <a:t>/</a:t>
            </a:r>
            <a:r>
              <a:rPr sz="2175" spc="150" baseline="-26819" dirty="0">
                <a:latin typeface="Verdana"/>
                <a:cs typeface="Verdana"/>
              </a:rPr>
              <a:t> </a:t>
            </a:r>
            <a:r>
              <a:rPr sz="2175" spc="-15" baseline="-26819" dirty="0">
                <a:latin typeface="Verdana"/>
                <a:cs typeface="Verdana"/>
              </a:rPr>
              <a:t>2</a:t>
            </a:r>
            <a:r>
              <a:rPr sz="2175" spc="-517" baseline="-26819" dirty="0">
                <a:latin typeface="Verdana"/>
                <a:cs typeface="Verdana"/>
              </a:rPr>
              <a:t> </a:t>
            </a:r>
            <a:r>
              <a:rPr sz="2175" baseline="-26819" dirty="0">
                <a:latin typeface="Verdana"/>
                <a:cs typeface="Verdana"/>
              </a:rPr>
              <a:t>]W</a:t>
            </a:r>
            <a:r>
              <a:rPr sz="2175" spc="157" baseline="-26819" dirty="0">
                <a:latin typeface="Verdana"/>
                <a:cs typeface="Verdana"/>
              </a:rPr>
              <a:t> 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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N</a:t>
            </a:r>
            <a:r>
              <a:rPr sz="850" spc="13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3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25" dirty="0">
                <a:latin typeface="Verdana"/>
                <a:cs typeface="Verdana"/>
              </a:rPr>
              <a:t> </a:t>
            </a:r>
            <a:r>
              <a:rPr sz="1150" spc="-30" dirty="0">
                <a:latin typeface="Symbol"/>
                <a:cs typeface="Symbol"/>
              </a:rPr>
              <a:t></a:t>
            </a:r>
            <a:r>
              <a:rPr sz="850" spc="-30" dirty="0">
                <a:latin typeface="Verdana"/>
                <a:cs typeface="Verdana"/>
              </a:rPr>
              <a:t>2</a:t>
            </a:r>
            <a:r>
              <a:rPr sz="850" spc="-145" dirty="0">
                <a:latin typeface="Verdana"/>
                <a:cs typeface="Verdana"/>
              </a:rPr>
              <a:t> </a:t>
            </a:r>
            <a:r>
              <a:rPr sz="850" spc="-50" dirty="0">
                <a:latin typeface="Verdana"/>
                <a:cs typeface="Verdana"/>
              </a:rPr>
              <a:t>r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35320" y="3563366"/>
            <a:ext cx="1270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61021" y="3482594"/>
            <a:ext cx="1771014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x[n</a:t>
            </a:r>
            <a:r>
              <a:rPr sz="1450" spc="42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25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N</a:t>
            </a:r>
            <a:r>
              <a:rPr sz="1450" spc="114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/</a:t>
            </a:r>
            <a:r>
              <a:rPr sz="1450" spc="90" dirty="0">
                <a:latin typeface="Verdana"/>
                <a:cs typeface="Verdana"/>
              </a:rPr>
              <a:t> </a:t>
            </a:r>
            <a:r>
              <a:rPr sz="1450" spc="-10" dirty="0">
                <a:latin typeface="Verdana"/>
                <a:cs typeface="Verdana"/>
              </a:rPr>
              <a:t>2</a:t>
            </a:r>
            <a:r>
              <a:rPr sz="1450" spc="-31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]</a:t>
            </a:r>
            <a:r>
              <a:rPr sz="2050" dirty="0">
                <a:latin typeface="Symbol"/>
                <a:cs typeface="Symbol"/>
              </a:rPr>
              <a:t></a:t>
            </a:r>
            <a:r>
              <a:rPr sz="1450" dirty="0">
                <a:latin typeface="Verdana"/>
                <a:cs typeface="Verdana"/>
              </a:rPr>
              <a:t>W</a:t>
            </a:r>
            <a:r>
              <a:rPr sz="1450" spc="25" dirty="0">
                <a:latin typeface="Verdana"/>
                <a:cs typeface="Verdana"/>
              </a:rPr>
              <a:t> </a:t>
            </a:r>
            <a:r>
              <a:rPr sz="1425" spc="-37" baseline="23391" dirty="0">
                <a:latin typeface="Verdana"/>
                <a:cs typeface="Verdana"/>
              </a:rPr>
              <a:t>nr</a:t>
            </a:r>
            <a:endParaRPr sz="1425" baseline="23391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0191" y="4329684"/>
            <a:ext cx="645096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indent="-347345">
              <a:lnSpc>
                <a:spcPts val="2970"/>
              </a:lnSpc>
              <a:spcBef>
                <a:spcPts val="100"/>
              </a:spcBef>
              <a:buFont typeface="Arial MT"/>
              <a:buChar char="•"/>
              <a:tabLst>
                <a:tab pos="372745" algn="l"/>
              </a:tabLst>
            </a:pPr>
            <a:r>
              <a:rPr sz="2500" spc="-10" dirty="0">
                <a:latin typeface="Times New Roman"/>
                <a:cs typeface="Times New Roman"/>
              </a:rPr>
              <a:t>Similarly</a:t>
            </a:r>
            <a:r>
              <a:rPr sz="2500" spc="-10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for</a:t>
            </a:r>
            <a:r>
              <a:rPr sz="2500" spc="-85" dirty="0">
                <a:latin typeface="Times New Roman"/>
                <a:cs typeface="Times New Roman"/>
              </a:rPr>
              <a:t> </a:t>
            </a:r>
            <a:r>
              <a:rPr sz="2500" spc="-30" dirty="0">
                <a:latin typeface="Times New Roman"/>
                <a:cs typeface="Times New Roman"/>
              </a:rPr>
              <a:t>odd-</a:t>
            </a:r>
            <a:r>
              <a:rPr sz="2500" spc="-10" dirty="0">
                <a:latin typeface="Times New Roman"/>
                <a:cs typeface="Times New Roman"/>
              </a:rPr>
              <a:t>numbered</a:t>
            </a:r>
            <a:r>
              <a:rPr sz="2500" spc="-95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frequencies</a:t>
            </a:r>
            <a:endParaRPr sz="2500">
              <a:latin typeface="Times New Roman"/>
              <a:cs typeface="Times New Roman"/>
            </a:endParaRPr>
          </a:p>
          <a:p>
            <a:pPr marL="184150" algn="ctr">
              <a:lnSpc>
                <a:spcPts val="950"/>
              </a:lnSpc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10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/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3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4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 marL="1818639">
              <a:lnSpc>
                <a:spcPts val="2600"/>
              </a:lnSpc>
              <a:tabLst>
                <a:tab pos="3189605" algn="l"/>
                <a:tab pos="4293235" algn="l"/>
              </a:tabLst>
            </a:pPr>
            <a:r>
              <a:rPr sz="1450" dirty="0">
                <a:latin typeface="Verdana"/>
                <a:cs typeface="Verdana"/>
              </a:rPr>
              <a:t>X</a:t>
            </a:r>
            <a:r>
              <a:rPr sz="1450" spc="-320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</a:t>
            </a:r>
            <a:r>
              <a:rPr sz="1450" dirty="0">
                <a:latin typeface="Verdana"/>
                <a:cs typeface="Verdana"/>
              </a:rPr>
              <a:t>2r</a:t>
            </a:r>
            <a:r>
              <a:rPr sz="1450" spc="310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2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1</a:t>
            </a:r>
            <a:r>
              <a:rPr sz="2100" dirty="0">
                <a:latin typeface="Symbol"/>
                <a:cs typeface="Symbol"/>
              </a:rPr>
              <a:t></a:t>
            </a:r>
            <a:r>
              <a:rPr sz="2100" spc="9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3300" baseline="-7575" dirty="0">
                <a:latin typeface="Symbol"/>
                <a:cs typeface="Symbol"/>
              </a:rPr>
              <a:t></a:t>
            </a:r>
            <a:r>
              <a:rPr sz="3300" spc="465" baseline="-757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</a:t>
            </a:r>
            <a:r>
              <a:rPr sz="1450" dirty="0">
                <a:latin typeface="Verdana"/>
                <a:cs typeface="Verdana"/>
              </a:rPr>
              <a:t>x[n]</a:t>
            </a:r>
            <a:r>
              <a:rPr sz="1450" spc="110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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Verdana"/>
                <a:cs typeface="Verdana"/>
              </a:rPr>
              <a:t>x[n</a:t>
            </a:r>
            <a:r>
              <a:rPr sz="1450" spc="34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3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N</a:t>
            </a:r>
            <a:r>
              <a:rPr sz="1450" spc="25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/</a:t>
            </a:r>
            <a:r>
              <a:rPr sz="1450" spc="50" dirty="0">
                <a:latin typeface="Verdana"/>
                <a:cs typeface="Verdana"/>
              </a:rPr>
              <a:t> </a:t>
            </a:r>
            <a:r>
              <a:rPr sz="1450" spc="-10" dirty="0">
                <a:latin typeface="Verdana"/>
                <a:cs typeface="Verdana"/>
              </a:rPr>
              <a:t>2</a:t>
            </a:r>
            <a:r>
              <a:rPr sz="1450" spc="-34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]</a:t>
            </a:r>
            <a:r>
              <a:rPr sz="2050" dirty="0">
                <a:latin typeface="Symbol"/>
                <a:cs typeface="Symbol"/>
              </a:rPr>
              <a:t></a:t>
            </a:r>
            <a:r>
              <a:rPr sz="1450" dirty="0">
                <a:latin typeface="Verdana"/>
                <a:cs typeface="Verdana"/>
              </a:rPr>
              <a:t>W</a:t>
            </a:r>
            <a:r>
              <a:rPr sz="1450" spc="-40" dirty="0">
                <a:latin typeface="Verdana"/>
                <a:cs typeface="Verdana"/>
              </a:rPr>
              <a:t> </a:t>
            </a:r>
            <a:r>
              <a:rPr sz="1425" spc="-15" baseline="23391" dirty="0">
                <a:latin typeface="Verdana"/>
                <a:cs typeface="Verdana"/>
              </a:rPr>
              <a:t>n</a:t>
            </a:r>
            <a:r>
              <a:rPr sz="1425" spc="-187" baseline="23391" dirty="0">
                <a:latin typeface="Verdana"/>
                <a:cs typeface="Verdana"/>
              </a:rPr>
              <a:t> </a:t>
            </a:r>
            <a:r>
              <a:rPr sz="1725" spc="-37" baseline="36231" dirty="0">
                <a:latin typeface="Symbol"/>
                <a:cs typeface="Symbol"/>
              </a:rPr>
              <a:t></a:t>
            </a:r>
            <a:r>
              <a:rPr sz="1275" spc="-37" baseline="49019" dirty="0">
                <a:latin typeface="Verdana"/>
                <a:cs typeface="Verdana"/>
              </a:rPr>
              <a:t>2</a:t>
            </a:r>
            <a:r>
              <a:rPr sz="1275" spc="-209" baseline="49019" dirty="0">
                <a:latin typeface="Verdana"/>
                <a:cs typeface="Verdana"/>
              </a:rPr>
              <a:t> </a:t>
            </a:r>
            <a:r>
              <a:rPr sz="1275" baseline="49019" dirty="0">
                <a:latin typeface="Verdana"/>
                <a:cs typeface="Verdana"/>
              </a:rPr>
              <a:t>r</a:t>
            </a:r>
            <a:r>
              <a:rPr sz="1275" spc="30" baseline="49019" dirty="0">
                <a:latin typeface="Verdana"/>
                <a:cs typeface="Verdana"/>
              </a:rPr>
              <a:t> </a:t>
            </a:r>
            <a:r>
              <a:rPr sz="1275" baseline="49019" dirty="0">
                <a:latin typeface="Symbol"/>
                <a:cs typeface="Symbol"/>
              </a:rPr>
              <a:t></a:t>
            </a:r>
            <a:r>
              <a:rPr sz="1275" spc="-104" baseline="49019" dirty="0">
                <a:latin typeface="Times New Roman"/>
                <a:cs typeface="Times New Roman"/>
              </a:rPr>
              <a:t> </a:t>
            </a:r>
            <a:r>
              <a:rPr sz="1275" baseline="49019" dirty="0">
                <a:latin typeface="Verdana"/>
                <a:cs typeface="Verdana"/>
              </a:rPr>
              <a:t>1</a:t>
            </a:r>
            <a:r>
              <a:rPr sz="1275" spc="-127" baseline="49019" dirty="0">
                <a:latin typeface="Verdana"/>
                <a:cs typeface="Verdana"/>
              </a:rPr>
              <a:t> </a:t>
            </a:r>
            <a:r>
              <a:rPr sz="1725" spc="-75" baseline="36231" dirty="0">
                <a:latin typeface="Symbol"/>
                <a:cs typeface="Symbol"/>
              </a:rPr>
              <a:t></a:t>
            </a:r>
            <a:endParaRPr sz="1725" baseline="36231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689350" y="5228082"/>
            <a:ext cx="2724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39" y="204724"/>
            <a:ext cx="722058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spc="-25" dirty="0">
                <a:latin typeface="Times New Roman"/>
                <a:cs typeface="Times New Roman"/>
              </a:rPr>
              <a:t>Decimation-</a:t>
            </a:r>
            <a:r>
              <a:rPr sz="3200" b="1" u="none" spc="-35" dirty="0">
                <a:latin typeface="Times New Roman"/>
                <a:cs typeface="Times New Roman"/>
              </a:rPr>
              <a:t>In-</a:t>
            </a:r>
            <a:r>
              <a:rPr sz="3200" b="1" u="none" spc="-10" dirty="0">
                <a:latin typeface="Times New Roman"/>
                <a:cs typeface="Times New Roman"/>
              </a:rPr>
              <a:t>Frequency</a:t>
            </a:r>
            <a:r>
              <a:rPr sz="3200" b="1" u="none" spc="-95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FFT</a:t>
            </a:r>
            <a:r>
              <a:rPr sz="3200" b="1" u="none" spc="-170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Algorithm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674878"/>
            <a:ext cx="78320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800" dirty="0">
                <a:latin typeface="Times New Roman"/>
                <a:cs typeface="Times New Roman"/>
              </a:rPr>
              <a:t>Final</a:t>
            </a:r>
            <a:r>
              <a:rPr sz="2800" spc="-1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flow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graph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8-</a:t>
            </a:r>
            <a:r>
              <a:rPr sz="2800" dirty="0">
                <a:latin typeface="Times New Roman"/>
                <a:cs typeface="Times New Roman"/>
              </a:rPr>
              <a:t>point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decimation</a:t>
            </a:r>
            <a:r>
              <a:rPr sz="2800" spc="-1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frequency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133" y="1345691"/>
            <a:ext cx="6015990" cy="4213098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5417" y="5268467"/>
            <a:ext cx="315467" cy="76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2105" y="5269229"/>
            <a:ext cx="316230" cy="76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6046" y="5268467"/>
            <a:ext cx="63626" cy="762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336285" y="5268467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0" y="0"/>
                </a:moveTo>
                <a:lnTo>
                  <a:pt x="0" y="76199"/>
                </a:lnTo>
                <a:lnTo>
                  <a:pt x="63500" y="44449"/>
                </a:lnTo>
                <a:lnTo>
                  <a:pt x="12700" y="44449"/>
                </a:lnTo>
                <a:lnTo>
                  <a:pt x="12700" y="31749"/>
                </a:lnTo>
                <a:lnTo>
                  <a:pt x="63500" y="317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575560" y="4784597"/>
          <a:ext cx="4309745" cy="995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00"/>
                <a:gridCol w="1021715"/>
                <a:gridCol w="330834"/>
                <a:gridCol w="1021714"/>
                <a:gridCol w="349885"/>
                <a:gridCol w="1021714"/>
                <a:gridCol w="104139"/>
                <a:gridCol w="255270"/>
              </a:tblGrid>
              <a:tr h="230504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448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29083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800" spc="-25" dirty="0">
                          <a:latin typeface="Verdana"/>
                          <a:cs typeface="Verdana"/>
                        </a:rPr>
                        <a:t>C/D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48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5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8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1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50" dirty="0">
                          <a:latin typeface="Symbol"/>
                          <a:cs typeface="Symbol"/>
                        </a:rPr>
                        <a:t></a:t>
                      </a:r>
                      <a:endParaRPr sz="1250">
                        <a:latin typeface="Symbol"/>
                        <a:cs typeface="Symbol"/>
                      </a:endParaRPr>
                    </a:p>
                  </a:txBody>
                  <a:tcPr marL="0" marR="0" marT="368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H(e</a:t>
                      </a:r>
                      <a:r>
                        <a:rPr sz="1800" spc="-15" baseline="20833" dirty="0">
                          <a:latin typeface="Verdana"/>
                          <a:cs typeface="Verdana"/>
                        </a:rPr>
                        <a:t>j</a:t>
                      </a:r>
                      <a:r>
                        <a:rPr sz="1800" spc="-15" baseline="20833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00" spc="-10" dirty="0">
                          <a:latin typeface="Verdana"/>
                          <a:cs typeface="Verdana"/>
                        </a:rPr>
                        <a:t>)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51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900" spc="-1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3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900" spc="-3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900" spc="-1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50" dirty="0">
                          <a:latin typeface="Symbol"/>
                          <a:cs typeface="Symbol"/>
                        </a:rPr>
                        <a:t></a:t>
                      </a:r>
                      <a:endParaRPr sz="1250">
                        <a:latin typeface="Symbol"/>
                        <a:cs typeface="Symbol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9273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800" spc="-25" dirty="0">
                          <a:latin typeface="Verdana"/>
                          <a:cs typeface="Verdana"/>
                        </a:rPr>
                        <a:t>D/C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51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44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8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8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1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1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9621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152007" y="5962269"/>
            <a:ext cx="0" cy="316230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0"/>
                </a:moveTo>
                <a:lnTo>
                  <a:pt x="0" y="316229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77388" y="5812282"/>
            <a:ext cx="2021205" cy="480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72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H</a:t>
            </a:r>
            <a:r>
              <a:rPr sz="2400" spc="-50" dirty="0">
                <a:latin typeface="Symbol"/>
                <a:cs typeface="Symbol"/>
              </a:rPr>
              <a:t></a:t>
            </a:r>
            <a:r>
              <a:rPr sz="1450" spc="-50" dirty="0">
                <a:latin typeface="Verdana"/>
                <a:cs typeface="Verdana"/>
              </a:rPr>
              <a:t>e</a:t>
            </a:r>
            <a:r>
              <a:rPr sz="1450" spc="-175" dirty="0">
                <a:latin typeface="Verdana"/>
                <a:cs typeface="Verdana"/>
              </a:rPr>
              <a:t> </a:t>
            </a:r>
            <a:r>
              <a:rPr sz="1425" baseline="23391" dirty="0">
                <a:latin typeface="Verdana"/>
                <a:cs typeface="Verdana"/>
              </a:rPr>
              <a:t>j</a:t>
            </a:r>
            <a:r>
              <a:rPr sz="1425" baseline="23391" dirty="0">
                <a:latin typeface="Symbol"/>
                <a:cs typeface="Symbol"/>
              </a:rPr>
              <a:t></a:t>
            </a:r>
            <a:r>
              <a:rPr sz="1425" spc="202" baseline="23391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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3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H</a:t>
            </a:r>
            <a:r>
              <a:rPr sz="1450" spc="355" dirty="0">
                <a:latin typeface="Verdana"/>
                <a:cs typeface="Verdana"/>
              </a:rPr>
              <a:t> </a:t>
            </a:r>
            <a:r>
              <a:rPr sz="2050" dirty="0">
                <a:latin typeface="Symbol"/>
                <a:cs typeface="Symbol"/>
              </a:rPr>
              <a:t></a:t>
            </a:r>
            <a:r>
              <a:rPr sz="1450" dirty="0">
                <a:latin typeface="Verdana"/>
                <a:cs typeface="Verdana"/>
              </a:rPr>
              <a:t>j</a:t>
            </a:r>
            <a:r>
              <a:rPr sz="1450" dirty="0">
                <a:latin typeface="Symbol"/>
                <a:cs typeface="Symbol"/>
              </a:rPr>
              <a:t></a:t>
            </a:r>
            <a:r>
              <a:rPr sz="1450" spc="4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/</a:t>
            </a:r>
            <a:r>
              <a:rPr sz="1450" spc="1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T</a:t>
            </a:r>
            <a:r>
              <a:rPr sz="1450" spc="-220" dirty="0">
                <a:latin typeface="Verdana"/>
                <a:cs typeface="Verdana"/>
              </a:rPr>
              <a:t> </a:t>
            </a:r>
            <a:r>
              <a:rPr sz="2050" spc="-50" dirty="0">
                <a:latin typeface="Symbol"/>
                <a:cs typeface="Symbol"/>
              </a:rPr>
              <a:t></a:t>
            </a:r>
            <a:endParaRPr sz="2050">
              <a:latin typeface="Symbol"/>
              <a:cs typeface="Symbol"/>
            </a:endParaRPr>
          </a:p>
          <a:p>
            <a:pPr marL="289560" algn="ctr">
              <a:lnSpc>
                <a:spcPts val="860"/>
              </a:lnSpc>
            </a:pP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14067" y="106425"/>
            <a:ext cx="548259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5" dirty="0">
                <a:latin typeface="Calibri"/>
                <a:cs typeface="Calibri"/>
              </a:rPr>
              <a:t>Filter</a:t>
            </a:r>
            <a:r>
              <a:rPr u="none" spc="-250" dirty="0">
                <a:latin typeface="Calibri"/>
                <a:cs typeface="Calibri"/>
              </a:rPr>
              <a:t> </a:t>
            </a:r>
            <a:r>
              <a:rPr u="none" spc="-20" dirty="0">
                <a:latin typeface="Calibri"/>
                <a:cs typeface="Calibri"/>
              </a:rPr>
              <a:t>Design</a:t>
            </a:r>
            <a:r>
              <a:rPr u="none" spc="-165" dirty="0">
                <a:latin typeface="Calibri"/>
                <a:cs typeface="Calibri"/>
              </a:rPr>
              <a:t> </a:t>
            </a:r>
            <a:r>
              <a:rPr u="none" spc="-10" dirty="0">
                <a:latin typeface="Calibri"/>
                <a:cs typeface="Calibri"/>
              </a:rPr>
              <a:t>Techniques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33400" y="745947"/>
            <a:ext cx="7315200" cy="393890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4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10" dirty="0">
                <a:latin typeface="Calibri"/>
                <a:cs typeface="Calibri"/>
              </a:rPr>
              <a:t>Any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discrete-</a:t>
            </a:r>
            <a:r>
              <a:rPr sz="2000" dirty="0">
                <a:latin typeface="Calibri"/>
                <a:cs typeface="Calibri"/>
              </a:rPr>
              <a:t>time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system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modifies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certain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frequencies</a:t>
            </a:r>
            <a:endParaRPr sz="2000">
              <a:latin typeface="Calibri"/>
              <a:cs typeface="Calibri"/>
            </a:endParaRPr>
          </a:p>
          <a:p>
            <a:pPr marL="360045" indent="-347345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25" dirty="0">
                <a:latin typeface="Calibri"/>
                <a:cs typeface="Calibri"/>
              </a:rPr>
              <a:t>Frequency-</a:t>
            </a:r>
            <a:r>
              <a:rPr sz="2000" spc="-10" dirty="0">
                <a:latin typeface="Calibri"/>
                <a:cs typeface="Calibri"/>
              </a:rPr>
              <a:t>selective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filters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pass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only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certain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frequencies</a:t>
            </a:r>
            <a:endParaRPr sz="2000">
              <a:latin typeface="Calibri"/>
              <a:cs typeface="Calibri"/>
            </a:endParaRPr>
          </a:p>
          <a:p>
            <a:pPr marL="360045" indent="-347345">
              <a:lnSpc>
                <a:spcPct val="100000"/>
              </a:lnSpc>
              <a:spcBef>
                <a:spcPts val="4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10" dirty="0">
                <a:latin typeface="Calibri"/>
                <a:cs typeface="Calibri"/>
              </a:rPr>
              <a:t>Filter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Steps</a:t>
            </a:r>
            <a:endParaRPr sz="2000">
              <a:latin typeface="Calibri"/>
              <a:cs typeface="Calibri"/>
            </a:endParaRPr>
          </a:p>
          <a:p>
            <a:pPr marL="758825" lvl="1" indent="-289560">
              <a:lnSpc>
                <a:spcPct val="100000"/>
              </a:lnSpc>
              <a:spcBef>
                <a:spcPts val="420"/>
              </a:spcBef>
              <a:buFont typeface="Arial MT"/>
              <a:buChar char="–"/>
              <a:tabLst>
                <a:tab pos="758825" algn="l"/>
              </a:tabLst>
            </a:pPr>
            <a:r>
              <a:rPr sz="1800" spc="-10" dirty="0">
                <a:latin typeface="Calibri"/>
                <a:cs typeface="Calibri"/>
              </a:rPr>
              <a:t>Specification</a:t>
            </a:r>
            <a:endParaRPr sz="1800">
              <a:latin typeface="Calibri"/>
              <a:cs typeface="Calibri"/>
            </a:endParaRPr>
          </a:p>
          <a:p>
            <a:pPr marL="1158875" lvl="2" indent="-2286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1158875" algn="l"/>
              </a:tabLst>
            </a:pPr>
            <a:r>
              <a:rPr sz="1600" spc="-20" dirty="0">
                <a:latin typeface="Calibri"/>
                <a:cs typeface="Calibri"/>
              </a:rPr>
              <a:t>Problem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application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specific</a:t>
            </a:r>
            <a:endParaRPr sz="1600">
              <a:latin typeface="Calibri"/>
              <a:cs typeface="Calibri"/>
            </a:endParaRPr>
          </a:p>
          <a:p>
            <a:pPr marL="758825" lvl="1" indent="-289560">
              <a:lnSpc>
                <a:spcPct val="100000"/>
              </a:lnSpc>
              <a:spcBef>
                <a:spcPts val="390"/>
              </a:spcBef>
              <a:buFont typeface="Arial MT"/>
              <a:buChar char="–"/>
              <a:tabLst>
                <a:tab pos="758825" algn="l"/>
              </a:tabLst>
            </a:pPr>
            <a:r>
              <a:rPr sz="1800" spc="-20" dirty="0">
                <a:latin typeface="Calibri"/>
                <a:cs typeface="Calibri"/>
              </a:rPr>
              <a:t>Approximation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specification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discrete-</a:t>
            </a:r>
            <a:r>
              <a:rPr sz="1800" dirty="0">
                <a:latin typeface="Calibri"/>
                <a:cs typeface="Calibri"/>
              </a:rPr>
              <a:t>time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</a:t>
            </a:r>
            <a:endParaRPr sz="1800">
              <a:latin typeface="Calibri"/>
              <a:cs typeface="Calibri"/>
            </a:endParaRPr>
          </a:p>
          <a:p>
            <a:pPr marL="1158875" lvl="2" indent="-228600">
              <a:lnSpc>
                <a:spcPct val="100000"/>
              </a:lnSpc>
              <a:spcBef>
                <a:spcPts val="415"/>
              </a:spcBef>
              <a:buFont typeface="Arial MT"/>
              <a:buChar char="•"/>
              <a:tabLst>
                <a:tab pos="1158875" algn="l"/>
              </a:tabLst>
            </a:pPr>
            <a:r>
              <a:rPr sz="1600" spc="-25" dirty="0">
                <a:latin typeface="Calibri"/>
                <a:cs typeface="Calibri"/>
              </a:rPr>
              <a:t>Our</a:t>
            </a:r>
            <a:r>
              <a:rPr sz="1600" spc="-9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focus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go</a:t>
            </a:r>
            <a:r>
              <a:rPr sz="1600" spc="-1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spec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discrete-</a:t>
            </a:r>
            <a:r>
              <a:rPr sz="1600" dirty="0">
                <a:latin typeface="Calibri"/>
                <a:cs typeface="Calibri"/>
              </a:rPr>
              <a:t>time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system</a:t>
            </a:r>
            <a:endParaRPr sz="1600">
              <a:latin typeface="Calibri"/>
              <a:cs typeface="Calibri"/>
            </a:endParaRPr>
          </a:p>
          <a:p>
            <a:pPr marL="758825" lvl="1" indent="-289560">
              <a:lnSpc>
                <a:spcPct val="100000"/>
              </a:lnSpc>
              <a:spcBef>
                <a:spcPts val="385"/>
              </a:spcBef>
              <a:buFont typeface="Arial MT"/>
              <a:buChar char="–"/>
              <a:tabLst>
                <a:tab pos="758825" algn="l"/>
              </a:tabLst>
            </a:pPr>
            <a:r>
              <a:rPr sz="1800" spc="-10" dirty="0">
                <a:latin typeface="Calibri"/>
                <a:cs typeface="Calibri"/>
              </a:rPr>
              <a:t>Implementation</a:t>
            </a:r>
            <a:endParaRPr sz="1800">
              <a:latin typeface="Calibri"/>
              <a:cs typeface="Calibri"/>
            </a:endParaRPr>
          </a:p>
          <a:p>
            <a:pPr marL="1158875" lvl="2" indent="-2286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1158875" algn="l"/>
              </a:tabLst>
            </a:pPr>
            <a:r>
              <a:rPr sz="1600" spc="-20" dirty="0">
                <a:latin typeface="Calibri"/>
                <a:cs typeface="Calibri"/>
              </a:rPr>
              <a:t>Realization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discrete-</a:t>
            </a:r>
            <a:r>
              <a:rPr sz="1600" dirty="0">
                <a:latin typeface="Calibri"/>
                <a:cs typeface="Calibri"/>
              </a:rPr>
              <a:t>time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systems</a:t>
            </a:r>
            <a:r>
              <a:rPr sz="1600" spc="-25" dirty="0">
                <a:latin typeface="Calibri"/>
                <a:cs typeface="Calibri"/>
              </a:rPr>
              <a:t> depends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target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technology</a:t>
            </a:r>
            <a:endParaRPr sz="1600">
              <a:latin typeface="Calibri"/>
              <a:cs typeface="Calibri"/>
            </a:endParaRPr>
          </a:p>
          <a:p>
            <a:pPr marL="356235" marR="5080" indent="-34163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6235" algn="l"/>
              </a:tabLst>
            </a:pPr>
            <a:r>
              <a:rPr sz="2000" spc="-30" dirty="0">
                <a:latin typeface="Calibri"/>
                <a:cs typeface="Calibri"/>
              </a:rPr>
              <a:t>We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already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studied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use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discrete-</a:t>
            </a:r>
            <a:r>
              <a:rPr sz="2000" dirty="0">
                <a:latin typeface="Calibri"/>
                <a:cs typeface="Calibri"/>
              </a:rPr>
              <a:t>time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systems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implement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spc="-25" dirty="0">
                <a:latin typeface="Calibri"/>
                <a:cs typeface="Calibri"/>
              </a:rPr>
              <a:t>continuous-</a:t>
            </a:r>
            <a:r>
              <a:rPr sz="2000" dirty="0">
                <a:latin typeface="Calibri"/>
                <a:cs typeface="Calibri"/>
              </a:rPr>
              <a:t>time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system</a:t>
            </a:r>
            <a:endParaRPr sz="2000">
              <a:latin typeface="Calibri"/>
              <a:cs typeface="Calibri"/>
            </a:endParaRPr>
          </a:p>
          <a:p>
            <a:pPr marL="758825" lvl="1" indent="-289560">
              <a:lnSpc>
                <a:spcPct val="100000"/>
              </a:lnSpc>
              <a:spcBef>
                <a:spcPts val="409"/>
              </a:spcBef>
              <a:buFont typeface="Arial MT"/>
              <a:buChar char="–"/>
              <a:tabLst>
                <a:tab pos="758825" algn="l"/>
              </a:tabLst>
            </a:pPr>
            <a:r>
              <a:rPr sz="1800" dirty="0">
                <a:latin typeface="Calibri"/>
                <a:cs typeface="Calibri"/>
              </a:rPr>
              <a:t>If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our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specifications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are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given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continuous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time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we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use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8827" y="5144261"/>
            <a:ext cx="6318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Verdana"/>
                <a:cs typeface="Verdana"/>
              </a:rPr>
              <a:t>xc(t)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44716" y="5144261"/>
            <a:ext cx="6064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Verdana"/>
                <a:cs typeface="Verdana"/>
              </a:rPr>
              <a:t>yr(t)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67221" y="5981700"/>
            <a:ext cx="6223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8925" algn="l"/>
              </a:tabLst>
            </a:pPr>
            <a:r>
              <a:rPr sz="1450" spc="-50" dirty="0">
                <a:latin typeface="Symbol"/>
                <a:cs typeface="Symbol"/>
              </a:rPr>
              <a:t>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</a:t>
            </a:r>
            <a:r>
              <a:rPr sz="1450" spc="90" dirty="0">
                <a:latin typeface="Times New Roman"/>
                <a:cs typeface="Times New Roman"/>
              </a:rPr>
              <a:t>  </a:t>
            </a:r>
            <a:r>
              <a:rPr sz="1450" spc="-50" dirty="0">
                <a:latin typeface="Symbol"/>
                <a:cs typeface="Symbol"/>
              </a:rPr>
              <a:t>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55410" y="5962269"/>
            <a:ext cx="0" cy="316230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0"/>
                </a:moveTo>
                <a:lnTo>
                  <a:pt x="0" y="316229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8370" y="938783"/>
            <a:ext cx="6208013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9827" y="736092"/>
            <a:ext cx="6172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35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1237" y="1689666"/>
            <a:ext cx="7329805" cy="126746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60680" indent="-347345">
              <a:lnSpc>
                <a:spcPct val="100000"/>
              </a:lnSpc>
              <a:spcBef>
                <a:spcPts val="655"/>
              </a:spcBef>
              <a:buFont typeface="Arial MT"/>
              <a:buChar char="•"/>
              <a:tabLst>
                <a:tab pos="360680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Only</a:t>
            </a:r>
            <a:r>
              <a:rPr sz="24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magnitude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approximation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problem</a:t>
            </a:r>
            <a:endParaRPr sz="2400">
              <a:latin typeface="Times New Roman"/>
              <a:cs typeface="Times New Roman"/>
            </a:endParaRPr>
          </a:p>
          <a:p>
            <a:pPr marL="360680" marR="5080" indent="-348615">
              <a:lnSpc>
                <a:spcPct val="100899"/>
              </a:lnSpc>
              <a:spcBef>
                <a:spcPts val="530"/>
              </a:spcBef>
              <a:buFont typeface="Arial MT"/>
              <a:buChar char="•"/>
              <a:tabLst>
                <a:tab pos="360680" algn="l"/>
              </a:tabLst>
            </a:pP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Four</a:t>
            </a:r>
            <a:r>
              <a:rPr sz="24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basic</a:t>
            </a:r>
            <a:r>
              <a:rPr sz="24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types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4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ideal</a:t>
            </a:r>
            <a:r>
              <a:rPr sz="24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filters</a:t>
            </a:r>
            <a:r>
              <a:rPr sz="24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24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magnitude</a:t>
            </a:r>
            <a:r>
              <a:rPr sz="24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responses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r>
              <a:rPr sz="24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shown</a:t>
            </a:r>
            <a:r>
              <a:rPr sz="24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below</a:t>
            </a:r>
            <a:r>
              <a:rPr sz="24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(Piecewise</a:t>
            </a:r>
            <a:r>
              <a:rPr sz="24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flat)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0" y="4866132"/>
            <a:ext cx="2631186" cy="143637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72000" y="3158489"/>
            <a:ext cx="2769235" cy="3107055"/>
            <a:chOff x="4572000" y="3158489"/>
            <a:chExt cx="2769235" cy="31070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4721351"/>
              <a:ext cx="2769107" cy="15438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3158489"/>
              <a:ext cx="2768346" cy="152628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6800" y="3158489"/>
            <a:ext cx="2772918" cy="1503425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8370" y="938783"/>
            <a:ext cx="6208013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9827" y="736092"/>
            <a:ext cx="6172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35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086" y="1835657"/>
            <a:ext cx="7516495" cy="406971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6870" marR="403225" indent="-344805">
              <a:lnSpc>
                <a:spcPts val="3300"/>
              </a:lnSpc>
              <a:spcBef>
                <a:spcPts val="260"/>
              </a:spcBef>
              <a:buFont typeface="Arial MT"/>
              <a:buChar char="•"/>
              <a:tabLst>
                <a:tab pos="356870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These</a:t>
            </a:r>
            <a:r>
              <a:rPr sz="28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filters</a:t>
            </a:r>
            <a:r>
              <a:rPr sz="2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are</a:t>
            </a:r>
            <a:r>
              <a:rPr sz="2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unealisable</a:t>
            </a:r>
            <a:r>
              <a:rPr sz="28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because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(one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following</a:t>
            </a:r>
            <a:r>
              <a:rPr sz="2800" spc="-1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sufficient)</a:t>
            </a:r>
            <a:endParaRPr sz="2800">
              <a:latin typeface="Times New Roman"/>
              <a:cs typeface="Times New Roman"/>
            </a:endParaRPr>
          </a:p>
          <a:p>
            <a:pPr marL="753745" marR="609600" lvl="1" indent="-284480">
              <a:lnSpc>
                <a:spcPts val="3300"/>
              </a:lnSpc>
              <a:spcBef>
                <a:spcPts val="695"/>
              </a:spcBef>
              <a:buFont typeface="Arial MT"/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their</a:t>
            </a:r>
            <a:r>
              <a:rPr sz="28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impulse</a:t>
            </a:r>
            <a:r>
              <a:rPr sz="28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responses</a:t>
            </a:r>
            <a:r>
              <a:rPr sz="28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infinitely</a:t>
            </a:r>
            <a:r>
              <a:rPr sz="28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long</a:t>
            </a:r>
            <a:r>
              <a:rPr sz="2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non- 	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causal</a:t>
            </a:r>
            <a:endParaRPr sz="2800">
              <a:latin typeface="Times New Roman"/>
              <a:cs typeface="Times New Roman"/>
            </a:endParaRPr>
          </a:p>
          <a:p>
            <a:pPr marL="756920" marR="144145" lvl="1" indent="-287655">
              <a:lnSpc>
                <a:spcPts val="3300"/>
              </a:lnSpc>
              <a:spcBef>
                <a:spcPts val="705"/>
              </a:spcBef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Their</a:t>
            </a:r>
            <a:r>
              <a:rPr sz="2800" spc="-9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amplitude</a:t>
            </a:r>
            <a:r>
              <a:rPr sz="2800" spc="-12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responses</a:t>
            </a:r>
            <a:r>
              <a:rPr sz="2800" spc="-1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cannot</a:t>
            </a:r>
            <a:r>
              <a:rPr sz="2800" spc="-1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be</a:t>
            </a:r>
            <a:r>
              <a:rPr sz="2800" spc="-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equal</a:t>
            </a:r>
            <a:r>
              <a:rPr sz="2800" spc="-12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to</a:t>
            </a:r>
            <a:r>
              <a:rPr sz="2800" spc="-3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006600"/>
                </a:solidFill>
                <a:latin typeface="Times New Roman"/>
                <a:cs typeface="Times New Roman"/>
              </a:rPr>
              <a:t>a </a:t>
            </a:r>
            <a:r>
              <a:rPr sz="2800" spc="-10" dirty="0">
                <a:solidFill>
                  <a:srgbClr val="006600"/>
                </a:solidFill>
                <a:latin typeface="Times New Roman"/>
                <a:cs typeface="Times New Roman"/>
              </a:rPr>
              <a:t>constant</a:t>
            </a:r>
            <a:r>
              <a:rPr sz="2800" spc="-1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over</a:t>
            </a:r>
            <a:r>
              <a:rPr sz="2800" spc="-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</a:t>
            </a:r>
            <a:r>
              <a:rPr sz="2800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band</a:t>
            </a:r>
            <a:r>
              <a:rPr sz="2800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of</a:t>
            </a:r>
            <a:r>
              <a:rPr sz="2800" spc="-10" dirty="0">
                <a:solidFill>
                  <a:srgbClr val="006600"/>
                </a:solidFill>
                <a:latin typeface="Times New Roman"/>
                <a:cs typeface="Times New Roman"/>
              </a:rPr>
              <a:t> frequencies</a:t>
            </a:r>
            <a:endParaRPr sz="2800">
              <a:latin typeface="Times New Roman"/>
              <a:cs typeface="Times New Roman"/>
            </a:endParaRPr>
          </a:p>
          <a:p>
            <a:pPr marL="760095" marR="5080" indent="-290830">
              <a:lnSpc>
                <a:spcPct val="99000"/>
              </a:lnSpc>
              <a:spcBef>
                <a:spcPts val="500"/>
              </a:spcBef>
            </a:pP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Another</a:t>
            </a:r>
            <a:r>
              <a:rPr sz="28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perspective</a:t>
            </a:r>
            <a:r>
              <a:rPr sz="2800" spc="-114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that</a:t>
            </a:r>
            <a:r>
              <a:rPr sz="2800" spc="-9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provides</a:t>
            </a:r>
            <a:r>
              <a:rPr sz="2800" spc="-7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6600"/>
                </a:solidFill>
                <a:latin typeface="Times New Roman"/>
                <a:cs typeface="Times New Roman"/>
              </a:rPr>
              <a:t>some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understanding</a:t>
            </a:r>
            <a:r>
              <a:rPr sz="2800" spc="-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can</a:t>
            </a:r>
            <a:r>
              <a:rPr sz="2800" spc="-1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be</a:t>
            </a:r>
            <a:r>
              <a:rPr sz="28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obtained</a:t>
            </a:r>
            <a:r>
              <a:rPr sz="2800" spc="-1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by</a:t>
            </a:r>
            <a:r>
              <a:rPr sz="2800" spc="-8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looking</a:t>
            </a:r>
            <a:r>
              <a:rPr sz="2800" spc="-11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at</a:t>
            </a:r>
            <a:r>
              <a:rPr sz="2800" spc="-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6600"/>
                </a:solidFill>
                <a:latin typeface="Times New Roman"/>
                <a:cs typeface="Times New Roman"/>
              </a:rPr>
              <a:t>the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ideal</a:t>
            </a:r>
            <a:r>
              <a:rPr sz="2800" spc="-18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amplitude</a:t>
            </a:r>
            <a:r>
              <a:rPr sz="2800" spc="-1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6600"/>
                </a:solidFill>
                <a:latin typeface="Times New Roman"/>
                <a:cs typeface="Times New Roman"/>
              </a:rPr>
              <a:t>squared.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62200" y="2051304"/>
            <a:ext cx="3588385" cy="2146935"/>
            <a:chOff x="2362200" y="2051304"/>
            <a:chExt cx="3588385" cy="2146935"/>
          </a:xfrm>
        </p:grpSpPr>
        <p:sp>
          <p:nvSpPr>
            <p:cNvPr id="3" name="object 3"/>
            <p:cNvSpPr/>
            <p:nvPr/>
          </p:nvSpPr>
          <p:spPr>
            <a:xfrm>
              <a:off x="3010280" y="2972181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880"/>
                  </a:lnTo>
                  <a:lnTo>
                    <a:pt x="17780" y="139700"/>
                  </a:lnTo>
                  <a:lnTo>
                    <a:pt x="38735" y="100964"/>
                  </a:lnTo>
                  <a:lnTo>
                    <a:pt x="66675" y="67310"/>
                  </a:lnTo>
                  <a:lnTo>
                    <a:pt x="100965" y="39369"/>
                  </a:lnTo>
                  <a:lnTo>
                    <a:pt x="139700" y="18414"/>
                  </a:lnTo>
                  <a:lnTo>
                    <a:pt x="182245" y="5079"/>
                  </a:lnTo>
                  <a:lnTo>
                    <a:pt x="228600" y="0"/>
                  </a:lnTo>
                  <a:lnTo>
                    <a:pt x="274955" y="5079"/>
                  </a:lnTo>
                  <a:lnTo>
                    <a:pt x="317500" y="18414"/>
                  </a:lnTo>
                  <a:lnTo>
                    <a:pt x="356235" y="39369"/>
                  </a:lnTo>
                  <a:lnTo>
                    <a:pt x="390525" y="67310"/>
                  </a:lnTo>
                  <a:lnTo>
                    <a:pt x="418465" y="100964"/>
                  </a:lnTo>
                  <a:lnTo>
                    <a:pt x="439420" y="139700"/>
                  </a:lnTo>
                  <a:lnTo>
                    <a:pt x="452755" y="182880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870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870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62200" y="2590799"/>
              <a:ext cx="1896110" cy="647700"/>
            </a:xfrm>
            <a:custGeom>
              <a:avLst/>
              <a:gdLst/>
              <a:ahLst/>
              <a:cxnLst/>
              <a:rect l="l" t="t" r="r" b="b"/>
              <a:pathLst>
                <a:path w="1896110" h="647700">
                  <a:moveTo>
                    <a:pt x="638302" y="609600"/>
                  </a:moveTo>
                  <a:lnTo>
                    <a:pt x="562102" y="571500"/>
                  </a:lnTo>
                  <a:lnTo>
                    <a:pt x="562102" y="603250"/>
                  </a:lnTo>
                  <a:lnTo>
                    <a:pt x="0" y="603250"/>
                  </a:lnTo>
                  <a:lnTo>
                    <a:pt x="0" y="615950"/>
                  </a:lnTo>
                  <a:lnTo>
                    <a:pt x="562102" y="615950"/>
                  </a:lnTo>
                  <a:lnTo>
                    <a:pt x="562102" y="647700"/>
                  </a:lnTo>
                  <a:lnTo>
                    <a:pt x="638302" y="609600"/>
                  </a:lnTo>
                  <a:close/>
                </a:path>
                <a:path w="1896110" h="647700">
                  <a:moveTo>
                    <a:pt x="914527" y="295275"/>
                  </a:moveTo>
                  <a:lnTo>
                    <a:pt x="882777" y="295275"/>
                  </a:lnTo>
                  <a:lnTo>
                    <a:pt x="882777" y="0"/>
                  </a:lnTo>
                  <a:lnTo>
                    <a:pt x="870077" y="0"/>
                  </a:lnTo>
                  <a:lnTo>
                    <a:pt x="870077" y="295275"/>
                  </a:lnTo>
                  <a:lnTo>
                    <a:pt x="838327" y="295275"/>
                  </a:lnTo>
                  <a:lnTo>
                    <a:pt x="876427" y="371475"/>
                  </a:lnTo>
                  <a:lnTo>
                    <a:pt x="914527" y="295275"/>
                  </a:lnTo>
                  <a:close/>
                </a:path>
                <a:path w="1896110" h="647700">
                  <a:moveTo>
                    <a:pt x="1895856" y="609600"/>
                  </a:moveTo>
                  <a:lnTo>
                    <a:pt x="1819656" y="571500"/>
                  </a:lnTo>
                  <a:lnTo>
                    <a:pt x="1819656" y="603250"/>
                  </a:lnTo>
                  <a:lnTo>
                    <a:pt x="1114679" y="603250"/>
                  </a:lnTo>
                  <a:lnTo>
                    <a:pt x="1114679" y="615950"/>
                  </a:lnTo>
                  <a:lnTo>
                    <a:pt x="1819656" y="615950"/>
                  </a:lnTo>
                  <a:lnTo>
                    <a:pt x="1819656" y="647700"/>
                  </a:lnTo>
                  <a:lnTo>
                    <a:pt x="1895856" y="609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91181" y="2057781"/>
              <a:ext cx="3352800" cy="2133600"/>
            </a:xfrm>
            <a:custGeom>
              <a:avLst/>
              <a:gdLst/>
              <a:ahLst/>
              <a:cxnLst/>
              <a:rect l="l" t="t" r="r" b="b"/>
              <a:pathLst>
                <a:path w="3352800" h="2133600">
                  <a:moveTo>
                    <a:pt x="0" y="2133600"/>
                  </a:moveTo>
                  <a:lnTo>
                    <a:pt x="3352800" y="2133600"/>
                  </a:lnTo>
                  <a:lnTo>
                    <a:pt x="3352800" y="0"/>
                  </a:lnTo>
                  <a:lnTo>
                    <a:pt x="0" y="0"/>
                  </a:lnTo>
                  <a:lnTo>
                    <a:pt x="0" y="2133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648706" y="3162299"/>
            <a:ext cx="676275" cy="76200"/>
          </a:xfrm>
          <a:custGeom>
            <a:avLst/>
            <a:gdLst/>
            <a:ahLst/>
            <a:cxnLst/>
            <a:rect l="l" t="t" r="r" b="b"/>
            <a:pathLst>
              <a:path w="676275" h="76200">
                <a:moveTo>
                  <a:pt x="675894" y="38100"/>
                </a:moveTo>
                <a:lnTo>
                  <a:pt x="663194" y="31750"/>
                </a:lnTo>
                <a:lnTo>
                  <a:pt x="599694" y="0"/>
                </a:lnTo>
                <a:lnTo>
                  <a:pt x="599694" y="31750"/>
                </a:lnTo>
                <a:lnTo>
                  <a:pt x="0" y="31750"/>
                </a:lnTo>
                <a:lnTo>
                  <a:pt x="0" y="44450"/>
                </a:lnTo>
                <a:lnTo>
                  <a:pt x="599694" y="44450"/>
                </a:lnTo>
                <a:lnTo>
                  <a:pt x="599694" y="76200"/>
                </a:lnTo>
                <a:lnTo>
                  <a:pt x="663194" y="44450"/>
                </a:lnTo>
                <a:lnTo>
                  <a:pt x="675894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74238" y="3040126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Arial MT"/>
                <a:cs typeface="Arial MT"/>
              </a:rPr>
              <a:t>x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7580" y="2743580"/>
            <a:ext cx="1371600" cy="91440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111125" marR="81280" indent="-10160" algn="just">
              <a:lnSpc>
                <a:spcPct val="101099"/>
              </a:lnSpc>
              <a:spcBef>
                <a:spcPts val="815"/>
              </a:spcBef>
            </a:pPr>
            <a:r>
              <a:rPr sz="1400" dirty="0">
                <a:latin typeface="Times New Roman"/>
                <a:cs typeface="Times New Roman"/>
              </a:rPr>
              <a:t>Convert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impulse </a:t>
            </a:r>
            <a:r>
              <a:rPr sz="1400" dirty="0">
                <a:latin typeface="Times New Roman"/>
                <a:cs typeface="Times New Roman"/>
              </a:rPr>
              <a:t>train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discrete- </a:t>
            </a:r>
            <a:r>
              <a:rPr sz="1400" dirty="0">
                <a:latin typeface="Times New Roman"/>
                <a:cs typeface="Times New Roman"/>
              </a:rPr>
              <a:t>time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sequence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72108" y="7365"/>
            <a:ext cx="62039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Representation</a:t>
            </a:r>
            <a:r>
              <a:rPr u="none" spc="-130" dirty="0"/>
              <a:t> </a:t>
            </a:r>
            <a:r>
              <a:rPr u="none" dirty="0"/>
              <a:t>of</a:t>
            </a:r>
            <a:r>
              <a:rPr u="none" spc="-165" dirty="0"/>
              <a:t> </a:t>
            </a:r>
            <a:r>
              <a:rPr u="none" spc="-10" dirty="0"/>
              <a:t>Sampling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0745" y="611654"/>
            <a:ext cx="6826250" cy="192151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2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Mathematically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convenient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represent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two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stages</a:t>
            </a:r>
            <a:endParaRPr sz="2400">
              <a:latin typeface="Times New Roman"/>
              <a:cs typeface="Times New Roman"/>
            </a:endParaRPr>
          </a:p>
          <a:p>
            <a:pPr marL="758825" lvl="1" indent="-288925">
              <a:lnSpc>
                <a:spcPct val="100000"/>
              </a:lnSpc>
              <a:spcBef>
                <a:spcPts val="509"/>
              </a:spcBef>
              <a:buChar char="–"/>
              <a:tabLst>
                <a:tab pos="758825" algn="l"/>
              </a:tabLst>
            </a:pP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train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modulator</a:t>
            </a:r>
            <a:endParaRPr sz="2000">
              <a:latin typeface="Times New Roman"/>
              <a:cs typeface="Times New Roman"/>
            </a:endParaRPr>
          </a:p>
          <a:p>
            <a:pPr marL="758825" lvl="1" indent="-288925">
              <a:lnSpc>
                <a:spcPct val="100000"/>
              </a:lnSpc>
              <a:spcBef>
                <a:spcPts val="505"/>
              </a:spcBef>
              <a:buChar char="–"/>
              <a:tabLst>
                <a:tab pos="758825" algn="l"/>
              </a:tabLst>
            </a:pPr>
            <a:r>
              <a:rPr sz="2000" dirty="0">
                <a:latin typeface="Times New Roman"/>
                <a:cs typeface="Times New Roman"/>
              </a:rPr>
              <a:t>Conversion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train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sequence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55"/>
              </a:spcBef>
            </a:pPr>
            <a:endParaRPr sz="2000">
              <a:latin typeface="Times New Roman"/>
              <a:cs typeface="Times New Roman"/>
            </a:endParaRPr>
          </a:p>
          <a:p>
            <a:pPr marR="1086485" algn="ctr">
              <a:lnSpc>
                <a:spcPct val="100000"/>
              </a:lnSpc>
            </a:pPr>
            <a:r>
              <a:rPr sz="1800" spc="-20" dirty="0">
                <a:latin typeface="Verdana"/>
                <a:cs typeface="Verdana"/>
              </a:rPr>
              <a:t>s(t)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53107" y="3062985"/>
            <a:ext cx="527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5" baseline="3086" dirty="0">
                <a:latin typeface="Verdana"/>
                <a:cs typeface="Verdana"/>
              </a:rPr>
              <a:t>x</a:t>
            </a:r>
            <a:r>
              <a:rPr sz="1150" spc="-10" dirty="0">
                <a:latin typeface="Verdana"/>
                <a:cs typeface="Verdana"/>
              </a:rPr>
              <a:t>c</a:t>
            </a:r>
            <a:r>
              <a:rPr sz="2700" spc="-15" baseline="3086" dirty="0">
                <a:latin typeface="Verdana"/>
                <a:cs typeface="Verdana"/>
              </a:rPr>
              <a:t>(t)</a:t>
            </a:r>
            <a:endParaRPr sz="2700" baseline="3086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90894" y="3062985"/>
            <a:ext cx="1391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5" baseline="3086" dirty="0">
                <a:latin typeface="Verdana"/>
                <a:cs typeface="Verdana"/>
              </a:rPr>
              <a:t>x[n]=x</a:t>
            </a:r>
            <a:r>
              <a:rPr sz="1150" spc="-10" dirty="0">
                <a:latin typeface="Verdana"/>
                <a:cs typeface="Verdana"/>
              </a:rPr>
              <a:t>c</a:t>
            </a:r>
            <a:r>
              <a:rPr sz="2700" spc="-15" baseline="3086" dirty="0">
                <a:latin typeface="Verdana"/>
                <a:cs typeface="Verdana"/>
              </a:rPr>
              <a:t>(nT)</a:t>
            </a:r>
            <a:endParaRPr sz="2700" baseline="3086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6072" y="4371340"/>
            <a:ext cx="527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5" baseline="3086" dirty="0">
                <a:latin typeface="Verdana"/>
                <a:cs typeface="Verdana"/>
              </a:rPr>
              <a:t>x</a:t>
            </a:r>
            <a:r>
              <a:rPr sz="1150" spc="-10" dirty="0">
                <a:latin typeface="Verdana"/>
                <a:cs typeface="Verdana"/>
              </a:rPr>
              <a:t>c</a:t>
            </a:r>
            <a:r>
              <a:rPr sz="2700" spc="-15" baseline="3086" dirty="0">
                <a:latin typeface="Verdana"/>
                <a:cs typeface="Verdana"/>
              </a:rPr>
              <a:t>(t)</a:t>
            </a:r>
            <a:endParaRPr sz="2700" baseline="3086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3444" y="5400547"/>
            <a:ext cx="186943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9335" algn="l"/>
              </a:tabLst>
            </a:pPr>
            <a:r>
              <a:rPr sz="1600" i="1" spc="-40" dirty="0">
                <a:latin typeface="Times New Roman"/>
                <a:cs typeface="Times New Roman"/>
              </a:rPr>
              <a:t>-</a:t>
            </a:r>
            <a:r>
              <a:rPr sz="1600" i="1" spc="-25" dirty="0">
                <a:latin typeface="Times New Roman"/>
                <a:cs typeface="Times New Roman"/>
              </a:rPr>
              <a:t>3T-2T-</a:t>
            </a:r>
            <a:r>
              <a:rPr sz="1600" i="1" dirty="0">
                <a:latin typeface="Times New Roman"/>
                <a:cs typeface="Times New Roman"/>
              </a:rPr>
              <a:t>T</a:t>
            </a:r>
            <a:r>
              <a:rPr sz="1600" i="1" spc="8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0</a:t>
            </a:r>
            <a:r>
              <a:rPr sz="1600" i="1" dirty="0">
                <a:latin typeface="Times New Roman"/>
                <a:cs typeface="Times New Roman"/>
              </a:rPr>
              <a:t>	T</a:t>
            </a:r>
            <a:r>
              <a:rPr sz="1600" i="1" spc="195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2T3T4T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68597" y="4532883"/>
            <a:ext cx="4324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Verdana"/>
                <a:cs typeface="Verdana"/>
              </a:rPr>
              <a:t>s(t)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65550" y="5203444"/>
            <a:ext cx="1162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Verdana"/>
                <a:cs typeface="Verdana"/>
              </a:rPr>
              <a:t>t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55738" y="4471923"/>
            <a:ext cx="506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Verdana"/>
                <a:cs typeface="Verdana"/>
              </a:rPr>
              <a:t>x[n]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43000" y="4431029"/>
            <a:ext cx="2590800" cy="1016000"/>
            <a:chOff x="1143000" y="4431029"/>
            <a:chExt cx="2590800" cy="1016000"/>
          </a:xfrm>
        </p:grpSpPr>
        <p:sp>
          <p:nvSpPr>
            <p:cNvPr id="19" name="object 19"/>
            <p:cNvSpPr/>
            <p:nvPr/>
          </p:nvSpPr>
          <p:spPr>
            <a:xfrm>
              <a:off x="1524381" y="4644008"/>
              <a:ext cx="1676400" cy="384810"/>
            </a:xfrm>
            <a:custGeom>
              <a:avLst/>
              <a:gdLst/>
              <a:ahLst/>
              <a:cxnLst/>
              <a:rect l="l" t="t" r="r" b="b"/>
              <a:pathLst>
                <a:path w="1676400" h="384810">
                  <a:moveTo>
                    <a:pt x="0" y="232410"/>
                  </a:moveTo>
                  <a:lnTo>
                    <a:pt x="46990" y="202565"/>
                  </a:lnTo>
                  <a:lnTo>
                    <a:pt x="93980" y="173990"/>
                  </a:lnTo>
                  <a:lnTo>
                    <a:pt x="140970" y="146050"/>
                  </a:lnTo>
                  <a:lnTo>
                    <a:pt x="187325" y="119380"/>
                  </a:lnTo>
                  <a:lnTo>
                    <a:pt x="234315" y="93980"/>
                  </a:lnTo>
                  <a:lnTo>
                    <a:pt x="281305" y="71120"/>
                  </a:lnTo>
                  <a:lnTo>
                    <a:pt x="328295" y="50800"/>
                  </a:lnTo>
                  <a:lnTo>
                    <a:pt x="375285" y="33020"/>
                  </a:lnTo>
                  <a:lnTo>
                    <a:pt x="422275" y="19050"/>
                  </a:lnTo>
                  <a:lnTo>
                    <a:pt x="468630" y="8255"/>
                  </a:lnTo>
                  <a:lnTo>
                    <a:pt x="515620" y="1905"/>
                  </a:lnTo>
                  <a:lnTo>
                    <a:pt x="562610" y="0"/>
                  </a:lnTo>
                  <a:lnTo>
                    <a:pt x="609600" y="3810"/>
                  </a:lnTo>
                  <a:lnTo>
                    <a:pt x="647700" y="12065"/>
                  </a:lnTo>
                  <a:lnTo>
                    <a:pt x="687070" y="27305"/>
                  </a:lnTo>
                  <a:lnTo>
                    <a:pt x="725805" y="48260"/>
                  </a:lnTo>
                  <a:lnTo>
                    <a:pt x="765810" y="73660"/>
                  </a:lnTo>
                  <a:lnTo>
                    <a:pt x="805180" y="102870"/>
                  </a:lnTo>
                  <a:lnTo>
                    <a:pt x="845185" y="135255"/>
                  </a:lnTo>
                  <a:lnTo>
                    <a:pt x="884555" y="168910"/>
                  </a:lnTo>
                  <a:lnTo>
                    <a:pt x="923925" y="203835"/>
                  </a:lnTo>
                  <a:lnTo>
                    <a:pt x="963294" y="237490"/>
                  </a:lnTo>
                  <a:lnTo>
                    <a:pt x="1002030" y="270510"/>
                  </a:lnTo>
                  <a:lnTo>
                    <a:pt x="1040130" y="300990"/>
                  </a:lnTo>
                  <a:lnTo>
                    <a:pt x="1077595" y="328295"/>
                  </a:lnTo>
                  <a:lnTo>
                    <a:pt x="1114425" y="351790"/>
                  </a:lnTo>
                  <a:lnTo>
                    <a:pt x="1149985" y="368935"/>
                  </a:lnTo>
                  <a:lnTo>
                    <a:pt x="1219200" y="384810"/>
                  </a:lnTo>
                  <a:lnTo>
                    <a:pt x="1260475" y="379095"/>
                  </a:lnTo>
                  <a:lnTo>
                    <a:pt x="1302385" y="363855"/>
                  </a:lnTo>
                  <a:lnTo>
                    <a:pt x="1344295" y="340995"/>
                  </a:lnTo>
                  <a:lnTo>
                    <a:pt x="1386205" y="311150"/>
                  </a:lnTo>
                  <a:lnTo>
                    <a:pt x="1426845" y="276225"/>
                  </a:lnTo>
                  <a:lnTo>
                    <a:pt x="1466850" y="237490"/>
                  </a:lnTo>
                  <a:lnTo>
                    <a:pt x="1504950" y="197485"/>
                  </a:lnTo>
                  <a:lnTo>
                    <a:pt x="1540510" y="156845"/>
                  </a:lnTo>
                  <a:lnTo>
                    <a:pt x="1574165" y="117475"/>
                  </a:lnTo>
                  <a:lnTo>
                    <a:pt x="1605280" y="81280"/>
                  </a:lnTo>
                  <a:lnTo>
                    <a:pt x="1632585" y="48895"/>
                  </a:lnTo>
                  <a:lnTo>
                    <a:pt x="1656714" y="22225"/>
                  </a:lnTo>
                  <a:lnTo>
                    <a:pt x="1676400" y="381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3000" y="4646675"/>
              <a:ext cx="2590800" cy="800100"/>
            </a:xfrm>
            <a:custGeom>
              <a:avLst/>
              <a:gdLst/>
              <a:ahLst/>
              <a:cxnLst/>
              <a:rect l="l" t="t" r="r" b="b"/>
              <a:pathLst>
                <a:path w="2590800" h="800100">
                  <a:moveTo>
                    <a:pt x="2057400" y="0"/>
                  </a:moveTo>
                  <a:lnTo>
                    <a:pt x="2019300" y="76200"/>
                  </a:lnTo>
                  <a:lnTo>
                    <a:pt x="2051050" y="76200"/>
                  </a:lnTo>
                  <a:lnTo>
                    <a:pt x="2051050" y="755650"/>
                  </a:lnTo>
                  <a:lnTo>
                    <a:pt x="1835150" y="755650"/>
                  </a:lnTo>
                  <a:lnTo>
                    <a:pt x="1835150" y="336550"/>
                  </a:lnTo>
                  <a:lnTo>
                    <a:pt x="1866900" y="336550"/>
                  </a:lnTo>
                  <a:lnTo>
                    <a:pt x="1828800" y="260350"/>
                  </a:lnTo>
                  <a:lnTo>
                    <a:pt x="1790700" y="336550"/>
                  </a:lnTo>
                  <a:lnTo>
                    <a:pt x="1822450" y="336550"/>
                  </a:lnTo>
                  <a:lnTo>
                    <a:pt x="1822450" y="755650"/>
                  </a:lnTo>
                  <a:lnTo>
                    <a:pt x="1606550" y="755650"/>
                  </a:lnTo>
                  <a:lnTo>
                    <a:pt x="1606550" y="463550"/>
                  </a:lnTo>
                  <a:lnTo>
                    <a:pt x="1638300" y="463550"/>
                  </a:lnTo>
                  <a:lnTo>
                    <a:pt x="1600200" y="387350"/>
                  </a:lnTo>
                  <a:lnTo>
                    <a:pt x="1562100" y="463550"/>
                  </a:lnTo>
                  <a:lnTo>
                    <a:pt x="1593850" y="463550"/>
                  </a:lnTo>
                  <a:lnTo>
                    <a:pt x="1593850" y="755650"/>
                  </a:lnTo>
                  <a:lnTo>
                    <a:pt x="1377950" y="755650"/>
                  </a:lnTo>
                  <a:lnTo>
                    <a:pt x="1377950" y="342900"/>
                  </a:lnTo>
                  <a:lnTo>
                    <a:pt x="1409700" y="342900"/>
                  </a:lnTo>
                  <a:lnTo>
                    <a:pt x="1371600" y="266700"/>
                  </a:lnTo>
                  <a:lnTo>
                    <a:pt x="1333500" y="342900"/>
                  </a:lnTo>
                  <a:lnTo>
                    <a:pt x="1365250" y="342900"/>
                  </a:lnTo>
                  <a:lnTo>
                    <a:pt x="1365250" y="755650"/>
                  </a:lnTo>
                  <a:lnTo>
                    <a:pt x="1149350" y="755650"/>
                  </a:lnTo>
                  <a:lnTo>
                    <a:pt x="1149350" y="152400"/>
                  </a:lnTo>
                  <a:lnTo>
                    <a:pt x="1181100" y="152400"/>
                  </a:lnTo>
                  <a:lnTo>
                    <a:pt x="1143000" y="76200"/>
                  </a:lnTo>
                  <a:lnTo>
                    <a:pt x="1104900" y="152400"/>
                  </a:lnTo>
                  <a:lnTo>
                    <a:pt x="1136650" y="152400"/>
                  </a:lnTo>
                  <a:lnTo>
                    <a:pt x="1136650" y="755650"/>
                  </a:lnTo>
                  <a:lnTo>
                    <a:pt x="920750" y="755650"/>
                  </a:lnTo>
                  <a:lnTo>
                    <a:pt x="920750" y="76200"/>
                  </a:lnTo>
                  <a:lnTo>
                    <a:pt x="952500" y="76200"/>
                  </a:lnTo>
                  <a:lnTo>
                    <a:pt x="914400" y="0"/>
                  </a:lnTo>
                  <a:lnTo>
                    <a:pt x="876300" y="76200"/>
                  </a:lnTo>
                  <a:lnTo>
                    <a:pt x="908050" y="76200"/>
                  </a:lnTo>
                  <a:lnTo>
                    <a:pt x="908050" y="755650"/>
                  </a:lnTo>
                  <a:lnTo>
                    <a:pt x="692150" y="755650"/>
                  </a:lnTo>
                  <a:lnTo>
                    <a:pt x="692150" y="133350"/>
                  </a:lnTo>
                  <a:lnTo>
                    <a:pt x="723900" y="133350"/>
                  </a:lnTo>
                  <a:lnTo>
                    <a:pt x="685800" y="57150"/>
                  </a:lnTo>
                  <a:lnTo>
                    <a:pt x="647700" y="133350"/>
                  </a:lnTo>
                  <a:lnTo>
                    <a:pt x="679450" y="133350"/>
                  </a:lnTo>
                  <a:lnTo>
                    <a:pt x="679450" y="755650"/>
                  </a:lnTo>
                  <a:lnTo>
                    <a:pt x="463550" y="755650"/>
                  </a:lnTo>
                  <a:lnTo>
                    <a:pt x="463550" y="266700"/>
                  </a:lnTo>
                  <a:lnTo>
                    <a:pt x="495300" y="266700"/>
                  </a:lnTo>
                  <a:lnTo>
                    <a:pt x="457200" y="190500"/>
                  </a:lnTo>
                  <a:lnTo>
                    <a:pt x="419100" y="266700"/>
                  </a:lnTo>
                  <a:lnTo>
                    <a:pt x="450850" y="266700"/>
                  </a:lnTo>
                  <a:lnTo>
                    <a:pt x="450850" y="755650"/>
                  </a:lnTo>
                  <a:lnTo>
                    <a:pt x="76200" y="755650"/>
                  </a:lnTo>
                  <a:lnTo>
                    <a:pt x="76200" y="723900"/>
                  </a:lnTo>
                  <a:lnTo>
                    <a:pt x="0" y="762000"/>
                  </a:lnTo>
                  <a:lnTo>
                    <a:pt x="76200" y="800100"/>
                  </a:lnTo>
                  <a:lnTo>
                    <a:pt x="76200" y="768350"/>
                  </a:lnTo>
                  <a:lnTo>
                    <a:pt x="2514600" y="768350"/>
                  </a:lnTo>
                  <a:lnTo>
                    <a:pt x="2514600" y="800100"/>
                  </a:lnTo>
                  <a:lnTo>
                    <a:pt x="2590800" y="762000"/>
                  </a:lnTo>
                  <a:lnTo>
                    <a:pt x="2514600" y="723900"/>
                  </a:lnTo>
                  <a:lnTo>
                    <a:pt x="2514600" y="755650"/>
                  </a:lnTo>
                  <a:lnTo>
                    <a:pt x="2063750" y="755650"/>
                  </a:lnTo>
                  <a:lnTo>
                    <a:pt x="2063750" y="76200"/>
                  </a:lnTo>
                  <a:lnTo>
                    <a:pt x="2095500" y="76200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10686" y="4609083"/>
              <a:ext cx="323850" cy="486409"/>
            </a:xfrm>
            <a:custGeom>
              <a:avLst/>
              <a:gdLst/>
              <a:ahLst/>
              <a:cxnLst/>
              <a:rect l="l" t="t" r="r" b="b"/>
              <a:pathLst>
                <a:path w="323850" h="486410">
                  <a:moveTo>
                    <a:pt x="323850" y="0"/>
                  </a:moveTo>
                  <a:lnTo>
                    <a:pt x="165100" y="0"/>
                  </a:lnTo>
                  <a:lnTo>
                    <a:pt x="0" y="486029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76730" y="4437506"/>
              <a:ext cx="419734" cy="324485"/>
            </a:xfrm>
            <a:custGeom>
              <a:avLst/>
              <a:gdLst/>
              <a:ahLst/>
              <a:cxnLst/>
              <a:rect l="l" t="t" r="r" b="b"/>
              <a:pathLst>
                <a:path w="419735" h="324485">
                  <a:moveTo>
                    <a:pt x="0" y="0"/>
                  </a:moveTo>
                  <a:lnTo>
                    <a:pt x="206375" y="0"/>
                  </a:lnTo>
                  <a:lnTo>
                    <a:pt x="419227" y="323977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419600" y="4546853"/>
            <a:ext cx="2969895" cy="927100"/>
            <a:chOff x="4419600" y="4546853"/>
            <a:chExt cx="2969895" cy="927100"/>
          </a:xfrm>
        </p:grpSpPr>
        <p:sp>
          <p:nvSpPr>
            <p:cNvPr id="24" name="object 24"/>
            <p:cNvSpPr/>
            <p:nvPr/>
          </p:nvSpPr>
          <p:spPr>
            <a:xfrm>
              <a:off x="4800981" y="4670678"/>
              <a:ext cx="1676400" cy="384175"/>
            </a:xfrm>
            <a:custGeom>
              <a:avLst/>
              <a:gdLst/>
              <a:ahLst/>
              <a:cxnLst/>
              <a:rect l="l" t="t" r="r" b="b"/>
              <a:pathLst>
                <a:path w="1676400" h="384175">
                  <a:moveTo>
                    <a:pt x="0" y="231648"/>
                  </a:moveTo>
                  <a:lnTo>
                    <a:pt x="46990" y="202438"/>
                  </a:lnTo>
                  <a:lnTo>
                    <a:pt x="93980" y="173990"/>
                  </a:lnTo>
                  <a:lnTo>
                    <a:pt x="140970" y="146050"/>
                  </a:lnTo>
                  <a:lnTo>
                    <a:pt x="187325" y="119380"/>
                  </a:lnTo>
                  <a:lnTo>
                    <a:pt x="234315" y="93980"/>
                  </a:lnTo>
                  <a:lnTo>
                    <a:pt x="281305" y="71120"/>
                  </a:lnTo>
                  <a:lnTo>
                    <a:pt x="328295" y="50800"/>
                  </a:lnTo>
                  <a:lnTo>
                    <a:pt x="375285" y="33020"/>
                  </a:lnTo>
                  <a:lnTo>
                    <a:pt x="422275" y="19050"/>
                  </a:lnTo>
                  <a:lnTo>
                    <a:pt x="468630" y="8255"/>
                  </a:lnTo>
                  <a:lnTo>
                    <a:pt x="515620" y="1905"/>
                  </a:lnTo>
                  <a:lnTo>
                    <a:pt x="562610" y="0"/>
                  </a:lnTo>
                  <a:lnTo>
                    <a:pt x="609600" y="3175"/>
                  </a:lnTo>
                  <a:lnTo>
                    <a:pt x="647700" y="12065"/>
                  </a:lnTo>
                  <a:lnTo>
                    <a:pt x="687070" y="27305"/>
                  </a:lnTo>
                  <a:lnTo>
                    <a:pt x="725805" y="48260"/>
                  </a:lnTo>
                  <a:lnTo>
                    <a:pt x="765810" y="73660"/>
                  </a:lnTo>
                  <a:lnTo>
                    <a:pt x="805180" y="102870"/>
                  </a:lnTo>
                  <a:lnTo>
                    <a:pt x="845185" y="135255"/>
                  </a:lnTo>
                  <a:lnTo>
                    <a:pt x="884555" y="168910"/>
                  </a:lnTo>
                  <a:lnTo>
                    <a:pt x="923925" y="203073"/>
                  </a:lnTo>
                  <a:lnTo>
                    <a:pt x="963294" y="237363"/>
                  </a:lnTo>
                  <a:lnTo>
                    <a:pt x="1002030" y="270383"/>
                  </a:lnTo>
                  <a:lnTo>
                    <a:pt x="1040130" y="300863"/>
                  </a:lnTo>
                  <a:lnTo>
                    <a:pt x="1077595" y="328168"/>
                  </a:lnTo>
                  <a:lnTo>
                    <a:pt x="1114425" y="351028"/>
                  </a:lnTo>
                  <a:lnTo>
                    <a:pt x="1149985" y="368808"/>
                  </a:lnTo>
                  <a:lnTo>
                    <a:pt x="1219200" y="384048"/>
                  </a:lnTo>
                  <a:lnTo>
                    <a:pt x="1260475" y="378968"/>
                  </a:lnTo>
                  <a:lnTo>
                    <a:pt x="1302385" y="363728"/>
                  </a:lnTo>
                  <a:lnTo>
                    <a:pt x="1344295" y="340868"/>
                  </a:lnTo>
                  <a:lnTo>
                    <a:pt x="1386205" y="311023"/>
                  </a:lnTo>
                  <a:lnTo>
                    <a:pt x="1426845" y="276098"/>
                  </a:lnTo>
                  <a:lnTo>
                    <a:pt x="1466850" y="237363"/>
                  </a:lnTo>
                  <a:lnTo>
                    <a:pt x="1504950" y="197358"/>
                  </a:lnTo>
                  <a:lnTo>
                    <a:pt x="1540510" y="156845"/>
                  </a:lnTo>
                  <a:lnTo>
                    <a:pt x="1574165" y="117475"/>
                  </a:lnTo>
                  <a:lnTo>
                    <a:pt x="1605280" y="80645"/>
                  </a:lnTo>
                  <a:lnTo>
                    <a:pt x="1632585" y="48895"/>
                  </a:lnTo>
                  <a:lnTo>
                    <a:pt x="1656714" y="22225"/>
                  </a:lnTo>
                  <a:lnTo>
                    <a:pt x="1676400" y="3175"/>
                  </a:lnTo>
                </a:path>
              </a:pathLst>
            </a:custGeom>
            <a:ln w="12953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19600" y="4635245"/>
              <a:ext cx="2590800" cy="838200"/>
            </a:xfrm>
            <a:custGeom>
              <a:avLst/>
              <a:gdLst/>
              <a:ahLst/>
              <a:cxnLst/>
              <a:rect l="l" t="t" r="r" b="b"/>
              <a:pathLst>
                <a:path w="2590800" h="838200">
                  <a:moveTo>
                    <a:pt x="2057400" y="0"/>
                  </a:moveTo>
                  <a:lnTo>
                    <a:pt x="2042795" y="3174"/>
                  </a:lnTo>
                  <a:lnTo>
                    <a:pt x="2030730" y="11429"/>
                  </a:lnTo>
                  <a:lnTo>
                    <a:pt x="2022475" y="23494"/>
                  </a:lnTo>
                  <a:lnTo>
                    <a:pt x="2019300" y="38099"/>
                  </a:lnTo>
                  <a:lnTo>
                    <a:pt x="2022475" y="53339"/>
                  </a:lnTo>
                  <a:lnTo>
                    <a:pt x="2030730" y="65404"/>
                  </a:lnTo>
                  <a:lnTo>
                    <a:pt x="2042795" y="73659"/>
                  </a:lnTo>
                  <a:lnTo>
                    <a:pt x="2051050" y="74929"/>
                  </a:lnTo>
                  <a:lnTo>
                    <a:pt x="2051050" y="793749"/>
                  </a:lnTo>
                  <a:lnTo>
                    <a:pt x="1835150" y="793749"/>
                  </a:lnTo>
                  <a:lnTo>
                    <a:pt x="1835150" y="335279"/>
                  </a:lnTo>
                  <a:lnTo>
                    <a:pt x="1843405" y="334009"/>
                  </a:lnTo>
                  <a:lnTo>
                    <a:pt x="1855470" y="325754"/>
                  </a:lnTo>
                  <a:lnTo>
                    <a:pt x="1863725" y="313689"/>
                  </a:lnTo>
                  <a:lnTo>
                    <a:pt x="1866900" y="298449"/>
                  </a:lnTo>
                  <a:lnTo>
                    <a:pt x="1863725" y="283844"/>
                  </a:lnTo>
                  <a:lnTo>
                    <a:pt x="1855470" y="271779"/>
                  </a:lnTo>
                  <a:lnTo>
                    <a:pt x="1843405" y="263524"/>
                  </a:lnTo>
                  <a:lnTo>
                    <a:pt x="1828800" y="260349"/>
                  </a:lnTo>
                  <a:lnTo>
                    <a:pt x="1814195" y="263524"/>
                  </a:lnTo>
                  <a:lnTo>
                    <a:pt x="1802130" y="271779"/>
                  </a:lnTo>
                  <a:lnTo>
                    <a:pt x="1793875" y="283844"/>
                  </a:lnTo>
                  <a:lnTo>
                    <a:pt x="1790700" y="298449"/>
                  </a:lnTo>
                  <a:lnTo>
                    <a:pt x="1793875" y="313689"/>
                  </a:lnTo>
                  <a:lnTo>
                    <a:pt x="1802130" y="325754"/>
                  </a:lnTo>
                  <a:lnTo>
                    <a:pt x="1814195" y="334009"/>
                  </a:lnTo>
                  <a:lnTo>
                    <a:pt x="1822450" y="335279"/>
                  </a:lnTo>
                  <a:lnTo>
                    <a:pt x="1822450" y="793749"/>
                  </a:lnTo>
                  <a:lnTo>
                    <a:pt x="1606550" y="793749"/>
                  </a:lnTo>
                  <a:lnTo>
                    <a:pt x="1606550" y="462279"/>
                  </a:lnTo>
                  <a:lnTo>
                    <a:pt x="1614805" y="461009"/>
                  </a:lnTo>
                  <a:lnTo>
                    <a:pt x="1626870" y="452754"/>
                  </a:lnTo>
                  <a:lnTo>
                    <a:pt x="1635125" y="440689"/>
                  </a:lnTo>
                  <a:lnTo>
                    <a:pt x="1638300" y="425449"/>
                  </a:lnTo>
                  <a:lnTo>
                    <a:pt x="1635125" y="410844"/>
                  </a:lnTo>
                  <a:lnTo>
                    <a:pt x="1626870" y="398779"/>
                  </a:lnTo>
                  <a:lnTo>
                    <a:pt x="1614805" y="390524"/>
                  </a:lnTo>
                  <a:lnTo>
                    <a:pt x="1600200" y="387349"/>
                  </a:lnTo>
                  <a:lnTo>
                    <a:pt x="1585595" y="390524"/>
                  </a:lnTo>
                  <a:lnTo>
                    <a:pt x="1573530" y="398779"/>
                  </a:lnTo>
                  <a:lnTo>
                    <a:pt x="1565275" y="410844"/>
                  </a:lnTo>
                  <a:lnTo>
                    <a:pt x="1562100" y="425449"/>
                  </a:lnTo>
                  <a:lnTo>
                    <a:pt x="1565275" y="440689"/>
                  </a:lnTo>
                  <a:lnTo>
                    <a:pt x="1573530" y="452754"/>
                  </a:lnTo>
                  <a:lnTo>
                    <a:pt x="1585595" y="461009"/>
                  </a:lnTo>
                  <a:lnTo>
                    <a:pt x="1593850" y="462279"/>
                  </a:lnTo>
                  <a:lnTo>
                    <a:pt x="1593850" y="793749"/>
                  </a:lnTo>
                  <a:lnTo>
                    <a:pt x="1377950" y="793749"/>
                  </a:lnTo>
                  <a:lnTo>
                    <a:pt x="1377950" y="341629"/>
                  </a:lnTo>
                  <a:lnTo>
                    <a:pt x="1386205" y="340359"/>
                  </a:lnTo>
                  <a:lnTo>
                    <a:pt x="1398270" y="332104"/>
                  </a:lnTo>
                  <a:lnTo>
                    <a:pt x="1406525" y="320039"/>
                  </a:lnTo>
                  <a:lnTo>
                    <a:pt x="1409700" y="304799"/>
                  </a:lnTo>
                  <a:lnTo>
                    <a:pt x="1406525" y="290194"/>
                  </a:lnTo>
                  <a:lnTo>
                    <a:pt x="1398270" y="278129"/>
                  </a:lnTo>
                  <a:lnTo>
                    <a:pt x="1386205" y="269874"/>
                  </a:lnTo>
                  <a:lnTo>
                    <a:pt x="1371600" y="266699"/>
                  </a:lnTo>
                  <a:lnTo>
                    <a:pt x="1356995" y="269874"/>
                  </a:lnTo>
                  <a:lnTo>
                    <a:pt x="1344930" y="278129"/>
                  </a:lnTo>
                  <a:lnTo>
                    <a:pt x="1336675" y="290194"/>
                  </a:lnTo>
                  <a:lnTo>
                    <a:pt x="1333500" y="304799"/>
                  </a:lnTo>
                  <a:lnTo>
                    <a:pt x="1336675" y="320039"/>
                  </a:lnTo>
                  <a:lnTo>
                    <a:pt x="1344930" y="332104"/>
                  </a:lnTo>
                  <a:lnTo>
                    <a:pt x="1356995" y="340359"/>
                  </a:lnTo>
                  <a:lnTo>
                    <a:pt x="1365250" y="341629"/>
                  </a:lnTo>
                  <a:lnTo>
                    <a:pt x="1365250" y="793749"/>
                  </a:lnTo>
                  <a:lnTo>
                    <a:pt x="1149350" y="793749"/>
                  </a:lnTo>
                  <a:lnTo>
                    <a:pt x="1149350" y="151129"/>
                  </a:lnTo>
                  <a:lnTo>
                    <a:pt x="1157605" y="149859"/>
                  </a:lnTo>
                  <a:lnTo>
                    <a:pt x="1169670" y="141604"/>
                  </a:lnTo>
                  <a:lnTo>
                    <a:pt x="1177925" y="129539"/>
                  </a:lnTo>
                  <a:lnTo>
                    <a:pt x="1181100" y="114299"/>
                  </a:lnTo>
                  <a:lnTo>
                    <a:pt x="1177925" y="99694"/>
                  </a:lnTo>
                  <a:lnTo>
                    <a:pt x="1169670" y="87629"/>
                  </a:lnTo>
                  <a:lnTo>
                    <a:pt x="1157605" y="79374"/>
                  </a:lnTo>
                  <a:lnTo>
                    <a:pt x="1143000" y="76199"/>
                  </a:lnTo>
                  <a:lnTo>
                    <a:pt x="1128395" y="79374"/>
                  </a:lnTo>
                  <a:lnTo>
                    <a:pt x="1116330" y="87629"/>
                  </a:lnTo>
                  <a:lnTo>
                    <a:pt x="1108075" y="99694"/>
                  </a:lnTo>
                  <a:lnTo>
                    <a:pt x="1104900" y="114299"/>
                  </a:lnTo>
                  <a:lnTo>
                    <a:pt x="1108075" y="129539"/>
                  </a:lnTo>
                  <a:lnTo>
                    <a:pt x="1116330" y="141604"/>
                  </a:lnTo>
                  <a:lnTo>
                    <a:pt x="1128395" y="149859"/>
                  </a:lnTo>
                  <a:lnTo>
                    <a:pt x="1136650" y="151129"/>
                  </a:lnTo>
                  <a:lnTo>
                    <a:pt x="1136650" y="793749"/>
                  </a:lnTo>
                  <a:lnTo>
                    <a:pt x="920750" y="793749"/>
                  </a:lnTo>
                  <a:lnTo>
                    <a:pt x="920750" y="74929"/>
                  </a:lnTo>
                  <a:lnTo>
                    <a:pt x="929005" y="73659"/>
                  </a:lnTo>
                  <a:lnTo>
                    <a:pt x="941069" y="65404"/>
                  </a:lnTo>
                  <a:lnTo>
                    <a:pt x="949325" y="53339"/>
                  </a:lnTo>
                  <a:lnTo>
                    <a:pt x="952500" y="38099"/>
                  </a:lnTo>
                  <a:lnTo>
                    <a:pt x="949325" y="23494"/>
                  </a:lnTo>
                  <a:lnTo>
                    <a:pt x="941069" y="11429"/>
                  </a:lnTo>
                  <a:lnTo>
                    <a:pt x="929005" y="3174"/>
                  </a:lnTo>
                  <a:lnTo>
                    <a:pt x="914400" y="0"/>
                  </a:lnTo>
                  <a:lnTo>
                    <a:pt x="899794" y="3174"/>
                  </a:lnTo>
                  <a:lnTo>
                    <a:pt x="887730" y="11429"/>
                  </a:lnTo>
                  <a:lnTo>
                    <a:pt x="879475" y="23494"/>
                  </a:lnTo>
                  <a:lnTo>
                    <a:pt x="876300" y="38099"/>
                  </a:lnTo>
                  <a:lnTo>
                    <a:pt x="879475" y="53339"/>
                  </a:lnTo>
                  <a:lnTo>
                    <a:pt x="887730" y="65404"/>
                  </a:lnTo>
                  <a:lnTo>
                    <a:pt x="899794" y="73659"/>
                  </a:lnTo>
                  <a:lnTo>
                    <a:pt x="908050" y="74929"/>
                  </a:lnTo>
                  <a:lnTo>
                    <a:pt x="908050" y="793749"/>
                  </a:lnTo>
                  <a:lnTo>
                    <a:pt x="692150" y="793749"/>
                  </a:lnTo>
                  <a:lnTo>
                    <a:pt x="692150" y="132079"/>
                  </a:lnTo>
                  <a:lnTo>
                    <a:pt x="700405" y="130809"/>
                  </a:lnTo>
                  <a:lnTo>
                    <a:pt x="712469" y="122554"/>
                  </a:lnTo>
                  <a:lnTo>
                    <a:pt x="720725" y="110489"/>
                  </a:lnTo>
                  <a:lnTo>
                    <a:pt x="723900" y="95249"/>
                  </a:lnTo>
                  <a:lnTo>
                    <a:pt x="720725" y="80644"/>
                  </a:lnTo>
                  <a:lnTo>
                    <a:pt x="712469" y="68579"/>
                  </a:lnTo>
                  <a:lnTo>
                    <a:pt x="700405" y="60324"/>
                  </a:lnTo>
                  <a:lnTo>
                    <a:pt x="685800" y="57149"/>
                  </a:lnTo>
                  <a:lnTo>
                    <a:pt x="671194" y="60324"/>
                  </a:lnTo>
                  <a:lnTo>
                    <a:pt x="659130" y="68579"/>
                  </a:lnTo>
                  <a:lnTo>
                    <a:pt x="650875" y="80644"/>
                  </a:lnTo>
                  <a:lnTo>
                    <a:pt x="647700" y="95249"/>
                  </a:lnTo>
                  <a:lnTo>
                    <a:pt x="650875" y="110489"/>
                  </a:lnTo>
                  <a:lnTo>
                    <a:pt x="659130" y="122554"/>
                  </a:lnTo>
                  <a:lnTo>
                    <a:pt x="671194" y="130809"/>
                  </a:lnTo>
                  <a:lnTo>
                    <a:pt x="679450" y="132079"/>
                  </a:lnTo>
                  <a:lnTo>
                    <a:pt x="679450" y="793749"/>
                  </a:lnTo>
                  <a:lnTo>
                    <a:pt x="463550" y="793749"/>
                  </a:lnTo>
                  <a:lnTo>
                    <a:pt x="463550" y="265429"/>
                  </a:lnTo>
                  <a:lnTo>
                    <a:pt x="471805" y="264159"/>
                  </a:lnTo>
                  <a:lnTo>
                    <a:pt x="483869" y="255904"/>
                  </a:lnTo>
                  <a:lnTo>
                    <a:pt x="492125" y="243839"/>
                  </a:lnTo>
                  <a:lnTo>
                    <a:pt x="495300" y="228599"/>
                  </a:lnTo>
                  <a:lnTo>
                    <a:pt x="492125" y="213994"/>
                  </a:lnTo>
                  <a:lnTo>
                    <a:pt x="483869" y="201929"/>
                  </a:lnTo>
                  <a:lnTo>
                    <a:pt x="471805" y="193674"/>
                  </a:lnTo>
                  <a:lnTo>
                    <a:pt x="457200" y="190499"/>
                  </a:lnTo>
                  <a:lnTo>
                    <a:pt x="442594" y="193674"/>
                  </a:lnTo>
                  <a:lnTo>
                    <a:pt x="430530" y="201929"/>
                  </a:lnTo>
                  <a:lnTo>
                    <a:pt x="422275" y="213994"/>
                  </a:lnTo>
                  <a:lnTo>
                    <a:pt x="419100" y="228599"/>
                  </a:lnTo>
                  <a:lnTo>
                    <a:pt x="422275" y="243839"/>
                  </a:lnTo>
                  <a:lnTo>
                    <a:pt x="430530" y="255904"/>
                  </a:lnTo>
                  <a:lnTo>
                    <a:pt x="442594" y="264159"/>
                  </a:lnTo>
                  <a:lnTo>
                    <a:pt x="450850" y="265429"/>
                  </a:lnTo>
                  <a:lnTo>
                    <a:pt x="450850" y="793749"/>
                  </a:lnTo>
                  <a:lnTo>
                    <a:pt x="76200" y="793749"/>
                  </a:lnTo>
                  <a:lnTo>
                    <a:pt x="76200" y="761999"/>
                  </a:lnTo>
                  <a:lnTo>
                    <a:pt x="0" y="800099"/>
                  </a:lnTo>
                  <a:lnTo>
                    <a:pt x="76200" y="838199"/>
                  </a:lnTo>
                  <a:lnTo>
                    <a:pt x="76200" y="806449"/>
                  </a:lnTo>
                  <a:lnTo>
                    <a:pt x="2514600" y="806449"/>
                  </a:lnTo>
                  <a:lnTo>
                    <a:pt x="2514600" y="838199"/>
                  </a:lnTo>
                  <a:lnTo>
                    <a:pt x="2590800" y="800099"/>
                  </a:lnTo>
                  <a:lnTo>
                    <a:pt x="2514600" y="761999"/>
                  </a:lnTo>
                  <a:lnTo>
                    <a:pt x="2514600" y="793749"/>
                  </a:lnTo>
                  <a:lnTo>
                    <a:pt x="2063750" y="793749"/>
                  </a:lnTo>
                  <a:lnTo>
                    <a:pt x="2063750" y="74929"/>
                  </a:lnTo>
                  <a:lnTo>
                    <a:pt x="2072005" y="73659"/>
                  </a:lnTo>
                  <a:lnTo>
                    <a:pt x="2084070" y="65404"/>
                  </a:lnTo>
                  <a:lnTo>
                    <a:pt x="2092325" y="53339"/>
                  </a:lnTo>
                  <a:lnTo>
                    <a:pt x="2095500" y="38099"/>
                  </a:lnTo>
                  <a:lnTo>
                    <a:pt x="2092325" y="23494"/>
                  </a:lnTo>
                  <a:lnTo>
                    <a:pt x="2084070" y="11429"/>
                  </a:lnTo>
                  <a:lnTo>
                    <a:pt x="2072005" y="3174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77380" y="4553330"/>
              <a:ext cx="905510" cy="666750"/>
            </a:xfrm>
            <a:custGeom>
              <a:avLst/>
              <a:gdLst/>
              <a:ahLst/>
              <a:cxnLst/>
              <a:rect l="l" t="t" r="r" b="b"/>
              <a:pathLst>
                <a:path w="905509" h="666750">
                  <a:moveTo>
                    <a:pt x="905255" y="0"/>
                  </a:moveTo>
                  <a:lnTo>
                    <a:pt x="460628" y="0"/>
                  </a:lnTo>
                  <a:lnTo>
                    <a:pt x="0" y="66675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067804" y="5194300"/>
            <a:ext cx="1708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0" dirty="0">
                <a:latin typeface="Verdana"/>
                <a:cs typeface="Verdana"/>
              </a:rPr>
              <a:t>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10684" y="5434076"/>
            <a:ext cx="18256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40" dirty="0">
                <a:latin typeface="Times New Roman"/>
                <a:cs typeface="Times New Roman"/>
              </a:rPr>
              <a:t>-</a:t>
            </a:r>
            <a:r>
              <a:rPr sz="1600" i="1" dirty="0">
                <a:latin typeface="Times New Roman"/>
                <a:cs typeface="Times New Roman"/>
              </a:rPr>
              <a:t>3</a:t>
            </a:r>
            <a:r>
              <a:rPr sz="1600" i="1" spc="285" dirty="0">
                <a:latin typeface="Times New Roman"/>
                <a:cs typeface="Times New Roman"/>
              </a:rPr>
              <a:t> </a:t>
            </a:r>
            <a:r>
              <a:rPr sz="1600" i="1" spc="-40" dirty="0">
                <a:latin typeface="Times New Roman"/>
                <a:cs typeface="Times New Roman"/>
              </a:rPr>
              <a:t>-</a:t>
            </a:r>
            <a:r>
              <a:rPr sz="1600" i="1" dirty="0">
                <a:latin typeface="Times New Roman"/>
                <a:cs typeface="Times New Roman"/>
              </a:rPr>
              <a:t>2</a:t>
            </a:r>
            <a:r>
              <a:rPr sz="1600" i="1" spc="480" dirty="0">
                <a:latin typeface="Times New Roman"/>
                <a:cs typeface="Times New Roman"/>
              </a:rPr>
              <a:t> </a:t>
            </a:r>
            <a:r>
              <a:rPr sz="1600" i="1" spc="-65" dirty="0">
                <a:latin typeface="Times New Roman"/>
                <a:cs typeface="Times New Roman"/>
              </a:rPr>
              <a:t>-</a:t>
            </a:r>
            <a:r>
              <a:rPr sz="1600" i="1" dirty="0">
                <a:latin typeface="Times New Roman"/>
                <a:cs typeface="Times New Roman"/>
              </a:rPr>
              <a:t>1</a:t>
            </a:r>
            <a:r>
              <a:rPr sz="1600" i="1" spc="39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0</a:t>
            </a:r>
            <a:r>
              <a:rPr sz="1600" i="1" spc="85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1</a:t>
            </a:r>
            <a:r>
              <a:rPr sz="1600" i="1" spc="65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2</a:t>
            </a:r>
            <a:r>
              <a:rPr sz="1600" i="1" spc="100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3</a:t>
            </a:r>
            <a:r>
              <a:rPr sz="1600" i="1" spc="100" dirty="0">
                <a:latin typeface="Times New Roman"/>
                <a:cs typeface="Times New Roman"/>
              </a:rPr>
              <a:t>  </a:t>
            </a:r>
            <a:r>
              <a:rPr sz="1600" i="1" spc="-50" dirty="0">
                <a:latin typeface="Times New Roman"/>
                <a:cs typeface="Times New Roman"/>
              </a:rPr>
              <a:t>4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8370" y="938783"/>
            <a:ext cx="6208013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9827" y="736092"/>
            <a:ext cx="6172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35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037" y="1821180"/>
            <a:ext cx="75082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680" marR="5080" indent="-348615">
              <a:lnSpc>
                <a:spcPct val="100000"/>
              </a:lnSpc>
              <a:spcBef>
                <a:spcPts val="100"/>
              </a:spcBef>
              <a:buChar char="•"/>
              <a:tabLst>
                <a:tab pos="360680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realisable</a:t>
            </a:r>
            <a:r>
              <a:rPr sz="28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squared</a:t>
            </a:r>
            <a:r>
              <a:rPr sz="28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amplitude</a:t>
            </a:r>
            <a:r>
              <a:rPr sz="28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response</a:t>
            </a:r>
            <a:r>
              <a:rPr sz="28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transfer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function</a:t>
            </a:r>
            <a:r>
              <a:rPr sz="28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(and</a:t>
            </a:r>
            <a:r>
              <a:rPr sz="28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its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Times New Roman"/>
                <a:cs typeface="Times New Roman"/>
              </a:rPr>
              <a:t>differential)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28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Times New Roman"/>
                <a:cs typeface="Times New Roman"/>
              </a:rPr>
              <a:t>continuous</a:t>
            </a:r>
            <a:r>
              <a:rPr sz="28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2730245"/>
            <a:ext cx="24898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Such</a:t>
            </a:r>
            <a:r>
              <a:rPr sz="2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functions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88182" y="2648458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8086" y="3281426"/>
            <a:ext cx="7009765" cy="23145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756920" marR="5080" indent="-287655">
              <a:lnSpc>
                <a:spcPts val="3300"/>
              </a:lnSpc>
              <a:spcBef>
                <a:spcPts val="260"/>
              </a:spcBef>
              <a:buChar char="–"/>
              <a:tabLst>
                <a:tab pos="756920" algn="l"/>
              </a:tabLst>
            </a:pP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if</a:t>
            </a:r>
            <a:r>
              <a:rPr sz="2800" spc="-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IIR</a:t>
            </a:r>
            <a:r>
              <a:rPr sz="2800" spc="-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can</a:t>
            </a:r>
            <a:r>
              <a:rPr sz="2800" spc="-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be</a:t>
            </a:r>
            <a:r>
              <a:rPr sz="2800" spc="-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infinite</a:t>
            </a:r>
            <a:r>
              <a:rPr sz="2800" spc="-1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at</a:t>
            </a:r>
            <a:r>
              <a:rPr sz="2800" spc="-3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point</a:t>
            </a:r>
            <a:r>
              <a:rPr sz="2800" spc="-10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but</a:t>
            </a:r>
            <a:r>
              <a:rPr sz="28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around</a:t>
            </a:r>
            <a:r>
              <a:rPr sz="2800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6600"/>
                </a:solidFill>
                <a:latin typeface="Times New Roman"/>
                <a:cs typeface="Times New Roman"/>
              </a:rPr>
              <a:t>that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point</a:t>
            </a:r>
            <a:r>
              <a:rPr sz="2800" spc="-1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cannot</a:t>
            </a:r>
            <a:r>
              <a:rPr sz="2800" spc="-1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be</a:t>
            </a:r>
            <a:r>
              <a:rPr sz="2800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6600"/>
                </a:solidFill>
                <a:latin typeface="Times New Roman"/>
                <a:cs typeface="Times New Roman"/>
              </a:rPr>
              <a:t>zero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755015" indent="-284480">
              <a:lnSpc>
                <a:spcPct val="100000"/>
              </a:lnSpc>
              <a:spcBef>
                <a:spcPts val="500"/>
              </a:spcBef>
              <a:buFont typeface="Arial MT"/>
              <a:buChar char="–"/>
              <a:tabLst>
                <a:tab pos="755015" algn="l"/>
              </a:tabLst>
            </a:pP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if</a:t>
            </a:r>
            <a:r>
              <a:rPr sz="2800" spc="-5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FIR</a:t>
            </a:r>
            <a:r>
              <a:rPr sz="2800" spc="-7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cannot</a:t>
            </a:r>
            <a:r>
              <a:rPr sz="2800" spc="-1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be</a:t>
            </a:r>
            <a:r>
              <a:rPr sz="2800" spc="-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infinite</a:t>
            </a:r>
            <a:r>
              <a:rPr sz="2800" spc="-1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anywhere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356870" marR="23495" indent="-344805">
              <a:lnSpc>
                <a:spcPts val="3300"/>
              </a:lnSpc>
              <a:spcBef>
                <a:spcPts val="900"/>
              </a:spcBef>
              <a:buChar char="•"/>
              <a:tabLst>
                <a:tab pos="356870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Hence</a:t>
            </a:r>
            <a:r>
              <a:rPr sz="28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previous</a:t>
            </a:r>
            <a:r>
              <a:rPr sz="28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differential</a:t>
            </a:r>
            <a:r>
              <a:rPr sz="28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ideal</a:t>
            </a:r>
            <a:r>
              <a:rPr sz="28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response</a:t>
            </a:r>
            <a:r>
              <a:rPr sz="28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Times New Roman"/>
                <a:cs typeface="Times New Roman"/>
              </a:rPr>
              <a:t>is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unrealisable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8370" y="938783"/>
            <a:ext cx="6208013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9827" y="736092"/>
            <a:ext cx="6172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35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1237" y="1834895"/>
            <a:ext cx="7287895" cy="8718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60680" marR="5080" indent="-348615">
              <a:lnSpc>
                <a:spcPts val="3300"/>
              </a:lnSpc>
              <a:spcBef>
                <a:spcPts val="260"/>
              </a:spcBef>
              <a:buFont typeface="Arial MT"/>
              <a:buChar char="•"/>
              <a:tabLst>
                <a:tab pos="360680" algn="l"/>
                <a:tab pos="5742305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For</a:t>
            </a:r>
            <a:r>
              <a:rPr sz="28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example</a:t>
            </a:r>
            <a:r>
              <a:rPr sz="28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magnitude</a:t>
            </a:r>
            <a:r>
              <a:rPr sz="28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response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	of</a:t>
            </a:r>
            <a:r>
              <a:rPr sz="28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digital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28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28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may</a:t>
            </a:r>
            <a:r>
              <a:rPr sz="2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sz="28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given</a:t>
            </a:r>
            <a:r>
              <a:rPr sz="28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as</a:t>
            </a:r>
            <a:r>
              <a:rPr sz="2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indicated</a:t>
            </a:r>
            <a:r>
              <a:rPr sz="28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below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2670" y="2944367"/>
            <a:ext cx="4800600" cy="3549396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1023" y="2225801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699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61944" y="4863846"/>
            <a:ext cx="0" cy="562610"/>
          </a:xfrm>
          <a:custGeom>
            <a:avLst/>
            <a:gdLst/>
            <a:ahLst/>
            <a:cxnLst/>
            <a:rect l="l" t="t" r="r" b="b"/>
            <a:pathLst>
              <a:path h="562610">
                <a:moveTo>
                  <a:pt x="0" y="0"/>
                </a:moveTo>
                <a:lnTo>
                  <a:pt x="0" y="562355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6905" y="3106673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0"/>
                </a:moveTo>
                <a:lnTo>
                  <a:pt x="0" y="44119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15940" y="5768340"/>
            <a:ext cx="0" cy="440690"/>
          </a:xfrm>
          <a:custGeom>
            <a:avLst/>
            <a:gdLst/>
            <a:ahLst/>
            <a:cxnLst/>
            <a:rect l="l" t="t" r="r" b="b"/>
            <a:pathLst>
              <a:path h="440689">
                <a:moveTo>
                  <a:pt x="0" y="0"/>
                </a:moveTo>
                <a:lnTo>
                  <a:pt x="0" y="44043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9696" y="5768340"/>
            <a:ext cx="0" cy="440690"/>
          </a:xfrm>
          <a:custGeom>
            <a:avLst/>
            <a:gdLst/>
            <a:ahLst/>
            <a:cxnLst/>
            <a:rect l="l" t="t" r="r" b="b"/>
            <a:pathLst>
              <a:path h="440689">
                <a:moveTo>
                  <a:pt x="0" y="0"/>
                </a:moveTo>
                <a:lnTo>
                  <a:pt x="0" y="44043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9923" y="2225801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699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38755" y="4863846"/>
            <a:ext cx="0" cy="562610"/>
          </a:xfrm>
          <a:custGeom>
            <a:avLst/>
            <a:gdLst/>
            <a:ahLst/>
            <a:cxnLst/>
            <a:rect l="l" t="t" r="r" b="b"/>
            <a:pathLst>
              <a:path h="562610">
                <a:moveTo>
                  <a:pt x="0" y="0"/>
                </a:moveTo>
                <a:lnTo>
                  <a:pt x="0" y="562355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62300" y="3035807"/>
            <a:ext cx="0" cy="570865"/>
          </a:xfrm>
          <a:custGeom>
            <a:avLst/>
            <a:gdLst/>
            <a:ahLst/>
            <a:cxnLst/>
            <a:rect l="l" t="t" r="r" b="b"/>
            <a:pathLst>
              <a:path h="570864">
                <a:moveTo>
                  <a:pt x="0" y="0"/>
                </a:moveTo>
                <a:lnTo>
                  <a:pt x="0" y="57073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41876" y="3042666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699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51626" y="3106673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0"/>
                </a:moveTo>
                <a:lnTo>
                  <a:pt x="0" y="44119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77005" y="5688329"/>
            <a:ext cx="0" cy="570865"/>
          </a:xfrm>
          <a:custGeom>
            <a:avLst/>
            <a:gdLst/>
            <a:ahLst/>
            <a:cxnLst/>
            <a:rect l="l" t="t" r="r" b="b"/>
            <a:pathLst>
              <a:path h="570864">
                <a:moveTo>
                  <a:pt x="0" y="0"/>
                </a:moveTo>
                <a:lnTo>
                  <a:pt x="0" y="57073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27014" y="2046731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-50" dirty="0">
                <a:latin typeface="Times New Roman"/>
                <a:cs typeface="Times New Roman"/>
              </a:rPr>
              <a:t>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6948" y="1642364"/>
            <a:ext cx="77666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335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94335" algn="l"/>
                <a:tab pos="3562985" algn="l"/>
                <a:tab pos="3839845" algn="l"/>
                <a:tab pos="4501515" algn="l"/>
                <a:tab pos="5795010" algn="l"/>
              </a:tabLst>
            </a:pP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36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6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spc="-10" dirty="0">
                <a:solidFill>
                  <a:srgbClr val="CC00FF"/>
                </a:solidFill>
                <a:latin typeface="Times New Roman"/>
                <a:cs typeface="Times New Roman"/>
              </a:rPr>
              <a:t>passband</a:t>
            </a:r>
            <a:r>
              <a:rPr sz="3600" b="1" dirty="0">
                <a:solidFill>
                  <a:srgbClr val="CC00FF"/>
                </a:solidFill>
                <a:latin typeface="Times New Roman"/>
                <a:cs typeface="Times New Roman"/>
              </a:rPr>
              <a:t>	</a:t>
            </a:r>
            <a:r>
              <a:rPr sz="3525" spc="-75" baseline="-4728" dirty="0">
                <a:latin typeface="Times New Roman"/>
                <a:cs typeface="Times New Roman"/>
              </a:rPr>
              <a:t>0</a:t>
            </a:r>
            <a:r>
              <a:rPr sz="3525" baseline="-4728" dirty="0">
                <a:latin typeface="Times New Roman"/>
                <a:cs typeface="Times New Roman"/>
              </a:rPr>
              <a:t>	</a:t>
            </a:r>
            <a:r>
              <a:rPr sz="3525" baseline="-5910" dirty="0">
                <a:latin typeface="Symbol"/>
                <a:cs typeface="Symbol"/>
              </a:rPr>
              <a:t></a:t>
            </a:r>
            <a:r>
              <a:rPr sz="3525" spc="427" baseline="-5910" dirty="0">
                <a:latin typeface="Times New Roman"/>
                <a:cs typeface="Times New Roman"/>
              </a:rPr>
              <a:t> </a:t>
            </a:r>
            <a:r>
              <a:rPr sz="3525" spc="-75" baseline="-5910" dirty="0">
                <a:latin typeface="Symbol"/>
                <a:cs typeface="Symbol"/>
              </a:rPr>
              <a:t></a:t>
            </a:r>
            <a:r>
              <a:rPr sz="3525" baseline="-5910" dirty="0">
                <a:latin typeface="Times New Roman"/>
                <a:cs typeface="Times New Roman"/>
              </a:rPr>
              <a:t>	</a:t>
            </a:r>
            <a:r>
              <a:rPr sz="3525" baseline="-5910" dirty="0">
                <a:latin typeface="Symbol"/>
                <a:cs typeface="Symbol"/>
              </a:rPr>
              <a:t></a:t>
            </a:r>
            <a:r>
              <a:rPr sz="3525" spc="502" baseline="-5910" dirty="0">
                <a:latin typeface="Times New Roman"/>
                <a:cs typeface="Times New Roman"/>
              </a:rPr>
              <a:t> </a:t>
            </a:r>
            <a:r>
              <a:rPr sz="3525" spc="-75" baseline="-5910" dirty="0">
                <a:latin typeface="Symbol"/>
                <a:cs typeface="Symbol"/>
              </a:rPr>
              <a:t></a:t>
            </a:r>
            <a:r>
              <a:rPr sz="3525" baseline="-5910" dirty="0">
                <a:latin typeface="Times New Roman"/>
                <a:cs typeface="Times New Roman"/>
              </a:rPr>
              <a:t>	</a:t>
            </a: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sz="36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rgbClr val="FF0000"/>
                </a:solidFill>
                <a:latin typeface="Times New Roman"/>
                <a:cs typeface="Times New Roman"/>
              </a:rPr>
              <a:t>require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22651" y="2274824"/>
            <a:ext cx="175704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299845" algn="l"/>
              </a:tabLst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13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(</a:t>
            </a:r>
            <a:r>
              <a:rPr sz="2350" spc="-300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e</a:t>
            </a:r>
            <a:r>
              <a:rPr sz="2350" i="1" spc="240" dirty="0">
                <a:latin typeface="Times New Roman"/>
                <a:cs typeface="Times New Roman"/>
              </a:rPr>
              <a:t> </a:t>
            </a:r>
            <a:r>
              <a:rPr sz="2325" i="1" baseline="23297" dirty="0">
                <a:latin typeface="Times New Roman"/>
                <a:cs typeface="Times New Roman"/>
              </a:rPr>
              <a:t>j</a:t>
            </a:r>
            <a:r>
              <a:rPr sz="2325" baseline="23297" dirty="0">
                <a:latin typeface="Symbol"/>
                <a:cs typeface="Symbol"/>
              </a:rPr>
              <a:t></a:t>
            </a:r>
            <a:r>
              <a:rPr sz="2325" spc="97" baseline="23297" dirty="0">
                <a:latin typeface="Times New Roman"/>
                <a:cs typeface="Times New Roman"/>
              </a:rPr>
              <a:t> 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</a:t>
            </a:r>
            <a:r>
              <a:rPr sz="2350" spc="22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1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4072" y="2225040"/>
            <a:ext cx="7393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811904" algn="l"/>
              </a:tabLst>
            </a:pPr>
            <a:r>
              <a:rPr sz="3600" spc="-20" dirty="0">
                <a:solidFill>
                  <a:srgbClr val="FF0000"/>
                </a:solidFill>
                <a:latin typeface="Times New Roman"/>
                <a:cs typeface="Times New Roman"/>
              </a:rPr>
              <a:t>that</a:t>
            </a: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	with</a:t>
            </a:r>
            <a:r>
              <a:rPr sz="36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6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deviation</a:t>
            </a:r>
            <a:r>
              <a:rPr sz="3525" baseline="4728" dirty="0">
                <a:latin typeface="Symbol"/>
                <a:cs typeface="Symbol"/>
              </a:rPr>
              <a:t></a:t>
            </a:r>
            <a:r>
              <a:rPr sz="3525" spc="157" baseline="4728" dirty="0">
                <a:latin typeface="Times New Roman"/>
                <a:cs typeface="Times New Roman"/>
              </a:rPr>
              <a:t> </a:t>
            </a:r>
            <a:r>
              <a:rPr sz="3750" baseline="5555" dirty="0">
                <a:latin typeface="Symbol"/>
                <a:cs typeface="Symbol"/>
              </a:rPr>
              <a:t></a:t>
            </a:r>
            <a:r>
              <a:rPr sz="3750" spc="292" baseline="5555" dirty="0">
                <a:latin typeface="Times New Roman"/>
                <a:cs typeface="Times New Roman"/>
              </a:rPr>
              <a:t> </a:t>
            </a:r>
            <a:r>
              <a:rPr sz="2175" i="1" spc="-75" baseline="-19157" dirty="0">
                <a:latin typeface="Times New Roman"/>
                <a:cs typeface="Times New Roman"/>
              </a:rPr>
              <a:t>p</a:t>
            </a:r>
            <a:endParaRPr sz="2175" baseline="-19157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9370" y="3306317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-50" dirty="0">
                <a:latin typeface="Times New Roman"/>
                <a:cs typeface="Times New Roman"/>
              </a:rPr>
              <a:t>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73173" y="3081274"/>
            <a:ext cx="558292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68070" algn="l"/>
                <a:tab pos="1412240" algn="l"/>
                <a:tab pos="2672080" algn="l"/>
                <a:tab pos="4379595" algn="l"/>
                <a:tab pos="4817745" algn="l"/>
              </a:tabLst>
            </a:pP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7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</a:t>
            </a:r>
            <a:r>
              <a:rPr sz="2350" spc="204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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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11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(</a:t>
            </a:r>
            <a:r>
              <a:rPr sz="2350" spc="-29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e</a:t>
            </a:r>
            <a:r>
              <a:rPr sz="2350" i="1" spc="215" dirty="0">
                <a:latin typeface="Times New Roman"/>
                <a:cs typeface="Times New Roman"/>
              </a:rPr>
              <a:t> </a:t>
            </a:r>
            <a:r>
              <a:rPr sz="2325" i="1" baseline="23297" dirty="0">
                <a:latin typeface="Times New Roman"/>
                <a:cs typeface="Times New Roman"/>
              </a:rPr>
              <a:t>j</a:t>
            </a:r>
            <a:r>
              <a:rPr sz="2325" baseline="23297" dirty="0">
                <a:latin typeface="Symbol"/>
                <a:cs typeface="Symbol"/>
              </a:rPr>
              <a:t></a:t>
            </a:r>
            <a:r>
              <a:rPr sz="2325" spc="727" baseline="23297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</a:t>
            </a:r>
            <a:r>
              <a:rPr sz="2350" spc="17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4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</a:t>
            </a:r>
            <a:r>
              <a:rPr sz="2350" spc="24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</a:t>
            </a:r>
            <a:r>
              <a:rPr sz="2500" spc="305" dirty="0">
                <a:latin typeface="Times New Roman"/>
                <a:cs typeface="Times New Roman"/>
              </a:rPr>
              <a:t> </a:t>
            </a:r>
            <a:r>
              <a:rPr sz="2175" i="1" baseline="-22988" dirty="0">
                <a:latin typeface="Times New Roman"/>
                <a:cs typeface="Times New Roman"/>
              </a:rPr>
              <a:t>p</a:t>
            </a:r>
            <a:r>
              <a:rPr sz="2175" i="1" spc="307" baseline="-22988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,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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</a:t>
            </a:r>
            <a:r>
              <a:rPr sz="2350" spc="33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</a:t>
            </a:r>
            <a:r>
              <a:rPr sz="2500" spc="220" dirty="0">
                <a:latin typeface="Times New Roman"/>
                <a:cs typeface="Times New Roman"/>
              </a:rPr>
              <a:t> </a:t>
            </a:r>
            <a:r>
              <a:rPr sz="2175" i="1" spc="-75" baseline="-22988" dirty="0">
                <a:latin typeface="Times New Roman"/>
                <a:cs typeface="Times New Roman"/>
              </a:rPr>
              <a:t>p</a:t>
            </a:r>
            <a:endParaRPr sz="2175" baseline="-22988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74691" y="4282440"/>
            <a:ext cx="114109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6275" algn="l"/>
              </a:tabLst>
            </a:pPr>
            <a:r>
              <a:rPr sz="2400" dirty="0">
                <a:latin typeface="Symbol"/>
                <a:cs typeface="Symbol"/>
              </a:rPr>
              <a:t></a:t>
            </a:r>
            <a:r>
              <a:rPr sz="2400" spc="270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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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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6948" y="4188967"/>
            <a:ext cx="7745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335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94335" algn="l"/>
                <a:tab pos="3535045" algn="l"/>
                <a:tab pos="5766435" algn="l"/>
              </a:tabLst>
            </a:pP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6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6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spc="-10" dirty="0">
                <a:solidFill>
                  <a:srgbClr val="CC00FF"/>
                </a:solidFill>
                <a:latin typeface="Times New Roman"/>
                <a:cs typeface="Times New Roman"/>
              </a:rPr>
              <a:t>stopband</a:t>
            </a:r>
            <a:r>
              <a:rPr sz="3600" b="1" dirty="0">
                <a:solidFill>
                  <a:srgbClr val="CC00FF"/>
                </a:solidFill>
                <a:latin typeface="Times New Roman"/>
                <a:cs typeface="Times New Roman"/>
              </a:rPr>
              <a:t>	</a:t>
            </a:r>
            <a:r>
              <a:rPr sz="3750" baseline="7777" dirty="0">
                <a:latin typeface="Symbol"/>
                <a:cs typeface="Symbol"/>
              </a:rPr>
              <a:t></a:t>
            </a:r>
            <a:r>
              <a:rPr sz="3750" spc="-75" baseline="7777" dirty="0">
                <a:latin typeface="Times New Roman"/>
                <a:cs typeface="Times New Roman"/>
              </a:rPr>
              <a:t> </a:t>
            </a:r>
            <a:r>
              <a:rPr sz="2250" i="1" spc="-75" baseline="-9259" dirty="0">
                <a:latin typeface="Times New Roman"/>
                <a:cs typeface="Times New Roman"/>
              </a:rPr>
              <a:t>s</a:t>
            </a:r>
            <a:r>
              <a:rPr sz="2250" i="1" baseline="-9259" dirty="0">
                <a:latin typeface="Times New Roman"/>
                <a:cs typeface="Times New Roman"/>
              </a:rPr>
              <a:t>	</a:t>
            </a: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sz="3600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spc="-565" dirty="0">
                <a:solidFill>
                  <a:srgbClr val="0000FF"/>
                </a:solidFill>
                <a:latin typeface="Times New Roman"/>
                <a:cs typeface="Times New Roman"/>
              </a:rPr>
              <a:t>re</a:t>
            </a:r>
            <a:r>
              <a:rPr sz="3750" spc="-847" baseline="22222" dirty="0">
                <a:latin typeface="Symbol"/>
                <a:cs typeface="Symbol"/>
              </a:rPr>
              <a:t></a:t>
            </a:r>
            <a:r>
              <a:rPr sz="3600" spc="-565" dirty="0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sz="2250" i="1" spc="-847" baseline="11111" dirty="0">
                <a:latin typeface="Times New Roman"/>
                <a:cs typeface="Times New Roman"/>
              </a:rPr>
              <a:t>s</a:t>
            </a:r>
            <a:r>
              <a:rPr sz="2250" i="1" spc="742" baseline="11111" dirty="0">
                <a:latin typeface="Times New Roman"/>
                <a:cs typeface="Times New Roman"/>
              </a:rPr>
              <a:t> </a:t>
            </a:r>
            <a:r>
              <a:rPr sz="3600" spc="-20" dirty="0">
                <a:solidFill>
                  <a:srgbClr val="0000FF"/>
                </a:solidFill>
                <a:latin typeface="Times New Roman"/>
                <a:cs typeface="Times New Roman"/>
              </a:rPr>
              <a:t>uire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18435" y="4931664"/>
            <a:ext cx="171005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238885" algn="l"/>
                <a:tab pos="1531620" algn="l"/>
              </a:tabLst>
            </a:pPr>
            <a:r>
              <a:rPr sz="2200" i="1" dirty="0">
                <a:latin typeface="Times New Roman"/>
                <a:cs typeface="Times New Roman"/>
              </a:rPr>
              <a:t>G</a:t>
            </a:r>
            <a:r>
              <a:rPr sz="2200" i="1" spc="9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6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e</a:t>
            </a:r>
            <a:r>
              <a:rPr sz="2200" i="1" spc="350" dirty="0">
                <a:latin typeface="Times New Roman"/>
                <a:cs typeface="Times New Roman"/>
              </a:rPr>
              <a:t> </a:t>
            </a:r>
            <a:r>
              <a:rPr sz="2175" i="1" baseline="44061" dirty="0">
                <a:latin typeface="Times New Roman"/>
                <a:cs typeface="Times New Roman"/>
              </a:rPr>
              <a:t>j</a:t>
            </a:r>
            <a:r>
              <a:rPr sz="2325" baseline="39426" dirty="0">
                <a:latin typeface="Symbol"/>
                <a:cs typeface="Symbol"/>
              </a:rPr>
              <a:t></a:t>
            </a:r>
            <a:r>
              <a:rPr sz="2325" spc="697" baseline="39426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Symbol"/>
                <a:cs typeface="Symbol"/>
              </a:rPr>
              <a:t>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09725" y="4734814"/>
            <a:ext cx="6269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26129" algn="l"/>
              </a:tabLst>
            </a:pPr>
            <a:r>
              <a:rPr sz="3600" spc="-20" dirty="0">
                <a:solidFill>
                  <a:srgbClr val="0000FF"/>
                </a:solidFill>
                <a:latin typeface="Times New Roman"/>
                <a:cs typeface="Times New Roman"/>
              </a:rPr>
              <a:t>that</a:t>
            </a: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	with</a:t>
            </a:r>
            <a:r>
              <a:rPr sz="3600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6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rgbClr val="0000FF"/>
                </a:solidFill>
                <a:latin typeface="Times New Roman"/>
                <a:cs typeface="Times New Roman"/>
              </a:rPr>
              <a:t>deviation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69489" y="5734303"/>
            <a:ext cx="428752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307465" algn="l"/>
                <a:tab pos="2498725" algn="l"/>
                <a:tab pos="3026410" algn="l"/>
                <a:tab pos="3349625" algn="l"/>
                <a:tab pos="3785235" algn="l"/>
              </a:tabLst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13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(</a:t>
            </a:r>
            <a:r>
              <a:rPr sz="2350" spc="-280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e</a:t>
            </a:r>
            <a:r>
              <a:rPr sz="2350" i="1" spc="240" dirty="0">
                <a:latin typeface="Times New Roman"/>
                <a:cs typeface="Times New Roman"/>
              </a:rPr>
              <a:t> </a:t>
            </a:r>
            <a:r>
              <a:rPr sz="2325" i="1" baseline="23297" dirty="0">
                <a:latin typeface="Times New Roman"/>
                <a:cs typeface="Times New Roman"/>
              </a:rPr>
              <a:t>j</a:t>
            </a:r>
            <a:r>
              <a:rPr sz="2325" baseline="23297" dirty="0">
                <a:latin typeface="Symbol"/>
                <a:cs typeface="Symbol"/>
              </a:rPr>
              <a:t></a:t>
            </a:r>
            <a:r>
              <a:rPr sz="2325" spc="97" baseline="23297" dirty="0">
                <a:latin typeface="Times New Roman"/>
                <a:cs typeface="Times New Roman"/>
              </a:rPr>
              <a:t> 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</a:t>
            </a:r>
            <a:r>
              <a:rPr sz="2350" spc="3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</a:t>
            </a:r>
            <a:r>
              <a:rPr sz="2500" spc="75" dirty="0">
                <a:latin typeface="Times New Roman"/>
                <a:cs typeface="Times New Roman"/>
              </a:rPr>
              <a:t> </a:t>
            </a:r>
            <a:r>
              <a:rPr sz="2175" i="1" baseline="-22988" dirty="0">
                <a:latin typeface="Times New Roman"/>
                <a:cs typeface="Times New Roman"/>
              </a:rPr>
              <a:t>s</a:t>
            </a:r>
            <a:r>
              <a:rPr sz="2175" i="1" spc="172" baseline="-22988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,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500" dirty="0">
                <a:latin typeface="Symbol"/>
                <a:cs typeface="Symbol"/>
              </a:rPr>
              <a:t></a:t>
            </a:r>
            <a:r>
              <a:rPr sz="2500" spc="35" dirty="0">
                <a:latin typeface="Times New Roman"/>
                <a:cs typeface="Times New Roman"/>
              </a:rPr>
              <a:t> </a:t>
            </a:r>
            <a:r>
              <a:rPr sz="2175" i="1" spc="-75" baseline="-22988" dirty="0">
                <a:latin typeface="Times New Roman"/>
                <a:cs typeface="Times New Roman"/>
              </a:rPr>
              <a:t>s</a:t>
            </a:r>
            <a:r>
              <a:rPr sz="2175" i="1" baseline="-22988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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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</a:t>
            </a:r>
            <a:r>
              <a:rPr sz="2350" spc="285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</a:t>
            </a:r>
            <a:endParaRPr sz="2500">
              <a:latin typeface="Symbol"/>
              <a:cs typeface="Symbo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755" y="578358"/>
            <a:ext cx="6221730" cy="557022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530" rIns="0" bIns="0" rtlCol="0">
            <a:spAutoFit/>
          </a:bodyPr>
          <a:lstStyle/>
          <a:p>
            <a:pPr marL="966469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65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  <p:sp>
        <p:nvSpPr>
          <p:cNvPr id="26" name="object 26"/>
          <p:cNvSpPr/>
          <p:nvPr/>
        </p:nvSpPr>
        <p:spPr>
          <a:xfrm>
            <a:off x="2297429" y="5688329"/>
            <a:ext cx="0" cy="570865"/>
          </a:xfrm>
          <a:custGeom>
            <a:avLst/>
            <a:gdLst/>
            <a:ahLst/>
            <a:cxnLst/>
            <a:rect l="l" t="t" r="r" b="b"/>
            <a:pathLst>
              <a:path h="570864">
                <a:moveTo>
                  <a:pt x="0" y="0"/>
                </a:moveTo>
                <a:lnTo>
                  <a:pt x="0" y="57073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9683" y="2723895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-50" dirty="0">
                <a:latin typeface="Times New Roman"/>
                <a:cs typeface="Times New Roman"/>
              </a:rPr>
              <a:t>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4945" y="1763013"/>
            <a:ext cx="49028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0" dirty="0">
                <a:latin typeface="Times New Roman"/>
                <a:cs typeface="Times New Roman"/>
              </a:rPr>
              <a:t>Filter</a:t>
            </a:r>
            <a:r>
              <a:rPr sz="3200" spc="-17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specification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parameters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1355" y="2463545"/>
            <a:ext cx="24384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0" dirty="0">
                <a:latin typeface="Symbol"/>
                <a:cs typeface="Symbol"/>
              </a:rPr>
              <a:t>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0317" y="2246833"/>
            <a:ext cx="7075805" cy="236982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141095" indent="-1102995">
              <a:lnSpc>
                <a:spcPct val="100000"/>
              </a:lnSpc>
              <a:spcBef>
                <a:spcPts val="894"/>
              </a:spcBef>
              <a:buFont typeface="Arial MT"/>
              <a:buChar char="•"/>
              <a:tabLst>
                <a:tab pos="1141095" algn="l"/>
                <a:tab pos="1476375" algn="l"/>
              </a:tabLst>
            </a:pPr>
            <a:r>
              <a:rPr sz="3200" spc="-50" dirty="0">
                <a:latin typeface="Times New Roman"/>
                <a:cs typeface="Times New Roman"/>
              </a:rPr>
              <a:t>-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passband</a:t>
            </a:r>
            <a:r>
              <a:rPr sz="3200" b="1" spc="-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edge</a:t>
            </a:r>
            <a:r>
              <a:rPr sz="3200" b="1" spc="-1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frequency</a:t>
            </a:r>
            <a:endParaRPr sz="3200">
              <a:latin typeface="Times New Roman"/>
              <a:cs typeface="Times New Roman"/>
            </a:endParaRPr>
          </a:p>
          <a:p>
            <a:pPr marL="452120" indent="-414020">
              <a:lnSpc>
                <a:spcPct val="100000"/>
              </a:lnSpc>
              <a:spcBef>
                <a:spcPts val="800"/>
              </a:spcBef>
              <a:buSzPct val="139130"/>
              <a:buFont typeface="Arial MT"/>
              <a:buChar char="•"/>
              <a:tabLst>
                <a:tab pos="452120" algn="l"/>
                <a:tab pos="1141095" algn="l"/>
                <a:tab pos="1482725" algn="l"/>
              </a:tabLst>
            </a:pPr>
            <a:r>
              <a:rPr sz="3450" baseline="1207" dirty="0">
                <a:latin typeface="Symbol"/>
                <a:cs typeface="Symbol"/>
              </a:rPr>
              <a:t></a:t>
            </a:r>
            <a:r>
              <a:rPr sz="3450" spc="-37" baseline="1207" dirty="0">
                <a:latin typeface="Times New Roman"/>
                <a:cs typeface="Times New Roman"/>
              </a:rPr>
              <a:t> </a:t>
            </a:r>
            <a:r>
              <a:rPr sz="2175" i="1" spc="-75" baseline="-17241" dirty="0">
                <a:latin typeface="Times New Roman"/>
                <a:cs typeface="Times New Roman"/>
              </a:rPr>
              <a:t>s</a:t>
            </a:r>
            <a:r>
              <a:rPr sz="2175" i="1" baseline="-17241" dirty="0">
                <a:latin typeface="Times New Roman"/>
                <a:cs typeface="Times New Roman"/>
              </a:rPr>
              <a:t>	</a:t>
            </a:r>
            <a:r>
              <a:rPr sz="3200" spc="-50" dirty="0">
                <a:latin typeface="Times New Roman"/>
                <a:cs typeface="Times New Roman"/>
              </a:rPr>
              <a:t>-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stopband</a:t>
            </a:r>
            <a:r>
              <a:rPr sz="3200" b="1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edge</a:t>
            </a:r>
            <a:r>
              <a:rPr sz="3200" b="1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endParaRPr sz="3200">
              <a:latin typeface="Times New Roman"/>
              <a:cs typeface="Times New Roman"/>
            </a:endParaRPr>
          </a:p>
          <a:p>
            <a:pPr marL="448945" indent="-410845">
              <a:lnSpc>
                <a:spcPct val="100000"/>
              </a:lnSpc>
              <a:spcBef>
                <a:spcPts val="700"/>
              </a:spcBef>
              <a:buSzPct val="128000"/>
              <a:buFont typeface="Arial MT"/>
              <a:buChar char="•"/>
              <a:tabLst>
                <a:tab pos="448945" algn="l"/>
                <a:tab pos="1141095" algn="l"/>
                <a:tab pos="1482725" algn="l"/>
              </a:tabLst>
            </a:pPr>
            <a:r>
              <a:rPr sz="2500" dirty="0">
                <a:latin typeface="Symbol"/>
                <a:cs typeface="Symbol"/>
              </a:rPr>
              <a:t></a:t>
            </a:r>
            <a:r>
              <a:rPr sz="2500" spc="190" dirty="0">
                <a:latin typeface="Times New Roman"/>
                <a:cs typeface="Times New Roman"/>
              </a:rPr>
              <a:t> </a:t>
            </a:r>
            <a:r>
              <a:rPr sz="2175" i="1" spc="-75" baseline="-21072" dirty="0">
                <a:latin typeface="Times New Roman"/>
                <a:cs typeface="Times New Roman"/>
              </a:rPr>
              <a:t>p</a:t>
            </a:r>
            <a:r>
              <a:rPr sz="2175" i="1" baseline="-21072" dirty="0">
                <a:latin typeface="Times New Roman"/>
                <a:cs typeface="Times New Roman"/>
              </a:rPr>
              <a:t>	</a:t>
            </a:r>
            <a:r>
              <a:rPr sz="3200" spc="-50" dirty="0">
                <a:latin typeface="Times New Roman"/>
                <a:cs typeface="Times New Roman"/>
              </a:rPr>
              <a:t>-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b="1" dirty="0">
                <a:solidFill>
                  <a:srgbClr val="C0504D"/>
                </a:solidFill>
                <a:latin typeface="Times New Roman"/>
                <a:cs typeface="Times New Roman"/>
              </a:rPr>
              <a:t>peak</a:t>
            </a:r>
            <a:r>
              <a:rPr sz="3200" b="1" spc="-14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0504D"/>
                </a:solidFill>
                <a:latin typeface="Times New Roman"/>
                <a:cs typeface="Times New Roman"/>
              </a:rPr>
              <a:t>ripple</a:t>
            </a:r>
            <a:r>
              <a:rPr sz="3200" b="1" spc="-114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0504D"/>
                </a:solidFill>
                <a:latin typeface="Times New Roman"/>
                <a:cs typeface="Times New Roman"/>
              </a:rPr>
              <a:t>value</a:t>
            </a:r>
            <a:r>
              <a:rPr sz="3200" b="1" spc="-8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in</a:t>
            </a:r>
            <a:r>
              <a:rPr sz="3200" spc="-120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the</a:t>
            </a:r>
            <a:r>
              <a:rPr sz="3200" spc="-120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C0504D"/>
                </a:solidFill>
                <a:latin typeface="Times New Roman"/>
                <a:cs typeface="Times New Roman"/>
              </a:rPr>
              <a:t>passband</a:t>
            </a:r>
            <a:endParaRPr sz="3200">
              <a:latin typeface="Times New Roman"/>
              <a:cs typeface="Times New Roman"/>
            </a:endParaRPr>
          </a:p>
          <a:p>
            <a:pPr marL="421640" indent="-383540">
              <a:lnSpc>
                <a:spcPct val="100000"/>
              </a:lnSpc>
              <a:spcBef>
                <a:spcPts val="800"/>
              </a:spcBef>
              <a:buSzPct val="128000"/>
              <a:buFont typeface="Arial MT"/>
              <a:buChar char="•"/>
              <a:tabLst>
                <a:tab pos="421640" algn="l"/>
                <a:tab pos="1141095" algn="l"/>
                <a:tab pos="1482725" algn="l"/>
              </a:tabLst>
            </a:pPr>
            <a:r>
              <a:rPr sz="3750" baseline="-5555" dirty="0">
                <a:latin typeface="Symbol"/>
                <a:cs typeface="Symbol"/>
              </a:rPr>
              <a:t></a:t>
            </a:r>
            <a:r>
              <a:rPr sz="3750" spc="104" baseline="-5555" dirty="0">
                <a:latin typeface="Times New Roman"/>
                <a:cs typeface="Times New Roman"/>
              </a:rPr>
              <a:t> </a:t>
            </a:r>
            <a:r>
              <a:rPr sz="2250" i="1" spc="-75" baseline="-31481" dirty="0">
                <a:latin typeface="Times New Roman"/>
                <a:cs typeface="Times New Roman"/>
              </a:rPr>
              <a:t>s</a:t>
            </a:r>
            <a:r>
              <a:rPr sz="2250" i="1" baseline="-31481" dirty="0">
                <a:latin typeface="Times New Roman"/>
                <a:cs typeface="Times New Roman"/>
              </a:rPr>
              <a:t>	</a:t>
            </a:r>
            <a:r>
              <a:rPr sz="3200" spc="-50" dirty="0">
                <a:latin typeface="Times New Roman"/>
                <a:cs typeface="Times New Roman"/>
              </a:rPr>
              <a:t>-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peak</a:t>
            </a:r>
            <a:r>
              <a:rPr sz="3200" b="1" spc="-1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ripple</a:t>
            </a:r>
            <a:r>
              <a:rPr sz="3200" b="1" spc="-114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value</a:t>
            </a:r>
            <a:r>
              <a:rPr sz="3200" b="1" spc="-8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in</a:t>
            </a:r>
            <a:r>
              <a:rPr sz="3200" spc="-12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3200" spc="-12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stopband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9132" y="938783"/>
            <a:ext cx="6221730" cy="55702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79827" y="736092"/>
            <a:ext cx="6172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35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0055" y="2990850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699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686" y="1949450"/>
            <a:ext cx="7009130" cy="9963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6870" marR="5080" indent="-344805">
              <a:lnSpc>
                <a:spcPts val="3800"/>
              </a:lnSpc>
              <a:spcBef>
                <a:spcPts val="240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Practical</a:t>
            </a:r>
            <a:r>
              <a:rPr sz="3200" spc="-1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specifications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are</a:t>
            </a:r>
            <a:r>
              <a:rPr sz="3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often</a:t>
            </a:r>
            <a:r>
              <a:rPr sz="3200" spc="-1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given</a:t>
            </a:r>
            <a:r>
              <a:rPr sz="32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in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terms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loss</a:t>
            </a:r>
            <a:r>
              <a:rPr sz="32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32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(in</a:t>
            </a:r>
            <a:r>
              <a:rPr sz="3200" b="1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dB)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3004312"/>
            <a:ext cx="1676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0" dirty="0">
                <a:solidFill>
                  <a:srgbClr val="FF0000"/>
                </a:solidFill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6779" y="3151377"/>
            <a:ext cx="116713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Times New Roman"/>
                <a:cs typeface="Times New Roman"/>
              </a:rPr>
              <a:t>G</a:t>
            </a:r>
            <a:r>
              <a:rPr sz="2350" spc="29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500" dirty="0">
                <a:latin typeface="Symbol"/>
                <a:cs typeface="Symbol"/>
              </a:rPr>
              <a:t></a:t>
            </a:r>
            <a:r>
              <a:rPr sz="2500" spc="18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)</a:t>
            </a:r>
            <a:r>
              <a:rPr sz="2350" spc="39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0082" y="3113277"/>
            <a:ext cx="27406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72160" algn="l"/>
                <a:tab pos="1589405" algn="l"/>
              </a:tabLst>
            </a:pPr>
            <a:r>
              <a:rPr sz="2350" dirty="0">
                <a:latin typeface="Symbol"/>
                <a:cs typeface="Symbol"/>
              </a:rPr>
              <a:t></a:t>
            </a:r>
            <a:r>
              <a:rPr sz="2350" spc="225" dirty="0">
                <a:latin typeface="Times New Roman"/>
                <a:cs typeface="Times New Roman"/>
              </a:rPr>
              <a:t> </a:t>
            </a:r>
            <a:r>
              <a:rPr sz="2350" spc="-25" dirty="0">
                <a:latin typeface="Times New Roman"/>
                <a:cs typeface="Times New Roman"/>
              </a:rPr>
              <a:t>20</a:t>
            </a:r>
            <a:r>
              <a:rPr sz="2350" dirty="0">
                <a:latin typeface="Times New Roman"/>
                <a:cs typeface="Times New Roman"/>
              </a:rPr>
              <a:t>	log</a:t>
            </a:r>
            <a:r>
              <a:rPr sz="2350" spc="105" dirty="0">
                <a:latin typeface="Times New Roman"/>
                <a:cs typeface="Times New Roman"/>
              </a:rPr>
              <a:t> </a:t>
            </a:r>
            <a:r>
              <a:rPr sz="2175" spc="-37" baseline="-22988" dirty="0">
                <a:latin typeface="Times New Roman"/>
                <a:cs typeface="Times New Roman"/>
              </a:rPr>
              <a:t>10</a:t>
            </a:r>
            <a:r>
              <a:rPr sz="2175" baseline="-22988" dirty="0">
                <a:latin typeface="Times New Roman"/>
                <a:cs typeface="Times New Roman"/>
              </a:rPr>
              <a:t>	</a:t>
            </a: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13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(</a:t>
            </a:r>
            <a:r>
              <a:rPr sz="2350" spc="-27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e</a:t>
            </a:r>
            <a:r>
              <a:rPr sz="2350" i="1" spc="265" dirty="0">
                <a:latin typeface="Times New Roman"/>
                <a:cs typeface="Times New Roman"/>
              </a:rPr>
              <a:t> </a:t>
            </a:r>
            <a:r>
              <a:rPr sz="2325" i="1" baseline="23297" dirty="0">
                <a:latin typeface="Times New Roman"/>
                <a:cs typeface="Times New Roman"/>
              </a:rPr>
              <a:t>j</a:t>
            </a:r>
            <a:r>
              <a:rPr sz="2325" baseline="23297" dirty="0">
                <a:latin typeface="Symbol"/>
                <a:cs typeface="Symbol"/>
              </a:rPr>
              <a:t></a:t>
            </a:r>
            <a:r>
              <a:rPr sz="2325" spc="120" baseline="23297" dirty="0">
                <a:latin typeface="Times New Roman"/>
                <a:cs typeface="Times New Roman"/>
              </a:rPr>
              <a:t> 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000" y="3393963"/>
            <a:ext cx="5365750" cy="1292860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855"/>
              </a:spcBef>
              <a:buFont typeface="Arial MT"/>
              <a:buChar char="•"/>
              <a:tabLst>
                <a:tab pos="385445" algn="l"/>
              </a:tabLst>
            </a:pP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Peak</a:t>
            </a:r>
            <a:r>
              <a:rPr sz="3200" b="1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passband</a:t>
            </a:r>
            <a:r>
              <a:rPr sz="3200" b="1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ripple</a:t>
            </a:r>
            <a:endParaRPr sz="3200">
              <a:latin typeface="Times New Roman"/>
              <a:cs typeface="Times New Roman"/>
            </a:endParaRPr>
          </a:p>
          <a:p>
            <a:pPr marL="1766570">
              <a:lnSpc>
                <a:spcPct val="100000"/>
              </a:lnSpc>
              <a:spcBef>
                <a:spcPts val="1380"/>
              </a:spcBef>
              <a:tabLst>
                <a:tab pos="2336800" algn="l"/>
                <a:tab pos="2647315" algn="l"/>
                <a:tab pos="3357879" algn="l"/>
                <a:tab pos="3864610" algn="l"/>
              </a:tabLst>
            </a:pPr>
            <a:r>
              <a:rPr sz="3750" baseline="1111" dirty="0">
                <a:latin typeface="Symbol"/>
                <a:cs typeface="Symbol"/>
              </a:rPr>
              <a:t></a:t>
            </a:r>
            <a:r>
              <a:rPr sz="3750" spc="434" baseline="1111" dirty="0">
                <a:latin typeface="Times New Roman"/>
                <a:cs typeface="Times New Roman"/>
              </a:rPr>
              <a:t> </a:t>
            </a:r>
            <a:r>
              <a:rPr sz="2175" i="1" spc="-75" baseline="-26819" dirty="0">
                <a:latin typeface="Times New Roman"/>
                <a:cs typeface="Times New Roman"/>
              </a:rPr>
              <a:t>p</a:t>
            </a:r>
            <a:r>
              <a:rPr sz="2175" i="1" baseline="-26819" dirty="0">
                <a:latin typeface="Times New Roman"/>
                <a:cs typeface="Times New Roman"/>
              </a:rPr>
              <a:t>	</a:t>
            </a:r>
            <a:r>
              <a:rPr sz="3525" spc="-75" baseline="1182" dirty="0">
                <a:latin typeface="Symbol"/>
                <a:cs typeface="Symbol"/>
              </a:rPr>
              <a:t>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262" baseline="1182" dirty="0">
                <a:latin typeface="Times New Roman"/>
                <a:cs typeface="Times New Roman"/>
              </a:rPr>
              <a:t> </a:t>
            </a:r>
            <a:r>
              <a:rPr sz="3525" spc="-37" baseline="1182" dirty="0">
                <a:latin typeface="Times New Roman"/>
                <a:cs typeface="Times New Roman"/>
              </a:rPr>
              <a:t>20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525" spc="-37" baseline="1182" dirty="0">
                <a:latin typeface="Times New Roman"/>
                <a:cs typeface="Times New Roman"/>
              </a:rPr>
              <a:t>log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2175" baseline="-22988" dirty="0">
                <a:latin typeface="Times New Roman"/>
                <a:cs typeface="Times New Roman"/>
              </a:rPr>
              <a:t>10</a:t>
            </a:r>
            <a:r>
              <a:rPr sz="2175" spc="667" baseline="-22988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(1</a:t>
            </a:r>
            <a:r>
              <a:rPr sz="2350" spc="7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</a:t>
            </a:r>
            <a:r>
              <a:rPr sz="2350" spc="18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</a:t>
            </a:r>
            <a:r>
              <a:rPr sz="2500" spc="320" dirty="0">
                <a:latin typeface="Times New Roman"/>
                <a:cs typeface="Times New Roman"/>
              </a:rPr>
              <a:t> </a:t>
            </a:r>
            <a:r>
              <a:rPr sz="2175" i="1" baseline="-22988" dirty="0">
                <a:latin typeface="Times New Roman"/>
                <a:cs typeface="Times New Roman"/>
              </a:rPr>
              <a:t>p</a:t>
            </a:r>
            <a:r>
              <a:rPr sz="2175" i="1" spc="397" baseline="-22988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28182" y="4205478"/>
            <a:ext cx="494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dB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3301" y="4791455"/>
            <a:ext cx="63912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4875" indent="-89217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904875" algn="l"/>
              </a:tabLst>
            </a:pP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Minimum</a:t>
            </a:r>
            <a:r>
              <a:rPr sz="3200" b="1" spc="-19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stopband</a:t>
            </a:r>
            <a:r>
              <a:rPr sz="3200" b="1" spc="-1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6600"/>
                </a:solidFill>
                <a:latin typeface="Times New Roman"/>
                <a:cs typeface="Times New Roman"/>
              </a:rPr>
              <a:t>attenuation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01061" y="5414264"/>
            <a:ext cx="1993264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565785" algn="l"/>
                <a:tab pos="879475" algn="l"/>
                <a:tab pos="1571625" algn="l"/>
              </a:tabLst>
            </a:pPr>
            <a:r>
              <a:rPr sz="2500" dirty="0">
                <a:latin typeface="Symbol"/>
                <a:cs typeface="Symbol"/>
              </a:rPr>
              <a:t></a:t>
            </a:r>
            <a:r>
              <a:rPr sz="2500" spc="45" dirty="0">
                <a:latin typeface="Times New Roman"/>
                <a:cs typeface="Times New Roman"/>
              </a:rPr>
              <a:t> </a:t>
            </a:r>
            <a:r>
              <a:rPr sz="2250" i="1" spc="-75" baseline="-22222" dirty="0">
                <a:latin typeface="Times New Roman"/>
                <a:cs typeface="Times New Roman"/>
              </a:rPr>
              <a:t>s</a:t>
            </a:r>
            <a:r>
              <a:rPr sz="2250" i="1" baseline="-22222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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20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log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7285" y="5328158"/>
            <a:ext cx="15601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052830" algn="l"/>
              </a:tabLst>
            </a:pPr>
            <a:r>
              <a:rPr sz="2250" baseline="-22222" dirty="0">
                <a:latin typeface="Times New Roman"/>
                <a:cs typeface="Times New Roman"/>
              </a:rPr>
              <a:t>10</a:t>
            </a:r>
            <a:r>
              <a:rPr sz="2250" spc="104" baseline="-22222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500" dirty="0">
                <a:latin typeface="Symbol"/>
                <a:cs typeface="Symbol"/>
              </a:rPr>
              <a:t></a:t>
            </a:r>
            <a:r>
              <a:rPr sz="2500" spc="160" dirty="0">
                <a:latin typeface="Times New Roman"/>
                <a:cs typeface="Times New Roman"/>
              </a:rPr>
              <a:t> </a:t>
            </a:r>
            <a:r>
              <a:rPr sz="2250" i="1" baseline="-22222" dirty="0">
                <a:latin typeface="Times New Roman"/>
                <a:cs typeface="Times New Roman"/>
              </a:rPr>
              <a:t>s</a:t>
            </a:r>
            <a:r>
              <a:rPr sz="2250" i="1" spc="292" baseline="-22222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)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4800" spc="-37" baseline="-4340" dirty="0">
                <a:solidFill>
                  <a:srgbClr val="006600"/>
                </a:solidFill>
                <a:latin typeface="Times New Roman"/>
                <a:cs typeface="Times New Roman"/>
              </a:rPr>
              <a:t>dB</a:t>
            </a:r>
            <a:endParaRPr sz="4800" baseline="-434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6755" y="663701"/>
            <a:ext cx="6221730" cy="56159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0224" rIns="0" bIns="0" rtlCol="0">
            <a:spAutoFit/>
          </a:bodyPr>
          <a:lstStyle/>
          <a:p>
            <a:pPr marL="58547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40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  <p:sp>
        <p:nvSpPr>
          <p:cNvPr id="14" name="object 14"/>
          <p:cNvSpPr/>
          <p:nvPr/>
        </p:nvSpPr>
        <p:spPr>
          <a:xfrm>
            <a:off x="6198870" y="2990850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699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54573" y="5074920"/>
            <a:ext cx="528320" cy="0"/>
          </a:xfrm>
          <a:custGeom>
            <a:avLst/>
            <a:gdLst/>
            <a:ahLst/>
            <a:cxnLst/>
            <a:rect l="l" t="t" r="r" b="b"/>
            <a:pathLst>
              <a:path w="528320">
                <a:moveTo>
                  <a:pt x="0" y="0"/>
                </a:moveTo>
                <a:lnTo>
                  <a:pt x="52806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04026" y="5080253"/>
            <a:ext cx="824230" cy="0"/>
          </a:xfrm>
          <a:custGeom>
            <a:avLst/>
            <a:gdLst/>
            <a:ahLst/>
            <a:cxnLst/>
            <a:rect l="l" t="t" r="r" b="b"/>
            <a:pathLst>
              <a:path w="824229">
                <a:moveTo>
                  <a:pt x="0" y="0"/>
                </a:moveTo>
                <a:lnTo>
                  <a:pt x="82372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1494" y="6190488"/>
            <a:ext cx="767715" cy="0"/>
          </a:xfrm>
          <a:custGeom>
            <a:avLst/>
            <a:gdLst/>
            <a:ahLst/>
            <a:cxnLst/>
            <a:rect l="l" t="t" r="r" b="b"/>
            <a:pathLst>
              <a:path w="767714">
                <a:moveTo>
                  <a:pt x="0" y="0"/>
                </a:moveTo>
                <a:lnTo>
                  <a:pt x="76733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76905" y="6187440"/>
            <a:ext cx="472440" cy="0"/>
          </a:xfrm>
          <a:custGeom>
            <a:avLst/>
            <a:gdLst/>
            <a:ahLst/>
            <a:cxnLst/>
            <a:rect l="l" t="t" r="r" b="b"/>
            <a:pathLst>
              <a:path w="472439">
                <a:moveTo>
                  <a:pt x="0" y="0"/>
                </a:moveTo>
                <a:lnTo>
                  <a:pt x="47244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03338" y="2144775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-50" dirty="0">
                <a:latin typeface="Times New Roman"/>
                <a:cs typeface="Times New Roman"/>
              </a:rPr>
              <a:t>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4867" y="5911596"/>
            <a:ext cx="12973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56870" algn="l"/>
              </a:tabLst>
            </a:pPr>
            <a:r>
              <a:rPr sz="3600" spc="-75" baseline="1157" dirty="0">
                <a:latin typeface="Symbol"/>
                <a:cs typeface="Symbol"/>
              </a:rPr>
              <a:t></a:t>
            </a:r>
            <a:r>
              <a:rPr sz="3600" baseline="1157" dirty="0">
                <a:latin typeface="Times New Roman"/>
                <a:cs typeface="Times New Roman"/>
              </a:rPr>
              <a:t>	2</a:t>
            </a:r>
            <a:r>
              <a:rPr sz="3825" baseline="1089" dirty="0">
                <a:latin typeface="Symbol"/>
                <a:cs typeface="Symbol"/>
              </a:rPr>
              <a:t></a:t>
            </a:r>
            <a:r>
              <a:rPr sz="3825" spc="225" baseline="1089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F</a:t>
            </a:r>
            <a:r>
              <a:rPr sz="2250" i="1" baseline="-29629" dirty="0">
                <a:latin typeface="Times New Roman"/>
                <a:cs typeface="Times New Roman"/>
              </a:rPr>
              <a:t>s</a:t>
            </a:r>
            <a:r>
              <a:rPr sz="2250" i="1" spc="-112" baseline="-29629" dirty="0">
                <a:latin typeface="Times New Roman"/>
                <a:cs typeface="Times New Roman"/>
              </a:rPr>
              <a:t> </a:t>
            </a:r>
            <a:r>
              <a:rPr sz="2400" i="1" spc="-50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7888" y="4779009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p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700" y="1759966"/>
            <a:ext cx="79419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81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98145" algn="l"/>
                <a:tab pos="732472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practice,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passband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edge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3200" spc="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150" i="1" spc="-75" baseline="-5291" dirty="0">
                <a:latin typeface="Times New Roman"/>
                <a:cs typeface="Times New Roman"/>
              </a:rPr>
              <a:t>F</a:t>
            </a:r>
            <a:r>
              <a:rPr sz="3150" i="1" baseline="-5291" dirty="0">
                <a:latin typeface="Times New Roman"/>
                <a:cs typeface="Times New Roman"/>
              </a:rPr>
              <a:t>	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2591" y="2271522"/>
            <a:ext cx="7765415" cy="203835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72745" marR="259079">
              <a:lnSpc>
                <a:spcPts val="3800"/>
              </a:lnSpc>
              <a:spcBef>
                <a:spcPts val="254"/>
              </a:spcBef>
              <a:tabLst>
                <a:tab pos="5041265" algn="l"/>
              </a:tabLst>
            </a:pPr>
            <a:r>
              <a:rPr sz="3200" spc="-40" dirty="0">
                <a:solidFill>
                  <a:srgbClr val="0000FF"/>
                </a:solidFill>
                <a:latin typeface="Times New Roman"/>
                <a:cs typeface="Times New Roman"/>
              </a:rPr>
              <a:t>stopband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edge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56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3600" i="1" spc="-1650" baseline="13888" dirty="0">
                <a:latin typeface="Times New Roman"/>
                <a:cs typeface="Times New Roman"/>
              </a:rPr>
              <a:t>F</a:t>
            </a:r>
            <a:r>
              <a:rPr sz="3200" spc="-52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1500" i="1" spc="-5" dirty="0">
                <a:latin typeface="Times New Roman"/>
                <a:cs typeface="Times New Roman"/>
              </a:rPr>
              <a:t>s</a:t>
            </a:r>
            <a:r>
              <a:rPr sz="1500" i="1" spc="409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specified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in Hz</a:t>
            </a:r>
            <a:endParaRPr sz="3200">
              <a:latin typeface="Times New Roman"/>
              <a:cs typeface="Times New Roman"/>
            </a:endParaRPr>
          </a:p>
          <a:p>
            <a:pPr marL="369570" marR="17780" indent="-344805">
              <a:lnSpc>
                <a:spcPct val="102000"/>
              </a:lnSpc>
              <a:spcBef>
                <a:spcPts val="254"/>
              </a:spcBef>
              <a:buChar char="•"/>
              <a:tabLst>
                <a:tab pos="369570" algn="l"/>
                <a:tab pos="372745" algn="l"/>
              </a:tabLst>
            </a:pPr>
            <a:r>
              <a:rPr sz="3200" dirty="0">
                <a:solidFill>
                  <a:srgbClr val="800080"/>
                </a:solidFill>
                <a:latin typeface="Arial MT"/>
                <a:cs typeface="Arial MT"/>
              </a:rPr>
              <a:t>	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For</a:t>
            </a:r>
            <a:r>
              <a:rPr sz="3200" spc="-20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digital</a:t>
            </a:r>
            <a:r>
              <a:rPr sz="3200" spc="-18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filter</a:t>
            </a:r>
            <a:r>
              <a:rPr sz="3200" spc="-20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design,</a:t>
            </a:r>
            <a:r>
              <a:rPr sz="3200" spc="-1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normalized</a:t>
            </a:r>
            <a:r>
              <a:rPr sz="3200" spc="-6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bandedge frequencies</a:t>
            </a:r>
            <a:r>
              <a:rPr sz="3200" spc="-10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need</a:t>
            </a:r>
            <a:r>
              <a:rPr sz="3200" spc="-1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to</a:t>
            </a:r>
            <a:r>
              <a:rPr sz="3200" spc="-9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be</a:t>
            </a:r>
            <a:r>
              <a:rPr sz="3200" spc="-11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computed</a:t>
            </a:r>
            <a:r>
              <a:rPr sz="32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800080"/>
                </a:solidFill>
                <a:latin typeface="Times New Roman"/>
                <a:cs typeface="Times New Roman"/>
              </a:rPr>
              <a:t>from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3967" y="4291329"/>
            <a:ext cx="45713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200" spc="-20" dirty="0">
                <a:solidFill>
                  <a:srgbClr val="800080"/>
                </a:solidFill>
                <a:latin typeface="Times New Roman"/>
                <a:cs typeface="Times New Roman"/>
              </a:rPr>
              <a:t>specifications</a:t>
            </a:r>
            <a:r>
              <a:rPr sz="3200" spc="-10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in</a:t>
            </a:r>
            <a:r>
              <a:rPr sz="3200" spc="-9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Hz</a:t>
            </a:r>
            <a:r>
              <a:rPr sz="3200" spc="-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using</a:t>
            </a:r>
            <a:r>
              <a:rPr sz="3200" spc="-10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600" spc="-75" baseline="-19675" dirty="0">
                <a:latin typeface="Symbol"/>
                <a:cs typeface="Symbol"/>
              </a:rPr>
              <a:t></a:t>
            </a:r>
            <a:endParaRPr sz="3600" baseline="-19675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9453" y="4414011"/>
            <a:ext cx="63690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500" dirty="0">
                <a:latin typeface="Symbol"/>
                <a:cs typeface="Symbol"/>
              </a:rPr>
              <a:t></a:t>
            </a:r>
            <a:r>
              <a:rPr sz="2500" spc="130" dirty="0">
                <a:latin typeface="Times New Roman"/>
                <a:cs typeface="Times New Roman"/>
              </a:rPr>
              <a:t> </a:t>
            </a:r>
            <a:r>
              <a:rPr sz="2400" i="1" spc="-50" dirty="0">
                <a:latin typeface="Times New Roman"/>
                <a:cs typeface="Times New Roman"/>
              </a:rPr>
              <a:t>F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5547" y="5068570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p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36364" y="4850129"/>
            <a:ext cx="78041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075" algn="l"/>
              </a:tabLst>
            </a:pPr>
            <a:r>
              <a:rPr sz="2500" spc="-50" dirty="0">
                <a:latin typeface="Symbol"/>
                <a:cs typeface="Symbol"/>
              </a:rPr>
              <a:t>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75858" y="4863083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01817" y="5182108"/>
            <a:ext cx="365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25" dirty="0">
                <a:latin typeface="Times New Roman"/>
                <a:cs typeface="Times New Roman"/>
              </a:rPr>
              <a:t>F</a:t>
            </a:r>
            <a:r>
              <a:rPr sz="2250" i="1" spc="-37" baseline="-22222" dirty="0">
                <a:latin typeface="Times New Roman"/>
                <a:cs typeface="Times New Roman"/>
              </a:rPr>
              <a:t>T</a:t>
            </a:r>
            <a:endParaRPr sz="2250" baseline="-22222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51980" y="4815585"/>
            <a:ext cx="1238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0" dirty="0">
                <a:latin typeface="Times New Roman"/>
                <a:cs typeface="Times New Roman"/>
              </a:rPr>
              <a:t>p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87159" y="5219191"/>
            <a:ext cx="365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25" dirty="0">
                <a:latin typeface="Times New Roman"/>
                <a:cs typeface="Times New Roman"/>
              </a:rPr>
              <a:t>F</a:t>
            </a:r>
            <a:r>
              <a:rPr sz="2250" i="1" spc="-37" baseline="-22222" dirty="0">
                <a:latin typeface="Times New Roman"/>
                <a:cs typeface="Times New Roman"/>
              </a:rPr>
              <a:t>T</a:t>
            </a:r>
            <a:endParaRPr sz="2250" baseline="-22222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56447" y="5053329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p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03947" y="4798314"/>
            <a:ext cx="132207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39725" algn="l"/>
                <a:tab pos="1113790" algn="l"/>
              </a:tabLst>
            </a:pPr>
            <a:r>
              <a:rPr sz="2400" spc="-5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	2</a:t>
            </a:r>
            <a:r>
              <a:rPr sz="2500" dirty="0">
                <a:latin typeface="Symbol"/>
                <a:cs typeface="Symbol"/>
              </a:rPr>
              <a:t></a:t>
            </a:r>
            <a:r>
              <a:rPr sz="2500" spc="229" dirty="0">
                <a:latin typeface="Times New Roman"/>
                <a:cs typeface="Times New Roman"/>
              </a:rPr>
              <a:t> </a:t>
            </a:r>
            <a:r>
              <a:rPr sz="3600" i="1" spc="-75" baseline="-5787" dirty="0">
                <a:latin typeface="Times New Roman"/>
                <a:cs typeface="Times New Roman"/>
              </a:rPr>
              <a:t>F</a:t>
            </a:r>
            <a:r>
              <a:rPr sz="3600" i="1" baseline="-5787" dirty="0">
                <a:latin typeface="Times New Roman"/>
                <a:cs typeface="Times New Roman"/>
              </a:rPr>
              <a:t>	</a:t>
            </a:r>
            <a:r>
              <a:rPr sz="3600" i="1" spc="-75" baseline="-5787" dirty="0">
                <a:latin typeface="Times New Roman"/>
                <a:cs typeface="Times New Roman"/>
              </a:rPr>
              <a:t>T</a:t>
            </a:r>
            <a:endParaRPr sz="3600" baseline="-5787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26535" y="5594096"/>
            <a:ext cx="75882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550" dirty="0">
                <a:latin typeface="Symbol"/>
                <a:cs typeface="Symbol"/>
              </a:rPr>
              <a:t></a:t>
            </a:r>
            <a:r>
              <a:rPr sz="2550" spc="95" dirty="0">
                <a:latin typeface="Times New Roman"/>
                <a:cs typeface="Times New Roman"/>
              </a:rPr>
              <a:t> </a:t>
            </a:r>
            <a:r>
              <a:rPr sz="2400" i="1" spc="-25" dirty="0">
                <a:latin typeface="Times New Roman"/>
                <a:cs typeface="Times New Roman"/>
              </a:rPr>
              <a:t>F</a:t>
            </a:r>
            <a:r>
              <a:rPr sz="2250" i="1" spc="-37" baseline="-22222" dirty="0">
                <a:latin typeface="Times New Roman"/>
                <a:cs typeface="Times New Roman"/>
              </a:rPr>
              <a:t>s</a:t>
            </a:r>
            <a:endParaRPr sz="2250" baseline="-22222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41039" y="5940044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72666" y="5925820"/>
            <a:ext cx="78994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550" dirty="0">
                <a:latin typeface="Symbol"/>
                <a:cs typeface="Symbol"/>
              </a:rPr>
              <a:t></a:t>
            </a:r>
            <a:r>
              <a:rPr sz="2550" spc="-30" dirty="0">
                <a:latin typeface="Times New Roman"/>
                <a:cs typeface="Times New Roman"/>
              </a:rPr>
              <a:t> </a:t>
            </a:r>
            <a:r>
              <a:rPr sz="2250" i="1" spc="-89" baseline="-25925" dirty="0">
                <a:latin typeface="Times New Roman"/>
                <a:cs typeface="Times New Roman"/>
              </a:rPr>
              <a:t>s</a:t>
            </a:r>
            <a:r>
              <a:rPr sz="2250" i="1" baseline="-25925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38805" y="5593588"/>
            <a:ext cx="469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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250" i="1" spc="-75" baseline="-22222" dirty="0">
                <a:latin typeface="Times New Roman"/>
                <a:cs typeface="Times New Roman"/>
              </a:rPr>
              <a:t>s</a:t>
            </a:r>
            <a:endParaRPr sz="2250" baseline="-22222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78683" y="6252717"/>
            <a:ext cx="365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25" dirty="0">
                <a:latin typeface="Times New Roman"/>
                <a:cs typeface="Times New Roman"/>
              </a:rPr>
              <a:t>F</a:t>
            </a:r>
            <a:r>
              <a:rPr sz="2250" i="1" spc="-37" baseline="-22222" dirty="0">
                <a:latin typeface="Times New Roman"/>
                <a:cs typeface="Times New Roman"/>
              </a:rPr>
              <a:t>T</a:t>
            </a:r>
            <a:endParaRPr sz="2250" baseline="-22222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21608" y="6252717"/>
            <a:ext cx="365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25" dirty="0">
                <a:latin typeface="Times New Roman"/>
                <a:cs typeface="Times New Roman"/>
              </a:rPr>
              <a:t>F</a:t>
            </a:r>
            <a:r>
              <a:rPr sz="2250" i="1" spc="-37" baseline="-22222" dirty="0">
                <a:latin typeface="Times New Roman"/>
                <a:cs typeface="Times New Roman"/>
              </a:rPr>
              <a:t>T</a:t>
            </a:r>
            <a:endParaRPr sz="2250" baseline="-22222">
              <a:latin typeface="Times New Roman"/>
              <a:cs typeface="Times New Roman"/>
            </a:endParaRPr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6755" y="537209"/>
            <a:ext cx="6221730" cy="561594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58547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65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29100" y="2089911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-50" dirty="0">
                <a:latin typeface="Times New Roman"/>
                <a:cs typeface="Times New Roman"/>
              </a:rPr>
              <a:t>p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1395" y="2092452"/>
            <a:ext cx="996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6054" y="2647188"/>
            <a:ext cx="1314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T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8179" y="1871980"/>
            <a:ext cx="47307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0515" algn="l"/>
              </a:tabLst>
            </a:pP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Times New Roman"/>
                <a:cs typeface="Times New Roman"/>
              </a:rPr>
              <a:t>7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" y="1584198"/>
            <a:ext cx="58953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 indent="-34607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8775" algn="l"/>
                <a:tab pos="3445510" algn="l"/>
                <a:tab pos="4914900" algn="l"/>
              </a:tabLst>
            </a:pPr>
            <a:r>
              <a:rPr sz="4000" u="heavy" dirty="0">
                <a:solidFill>
                  <a:srgbClr val="006600"/>
                </a:solidFill>
                <a:uFill>
                  <a:solidFill>
                    <a:srgbClr val="006600"/>
                  </a:solidFill>
                </a:uFill>
                <a:latin typeface="Times New Roman"/>
                <a:cs typeface="Times New Roman"/>
              </a:rPr>
              <a:t>Example</a:t>
            </a:r>
            <a:r>
              <a:rPr sz="4000" spc="-1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-</a:t>
            </a:r>
            <a:r>
              <a:rPr sz="4000" spc="-110" dirty="0">
                <a:latin typeface="Times New Roman"/>
                <a:cs typeface="Times New Roman"/>
              </a:rPr>
              <a:t> </a:t>
            </a:r>
            <a:r>
              <a:rPr sz="4000" spc="-25" dirty="0">
                <a:solidFill>
                  <a:srgbClr val="FF0000"/>
                </a:solidFill>
                <a:latin typeface="Times New Roman"/>
                <a:cs typeface="Times New Roman"/>
              </a:rPr>
              <a:t>Let</a:t>
            </a:r>
            <a:r>
              <a:rPr sz="40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900" i="1" spc="-75" baseline="-5341" dirty="0">
                <a:latin typeface="Times New Roman"/>
                <a:cs typeface="Times New Roman"/>
              </a:rPr>
              <a:t>F</a:t>
            </a:r>
            <a:r>
              <a:rPr sz="3900" i="1" baseline="-5341" dirty="0">
                <a:latin typeface="Times New Roman"/>
                <a:cs typeface="Times New Roman"/>
              </a:rPr>
              <a:t>	</a:t>
            </a:r>
            <a:r>
              <a:rPr sz="4000" spc="-20" dirty="0">
                <a:solidFill>
                  <a:srgbClr val="FF0000"/>
                </a:solidFill>
                <a:latin typeface="Times New Roman"/>
                <a:cs typeface="Times New Roman"/>
              </a:rPr>
              <a:t>kHz,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3021" y="1865884"/>
            <a:ext cx="930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9740" algn="l"/>
                <a:tab pos="764540" algn="l"/>
              </a:tabLst>
            </a:pPr>
            <a:r>
              <a:rPr sz="2400" i="1" spc="-50" dirty="0">
                <a:latin typeface="Times New Roman"/>
                <a:cs typeface="Times New Roman"/>
              </a:rPr>
              <a:t>F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Times New Roman"/>
                <a:cs typeface="Times New Roman"/>
              </a:rPr>
              <a:t>3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0473" y="2402840"/>
            <a:ext cx="1119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2445" algn="l"/>
                <a:tab pos="807085" algn="l"/>
              </a:tabLst>
            </a:pPr>
            <a:r>
              <a:rPr sz="2400" i="1" spc="-50" dirty="0">
                <a:latin typeface="Times New Roman"/>
                <a:cs typeface="Times New Roman"/>
              </a:rPr>
              <a:t>F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35" dirty="0">
                <a:latin typeface="Times New Roman"/>
                <a:cs typeface="Times New Roman"/>
              </a:rPr>
              <a:t>25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5134" y="2166874"/>
            <a:ext cx="89661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35" dirty="0">
                <a:solidFill>
                  <a:srgbClr val="FF0000"/>
                </a:solidFill>
                <a:latin typeface="Times New Roman"/>
                <a:cs typeface="Times New Roman"/>
              </a:rPr>
              <a:t>kHz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" y="2064562"/>
            <a:ext cx="2177415" cy="218376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60045">
              <a:lnSpc>
                <a:spcPct val="100000"/>
              </a:lnSpc>
              <a:spcBef>
                <a:spcPts val="1095"/>
              </a:spcBef>
            </a:pPr>
            <a:r>
              <a:rPr sz="4000" dirty="0">
                <a:solidFill>
                  <a:srgbClr val="FF0000"/>
                </a:solidFill>
                <a:latin typeface="Times New Roman"/>
                <a:cs typeface="Times New Roman"/>
              </a:rPr>
              <a:t>kHz,</a:t>
            </a:r>
            <a:r>
              <a:rPr sz="4000" spc="-1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spc="-25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endParaRPr sz="4000">
              <a:latin typeface="Times New Roman"/>
              <a:cs typeface="Times New Roman"/>
            </a:endParaRPr>
          </a:p>
          <a:p>
            <a:pPr marL="358775" indent="-346075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358775" algn="l"/>
              </a:tabLst>
            </a:pPr>
            <a:r>
              <a:rPr sz="4000" spc="-20" dirty="0">
                <a:solidFill>
                  <a:srgbClr val="0000FF"/>
                </a:solidFill>
                <a:latin typeface="Times New Roman"/>
                <a:cs typeface="Times New Roman"/>
              </a:rPr>
              <a:t>Then</a:t>
            </a:r>
            <a:endParaRPr sz="4000">
              <a:latin typeface="Times New Roman"/>
              <a:cs typeface="Times New Roman"/>
            </a:endParaRPr>
          </a:p>
          <a:p>
            <a:pPr marR="40640" algn="r">
              <a:lnSpc>
                <a:spcPct val="100000"/>
              </a:lnSpc>
              <a:spcBef>
                <a:spcPts val="2400"/>
              </a:spcBef>
            </a:pPr>
            <a:r>
              <a:rPr sz="2500" spc="-50" dirty="0">
                <a:latin typeface="Symbol"/>
                <a:cs typeface="Symbol"/>
              </a:rPr>
              <a:t>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4032" y="3590544"/>
            <a:ext cx="182118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01015" algn="l"/>
              </a:tabLst>
            </a:pPr>
            <a:r>
              <a:rPr sz="2350" spc="-25" dirty="0">
                <a:latin typeface="Times New Roman"/>
                <a:cs typeface="Times New Roman"/>
              </a:rPr>
              <a:t>2</a:t>
            </a:r>
            <a:r>
              <a:rPr sz="2500" spc="-25" dirty="0">
                <a:latin typeface="Symbol"/>
                <a:cs typeface="Symbol"/>
              </a:rPr>
              <a:t>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spc="-10" dirty="0">
                <a:latin typeface="Times New Roman"/>
                <a:cs typeface="Times New Roman"/>
              </a:rPr>
              <a:t>(</a:t>
            </a:r>
            <a:r>
              <a:rPr sz="2350" spc="-27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7</a:t>
            </a:r>
            <a:r>
              <a:rPr sz="2350" spc="17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</a:t>
            </a:r>
            <a:r>
              <a:rPr sz="2350" spc="-4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10</a:t>
            </a:r>
            <a:r>
              <a:rPr sz="2350" spc="195" dirty="0">
                <a:latin typeface="Times New Roman"/>
                <a:cs typeface="Times New Roman"/>
              </a:rPr>
              <a:t> </a:t>
            </a:r>
            <a:r>
              <a:rPr sz="2325" baseline="23297" dirty="0">
                <a:latin typeface="Times New Roman"/>
                <a:cs typeface="Times New Roman"/>
              </a:rPr>
              <a:t>3</a:t>
            </a:r>
            <a:r>
              <a:rPr sz="2325" spc="179" baseline="23297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82316" y="3835146"/>
            <a:ext cx="3655060" cy="774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07695" algn="l"/>
                <a:tab pos="1979295" algn="l"/>
                <a:tab pos="2409825" algn="l"/>
                <a:tab pos="2763520" algn="l"/>
              </a:tabLst>
            </a:pPr>
            <a:r>
              <a:rPr sz="2325" i="1" baseline="-16129" dirty="0">
                <a:latin typeface="Times New Roman"/>
                <a:cs typeface="Times New Roman"/>
              </a:rPr>
              <a:t>p</a:t>
            </a:r>
            <a:r>
              <a:rPr sz="2325" i="1" spc="592" baseline="-16129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250" strike="sngStrike" baseline="-9259" dirty="0">
                <a:latin typeface="Times New Roman"/>
                <a:cs typeface="Times New Roman"/>
              </a:rPr>
              <a:t>	</a:t>
            </a:r>
            <a:r>
              <a:rPr sz="2250" strike="sngStrike" spc="-75" baseline="-9259" dirty="0">
                <a:latin typeface="Times New Roman"/>
                <a:cs typeface="Times New Roman"/>
              </a:rPr>
              <a:t>3</a:t>
            </a:r>
            <a:r>
              <a:rPr sz="2250" strike="sngStrike" baseline="-9259" dirty="0">
                <a:latin typeface="Times New Roman"/>
                <a:cs typeface="Times New Roman"/>
              </a:rPr>
              <a:t>	</a:t>
            </a:r>
            <a:r>
              <a:rPr sz="3525" strike="noStrike" spc="-75" baseline="-7092" dirty="0">
                <a:latin typeface="Symbol"/>
                <a:cs typeface="Symbol"/>
              </a:rPr>
              <a:t></a:t>
            </a:r>
            <a:r>
              <a:rPr sz="3525" strike="noStrike" baseline="-7092" dirty="0">
                <a:latin typeface="Times New Roman"/>
                <a:cs typeface="Times New Roman"/>
              </a:rPr>
              <a:t>	</a:t>
            </a:r>
            <a:r>
              <a:rPr sz="2350" strike="noStrike" dirty="0">
                <a:latin typeface="Times New Roman"/>
                <a:cs typeface="Times New Roman"/>
              </a:rPr>
              <a:t>0</a:t>
            </a:r>
            <a:r>
              <a:rPr sz="2350" strike="noStrike" spc="-140" dirty="0">
                <a:latin typeface="Times New Roman"/>
                <a:cs typeface="Times New Roman"/>
              </a:rPr>
              <a:t> </a:t>
            </a:r>
            <a:r>
              <a:rPr sz="2350" strike="noStrike" dirty="0">
                <a:latin typeface="Times New Roman"/>
                <a:cs typeface="Times New Roman"/>
              </a:rPr>
              <a:t>.56</a:t>
            </a:r>
            <a:r>
              <a:rPr sz="2350" strike="noStrike" spc="185" dirty="0">
                <a:latin typeface="Times New Roman"/>
                <a:cs typeface="Times New Roman"/>
              </a:rPr>
              <a:t> </a:t>
            </a:r>
            <a:r>
              <a:rPr sz="2500" strike="noStrike" spc="-50" dirty="0">
                <a:latin typeface="Symbol"/>
                <a:cs typeface="Symbol"/>
              </a:rPr>
              <a:t></a:t>
            </a:r>
            <a:endParaRPr sz="2500">
              <a:latin typeface="Symbol"/>
              <a:cs typeface="Symbol"/>
            </a:endParaRPr>
          </a:p>
          <a:p>
            <a:pPr marL="842644">
              <a:lnSpc>
                <a:spcPct val="100000"/>
              </a:lnSpc>
              <a:spcBef>
                <a:spcPts val="75"/>
              </a:spcBef>
              <a:tabLst>
                <a:tab pos="1285240" algn="l"/>
              </a:tabLst>
            </a:pPr>
            <a:r>
              <a:rPr sz="2350" spc="-25" dirty="0">
                <a:latin typeface="Times New Roman"/>
                <a:cs typeface="Times New Roman"/>
              </a:rPr>
              <a:t>25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</a:t>
            </a:r>
            <a:r>
              <a:rPr sz="2350" spc="-50" dirty="0">
                <a:latin typeface="Times New Roman"/>
                <a:cs typeface="Times New Roman"/>
              </a:rPr>
              <a:t> </a:t>
            </a:r>
            <a:r>
              <a:rPr sz="2350" spc="-25" dirty="0">
                <a:latin typeface="Times New Roman"/>
                <a:cs typeface="Times New Roman"/>
              </a:rPr>
              <a:t>10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10759" y="4843271"/>
            <a:ext cx="1238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Times New Roman"/>
                <a:cs typeface="Times New Roman"/>
              </a:rPr>
              <a:t>3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53815" y="4807458"/>
            <a:ext cx="17430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5615" algn="l"/>
                <a:tab pos="1630045" algn="l"/>
              </a:tabLst>
            </a:pPr>
            <a:r>
              <a:rPr sz="2350" spc="-25" dirty="0">
                <a:latin typeface="Times New Roman"/>
                <a:cs typeface="Times New Roman"/>
              </a:rPr>
              <a:t>2</a:t>
            </a:r>
            <a:r>
              <a:rPr sz="2500" spc="-25" dirty="0">
                <a:latin typeface="Symbol"/>
                <a:cs typeface="Symbol"/>
              </a:rPr>
              <a:t>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spc="-10" dirty="0">
                <a:latin typeface="Times New Roman"/>
                <a:cs typeface="Times New Roman"/>
              </a:rPr>
              <a:t>(</a:t>
            </a:r>
            <a:r>
              <a:rPr sz="2350" spc="-3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3</a:t>
            </a:r>
            <a:r>
              <a:rPr sz="2350" spc="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</a:t>
            </a:r>
            <a:r>
              <a:rPr sz="2350" spc="-40" dirty="0">
                <a:latin typeface="Times New Roman"/>
                <a:cs typeface="Times New Roman"/>
              </a:rPr>
              <a:t> </a:t>
            </a:r>
            <a:r>
              <a:rPr sz="2350" spc="-25" dirty="0">
                <a:latin typeface="Times New Roman"/>
                <a:cs typeface="Times New Roman"/>
              </a:rPr>
              <a:t>10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738" y="5231129"/>
            <a:ext cx="10223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0" dirty="0">
                <a:latin typeface="Times New Roman"/>
                <a:cs typeface="Times New Roman"/>
              </a:rPr>
              <a:t>s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68626" y="5051297"/>
            <a:ext cx="3975735" cy="77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73405" algn="l"/>
                <a:tab pos="942975" algn="l"/>
                <a:tab pos="2299335" algn="l"/>
                <a:tab pos="2716530" algn="l"/>
                <a:tab pos="3071495" algn="l"/>
              </a:tabLst>
            </a:pPr>
            <a:r>
              <a:rPr sz="2500" spc="-50" dirty="0">
                <a:latin typeface="Symbol"/>
                <a:cs typeface="Symbol"/>
              </a:rPr>
              <a:t>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250" strike="sngStrike" baseline="-9259" dirty="0">
                <a:latin typeface="Times New Roman"/>
                <a:cs typeface="Times New Roman"/>
              </a:rPr>
              <a:t>	</a:t>
            </a:r>
            <a:r>
              <a:rPr sz="2250" strike="sngStrike" spc="-75" baseline="-9259" dirty="0">
                <a:latin typeface="Times New Roman"/>
                <a:cs typeface="Times New Roman"/>
              </a:rPr>
              <a:t>3</a:t>
            </a:r>
            <a:r>
              <a:rPr sz="2250" strike="sngStrike" baseline="-9259" dirty="0">
                <a:latin typeface="Times New Roman"/>
                <a:cs typeface="Times New Roman"/>
              </a:rPr>
              <a:t>	</a:t>
            </a:r>
            <a:r>
              <a:rPr sz="3525" strike="noStrike" spc="-75" baseline="-7092" dirty="0">
                <a:latin typeface="Symbol"/>
                <a:cs typeface="Symbol"/>
              </a:rPr>
              <a:t></a:t>
            </a:r>
            <a:r>
              <a:rPr sz="3525" strike="noStrike" baseline="-7092" dirty="0">
                <a:latin typeface="Times New Roman"/>
                <a:cs typeface="Times New Roman"/>
              </a:rPr>
              <a:t>	</a:t>
            </a:r>
            <a:r>
              <a:rPr sz="2350" strike="noStrike" dirty="0">
                <a:latin typeface="Times New Roman"/>
                <a:cs typeface="Times New Roman"/>
              </a:rPr>
              <a:t>0</a:t>
            </a:r>
            <a:r>
              <a:rPr sz="2350" strike="noStrike" spc="-140" dirty="0">
                <a:latin typeface="Times New Roman"/>
                <a:cs typeface="Times New Roman"/>
              </a:rPr>
              <a:t> </a:t>
            </a:r>
            <a:r>
              <a:rPr sz="2350" strike="noStrike" dirty="0">
                <a:latin typeface="Times New Roman"/>
                <a:cs typeface="Times New Roman"/>
              </a:rPr>
              <a:t>.24</a:t>
            </a:r>
            <a:r>
              <a:rPr sz="2350" strike="noStrike" spc="185" dirty="0">
                <a:latin typeface="Times New Roman"/>
                <a:cs typeface="Times New Roman"/>
              </a:rPr>
              <a:t> </a:t>
            </a:r>
            <a:r>
              <a:rPr sz="2500" strike="noStrike" spc="-50" dirty="0">
                <a:latin typeface="Symbol"/>
                <a:cs typeface="Symbol"/>
              </a:rPr>
              <a:t></a:t>
            </a:r>
            <a:endParaRPr sz="2500">
              <a:latin typeface="Symbol"/>
              <a:cs typeface="Symbol"/>
            </a:endParaRPr>
          </a:p>
          <a:p>
            <a:pPr marL="1162685">
              <a:lnSpc>
                <a:spcPct val="100000"/>
              </a:lnSpc>
              <a:spcBef>
                <a:spcPts val="100"/>
              </a:spcBef>
              <a:tabLst>
                <a:tab pos="1604645" algn="l"/>
              </a:tabLst>
            </a:pPr>
            <a:r>
              <a:rPr sz="2350" spc="-25" dirty="0">
                <a:latin typeface="Times New Roman"/>
                <a:cs typeface="Times New Roman"/>
              </a:rPr>
              <a:t>25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</a:t>
            </a:r>
            <a:r>
              <a:rPr sz="2350" spc="-50" dirty="0">
                <a:latin typeface="Times New Roman"/>
                <a:cs typeface="Times New Roman"/>
              </a:rPr>
              <a:t> </a:t>
            </a:r>
            <a:r>
              <a:rPr sz="2350" spc="-25" dirty="0">
                <a:latin typeface="Times New Roman"/>
                <a:cs typeface="Times New Roman"/>
              </a:rPr>
              <a:t>10</a:t>
            </a:r>
            <a:endParaRPr sz="235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6755" y="663701"/>
            <a:ext cx="6221730" cy="561594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0224" rIns="0" bIns="0" rtlCol="0">
            <a:spAutoFit/>
          </a:bodyPr>
          <a:lstStyle/>
          <a:p>
            <a:pPr marL="58547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Digital</a:t>
            </a:r>
            <a:r>
              <a:rPr u="none" spc="-240" dirty="0"/>
              <a:t> </a:t>
            </a:r>
            <a:r>
              <a:rPr u="none" dirty="0"/>
              <a:t>Filter</a:t>
            </a:r>
            <a:r>
              <a:rPr u="none" spc="-235" dirty="0"/>
              <a:t> </a:t>
            </a:r>
            <a:r>
              <a:rPr u="none" spc="-10" dirty="0"/>
              <a:t>Specifications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5470" y="497586"/>
            <a:ext cx="5528309" cy="5600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9282" rIns="0" bIns="0" rtlCol="0">
            <a:spAutoFit/>
          </a:bodyPr>
          <a:lstStyle/>
          <a:p>
            <a:pPr marL="96456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IIR</a:t>
            </a:r>
            <a:r>
              <a:rPr u="none" spc="-229" dirty="0"/>
              <a:t> </a:t>
            </a:r>
            <a:r>
              <a:rPr u="none" dirty="0"/>
              <a:t>Digital</a:t>
            </a:r>
            <a:r>
              <a:rPr u="none" spc="-190" dirty="0"/>
              <a:t> </a:t>
            </a:r>
            <a:r>
              <a:rPr u="none" dirty="0"/>
              <a:t>Filter</a:t>
            </a:r>
            <a:r>
              <a:rPr u="none" spc="-165" dirty="0"/>
              <a:t> </a:t>
            </a:r>
            <a:r>
              <a:rPr u="none" spc="-10" dirty="0"/>
              <a:t>Design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0531" y="1868880"/>
            <a:ext cx="7896225" cy="448437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515"/>
              </a:spcBef>
            </a:pPr>
            <a:r>
              <a:rPr sz="3200" spc="-20" dirty="0">
                <a:solidFill>
                  <a:srgbClr val="800080"/>
                </a:solidFill>
                <a:latin typeface="Times New Roman"/>
                <a:cs typeface="Times New Roman"/>
              </a:rPr>
              <a:t>Standard</a:t>
            </a:r>
            <a:r>
              <a:rPr sz="3200" spc="-13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approach</a:t>
            </a:r>
            <a:endParaRPr sz="3200">
              <a:latin typeface="Times New Roman"/>
              <a:cs typeface="Times New Roman"/>
            </a:endParaRPr>
          </a:p>
          <a:p>
            <a:pPr marL="421640" marR="410209" indent="-358775">
              <a:lnSpc>
                <a:spcPts val="3460"/>
              </a:lnSpc>
              <a:spcBef>
                <a:spcPts val="844"/>
              </a:spcBef>
              <a:buSzPct val="96875"/>
              <a:buAutoNum type="arabicParenBoth"/>
              <a:tabLst>
                <a:tab pos="421640" algn="l"/>
                <a:tab pos="548640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Convert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digital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specifications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into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analogue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prototype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lowpass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filter specifications</a:t>
            </a:r>
            <a:endParaRPr sz="3200">
              <a:latin typeface="Times New Roman"/>
              <a:cs typeface="Times New Roman"/>
            </a:endParaRPr>
          </a:p>
          <a:p>
            <a:pPr marL="549275" indent="-485775">
              <a:lnSpc>
                <a:spcPts val="3729"/>
              </a:lnSpc>
              <a:buSzPct val="96875"/>
              <a:buAutoNum type="arabicParenBoth"/>
              <a:tabLst>
                <a:tab pos="549275" algn="l"/>
              </a:tabLst>
            </a:pP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Determine</a:t>
            </a:r>
            <a:r>
              <a:rPr sz="3200" spc="-14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3200" spc="-20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analogue</a:t>
            </a:r>
            <a:r>
              <a:rPr sz="3200" spc="-1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lowpass</a:t>
            </a:r>
            <a:r>
              <a:rPr sz="3200" spc="-17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filter</a:t>
            </a:r>
            <a:endParaRPr sz="3200">
              <a:latin typeface="Times New Roman"/>
              <a:cs typeface="Times New Roman"/>
            </a:endParaRPr>
          </a:p>
          <a:p>
            <a:pPr marL="421640">
              <a:lnSpc>
                <a:spcPct val="100000"/>
              </a:lnSpc>
              <a:spcBef>
                <a:spcPts val="80"/>
              </a:spcBef>
              <a:tabLst>
                <a:tab pos="3262629" algn="l"/>
              </a:tabLst>
            </a:pP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transfer</a:t>
            </a:r>
            <a:r>
              <a:rPr sz="3200" spc="-12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function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	</a:t>
            </a:r>
            <a:r>
              <a:rPr sz="2400" i="1" dirty="0">
                <a:latin typeface="Times New Roman"/>
                <a:cs typeface="Times New Roman"/>
              </a:rPr>
              <a:t>H</a:t>
            </a:r>
            <a:r>
              <a:rPr sz="2400" i="1" spc="155" dirty="0">
                <a:latin typeface="Times New Roman"/>
                <a:cs typeface="Times New Roman"/>
              </a:rPr>
              <a:t> </a:t>
            </a:r>
            <a:r>
              <a:rPr sz="2250" i="1" baseline="-22222" dirty="0">
                <a:latin typeface="Times New Roman"/>
                <a:cs typeface="Times New Roman"/>
              </a:rPr>
              <a:t>a</a:t>
            </a:r>
            <a:r>
              <a:rPr sz="2250" i="1" spc="390" baseline="-22222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(</a:t>
            </a:r>
            <a:r>
              <a:rPr sz="2400" spc="-240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s</a:t>
            </a:r>
            <a:r>
              <a:rPr sz="2400" i="1" spc="-19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  <a:p>
            <a:pPr marL="424180" marR="55880" indent="-361950">
              <a:lnSpc>
                <a:spcPts val="3400"/>
              </a:lnSpc>
              <a:spcBef>
                <a:spcPts val="765"/>
              </a:spcBef>
              <a:buSzPct val="96875"/>
              <a:buAutoNum type="arabicParenBoth" startAt="3"/>
              <a:tabLst>
                <a:tab pos="424180" algn="l"/>
                <a:tab pos="548005" algn="l"/>
                <a:tab pos="3759835" algn="l"/>
              </a:tabLst>
            </a:pP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Transform</a:t>
            </a:r>
            <a:r>
              <a:rPr sz="3200" spc="-11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H</a:t>
            </a:r>
            <a:r>
              <a:rPr sz="3600" i="1" spc="179" baseline="1157" dirty="0">
                <a:latin typeface="Times New Roman"/>
                <a:cs typeface="Times New Roman"/>
              </a:rPr>
              <a:t> </a:t>
            </a:r>
            <a:r>
              <a:rPr sz="2250" i="1" baseline="-20370" dirty="0">
                <a:latin typeface="Times New Roman"/>
                <a:cs typeface="Times New Roman"/>
              </a:rPr>
              <a:t>a</a:t>
            </a:r>
            <a:r>
              <a:rPr sz="2250" i="1" spc="300" baseline="-20370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(</a:t>
            </a:r>
            <a:r>
              <a:rPr sz="3600" spc="-359" baseline="1157" dirty="0">
                <a:latin typeface="Times New Roman"/>
                <a:cs typeface="Times New Roman"/>
              </a:rPr>
              <a:t> </a:t>
            </a:r>
            <a:r>
              <a:rPr sz="3600" i="1" spc="-15" baseline="1157" dirty="0">
                <a:latin typeface="Times New Roman"/>
                <a:cs typeface="Times New Roman"/>
              </a:rPr>
              <a:t>s</a:t>
            </a:r>
            <a:r>
              <a:rPr sz="3600" i="1" spc="-300" baseline="1157" dirty="0">
                <a:latin typeface="Times New Roman"/>
                <a:cs typeface="Times New Roman"/>
              </a:rPr>
              <a:t> </a:t>
            </a:r>
            <a:r>
              <a:rPr sz="3600" spc="-75" baseline="1157" dirty="0">
                <a:latin typeface="Times New Roman"/>
                <a:cs typeface="Times New Roman"/>
              </a:rPr>
              <a:t>)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by</a:t>
            </a:r>
            <a:r>
              <a:rPr sz="3200" spc="-19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replacing</a:t>
            </a:r>
            <a:r>
              <a:rPr sz="3200" spc="-1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3200" spc="-1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complex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variable</a:t>
            </a:r>
            <a:r>
              <a:rPr sz="3200" spc="-1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to</a:t>
            </a:r>
            <a:r>
              <a:rPr sz="3200" spc="-1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3200" spc="-1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digital</a:t>
            </a:r>
            <a:r>
              <a:rPr sz="3200" spc="-1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transfer</a:t>
            </a:r>
            <a:r>
              <a:rPr sz="3200" spc="-13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function</a:t>
            </a:r>
            <a:endParaRPr sz="3200">
              <a:latin typeface="Times New Roman"/>
              <a:cs typeface="Times New Roman"/>
            </a:endParaRPr>
          </a:p>
          <a:p>
            <a:pPr marR="1805305" algn="ctr">
              <a:lnSpc>
                <a:spcPct val="100000"/>
              </a:lnSpc>
              <a:spcBef>
                <a:spcPts val="1590"/>
              </a:spcBef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11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7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4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5470" y="497586"/>
            <a:ext cx="5528309" cy="5600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9282" rIns="0" bIns="0" rtlCol="0">
            <a:spAutoFit/>
          </a:bodyPr>
          <a:lstStyle/>
          <a:p>
            <a:pPr marL="96456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IIR</a:t>
            </a:r>
            <a:r>
              <a:rPr u="none" spc="-229" dirty="0"/>
              <a:t> </a:t>
            </a:r>
            <a:r>
              <a:rPr u="none" dirty="0"/>
              <a:t>Digital</a:t>
            </a:r>
            <a:r>
              <a:rPr u="none" spc="-190" dirty="0"/>
              <a:t> </a:t>
            </a:r>
            <a:r>
              <a:rPr u="none" dirty="0"/>
              <a:t>Filter</a:t>
            </a:r>
            <a:r>
              <a:rPr u="none" spc="-165" dirty="0"/>
              <a:t> </a:t>
            </a:r>
            <a:r>
              <a:rPr u="none" spc="-10" dirty="0"/>
              <a:t>Design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286" y="1472438"/>
            <a:ext cx="7435850" cy="486981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6870" marR="92710" indent="-344805">
              <a:lnSpc>
                <a:spcPts val="3500"/>
              </a:lnSpc>
              <a:spcBef>
                <a:spcPts val="495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This</a:t>
            </a:r>
            <a:r>
              <a:rPr sz="3200" spc="-1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approach</a:t>
            </a:r>
            <a:r>
              <a:rPr sz="3200" spc="-10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has</a:t>
            </a:r>
            <a:r>
              <a:rPr sz="3200" spc="-1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been</a:t>
            </a:r>
            <a:r>
              <a:rPr sz="32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widely</a:t>
            </a:r>
            <a:r>
              <a:rPr sz="3200" spc="-15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used</a:t>
            </a:r>
            <a:r>
              <a:rPr sz="3200" spc="-12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for</a:t>
            </a:r>
            <a:r>
              <a:rPr sz="3200" spc="-1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800080"/>
                </a:solidFill>
                <a:latin typeface="Times New Roman"/>
                <a:cs typeface="Times New Roman"/>
              </a:rPr>
              <a:t>the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following</a:t>
            </a:r>
            <a:r>
              <a:rPr sz="3200" spc="-18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reasons:</a:t>
            </a:r>
            <a:endParaRPr sz="3200">
              <a:latin typeface="Times New Roman"/>
              <a:cs typeface="Times New Roman"/>
            </a:endParaRPr>
          </a:p>
          <a:p>
            <a:pPr marL="356870" marR="5080" lvl="1" indent="653415">
              <a:lnSpc>
                <a:spcPts val="3500"/>
              </a:lnSpc>
              <a:spcBef>
                <a:spcPts val="705"/>
              </a:spcBef>
              <a:buAutoNum type="arabicParenBoth"/>
              <a:tabLst>
                <a:tab pos="101028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Analogue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approximation</a:t>
            </a:r>
            <a:r>
              <a:rPr sz="32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techniques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are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highly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advanced</a:t>
            </a:r>
            <a:endParaRPr sz="3200">
              <a:latin typeface="Times New Roman"/>
              <a:cs typeface="Times New Roman"/>
            </a:endParaRPr>
          </a:p>
          <a:p>
            <a:pPr marL="356870" marR="1357630" lvl="1" indent="665480">
              <a:lnSpc>
                <a:spcPts val="3500"/>
              </a:lnSpc>
              <a:spcBef>
                <a:spcPts val="700"/>
              </a:spcBef>
              <a:buAutoNum type="arabicParenBoth"/>
              <a:tabLst>
                <a:tab pos="1022350" algn="l"/>
              </a:tabLst>
            </a:pP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They</a:t>
            </a:r>
            <a:r>
              <a:rPr sz="3200" spc="-13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usually</a:t>
            </a:r>
            <a:r>
              <a:rPr sz="32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yield</a:t>
            </a:r>
            <a:r>
              <a:rPr sz="3200" spc="-1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solidFill>
                  <a:srgbClr val="800080"/>
                </a:solidFill>
                <a:latin typeface="Times New Roman"/>
                <a:cs typeface="Times New Roman"/>
              </a:rPr>
              <a:t>closed-</a:t>
            </a:r>
            <a:r>
              <a:rPr sz="3200" spc="-20" dirty="0">
                <a:solidFill>
                  <a:srgbClr val="800080"/>
                </a:solidFill>
                <a:latin typeface="Times New Roman"/>
                <a:cs typeface="Times New Roman"/>
              </a:rPr>
              <a:t>form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solutions</a:t>
            </a:r>
            <a:endParaRPr sz="3200">
              <a:latin typeface="Times New Roman"/>
              <a:cs typeface="Times New Roman"/>
            </a:endParaRPr>
          </a:p>
          <a:p>
            <a:pPr marL="356870" marR="1049020" lvl="1" indent="677545">
              <a:lnSpc>
                <a:spcPts val="3500"/>
              </a:lnSpc>
              <a:spcBef>
                <a:spcPts val="700"/>
              </a:spcBef>
              <a:buAutoNum type="arabicParenBoth"/>
              <a:tabLst>
                <a:tab pos="1034415" algn="l"/>
              </a:tabLst>
            </a:pP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Extensive</a:t>
            </a:r>
            <a:r>
              <a:rPr sz="3200" spc="-1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tables</a:t>
            </a:r>
            <a:r>
              <a:rPr sz="3200" spc="-1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are</a:t>
            </a:r>
            <a:r>
              <a:rPr sz="3200" spc="-1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available</a:t>
            </a:r>
            <a:r>
              <a:rPr sz="3200" spc="-1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for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analogue</a:t>
            </a:r>
            <a:r>
              <a:rPr sz="3200" spc="-12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filter</a:t>
            </a:r>
            <a:r>
              <a:rPr sz="3200" spc="-12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design</a:t>
            </a:r>
            <a:endParaRPr sz="3200">
              <a:latin typeface="Times New Roman"/>
              <a:cs typeface="Times New Roman"/>
            </a:endParaRPr>
          </a:p>
          <a:p>
            <a:pPr marL="356870" marR="303530" lvl="1" indent="665480">
              <a:lnSpc>
                <a:spcPts val="3500"/>
              </a:lnSpc>
              <a:spcBef>
                <a:spcPts val="700"/>
              </a:spcBef>
              <a:buAutoNum type="arabicParenBoth"/>
              <a:tabLst>
                <a:tab pos="102235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Very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often</a:t>
            </a:r>
            <a:r>
              <a:rPr sz="3200" spc="-1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applications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require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digital simulation</a:t>
            </a:r>
            <a:r>
              <a:rPr sz="32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analogue</a:t>
            </a:r>
            <a:r>
              <a:rPr sz="32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0090" y="2766060"/>
            <a:ext cx="932815" cy="0"/>
          </a:xfrm>
          <a:custGeom>
            <a:avLst/>
            <a:gdLst/>
            <a:ahLst/>
            <a:cxnLst/>
            <a:rect l="l" t="t" r="r" b="b"/>
            <a:pathLst>
              <a:path w="932814">
                <a:moveTo>
                  <a:pt x="0" y="0"/>
                </a:moveTo>
                <a:lnTo>
                  <a:pt x="932688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05197" y="2803905"/>
            <a:ext cx="956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20" dirty="0">
                <a:latin typeface="Times New Roman"/>
                <a:cs typeface="Times New Roman"/>
              </a:rPr>
              <a:t>D</a:t>
            </a:r>
            <a:r>
              <a:rPr sz="2400" i="1" spc="-135" dirty="0">
                <a:latin typeface="Times New Roman"/>
                <a:cs typeface="Times New Roman"/>
              </a:rPr>
              <a:t> </a:t>
            </a:r>
            <a:r>
              <a:rPr sz="2250" i="1" baseline="-22222" dirty="0">
                <a:latin typeface="Times New Roman"/>
                <a:cs typeface="Times New Roman"/>
              </a:rPr>
              <a:t>a</a:t>
            </a:r>
            <a:r>
              <a:rPr sz="2250" i="1" spc="457" baseline="-22222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(</a:t>
            </a:r>
            <a:r>
              <a:rPr sz="3600" spc="-322" baseline="1157" dirty="0">
                <a:latin typeface="Times New Roman"/>
                <a:cs typeface="Times New Roman"/>
              </a:rPr>
              <a:t> </a:t>
            </a:r>
            <a:r>
              <a:rPr sz="3600" i="1" spc="-15" baseline="1157" dirty="0">
                <a:latin typeface="Times New Roman"/>
                <a:cs typeface="Times New Roman"/>
              </a:rPr>
              <a:t>s</a:t>
            </a:r>
            <a:r>
              <a:rPr sz="3600" i="1" spc="-345" baseline="1157" dirty="0">
                <a:latin typeface="Times New Roman"/>
                <a:cs typeface="Times New Roman"/>
              </a:rPr>
              <a:t> </a:t>
            </a:r>
            <a:r>
              <a:rPr sz="3600" spc="-75" baseline="1157" dirty="0">
                <a:latin typeface="Times New Roman"/>
                <a:cs typeface="Times New Roman"/>
              </a:rPr>
              <a:t>)</a:t>
            </a:r>
            <a:endParaRPr sz="3600" baseline="1157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0" y="1589277"/>
            <a:ext cx="61855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Let</a:t>
            </a:r>
            <a:r>
              <a:rPr sz="3200" spc="-1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sz="3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analogue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transfer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55950" y="2301346"/>
            <a:ext cx="1237615" cy="76327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  <a:tabLst>
                <a:tab pos="512445" algn="l"/>
              </a:tabLst>
            </a:pPr>
            <a:r>
              <a:rPr sz="2400" i="1" spc="-50" dirty="0">
                <a:latin typeface="Times New Roman"/>
                <a:cs typeface="Times New Roman"/>
              </a:rPr>
              <a:t>H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spc="-10" dirty="0">
                <a:latin typeface="Times New Roman"/>
                <a:cs typeface="Times New Roman"/>
              </a:rPr>
              <a:t>(</a:t>
            </a:r>
            <a:r>
              <a:rPr sz="2400" spc="-21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s</a:t>
            </a:r>
            <a:r>
              <a:rPr sz="2400" i="1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  <a:p>
            <a:pPr marL="334645">
              <a:lnSpc>
                <a:spcPct val="100000"/>
              </a:lnSpc>
              <a:spcBef>
                <a:spcPts val="420"/>
              </a:spcBef>
            </a:pPr>
            <a:r>
              <a:rPr sz="1550" i="1" spc="-50" dirty="0">
                <a:latin typeface="Times New Roman"/>
                <a:cs typeface="Times New Roman"/>
              </a:rPr>
              <a:t>a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0061" y="2136140"/>
            <a:ext cx="85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Times New Roman"/>
                <a:cs typeface="Times New Roman"/>
              </a:rPr>
              <a:t>P</a:t>
            </a:r>
            <a:r>
              <a:rPr sz="2250" i="1" baseline="-22222" dirty="0">
                <a:latin typeface="Times New Roman"/>
                <a:cs typeface="Times New Roman"/>
              </a:rPr>
              <a:t>a</a:t>
            </a:r>
            <a:r>
              <a:rPr sz="2250" i="1" spc="270" baseline="-22222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(</a:t>
            </a:r>
            <a:r>
              <a:rPr sz="2400" spc="-19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s</a:t>
            </a:r>
            <a:r>
              <a:rPr sz="2400" i="1" spc="-204" dirty="0">
                <a:latin typeface="Times New Roman"/>
                <a:cs typeface="Times New Roman"/>
              </a:rPr>
              <a:t> </a:t>
            </a:r>
            <a:r>
              <a:rPr sz="2400" spc="-60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286" y="3346196"/>
            <a:ext cx="7335520" cy="203708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56870" marR="1060450">
              <a:lnSpc>
                <a:spcPts val="3800"/>
              </a:lnSpc>
              <a:spcBef>
                <a:spcPts val="254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where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subscript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sz="3200" i="1" dirty="0"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indicates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analogue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domain</a:t>
            </a:r>
            <a:endParaRPr sz="3200">
              <a:latin typeface="Times New Roman"/>
              <a:cs typeface="Times New Roman"/>
            </a:endParaRPr>
          </a:p>
          <a:p>
            <a:pPr marL="356870" marR="5080" indent="-344805">
              <a:lnSpc>
                <a:spcPts val="3800"/>
              </a:lnSpc>
              <a:spcBef>
                <a:spcPts val="580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spc="-3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digital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transfer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function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derived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60" dirty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3200" spc="-20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this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denoted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80917" y="5586729"/>
            <a:ext cx="10623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13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70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5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)</a:t>
            </a:r>
            <a:r>
              <a:rPr sz="2350" spc="38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12564" y="5350509"/>
            <a:ext cx="72771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P</a:t>
            </a:r>
            <a:r>
              <a:rPr sz="2350" i="1" spc="1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70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3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88179" y="5841238"/>
            <a:ext cx="77089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D</a:t>
            </a:r>
            <a:r>
              <a:rPr sz="2350" i="1" spc="9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70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3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94276" y="5811773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62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2055" y="363474"/>
            <a:ext cx="5539740" cy="55702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170" rIns="0" bIns="0" rtlCol="0">
            <a:spAutoFit/>
          </a:bodyPr>
          <a:lstStyle/>
          <a:p>
            <a:pPr marL="108013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IIR</a:t>
            </a:r>
            <a:r>
              <a:rPr u="none" spc="-190" dirty="0"/>
              <a:t> </a:t>
            </a:r>
            <a:r>
              <a:rPr u="none" dirty="0"/>
              <a:t>Digital</a:t>
            </a:r>
            <a:r>
              <a:rPr u="none" spc="-170" dirty="0"/>
              <a:t> </a:t>
            </a:r>
            <a:r>
              <a:rPr u="none" dirty="0"/>
              <a:t>Filter</a:t>
            </a:r>
            <a:r>
              <a:rPr u="none" spc="-170" dirty="0"/>
              <a:t> </a:t>
            </a:r>
            <a:r>
              <a:rPr u="none" spc="-10" dirty="0"/>
              <a:t>Design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9463" y="3064001"/>
            <a:ext cx="5541645" cy="723900"/>
            <a:chOff x="1799463" y="3064001"/>
            <a:chExt cx="5541645" cy="723900"/>
          </a:xfrm>
        </p:grpSpPr>
        <p:sp>
          <p:nvSpPr>
            <p:cNvPr id="3" name="object 3"/>
            <p:cNvSpPr/>
            <p:nvPr/>
          </p:nvSpPr>
          <p:spPr>
            <a:xfrm>
              <a:off x="1799463" y="3751706"/>
              <a:ext cx="5541645" cy="0"/>
            </a:xfrm>
            <a:custGeom>
              <a:avLst/>
              <a:gdLst/>
              <a:ahLst/>
              <a:cxnLst/>
              <a:rect l="l" t="t" r="r" b="b"/>
              <a:pathLst>
                <a:path w="5541645">
                  <a:moveTo>
                    <a:pt x="0" y="0"/>
                  </a:moveTo>
                  <a:lnTo>
                    <a:pt x="5541264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3554" y="3705605"/>
              <a:ext cx="76200" cy="80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3104" y="3705605"/>
              <a:ext cx="76200" cy="807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2653" y="3705605"/>
              <a:ext cx="76200" cy="80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2203" y="3705605"/>
              <a:ext cx="76200" cy="807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1753" y="3705605"/>
              <a:ext cx="76200" cy="807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1303" y="3705605"/>
              <a:ext cx="76200" cy="807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0853" y="3705605"/>
              <a:ext cx="76200" cy="80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80403" y="3705605"/>
              <a:ext cx="76200" cy="807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9953" y="3705605"/>
              <a:ext cx="76198" cy="807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9503" y="3705605"/>
              <a:ext cx="76198" cy="807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1102" y="3706367"/>
              <a:ext cx="76200" cy="815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8366" y="3706367"/>
              <a:ext cx="76200" cy="815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7916" y="3706367"/>
              <a:ext cx="76200" cy="8153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7466" y="3706367"/>
              <a:ext cx="76200" cy="815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7016" y="3706367"/>
              <a:ext cx="76200" cy="815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6566" y="3706367"/>
              <a:ext cx="76200" cy="8153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6116" y="3706367"/>
              <a:ext cx="76200" cy="815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5666" y="3706367"/>
              <a:ext cx="76200" cy="8153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5216" y="3706367"/>
              <a:ext cx="76200" cy="8153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636516" y="3140201"/>
              <a:ext cx="12700" cy="604520"/>
            </a:xfrm>
            <a:custGeom>
              <a:avLst/>
              <a:gdLst/>
              <a:ahLst/>
              <a:cxnLst/>
              <a:rect l="l" t="t" r="r" b="b"/>
              <a:pathLst>
                <a:path w="12700" h="604520">
                  <a:moveTo>
                    <a:pt x="0" y="604519"/>
                  </a:moveTo>
                  <a:lnTo>
                    <a:pt x="12700" y="604519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604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4766" y="3064001"/>
              <a:ext cx="76200" cy="7620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152395" y="2995929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54067" y="2948686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42835" y="3075178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130556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Unit</a:t>
            </a:r>
            <a:r>
              <a:rPr sz="4000" u="none" spc="-120" dirty="0"/>
              <a:t> </a:t>
            </a:r>
            <a:r>
              <a:rPr sz="4000" u="none" dirty="0"/>
              <a:t>Sample</a:t>
            </a:r>
            <a:r>
              <a:rPr sz="4000" u="none" spc="5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29" name="object 29"/>
          <p:cNvSpPr txBox="1"/>
          <p:nvPr/>
        </p:nvSpPr>
        <p:spPr>
          <a:xfrm>
            <a:off x="1155446" y="1694434"/>
            <a:ext cx="398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Symbol"/>
                <a:cs typeface="Symbol"/>
              </a:rPr>
              <a:t></a:t>
            </a:r>
            <a:r>
              <a:rPr sz="1800" spc="-20" dirty="0">
                <a:latin typeface="Times New Roman"/>
                <a:cs typeface="Times New Roman"/>
              </a:rPr>
              <a:t>[</a:t>
            </a:r>
            <a:r>
              <a:rPr sz="1800" i="1" spc="-20" dirty="0">
                <a:latin typeface="Times New Roman"/>
                <a:cs typeface="Times New Roman"/>
              </a:rPr>
              <a:t>n</a:t>
            </a:r>
            <a:r>
              <a:rPr sz="1800" spc="-20" dirty="0">
                <a:latin typeface="Times New Roman"/>
                <a:cs typeface="Times New Roman"/>
              </a:rPr>
              <a:t>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83588" y="1682241"/>
            <a:ext cx="1009650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0,</a:t>
            </a:r>
            <a:r>
              <a:rPr sz="1800" spc="4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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  <a:p>
            <a:pPr marL="66675">
              <a:lnSpc>
                <a:spcPct val="100000"/>
              </a:lnSpc>
              <a:spcBef>
                <a:spcPts val="40"/>
              </a:spcBef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0.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76571" y="3723132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13523" y="3729228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0" dirty="0">
                <a:latin typeface="Times New Roman"/>
                <a:cs typeface="Times New Roman"/>
              </a:rPr>
              <a:t>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5048" y="4958079"/>
            <a:ext cx="71050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sample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sequence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plays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role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discrete-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sequences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and </a:t>
            </a:r>
            <a:r>
              <a:rPr sz="1800" dirty="0">
                <a:latin typeface="Times New Roman"/>
                <a:cs typeface="Times New Roman"/>
              </a:rPr>
              <a:t>systems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(Dirac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delta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function)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does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continuous-</a:t>
            </a:r>
            <a:r>
              <a:rPr sz="1800" spc="-20" dirty="0">
                <a:latin typeface="Times New Roman"/>
                <a:cs typeface="Times New Roman"/>
              </a:rPr>
              <a:t>time </a:t>
            </a:r>
            <a:r>
              <a:rPr sz="1800" dirty="0">
                <a:latin typeface="Times New Roman"/>
                <a:cs typeface="Times New Roman"/>
              </a:rPr>
              <a:t>signals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systems.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7276" y="534162"/>
            <a:ext cx="5529833" cy="5608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906" rIns="0" bIns="0" rtlCol="0">
            <a:spAutoFit/>
          </a:bodyPr>
          <a:lstStyle/>
          <a:p>
            <a:pPr marL="93599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IIR</a:t>
            </a:r>
            <a:r>
              <a:rPr u="none" spc="-229" dirty="0"/>
              <a:t> </a:t>
            </a:r>
            <a:r>
              <a:rPr u="none" dirty="0"/>
              <a:t>Digital</a:t>
            </a:r>
            <a:r>
              <a:rPr u="none" spc="-175" dirty="0"/>
              <a:t> </a:t>
            </a:r>
            <a:r>
              <a:rPr u="none" dirty="0"/>
              <a:t>Filter</a:t>
            </a:r>
            <a:r>
              <a:rPr u="none" spc="-165" dirty="0"/>
              <a:t> </a:t>
            </a:r>
            <a:r>
              <a:rPr u="none" spc="-10" dirty="0"/>
              <a:t>Design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1491" y="1438655"/>
            <a:ext cx="78695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360045" algn="l"/>
                <a:tab pos="5994400" algn="l"/>
                <a:tab pos="6562090" algn="l"/>
              </a:tabLst>
            </a:pPr>
            <a:r>
              <a:rPr sz="420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Basic</a:t>
            </a:r>
            <a:r>
              <a:rPr sz="4200" spc="-225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idea</a:t>
            </a:r>
            <a:r>
              <a:rPr sz="4200" spc="-209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behind</a:t>
            </a:r>
            <a:r>
              <a:rPr sz="4200" spc="-142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4200" spc="-15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conversion</a:t>
            </a:r>
            <a:r>
              <a:rPr sz="4200" spc="-179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of</a:t>
            </a:r>
            <a:r>
              <a:rPr sz="4200" spc="-75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400" i="1" spc="-50" dirty="0">
                <a:latin typeface="Times New Roman"/>
                <a:cs typeface="Times New Roman"/>
              </a:rPr>
              <a:t>H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3600" spc="-15" baseline="-2314" dirty="0">
                <a:latin typeface="Times New Roman"/>
                <a:cs typeface="Times New Roman"/>
              </a:rPr>
              <a:t>(</a:t>
            </a:r>
            <a:r>
              <a:rPr sz="3600" spc="-390" baseline="-2314" dirty="0">
                <a:latin typeface="Times New Roman"/>
                <a:cs typeface="Times New Roman"/>
              </a:rPr>
              <a:t> </a:t>
            </a:r>
            <a:r>
              <a:rPr sz="3600" i="1" spc="-15" baseline="-2314" dirty="0">
                <a:latin typeface="Times New Roman"/>
                <a:cs typeface="Times New Roman"/>
              </a:rPr>
              <a:t>s</a:t>
            </a:r>
            <a:r>
              <a:rPr sz="3600" i="1" spc="-330" baseline="-2314" dirty="0">
                <a:latin typeface="Times New Roman"/>
                <a:cs typeface="Times New Roman"/>
              </a:rPr>
              <a:t> </a:t>
            </a:r>
            <a:r>
              <a:rPr sz="3600" spc="-75" baseline="-2314" dirty="0">
                <a:latin typeface="Times New Roman"/>
                <a:cs typeface="Times New Roman"/>
              </a:rPr>
              <a:t>)</a:t>
            </a:r>
            <a:r>
              <a:rPr sz="3600" baseline="-2314" dirty="0">
                <a:latin typeface="Times New Roman"/>
                <a:cs typeface="Times New Roman"/>
              </a:rPr>
              <a:t>	</a:t>
            </a:r>
            <a:r>
              <a:rPr sz="4200" baseline="1984" dirty="0">
                <a:solidFill>
                  <a:srgbClr val="800080"/>
                </a:solidFill>
                <a:latin typeface="Times New Roman"/>
                <a:cs typeface="Times New Roman"/>
              </a:rPr>
              <a:t>into</a:t>
            </a:r>
            <a:r>
              <a:rPr sz="3525" i="1" baseline="1182" dirty="0">
                <a:latin typeface="Times New Roman"/>
                <a:cs typeface="Times New Roman"/>
              </a:rPr>
              <a:t>G</a:t>
            </a:r>
            <a:r>
              <a:rPr sz="3525" i="1" spc="97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(</a:t>
            </a:r>
            <a:r>
              <a:rPr sz="3525" spc="-127" baseline="1182" dirty="0">
                <a:latin typeface="Times New Roman"/>
                <a:cs typeface="Times New Roman"/>
              </a:rPr>
              <a:t> </a:t>
            </a:r>
            <a:r>
              <a:rPr sz="3525" i="1" baseline="1182" dirty="0">
                <a:latin typeface="Times New Roman"/>
                <a:cs typeface="Times New Roman"/>
              </a:rPr>
              <a:t>z</a:t>
            </a:r>
            <a:r>
              <a:rPr sz="3525" i="1" spc="-195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Times New Roman"/>
                <a:cs typeface="Times New Roman"/>
              </a:rPr>
              <a:t>)</a:t>
            </a:r>
            <a:endParaRPr sz="3525" baseline="1182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85204" y="1754123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1491" y="1883663"/>
            <a:ext cx="7491095" cy="36607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60045" marR="5080">
              <a:lnSpc>
                <a:spcPct val="99600"/>
              </a:lnSpc>
              <a:spcBef>
                <a:spcPts val="114"/>
              </a:spcBef>
            </a:pP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is</a:t>
            </a:r>
            <a:r>
              <a:rPr sz="2800" spc="-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to</a:t>
            </a:r>
            <a:r>
              <a:rPr sz="28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apply</a:t>
            </a:r>
            <a:r>
              <a:rPr sz="2800" spc="-13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</a:t>
            </a:r>
            <a:r>
              <a:rPr sz="2800" spc="-3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mapping</a:t>
            </a:r>
            <a:r>
              <a:rPr sz="2800" spc="-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from</a:t>
            </a:r>
            <a:r>
              <a:rPr sz="2800" spc="-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i="1" spc="-30" dirty="0">
                <a:solidFill>
                  <a:srgbClr val="800080"/>
                </a:solidFill>
                <a:latin typeface="Times New Roman"/>
                <a:cs typeface="Times New Roman"/>
              </a:rPr>
              <a:t>s</a:t>
            </a:r>
            <a:r>
              <a:rPr sz="2800" spc="-30" dirty="0">
                <a:solidFill>
                  <a:srgbClr val="800080"/>
                </a:solidFill>
                <a:latin typeface="Times New Roman"/>
                <a:cs typeface="Times New Roman"/>
              </a:rPr>
              <a:t>-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domain</a:t>
            </a:r>
            <a:r>
              <a:rPr sz="2800" spc="-4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to</a:t>
            </a:r>
            <a:r>
              <a:rPr sz="2800" spc="-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28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i="1" spc="-25" dirty="0">
                <a:solidFill>
                  <a:srgbClr val="800080"/>
                </a:solidFill>
                <a:latin typeface="Times New Roman"/>
                <a:cs typeface="Times New Roman"/>
              </a:rPr>
              <a:t>z</a:t>
            </a:r>
            <a:r>
              <a:rPr sz="2800" spc="-25" dirty="0">
                <a:solidFill>
                  <a:srgbClr val="800080"/>
                </a:solidFill>
                <a:latin typeface="Times New Roman"/>
                <a:cs typeface="Times New Roman"/>
              </a:rPr>
              <a:t>-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domain</a:t>
            </a:r>
            <a:r>
              <a:rPr sz="2800" spc="-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so</a:t>
            </a:r>
            <a:r>
              <a:rPr sz="2800" spc="-6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that</a:t>
            </a:r>
            <a:r>
              <a:rPr sz="28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essential</a:t>
            </a:r>
            <a:r>
              <a:rPr sz="28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800080"/>
                </a:solidFill>
                <a:latin typeface="Times New Roman"/>
                <a:cs typeface="Times New Roman"/>
              </a:rPr>
              <a:t>properties</a:t>
            </a:r>
            <a:r>
              <a:rPr sz="2800" spc="-16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of</a:t>
            </a:r>
            <a:r>
              <a:rPr sz="2800" spc="-1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28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analogue </a:t>
            </a:r>
            <a:r>
              <a:rPr sz="2800" spc="-20" dirty="0">
                <a:solidFill>
                  <a:srgbClr val="800080"/>
                </a:solidFill>
                <a:latin typeface="Times New Roman"/>
                <a:cs typeface="Times New Roman"/>
              </a:rPr>
              <a:t>frequency</a:t>
            </a:r>
            <a:r>
              <a:rPr sz="2800" spc="-16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response</a:t>
            </a:r>
            <a:r>
              <a:rPr sz="2800" spc="-13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are</a:t>
            </a:r>
            <a:r>
              <a:rPr sz="2800" spc="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preserved</a:t>
            </a:r>
            <a:endParaRPr sz="2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5"/>
              </a:spcBef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Thus</a:t>
            </a:r>
            <a:r>
              <a:rPr sz="28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mapping</a:t>
            </a:r>
            <a:r>
              <a:rPr sz="28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28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should</a:t>
            </a:r>
            <a:r>
              <a:rPr sz="28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sz="28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such</a:t>
            </a:r>
            <a:r>
              <a:rPr sz="2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that</a:t>
            </a:r>
            <a:endParaRPr sz="2800">
              <a:latin typeface="Times New Roman"/>
              <a:cs typeface="Times New Roman"/>
            </a:endParaRPr>
          </a:p>
          <a:p>
            <a:pPr marL="756920" marR="866140" lvl="1" indent="-284480">
              <a:lnSpc>
                <a:spcPts val="3300"/>
              </a:lnSpc>
              <a:spcBef>
                <a:spcPts val="900"/>
              </a:spcBef>
              <a:buFont typeface="Arial MT"/>
              <a:buChar char="–"/>
              <a:tabLst>
                <a:tab pos="759460" algn="l"/>
                <a:tab pos="2485390" algn="l"/>
              </a:tabLst>
            </a:pPr>
            <a:r>
              <a:rPr sz="2800" spc="-10" dirty="0">
                <a:solidFill>
                  <a:srgbClr val="006600"/>
                </a:solidFill>
                <a:latin typeface="Times New Roman"/>
                <a:cs typeface="Times New Roman"/>
              </a:rPr>
              <a:t>Imaginary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	(</a:t>
            </a:r>
            <a:r>
              <a:rPr sz="3525" i="1" baseline="4728" dirty="0">
                <a:latin typeface="Times New Roman"/>
                <a:cs typeface="Times New Roman"/>
              </a:rPr>
              <a:t>j</a:t>
            </a:r>
            <a:r>
              <a:rPr sz="3525" i="1" spc="-60" baseline="4728" dirty="0">
                <a:latin typeface="Times New Roman"/>
                <a:cs typeface="Times New Roman"/>
              </a:rPr>
              <a:t> </a:t>
            </a:r>
            <a:r>
              <a:rPr sz="3525" baseline="4728" dirty="0">
                <a:latin typeface="Symbol"/>
                <a:cs typeface="Symbol"/>
              </a:rPr>
              <a:t></a:t>
            </a:r>
            <a:r>
              <a:rPr sz="3525" spc="-30" baseline="4728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)</a:t>
            </a:r>
            <a:r>
              <a:rPr sz="2800" spc="-1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axis</a:t>
            </a:r>
            <a:r>
              <a:rPr sz="2800" spc="-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in</a:t>
            </a:r>
            <a:r>
              <a:rPr sz="2800" spc="-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2800" spc="-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i="1" spc="-30" dirty="0">
                <a:latin typeface="Times New Roman"/>
                <a:cs typeface="Times New Roman"/>
              </a:rPr>
              <a:t>s</a:t>
            </a:r>
            <a:r>
              <a:rPr sz="2800" spc="-30" dirty="0">
                <a:solidFill>
                  <a:srgbClr val="006600"/>
                </a:solidFill>
                <a:latin typeface="Times New Roman"/>
                <a:cs typeface="Times New Roman"/>
              </a:rPr>
              <a:t>-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plane</a:t>
            </a:r>
            <a:r>
              <a:rPr sz="2800" spc="-3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6600"/>
                </a:solidFill>
                <a:latin typeface="Times New Roman"/>
                <a:cs typeface="Times New Roman"/>
              </a:rPr>
              <a:t>be 	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mapped</a:t>
            </a:r>
            <a:r>
              <a:rPr sz="28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onto</a:t>
            </a:r>
            <a:r>
              <a:rPr sz="28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2800" spc="-8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unit</a:t>
            </a:r>
            <a:r>
              <a:rPr sz="2800" spc="-8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circle</a:t>
            </a:r>
            <a:r>
              <a:rPr sz="28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of</a:t>
            </a:r>
            <a:r>
              <a:rPr sz="2800" spc="-7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2800" spc="2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i="1" spc="-30" dirty="0">
                <a:latin typeface="Times New Roman"/>
                <a:cs typeface="Times New Roman"/>
              </a:rPr>
              <a:t>z</a:t>
            </a:r>
            <a:r>
              <a:rPr sz="2800" spc="-30" dirty="0">
                <a:solidFill>
                  <a:srgbClr val="006600"/>
                </a:solidFill>
                <a:latin typeface="Times New Roman"/>
                <a:cs typeface="Times New Roman"/>
              </a:rPr>
              <a:t>-</a:t>
            </a:r>
            <a:r>
              <a:rPr sz="2800" spc="-10" dirty="0">
                <a:solidFill>
                  <a:srgbClr val="006600"/>
                </a:solidFill>
                <a:latin typeface="Times New Roman"/>
                <a:cs typeface="Times New Roman"/>
              </a:rPr>
              <a:t>plane</a:t>
            </a:r>
            <a:endParaRPr sz="2800">
              <a:latin typeface="Times New Roman"/>
              <a:cs typeface="Times New Roman"/>
            </a:endParaRPr>
          </a:p>
          <a:p>
            <a:pPr marL="759460" marR="186055" lvl="1" indent="-287020">
              <a:lnSpc>
                <a:spcPts val="3300"/>
              </a:lnSpc>
              <a:spcBef>
                <a:spcPts val="700"/>
              </a:spcBef>
              <a:buChar char="–"/>
              <a:tabLst>
                <a:tab pos="759460" algn="l"/>
              </a:tabLst>
            </a:pPr>
            <a:r>
              <a:rPr sz="2800" spc="-30" dirty="0">
                <a:solidFill>
                  <a:srgbClr val="800080"/>
                </a:solidFill>
                <a:latin typeface="Times New Roman"/>
                <a:cs typeface="Times New Roman"/>
              </a:rPr>
              <a:t>A</a:t>
            </a:r>
            <a:r>
              <a:rPr sz="2800" spc="-1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stable</a:t>
            </a:r>
            <a:r>
              <a:rPr sz="2800" spc="-1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analogue</a:t>
            </a:r>
            <a:r>
              <a:rPr sz="2800" spc="-13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transfer</a:t>
            </a:r>
            <a:r>
              <a:rPr sz="2800" spc="-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function</a:t>
            </a:r>
            <a:r>
              <a:rPr sz="2800" spc="-13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be</a:t>
            </a:r>
            <a:r>
              <a:rPr sz="2800" spc="-5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mapped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into</a:t>
            </a:r>
            <a:r>
              <a:rPr sz="2800" spc="-13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</a:t>
            </a:r>
            <a:r>
              <a:rPr sz="28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stable</a:t>
            </a:r>
            <a:r>
              <a:rPr sz="2800" spc="-1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digital</a:t>
            </a:r>
            <a:r>
              <a:rPr sz="2800" spc="-16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transfer</a:t>
            </a:r>
            <a:r>
              <a:rPr sz="2800" spc="-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function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9422" y="505206"/>
            <a:ext cx="76466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5140" marR="5080" indent="-473075">
              <a:lnSpc>
                <a:spcPct val="100000"/>
              </a:lnSpc>
              <a:spcBef>
                <a:spcPts val="95"/>
              </a:spcBef>
            </a:pPr>
            <a:r>
              <a:rPr sz="2000" u="none" spc="-25" dirty="0"/>
              <a:t>Specification</a:t>
            </a:r>
            <a:r>
              <a:rPr sz="2000" u="none" spc="-120" dirty="0"/>
              <a:t> </a:t>
            </a:r>
            <a:r>
              <a:rPr sz="2000" u="none" dirty="0"/>
              <a:t>for</a:t>
            </a:r>
            <a:r>
              <a:rPr sz="2000" u="none" spc="-65" dirty="0"/>
              <a:t> </a:t>
            </a:r>
            <a:r>
              <a:rPr sz="2000" u="none" dirty="0"/>
              <a:t>effective</a:t>
            </a:r>
            <a:r>
              <a:rPr sz="2000" u="none" spc="-10" dirty="0"/>
              <a:t> </a:t>
            </a:r>
            <a:r>
              <a:rPr sz="2000" u="none" dirty="0"/>
              <a:t>frequency</a:t>
            </a:r>
            <a:r>
              <a:rPr sz="2000" u="none" spc="-40" dirty="0"/>
              <a:t> </a:t>
            </a:r>
            <a:r>
              <a:rPr sz="2000" u="none" dirty="0"/>
              <a:t>response</a:t>
            </a:r>
            <a:r>
              <a:rPr sz="2000" u="none" spc="-85" dirty="0"/>
              <a:t> </a:t>
            </a:r>
            <a:r>
              <a:rPr sz="2000" u="none" dirty="0"/>
              <a:t>of</a:t>
            </a:r>
            <a:r>
              <a:rPr sz="2000" u="none" spc="-95" dirty="0"/>
              <a:t> </a:t>
            </a:r>
            <a:r>
              <a:rPr sz="2000" u="none" dirty="0"/>
              <a:t>a</a:t>
            </a:r>
            <a:r>
              <a:rPr sz="2000" u="none" spc="-45" dirty="0"/>
              <a:t> </a:t>
            </a:r>
            <a:r>
              <a:rPr sz="2000" u="none" spc="-25" dirty="0"/>
              <a:t>continuous-</a:t>
            </a:r>
            <a:r>
              <a:rPr sz="2000" u="none" dirty="0"/>
              <a:t>time</a:t>
            </a:r>
            <a:r>
              <a:rPr sz="2000" u="none" spc="10" dirty="0"/>
              <a:t> </a:t>
            </a:r>
            <a:r>
              <a:rPr sz="2000" u="none" spc="-10" dirty="0"/>
              <a:t>lowpass </a:t>
            </a:r>
            <a:r>
              <a:rPr sz="2000" u="none" dirty="0"/>
              <a:t>filter</a:t>
            </a:r>
            <a:r>
              <a:rPr sz="2000" u="none" spc="-105" dirty="0"/>
              <a:t> </a:t>
            </a:r>
            <a:r>
              <a:rPr sz="2000" u="none" dirty="0"/>
              <a:t>and</a:t>
            </a:r>
            <a:r>
              <a:rPr sz="2000" u="none" spc="-40" dirty="0"/>
              <a:t> </a:t>
            </a:r>
            <a:r>
              <a:rPr sz="2000" u="none" dirty="0"/>
              <a:t>its</a:t>
            </a:r>
            <a:r>
              <a:rPr sz="2000" u="none" spc="-80" dirty="0"/>
              <a:t> </a:t>
            </a:r>
            <a:r>
              <a:rPr sz="2000" u="none" spc="-20" dirty="0"/>
              <a:t>corresponding</a:t>
            </a:r>
            <a:r>
              <a:rPr sz="2000" u="none" spc="-60" dirty="0"/>
              <a:t> </a:t>
            </a:r>
            <a:r>
              <a:rPr sz="2000" u="none" dirty="0"/>
              <a:t>specifications</a:t>
            </a:r>
            <a:r>
              <a:rPr sz="2000" u="none" spc="-60" dirty="0"/>
              <a:t> </a:t>
            </a:r>
            <a:r>
              <a:rPr sz="2000" u="none" dirty="0"/>
              <a:t>for</a:t>
            </a:r>
            <a:r>
              <a:rPr sz="2000" u="none" spc="-60" dirty="0"/>
              <a:t> </a:t>
            </a:r>
            <a:r>
              <a:rPr sz="2000" u="none" spc="-25" dirty="0"/>
              <a:t>discrete-</a:t>
            </a:r>
            <a:r>
              <a:rPr sz="2000" u="none" dirty="0"/>
              <a:t>time</a:t>
            </a:r>
            <a:r>
              <a:rPr sz="2000" u="none" spc="-45" dirty="0"/>
              <a:t> </a:t>
            </a:r>
            <a:r>
              <a:rPr sz="2000" u="none" spc="-10" dirty="0"/>
              <a:t>system.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5287517" y="1851660"/>
            <a:ext cx="2936875" cy="440626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3500" marR="954405" algn="just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Times New Roman"/>
                <a:cs typeface="Times New Roman"/>
              </a:rPr>
              <a:t>d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575" spc="-60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</a:t>
            </a:r>
            <a:r>
              <a:rPr sz="1575" baseline="-5291" dirty="0">
                <a:latin typeface="Times New Roman"/>
                <a:cs typeface="Times New Roman"/>
              </a:rPr>
              <a:t>1</a:t>
            </a:r>
            <a:r>
              <a:rPr sz="1575" spc="-22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passband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ripple </a:t>
            </a:r>
            <a:r>
              <a:rPr sz="1600" dirty="0">
                <a:latin typeface="Times New Roman"/>
                <a:cs typeface="Times New Roman"/>
              </a:rPr>
              <a:t>d</a:t>
            </a:r>
            <a:r>
              <a:rPr sz="1575" baseline="-5291" dirty="0">
                <a:latin typeface="Times New Roman"/>
                <a:cs typeface="Times New Roman"/>
              </a:rPr>
              <a:t>s</a:t>
            </a:r>
            <a:r>
              <a:rPr sz="1575" spc="75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</a:t>
            </a:r>
            <a:r>
              <a:rPr sz="1575" baseline="-5291" dirty="0">
                <a:latin typeface="Times New Roman"/>
                <a:cs typeface="Times New Roman"/>
              </a:rPr>
              <a:t>2</a:t>
            </a:r>
            <a:r>
              <a:rPr sz="1575" spc="127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stopband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ripple</a:t>
            </a:r>
            <a:endParaRPr sz="1600">
              <a:latin typeface="Times New Roman"/>
              <a:cs typeface="Times New Roman"/>
            </a:endParaRPr>
          </a:p>
          <a:p>
            <a:pPr marL="63500" marR="189865" algn="just">
              <a:lnSpc>
                <a:spcPts val="1839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600" dirty="0">
                <a:latin typeface="Times New Roman"/>
                <a:cs typeface="Times New Roman"/>
              </a:rPr>
              <a:t>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575" spc="112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passband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edge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frequency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s</a:t>
            </a:r>
            <a:r>
              <a:rPr sz="1600" dirty="0">
                <a:latin typeface="Times New Roman"/>
                <a:cs typeface="Times New Roman"/>
              </a:rPr>
              <a:t>,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s</a:t>
            </a:r>
            <a:r>
              <a:rPr sz="1575" spc="195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stopband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edge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frequency </a:t>
            </a:r>
            <a:r>
              <a:rPr sz="1600" dirty="0">
                <a:latin typeface="Times New Roman"/>
                <a:cs typeface="Times New Roman"/>
              </a:rPr>
              <a:t>e</a:t>
            </a:r>
            <a:r>
              <a:rPr sz="1575" baseline="21164" dirty="0">
                <a:latin typeface="Times New Roman"/>
                <a:cs typeface="Times New Roman"/>
              </a:rPr>
              <a:t>2 </a:t>
            </a:r>
            <a:r>
              <a:rPr sz="1600" spc="-10" dirty="0">
                <a:latin typeface="Times New Roman"/>
                <a:cs typeface="Times New Roman"/>
              </a:rPr>
              <a:t>passband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ripple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parameter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600">
              <a:latin typeface="Times New Roman"/>
              <a:cs typeface="Times New Roman"/>
            </a:endParaRPr>
          </a:p>
          <a:p>
            <a:pPr marL="63500" algn="just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575" spc="127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1/</a:t>
            </a:r>
            <a:r>
              <a:rPr sz="1600" dirty="0">
                <a:latin typeface="Symbol"/>
                <a:cs typeface="Symbol"/>
              </a:rPr>
              <a:t></a:t>
            </a: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e</a:t>
            </a:r>
            <a:r>
              <a:rPr sz="1575" spc="-37" baseline="21164" dirty="0">
                <a:latin typeface="Times New Roman"/>
                <a:cs typeface="Times New Roman"/>
              </a:rPr>
              <a:t>2</a:t>
            </a:r>
            <a:endParaRPr sz="1575" baseline="211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1600">
              <a:latin typeface="Times New Roman"/>
              <a:cs typeface="Times New Roman"/>
            </a:endParaRPr>
          </a:p>
          <a:p>
            <a:pPr marL="63500" marR="819785">
              <a:lnSpc>
                <a:spcPts val="1900"/>
              </a:lnSpc>
              <a:spcBef>
                <a:spcPts val="5"/>
              </a:spcBef>
            </a:pPr>
            <a:r>
              <a:rPr sz="1600" dirty="0">
                <a:latin typeface="Times New Roman"/>
                <a:cs typeface="Times New Roman"/>
              </a:rPr>
              <a:t>BW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bandwidth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u</a:t>
            </a:r>
            <a:r>
              <a:rPr sz="1575" spc="142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 </a:t>
            </a:r>
            <a:r>
              <a:rPr sz="1600" spc="-25" dirty="0">
                <a:latin typeface="Times New Roman"/>
                <a:cs typeface="Times New Roman"/>
              </a:rPr>
              <a:t>w</a:t>
            </a:r>
            <a:r>
              <a:rPr sz="1575" spc="-37" baseline="-5291" dirty="0">
                <a:latin typeface="Times New Roman"/>
                <a:cs typeface="Times New Roman"/>
              </a:rPr>
              <a:t>l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c</a:t>
            </a:r>
            <a:r>
              <a:rPr sz="1575" spc="300" baseline="-5291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3-</a:t>
            </a:r>
            <a:r>
              <a:rPr sz="1600" dirty="0">
                <a:latin typeface="Times New Roman"/>
                <a:cs typeface="Times New Roman"/>
              </a:rPr>
              <a:t>dB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cutoff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frequency</a:t>
            </a:r>
            <a:endParaRPr sz="1600">
              <a:latin typeface="Times New Roman"/>
              <a:cs typeface="Times New Roman"/>
            </a:endParaRPr>
          </a:p>
          <a:p>
            <a:pPr marL="622300" marR="43180" indent="-558800">
              <a:lnSpc>
                <a:spcPts val="1800"/>
              </a:lnSpc>
              <a:spcBef>
                <a:spcPts val="180"/>
              </a:spcBef>
            </a:pP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u</a:t>
            </a:r>
            <a:r>
              <a:rPr sz="1600" dirty="0">
                <a:latin typeface="Times New Roman"/>
                <a:cs typeface="Times New Roman"/>
              </a:rPr>
              <a:t>,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l</a:t>
            </a:r>
            <a:r>
              <a:rPr sz="1575" spc="150" baseline="-5291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upper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lower </a:t>
            </a:r>
            <a:r>
              <a:rPr sz="1600" spc="-25" dirty="0">
                <a:latin typeface="Times New Roman"/>
                <a:cs typeface="Times New Roman"/>
              </a:rPr>
              <a:t>3-</a:t>
            </a:r>
            <a:r>
              <a:rPr sz="1600" dirty="0">
                <a:latin typeface="Times New Roman"/>
                <a:cs typeface="Times New Roman"/>
              </a:rPr>
              <a:t>dB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cutoff frequensies</a:t>
            </a:r>
            <a:endParaRPr sz="1600">
              <a:latin typeface="Times New Roman"/>
              <a:cs typeface="Times New Roman"/>
            </a:endParaRPr>
          </a:p>
          <a:p>
            <a:pPr marL="63500" marR="379730">
              <a:lnSpc>
                <a:spcPts val="1900"/>
              </a:lnSpc>
              <a:spcBef>
                <a:spcPts val="20"/>
              </a:spcBef>
            </a:pPr>
            <a:r>
              <a:rPr sz="1600" dirty="0">
                <a:latin typeface="Times New Roman"/>
                <a:cs typeface="Times New Roman"/>
              </a:rPr>
              <a:t>Dw</a:t>
            </a:r>
            <a:r>
              <a:rPr sz="1600" spc="2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transition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band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|w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575" spc="247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w</a:t>
            </a:r>
            <a:r>
              <a:rPr sz="1575" spc="-37" baseline="-5291" dirty="0">
                <a:latin typeface="Times New Roman"/>
                <a:cs typeface="Times New Roman"/>
              </a:rPr>
              <a:t>s</a:t>
            </a:r>
            <a:r>
              <a:rPr sz="1600" spc="-25" dirty="0">
                <a:latin typeface="Times New Roman"/>
                <a:cs typeface="Times New Roman"/>
              </a:rPr>
              <a:t>|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575" spc="127" baseline="-5291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passband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ripple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dB</a:t>
            </a:r>
            <a:endParaRPr sz="1600">
              <a:latin typeface="Times New Roman"/>
              <a:cs typeface="Times New Roman"/>
            </a:endParaRPr>
          </a:p>
          <a:p>
            <a:pPr marL="78740" marR="451484" indent="802640">
              <a:lnSpc>
                <a:spcPts val="1910"/>
              </a:lnSpc>
              <a:spcBef>
                <a:spcPts val="15"/>
              </a:spcBef>
            </a:pP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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20log10(1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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</a:t>
            </a:r>
            <a:r>
              <a:rPr sz="1575" spc="-37" baseline="-5291" dirty="0">
                <a:latin typeface="Times New Roman"/>
                <a:cs typeface="Times New Roman"/>
              </a:rPr>
              <a:t>p</a:t>
            </a:r>
            <a:r>
              <a:rPr sz="1600" spc="-25" dirty="0">
                <a:latin typeface="Times New Roman"/>
                <a:cs typeface="Times New Roman"/>
              </a:rPr>
              <a:t>)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575" baseline="-5291" dirty="0">
                <a:latin typeface="Times New Roman"/>
                <a:cs typeface="Times New Roman"/>
              </a:rPr>
              <a:t>s</a:t>
            </a:r>
            <a:r>
              <a:rPr sz="1575" spc="187" baseline="-5291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stopband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attenuation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dB</a:t>
            </a:r>
            <a:endParaRPr sz="1600">
              <a:latin typeface="Times New Roman"/>
              <a:cs typeface="Times New Roman"/>
            </a:endParaRPr>
          </a:p>
          <a:p>
            <a:pPr marL="883285">
              <a:lnSpc>
                <a:spcPts val="1860"/>
              </a:lnSpc>
            </a:pP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-</a:t>
            </a:r>
            <a:r>
              <a:rPr sz="1600" spc="-10" dirty="0">
                <a:latin typeface="Times New Roman"/>
                <a:cs typeface="Times New Roman"/>
              </a:rPr>
              <a:t>20log10(d</a:t>
            </a:r>
            <a:r>
              <a:rPr sz="1575" spc="-15" baseline="-5291" dirty="0">
                <a:latin typeface="Times New Roman"/>
                <a:cs typeface="Times New Roman"/>
              </a:rPr>
              <a:t>s</a:t>
            </a:r>
            <a:r>
              <a:rPr sz="1600" spc="-10" dirty="0"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24980" y="3339465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668" y="1419605"/>
            <a:ext cx="4119372" cy="5189220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9101" rIns="0" bIns="0" rtlCol="0">
            <a:spAutoFit/>
          </a:bodyPr>
          <a:lstStyle/>
          <a:p>
            <a:pPr marL="1518920">
              <a:lnSpc>
                <a:spcPct val="100000"/>
              </a:lnSpc>
              <a:spcBef>
                <a:spcPts val="100"/>
              </a:spcBef>
            </a:pPr>
            <a:r>
              <a:rPr sz="2400" u="none" spc="-10" dirty="0"/>
              <a:t>Design</a:t>
            </a:r>
            <a:r>
              <a:rPr sz="2400" u="none" spc="-105" dirty="0"/>
              <a:t> </a:t>
            </a:r>
            <a:r>
              <a:rPr sz="2400" u="none" dirty="0"/>
              <a:t>of</a:t>
            </a:r>
            <a:r>
              <a:rPr sz="2400" u="none" spc="-95" dirty="0"/>
              <a:t> </a:t>
            </a:r>
            <a:r>
              <a:rPr sz="2400" u="none" spc="-25" dirty="0"/>
              <a:t>Discrete-</a:t>
            </a:r>
            <a:r>
              <a:rPr sz="2400" u="none" dirty="0"/>
              <a:t>Time</a:t>
            </a:r>
            <a:r>
              <a:rPr sz="2400" u="none" spc="-95" dirty="0"/>
              <a:t> </a:t>
            </a:r>
            <a:r>
              <a:rPr sz="2400" u="none" dirty="0"/>
              <a:t>IIR</a:t>
            </a:r>
            <a:r>
              <a:rPr sz="2400" u="none" spc="25" dirty="0"/>
              <a:t> </a:t>
            </a:r>
            <a:r>
              <a:rPr sz="2400" u="none" spc="-10" dirty="0"/>
              <a:t>Filters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90853" y="1314399"/>
            <a:ext cx="4478020" cy="14986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472440" indent="-459740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472440" algn="l"/>
              </a:tabLst>
            </a:pPr>
            <a:r>
              <a:rPr sz="2000" spc="-40" dirty="0">
                <a:latin typeface="Times New Roman"/>
                <a:cs typeface="Times New Roman"/>
              </a:rPr>
              <a:t>From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Analog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70" dirty="0">
                <a:latin typeface="Times New Roman"/>
                <a:cs typeface="Times New Roman"/>
              </a:rPr>
              <a:t>(Continuous-</a:t>
            </a:r>
            <a:r>
              <a:rPr sz="2000" dirty="0">
                <a:latin typeface="Times New Roman"/>
                <a:cs typeface="Times New Roman"/>
              </a:rPr>
              <a:t>Time)</a:t>
            </a:r>
            <a:r>
              <a:rPr sz="2000" spc="1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Filters</a:t>
            </a:r>
            <a:endParaRPr sz="2000">
              <a:latin typeface="Times New Roman"/>
              <a:cs typeface="Times New Roman"/>
            </a:endParaRPr>
          </a:p>
          <a:p>
            <a:pPr marL="1042035" lvl="1" indent="-457200">
              <a:lnSpc>
                <a:spcPct val="100000"/>
              </a:lnSpc>
              <a:spcBef>
                <a:spcPts val="500"/>
              </a:spcBef>
              <a:buFont typeface="Arial MT"/>
              <a:buChar char="–"/>
              <a:tabLst>
                <a:tab pos="1042035" algn="l"/>
              </a:tabLst>
            </a:pPr>
            <a:r>
              <a:rPr sz="2000" spc="-20" dirty="0">
                <a:latin typeface="Times New Roman"/>
                <a:cs typeface="Times New Roman"/>
              </a:rPr>
              <a:t>Approximation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Derivatives</a:t>
            </a:r>
            <a:endParaRPr sz="2000">
              <a:latin typeface="Times New Roman"/>
              <a:cs typeface="Times New Roman"/>
            </a:endParaRPr>
          </a:p>
          <a:p>
            <a:pPr marL="1042035" lvl="1" indent="-457200">
              <a:lnSpc>
                <a:spcPct val="100000"/>
              </a:lnSpc>
              <a:spcBef>
                <a:spcPts val="505"/>
              </a:spcBef>
              <a:buFont typeface="Arial MT"/>
              <a:buChar char="–"/>
              <a:tabLst>
                <a:tab pos="1042035" algn="l"/>
              </a:tabLst>
            </a:pP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Invariance</a:t>
            </a:r>
            <a:endParaRPr sz="2000">
              <a:latin typeface="Times New Roman"/>
              <a:cs typeface="Times New Roman"/>
            </a:endParaRPr>
          </a:p>
          <a:p>
            <a:pPr marL="1042035" lvl="1" indent="-457200">
              <a:lnSpc>
                <a:spcPct val="100000"/>
              </a:lnSpc>
              <a:spcBef>
                <a:spcPts val="495"/>
              </a:spcBef>
              <a:buFont typeface="Arial MT"/>
              <a:buChar char="–"/>
              <a:tabLst>
                <a:tab pos="104203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Bilinear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Transformation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66354" y="5447538"/>
            <a:ext cx="54100" cy="541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0217" y="467105"/>
            <a:ext cx="6399530" cy="759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741170" marR="5080" indent="-1729105">
              <a:lnSpc>
                <a:spcPct val="100600"/>
              </a:lnSpc>
              <a:spcBef>
                <a:spcPts val="80"/>
              </a:spcBef>
            </a:pPr>
            <a:r>
              <a:rPr sz="2400" u="none" spc="-10" dirty="0"/>
              <a:t>Reasons</a:t>
            </a:r>
            <a:r>
              <a:rPr sz="2400" u="none" spc="-114" dirty="0"/>
              <a:t> </a:t>
            </a:r>
            <a:r>
              <a:rPr sz="2400" u="none" dirty="0"/>
              <a:t>of</a:t>
            </a:r>
            <a:r>
              <a:rPr sz="2400" u="none" spc="-110" dirty="0"/>
              <a:t> </a:t>
            </a:r>
            <a:r>
              <a:rPr sz="2400" u="none" dirty="0"/>
              <a:t>Design</a:t>
            </a:r>
            <a:r>
              <a:rPr sz="2400" u="none" spc="-70" dirty="0"/>
              <a:t> </a:t>
            </a:r>
            <a:r>
              <a:rPr sz="2400" u="none" dirty="0"/>
              <a:t>of</a:t>
            </a:r>
            <a:r>
              <a:rPr sz="2400" u="none" spc="-125" dirty="0"/>
              <a:t> </a:t>
            </a:r>
            <a:r>
              <a:rPr sz="2400" u="none" spc="-25" dirty="0"/>
              <a:t>Discrete-</a:t>
            </a:r>
            <a:r>
              <a:rPr sz="2400" u="none" dirty="0"/>
              <a:t>Time</a:t>
            </a:r>
            <a:r>
              <a:rPr sz="2400" u="none" spc="-85" dirty="0"/>
              <a:t> </a:t>
            </a:r>
            <a:r>
              <a:rPr sz="2400" u="none" dirty="0"/>
              <a:t>IIR</a:t>
            </a:r>
            <a:r>
              <a:rPr sz="2400" u="none" spc="-20" dirty="0"/>
              <a:t> </a:t>
            </a:r>
            <a:r>
              <a:rPr sz="2400" u="none" dirty="0"/>
              <a:t>Filters</a:t>
            </a:r>
            <a:r>
              <a:rPr sz="2400" u="none" spc="-105" dirty="0"/>
              <a:t> </a:t>
            </a:r>
            <a:r>
              <a:rPr sz="2400" u="none" spc="-20" dirty="0"/>
              <a:t>from </a:t>
            </a:r>
            <a:r>
              <a:rPr sz="2400" u="none" spc="-25" dirty="0"/>
              <a:t>Continuous-</a:t>
            </a:r>
            <a:r>
              <a:rPr sz="2400" u="none" dirty="0"/>
              <a:t>Time</a:t>
            </a:r>
            <a:r>
              <a:rPr sz="2400" u="none" spc="50" dirty="0"/>
              <a:t> </a:t>
            </a:r>
            <a:r>
              <a:rPr sz="2400" u="none" spc="-10" dirty="0"/>
              <a:t>Filters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688848" y="1605788"/>
            <a:ext cx="7637780" cy="393572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60375" marR="24130" indent="-448309" algn="just">
              <a:lnSpc>
                <a:spcPts val="2380"/>
              </a:lnSpc>
              <a:spcBef>
                <a:spcPts val="190"/>
              </a:spcBef>
              <a:buFont typeface="Arial MT"/>
              <a:buChar char="•"/>
              <a:tabLst>
                <a:tab pos="469900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2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art</a:t>
            </a:r>
            <a:r>
              <a:rPr sz="2000" spc="2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2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continuous-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229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2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</a:t>
            </a:r>
            <a:r>
              <a:rPr sz="2000" spc="2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2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2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highly</a:t>
            </a:r>
            <a:r>
              <a:rPr sz="2000" spc="2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advanced</a:t>
            </a:r>
            <a:r>
              <a:rPr sz="2000" spc="229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and, 	</a:t>
            </a:r>
            <a:r>
              <a:rPr sz="2000" dirty="0">
                <a:latin typeface="Times New Roman"/>
                <a:cs typeface="Times New Roman"/>
              </a:rPr>
              <a:t>since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useful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results</a:t>
            </a:r>
            <a:r>
              <a:rPr sz="2000" spc="3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achieved,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</a:t>
            </a:r>
            <a:r>
              <a:rPr sz="2000" spc="3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advantageous</a:t>
            </a:r>
            <a:r>
              <a:rPr sz="2000" spc="3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	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procedures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already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developed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continuous-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filters.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90"/>
              </a:spcBef>
              <a:buFont typeface="Arial MT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460375" marR="5080" indent="-448309" algn="just">
              <a:lnSpc>
                <a:spcPts val="2380"/>
              </a:lnSpc>
              <a:buFont typeface="Arial MT"/>
              <a:buChar char="•"/>
              <a:tabLst>
                <a:tab pos="469900" algn="l"/>
              </a:tabLst>
            </a:pPr>
            <a:r>
              <a:rPr sz="2000" dirty="0">
                <a:latin typeface="Times New Roman"/>
                <a:cs typeface="Times New Roman"/>
              </a:rPr>
              <a:t>Many</a:t>
            </a:r>
            <a:r>
              <a:rPr sz="2000" spc="7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useful</a:t>
            </a:r>
            <a:r>
              <a:rPr sz="2000" spc="70" dirty="0">
                <a:latin typeface="Times New Roman"/>
                <a:cs typeface="Times New Roman"/>
              </a:rPr>
              <a:t>  </a:t>
            </a:r>
            <a:r>
              <a:rPr sz="2000" spc="-25" dirty="0">
                <a:latin typeface="Times New Roman"/>
                <a:cs typeface="Times New Roman"/>
              </a:rPr>
              <a:t>continuous-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7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8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75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methods</a:t>
            </a:r>
            <a:r>
              <a:rPr sz="2000" spc="7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75" dirty="0">
                <a:latin typeface="Times New Roman"/>
                <a:cs typeface="Times New Roman"/>
              </a:rPr>
              <a:t>  </a:t>
            </a:r>
            <a:r>
              <a:rPr sz="2000" spc="-10" dirty="0">
                <a:latin typeface="Times New Roman"/>
                <a:cs typeface="Times New Roman"/>
              </a:rPr>
              <a:t>relatively 	</a:t>
            </a:r>
            <a:r>
              <a:rPr sz="2000" dirty="0">
                <a:latin typeface="Times New Roman"/>
                <a:cs typeface="Times New Roman"/>
              </a:rPr>
              <a:t>simple</a:t>
            </a:r>
            <a:r>
              <a:rPr sz="2000" spc="85" dirty="0">
                <a:latin typeface="Times New Roman"/>
                <a:cs typeface="Times New Roman"/>
              </a:rPr>
              <a:t>  </a:t>
            </a:r>
            <a:r>
              <a:rPr sz="2000" spc="-30" dirty="0">
                <a:latin typeface="Times New Roman"/>
                <a:cs typeface="Times New Roman"/>
              </a:rPr>
              <a:t>closed-</a:t>
            </a:r>
            <a:r>
              <a:rPr sz="2000" dirty="0">
                <a:latin typeface="Times New Roman"/>
                <a:cs typeface="Times New Roman"/>
              </a:rPr>
              <a:t>form</a:t>
            </a:r>
            <a:r>
              <a:rPr sz="2000" spc="85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85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formulas.</a:t>
            </a:r>
            <a:r>
              <a:rPr sz="2000" spc="9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Therefore,</a:t>
            </a:r>
            <a:r>
              <a:rPr sz="2000" spc="85" dirty="0">
                <a:latin typeface="Times New Roman"/>
                <a:cs typeface="Times New Roman"/>
              </a:rPr>
              <a:t>  </a:t>
            </a:r>
            <a:r>
              <a:rPr sz="2000" spc="-30" dirty="0">
                <a:latin typeface="Times New Roman"/>
                <a:cs typeface="Times New Roman"/>
              </a:rPr>
              <a:t>discrete-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240" dirty="0">
                <a:latin typeface="Times New Roman"/>
                <a:cs typeface="Times New Roman"/>
              </a:rPr>
              <a:t>  </a:t>
            </a:r>
            <a:r>
              <a:rPr sz="2000" spc="-25" dirty="0">
                <a:latin typeface="Times New Roman"/>
                <a:cs typeface="Times New Roman"/>
              </a:rPr>
              <a:t>IIR 	</a:t>
            </a:r>
            <a:r>
              <a:rPr sz="2000" dirty="0">
                <a:latin typeface="Times New Roman"/>
                <a:cs typeface="Times New Roman"/>
              </a:rPr>
              <a:t>filter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methods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based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such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standard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continuous-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design 	</a:t>
            </a:r>
            <a:r>
              <a:rPr sz="2000" dirty="0">
                <a:latin typeface="Times New Roman"/>
                <a:cs typeface="Times New Roman"/>
              </a:rPr>
              <a:t>formulas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rather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simple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carry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out.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90"/>
              </a:spcBef>
              <a:buFont typeface="Arial MT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460375" marR="10795" indent="-448309" algn="just">
              <a:lnSpc>
                <a:spcPts val="2380"/>
              </a:lnSpc>
              <a:buFont typeface="Arial MT"/>
              <a:buChar char="•"/>
              <a:tabLst>
                <a:tab pos="469900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2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standard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approximation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methods</a:t>
            </a:r>
            <a:r>
              <a:rPr sz="2000" spc="2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work</a:t>
            </a:r>
            <a:r>
              <a:rPr sz="2000" spc="2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well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2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continuous- 	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filters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do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lead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simple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closed-</a:t>
            </a:r>
            <a:r>
              <a:rPr sz="2000" dirty="0">
                <a:latin typeface="Times New Roman"/>
                <a:cs typeface="Times New Roman"/>
              </a:rPr>
              <a:t>form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formulas 	</a:t>
            </a:r>
            <a:r>
              <a:rPr sz="2000" dirty="0">
                <a:latin typeface="Times New Roman"/>
                <a:cs typeface="Times New Roman"/>
              </a:rPr>
              <a:t>when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these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methods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applied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directly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discrete-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case.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9101" rIns="0" bIns="0" rtlCol="0">
            <a:spAutoFit/>
          </a:bodyPr>
          <a:lstStyle/>
          <a:p>
            <a:pPr marL="64643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Characteristics</a:t>
            </a:r>
            <a:r>
              <a:rPr sz="2400" u="none" spc="-90" dirty="0"/>
              <a:t> </a:t>
            </a:r>
            <a:r>
              <a:rPr sz="2400" u="none" dirty="0"/>
              <a:t>of</a:t>
            </a:r>
            <a:r>
              <a:rPr sz="2400" u="none" spc="-45" dirty="0"/>
              <a:t> </a:t>
            </a:r>
            <a:r>
              <a:rPr sz="2400" u="none" dirty="0"/>
              <a:t>Commonly</a:t>
            </a:r>
            <a:r>
              <a:rPr sz="2400" u="none" spc="-130" dirty="0"/>
              <a:t> </a:t>
            </a:r>
            <a:r>
              <a:rPr sz="2400" u="none" spc="-30" dirty="0"/>
              <a:t>Used</a:t>
            </a:r>
            <a:r>
              <a:rPr sz="2400" u="none" spc="-175" dirty="0"/>
              <a:t> </a:t>
            </a:r>
            <a:r>
              <a:rPr sz="2400" u="none" dirty="0"/>
              <a:t>Analog</a:t>
            </a:r>
            <a:r>
              <a:rPr sz="2400" u="none" spc="-5" dirty="0"/>
              <a:t> </a:t>
            </a:r>
            <a:r>
              <a:rPr sz="2400" u="none" spc="-10" dirty="0"/>
              <a:t>Filters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3400" y="1560829"/>
            <a:ext cx="5345430" cy="132588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471805" indent="-459105">
              <a:lnSpc>
                <a:spcPct val="100000"/>
              </a:lnSpc>
              <a:spcBef>
                <a:spcPts val="495"/>
              </a:spcBef>
              <a:buChar char="•"/>
              <a:tabLst>
                <a:tab pos="471805" algn="l"/>
              </a:tabLst>
            </a:pPr>
            <a:r>
              <a:rPr sz="1800" spc="-10" dirty="0">
                <a:latin typeface="Times New Roman"/>
                <a:cs typeface="Times New Roman"/>
              </a:rPr>
              <a:t>Butterworth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Filter</a:t>
            </a:r>
            <a:endParaRPr sz="1800">
              <a:latin typeface="Times New Roman"/>
              <a:cs typeface="Times New Roman"/>
            </a:endParaRPr>
          </a:p>
          <a:p>
            <a:pPr marL="471805" indent="-459105">
              <a:lnSpc>
                <a:spcPct val="100000"/>
              </a:lnSpc>
              <a:spcBef>
                <a:spcPts val="395"/>
              </a:spcBef>
              <a:buFont typeface="Arial MT"/>
              <a:buChar char="•"/>
              <a:tabLst>
                <a:tab pos="471805" algn="l"/>
              </a:tabLst>
            </a:pPr>
            <a:r>
              <a:rPr sz="1800" spc="-10" dirty="0">
                <a:latin typeface="Times New Roman"/>
                <a:cs typeface="Times New Roman"/>
              </a:rPr>
              <a:t>Chebyshev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Filter</a:t>
            </a:r>
            <a:endParaRPr sz="1800">
              <a:latin typeface="Times New Roman"/>
              <a:cs typeface="Times New Roman"/>
            </a:endParaRPr>
          </a:p>
          <a:p>
            <a:pPr marL="1042035" lvl="1" indent="-457200">
              <a:lnSpc>
                <a:spcPct val="100000"/>
              </a:lnSpc>
              <a:spcBef>
                <a:spcPts val="405"/>
              </a:spcBef>
              <a:buFont typeface="Arial MT"/>
              <a:buChar char="–"/>
              <a:tabLst>
                <a:tab pos="1042035" algn="l"/>
              </a:tabLst>
            </a:pPr>
            <a:r>
              <a:rPr sz="1800" spc="-20" dirty="0">
                <a:latin typeface="Times New Roman"/>
                <a:cs typeface="Times New Roman"/>
              </a:rPr>
              <a:t>Chebyshev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  <a:p>
            <a:pPr marL="1042035" lvl="1" indent="-457200">
              <a:lnSpc>
                <a:spcPct val="100000"/>
              </a:lnSpc>
              <a:spcBef>
                <a:spcPts val="400"/>
              </a:spcBef>
              <a:buFont typeface="Arial MT"/>
              <a:buChar char="–"/>
              <a:tabLst>
                <a:tab pos="1042035" algn="l"/>
              </a:tabLst>
            </a:pPr>
            <a:r>
              <a:rPr sz="1800" spc="-20" dirty="0">
                <a:latin typeface="Times New Roman"/>
                <a:cs typeface="Times New Roman"/>
              </a:rPr>
              <a:t>Chebyshev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Inverse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Chebyshev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Filter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328" rIns="0" bIns="0" rtlCol="0">
            <a:spAutoFit/>
          </a:bodyPr>
          <a:lstStyle/>
          <a:p>
            <a:pPr marL="2220595">
              <a:lnSpc>
                <a:spcPct val="100000"/>
              </a:lnSpc>
              <a:spcBef>
                <a:spcPts val="95"/>
              </a:spcBef>
            </a:pPr>
            <a:r>
              <a:rPr sz="3200" u="none" spc="-20" dirty="0"/>
              <a:t>Butterworth</a:t>
            </a:r>
            <a:r>
              <a:rPr sz="3200" u="none" spc="-114" dirty="0"/>
              <a:t> </a:t>
            </a:r>
            <a:r>
              <a:rPr sz="3200" u="none" spc="-10" dirty="0"/>
              <a:t>Filter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11048" y="1202689"/>
            <a:ext cx="7926705" cy="191262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495300" marR="30480" indent="-457834">
              <a:lnSpc>
                <a:spcPts val="1900"/>
              </a:lnSpc>
              <a:spcBef>
                <a:spcPts val="275"/>
              </a:spcBef>
              <a:buFont typeface="Arial MT"/>
              <a:buChar char="•"/>
              <a:tabLst>
                <a:tab pos="495300" algn="l"/>
              </a:tabLst>
            </a:pPr>
            <a:r>
              <a:rPr sz="1700" spc="-20" dirty="0">
                <a:latin typeface="Times New Roman"/>
                <a:cs typeface="Times New Roman"/>
              </a:rPr>
              <a:t>Lowpass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Butterworth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filters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are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all-</a:t>
            </a:r>
            <a:r>
              <a:rPr sz="1700" dirty="0">
                <a:latin typeface="Times New Roman"/>
                <a:cs typeface="Times New Roman"/>
              </a:rPr>
              <a:t>pole</a:t>
            </a:r>
            <a:r>
              <a:rPr sz="1700" spc="-7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filters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characterized</a:t>
            </a:r>
            <a:r>
              <a:rPr sz="1700" spc="-11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by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magnitude-</a:t>
            </a:r>
            <a:r>
              <a:rPr sz="1700" spc="-10" dirty="0">
                <a:latin typeface="Times New Roman"/>
                <a:cs typeface="Times New Roman"/>
              </a:rPr>
              <a:t>squared </a:t>
            </a:r>
            <a:r>
              <a:rPr sz="1700" spc="-20" dirty="0">
                <a:latin typeface="Times New Roman"/>
                <a:cs typeface="Times New Roman"/>
              </a:rPr>
              <a:t>frequency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response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1700">
              <a:latin typeface="Times New Roman"/>
              <a:cs typeface="Times New Roman"/>
            </a:endParaRPr>
          </a:p>
          <a:p>
            <a:pPr marL="952500">
              <a:lnSpc>
                <a:spcPct val="100000"/>
              </a:lnSpc>
            </a:pPr>
            <a:r>
              <a:rPr sz="1700" dirty="0">
                <a:latin typeface="Times New Roman"/>
                <a:cs typeface="Times New Roman"/>
              </a:rPr>
              <a:t>|H(W)|</a:t>
            </a:r>
            <a:r>
              <a:rPr sz="1650" baseline="20202" dirty="0">
                <a:latin typeface="Times New Roman"/>
                <a:cs typeface="Times New Roman"/>
              </a:rPr>
              <a:t>2</a:t>
            </a:r>
            <a:r>
              <a:rPr sz="1650" spc="179" baseline="20202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=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1/[1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+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(W/W</a:t>
            </a:r>
            <a:r>
              <a:rPr sz="1650" baseline="-7575" dirty="0">
                <a:latin typeface="Times New Roman"/>
                <a:cs typeface="Times New Roman"/>
              </a:rPr>
              <a:t>c</a:t>
            </a:r>
            <a:r>
              <a:rPr sz="1700" dirty="0">
                <a:latin typeface="Times New Roman"/>
                <a:cs typeface="Times New Roman"/>
              </a:rPr>
              <a:t>)</a:t>
            </a:r>
            <a:r>
              <a:rPr sz="1650" baseline="20202" dirty="0">
                <a:latin typeface="Times New Roman"/>
                <a:cs typeface="Times New Roman"/>
              </a:rPr>
              <a:t>2N</a:t>
            </a:r>
            <a:r>
              <a:rPr sz="1700" dirty="0">
                <a:latin typeface="Times New Roman"/>
                <a:cs typeface="Times New Roman"/>
              </a:rPr>
              <a:t>]</a:t>
            </a:r>
            <a:r>
              <a:rPr sz="1700" spc="-6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=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1/[1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+</a:t>
            </a:r>
            <a:r>
              <a:rPr sz="1700" spc="5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e</a:t>
            </a:r>
            <a:r>
              <a:rPr sz="1650" spc="-15" baseline="20202" dirty="0">
                <a:latin typeface="Times New Roman"/>
                <a:cs typeface="Times New Roman"/>
              </a:rPr>
              <a:t>2</a:t>
            </a:r>
            <a:r>
              <a:rPr sz="1700" spc="-10" dirty="0">
                <a:latin typeface="Times New Roman"/>
                <a:cs typeface="Times New Roman"/>
              </a:rPr>
              <a:t>(W/W</a:t>
            </a:r>
            <a:r>
              <a:rPr sz="1650" spc="-15" baseline="-7575" dirty="0">
                <a:latin typeface="Times New Roman"/>
                <a:cs typeface="Times New Roman"/>
              </a:rPr>
              <a:t>p</a:t>
            </a:r>
            <a:r>
              <a:rPr sz="1700" spc="-10" dirty="0">
                <a:latin typeface="Times New Roman"/>
                <a:cs typeface="Times New Roman"/>
              </a:rPr>
              <a:t>)</a:t>
            </a:r>
            <a:r>
              <a:rPr sz="1650" spc="-15" baseline="20202" dirty="0">
                <a:latin typeface="Times New Roman"/>
                <a:cs typeface="Times New Roman"/>
              </a:rPr>
              <a:t>2N</a:t>
            </a:r>
            <a:r>
              <a:rPr sz="1700" spc="-10" dirty="0">
                <a:latin typeface="Times New Roman"/>
                <a:cs typeface="Times New Roman"/>
              </a:rPr>
              <a:t>]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10"/>
              </a:spcBef>
            </a:pPr>
            <a:endParaRPr sz="1700">
              <a:latin typeface="Times New Roman"/>
              <a:cs typeface="Times New Roman"/>
            </a:endParaRPr>
          </a:p>
          <a:p>
            <a:pPr marL="495300" marR="160655">
              <a:lnSpc>
                <a:spcPts val="1800"/>
              </a:lnSpc>
              <a:tabLst>
                <a:tab pos="3705225" algn="l"/>
              </a:tabLst>
            </a:pPr>
            <a:r>
              <a:rPr sz="1700" dirty="0">
                <a:latin typeface="Times New Roman"/>
                <a:cs typeface="Times New Roman"/>
              </a:rPr>
              <a:t>where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N</a:t>
            </a:r>
            <a:r>
              <a:rPr sz="1700" spc="-5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is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order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of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filter,</a:t>
            </a:r>
            <a:r>
              <a:rPr sz="1700" spc="-8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W</a:t>
            </a:r>
            <a:r>
              <a:rPr sz="1650" baseline="-7575" dirty="0">
                <a:latin typeface="Times New Roman"/>
                <a:cs typeface="Times New Roman"/>
              </a:rPr>
              <a:t>c</a:t>
            </a:r>
            <a:r>
              <a:rPr sz="1650" spc="142" baseline="-757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is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its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–</a:t>
            </a:r>
            <a:r>
              <a:rPr sz="1700" spc="-50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3-</a:t>
            </a:r>
            <a:r>
              <a:rPr sz="1700" dirty="0">
                <a:latin typeface="Times New Roman"/>
                <a:cs typeface="Times New Roman"/>
              </a:rPr>
              <a:t>dB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frequency</a:t>
            </a:r>
            <a:r>
              <a:rPr sz="1700" spc="-114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(cutoff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frequency),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W</a:t>
            </a:r>
            <a:r>
              <a:rPr sz="1650" baseline="-7575" dirty="0">
                <a:latin typeface="Times New Roman"/>
                <a:cs typeface="Times New Roman"/>
              </a:rPr>
              <a:t>p</a:t>
            </a:r>
            <a:r>
              <a:rPr sz="1650" spc="112" baseline="-7575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is </a:t>
            </a:r>
            <a:r>
              <a:rPr sz="1700" spc="-10" dirty="0">
                <a:latin typeface="Times New Roman"/>
                <a:cs typeface="Times New Roman"/>
              </a:rPr>
              <a:t>the</a:t>
            </a:r>
            <a:r>
              <a:rPr sz="1700" spc="-100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bandpass</a:t>
            </a:r>
            <a:r>
              <a:rPr sz="1700" spc="-10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edge</a:t>
            </a:r>
            <a:r>
              <a:rPr sz="1700" spc="-7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frequency,</a:t>
            </a:r>
            <a:r>
              <a:rPr sz="1700" spc="-65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and</a:t>
            </a:r>
            <a:r>
              <a:rPr sz="1700" dirty="0">
                <a:latin typeface="Times New Roman"/>
                <a:cs typeface="Times New Roman"/>
              </a:rPr>
              <a:t>	1/(1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+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e</a:t>
            </a:r>
            <a:r>
              <a:rPr sz="1650" baseline="20202" dirty="0">
                <a:latin typeface="Times New Roman"/>
                <a:cs typeface="Times New Roman"/>
              </a:rPr>
              <a:t>2</a:t>
            </a:r>
            <a:r>
              <a:rPr sz="1700" dirty="0">
                <a:latin typeface="Times New Roman"/>
                <a:cs typeface="Times New Roman"/>
              </a:rPr>
              <a:t>)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is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band-</a:t>
            </a:r>
            <a:r>
              <a:rPr sz="1700" dirty="0">
                <a:latin typeface="Times New Roman"/>
                <a:cs typeface="Times New Roman"/>
              </a:rPr>
              <a:t>edge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value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of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|H(W)|</a:t>
            </a:r>
            <a:r>
              <a:rPr sz="1650" spc="-15" baseline="20202" dirty="0">
                <a:latin typeface="Times New Roman"/>
                <a:cs typeface="Times New Roman"/>
              </a:rPr>
              <a:t>2</a:t>
            </a:r>
            <a:r>
              <a:rPr sz="1700" spc="-10" dirty="0"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0286" y="3380181"/>
            <a:ext cx="5938520" cy="95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0" marR="43180" indent="-457834">
              <a:lnSpc>
                <a:spcPct val="107900"/>
              </a:lnSpc>
              <a:spcBef>
                <a:spcPts val="100"/>
              </a:spcBef>
              <a:buFont typeface="Arial MT"/>
              <a:buChar char="•"/>
              <a:tabLst>
                <a:tab pos="1005205" algn="l"/>
              </a:tabLst>
            </a:pPr>
            <a:r>
              <a:rPr sz="1700" dirty="0">
                <a:latin typeface="Times New Roman"/>
                <a:cs typeface="Times New Roman"/>
              </a:rPr>
              <a:t>At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W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=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W</a:t>
            </a:r>
            <a:r>
              <a:rPr sz="1650" baseline="-7575" dirty="0">
                <a:latin typeface="Times New Roman"/>
                <a:cs typeface="Times New Roman"/>
              </a:rPr>
              <a:t>s</a:t>
            </a:r>
            <a:r>
              <a:rPr sz="1650" spc="-67" baseline="-757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(where</a:t>
            </a:r>
            <a:r>
              <a:rPr sz="1700" spc="-7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W</a:t>
            </a:r>
            <a:r>
              <a:rPr sz="1650" baseline="-7575" dirty="0">
                <a:latin typeface="Times New Roman"/>
                <a:cs typeface="Times New Roman"/>
              </a:rPr>
              <a:t>s</a:t>
            </a:r>
            <a:r>
              <a:rPr sz="1650" spc="-67" baseline="-757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is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stopband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edge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frequency)</a:t>
            </a:r>
            <a:r>
              <a:rPr sz="1700" spc="-5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we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have 	</a:t>
            </a:r>
            <a:r>
              <a:rPr sz="1700" dirty="0">
                <a:latin typeface="Times New Roman"/>
                <a:cs typeface="Times New Roman"/>
              </a:rPr>
              <a:t>1/[1</a:t>
            </a:r>
            <a:r>
              <a:rPr sz="1700" spc="-7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+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e</a:t>
            </a:r>
            <a:r>
              <a:rPr sz="1650" spc="-30" baseline="20202" dirty="0">
                <a:latin typeface="Times New Roman"/>
                <a:cs typeface="Times New Roman"/>
              </a:rPr>
              <a:t>2</a:t>
            </a:r>
            <a:r>
              <a:rPr sz="1700" spc="-20" dirty="0">
                <a:latin typeface="Times New Roman"/>
                <a:cs typeface="Times New Roman"/>
              </a:rPr>
              <a:t>(W</a:t>
            </a:r>
            <a:r>
              <a:rPr sz="1650" spc="-30" baseline="-7575" dirty="0">
                <a:latin typeface="Times New Roman"/>
                <a:cs typeface="Times New Roman"/>
              </a:rPr>
              <a:t>s</a:t>
            </a:r>
            <a:r>
              <a:rPr sz="1700" spc="-20" dirty="0">
                <a:latin typeface="Times New Roman"/>
                <a:cs typeface="Times New Roman"/>
              </a:rPr>
              <a:t>/W</a:t>
            </a:r>
            <a:r>
              <a:rPr sz="1650" spc="-30" baseline="-7575" dirty="0">
                <a:latin typeface="Times New Roman"/>
                <a:cs typeface="Times New Roman"/>
              </a:rPr>
              <a:t>p</a:t>
            </a:r>
            <a:r>
              <a:rPr sz="1700" spc="-20" dirty="0">
                <a:latin typeface="Times New Roman"/>
                <a:cs typeface="Times New Roman"/>
              </a:rPr>
              <a:t>)</a:t>
            </a:r>
            <a:r>
              <a:rPr sz="1650" spc="-30" baseline="20202" dirty="0">
                <a:latin typeface="Times New Roman"/>
                <a:cs typeface="Times New Roman"/>
              </a:rPr>
              <a:t>2N</a:t>
            </a:r>
            <a:r>
              <a:rPr sz="1700" spc="-20" dirty="0">
                <a:latin typeface="Times New Roman"/>
                <a:cs typeface="Times New Roman"/>
              </a:rPr>
              <a:t>]</a:t>
            </a:r>
            <a:r>
              <a:rPr sz="1700" spc="-8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=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d</a:t>
            </a:r>
            <a:r>
              <a:rPr sz="1650" spc="-37" baseline="-7575" dirty="0">
                <a:latin typeface="Times New Roman"/>
                <a:cs typeface="Times New Roman"/>
              </a:rPr>
              <a:t>2</a:t>
            </a:r>
            <a:endParaRPr sz="1650" baseline="-7575">
              <a:latin typeface="Times New Roman"/>
              <a:cs typeface="Times New Roman"/>
            </a:endParaRPr>
          </a:p>
          <a:p>
            <a:pPr marL="375920" algn="ctr">
              <a:lnSpc>
                <a:spcPts val="905"/>
              </a:lnSpc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  <a:p>
            <a:pPr marL="495934">
              <a:lnSpc>
                <a:spcPts val="1989"/>
              </a:lnSpc>
            </a:pPr>
            <a:r>
              <a:rPr sz="1700" spc="-25" dirty="0">
                <a:latin typeface="Times New Roman"/>
                <a:cs typeface="Times New Roman"/>
              </a:rPr>
              <a:t>and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0302" y="4231894"/>
            <a:ext cx="580136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  <a:tabLst>
                <a:tab pos="2779395" algn="l"/>
                <a:tab pos="4145279" algn="l"/>
                <a:tab pos="5029835" algn="l"/>
              </a:tabLst>
            </a:pPr>
            <a:r>
              <a:rPr sz="1700" dirty="0">
                <a:latin typeface="Times New Roman"/>
                <a:cs typeface="Times New Roman"/>
              </a:rPr>
              <a:t>N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=</a:t>
            </a:r>
            <a:r>
              <a:rPr sz="1700" spc="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(1/2)log</a:t>
            </a:r>
            <a:r>
              <a:rPr sz="1650" baseline="-7575" dirty="0">
                <a:latin typeface="Times New Roman"/>
                <a:cs typeface="Times New Roman"/>
              </a:rPr>
              <a:t>10</a:t>
            </a:r>
            <a:r>
              <a:rPr sz="1700" dirty="0">
                <a:latin typeface="Times New Roman"/>
                <a:cs typeface="Times New Roman"/>
              </a:rPr>
              <a:t>[(1/d</a:t>
            </a:r>
            <a:r>
              <a:rPr sz="1700" spc="75" dirty="0">
                <a:latin typeface="Times New Roman"/>
                <a:cs typeface="Times New Roman"/>
              </a:rPr>
              <a:t> </a:t>
            </a:r>
            <a:r>
              <a:rPr sz="1650" spc="-15" baseline="20202" dirty="0">
                <a:latin typeface="Times New Roman"/>
                <a:cs typeface="Times New Roman"/>
              </a:rPr>
              <a:t>2</a:t>
            </a:r>
            <a:r>
              <a:rPr sz="1700" spc="-10" dirty="0">
                <a:latin typeface="Times New Roman"/>
                <a:cs typeface="Times New Roman"/>
              </a:rPr>
              <a:t>)</a:t>
            </a:r>
            <a:r>
              <a:rPr sz="1700" spc="-11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–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1]/log</a:t>
            </a:r>
            <a:r>
              <a:rPr sz="1700" dirty="0">
                <a:latin typeface="Times New Roman"/>
                <a:cs typeface="Times New Roman"/>
              </a:rPr>
              <a:t>	(W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/W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)</a:t>
            </a:r>
            <a:r>
              <a:rPr sz="1700" spc="-9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=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log</a:t>
            </a:r>
            <a:r>
              <a:rPr sz="1700" dirty="0">
                <a:latin typeface="Times New Roman"/>
                <a:cs typeface="Times New Roman"/>
              </a:rPr>
              <a:t>	</a:t>
            </a:r>
            <a:r>
              <a:rPr sz="1700" spc="-10" dirty="0">
                <a:latin typeface="Times New Roman"/>
                <a:cs typeface="Times New Roman"/>
              </a:rPr>
              <a:t>(d/e)/log</a:t>
            </a:r>
            <a:r>
              <a:rPr sz="1700" dirty="0">
                <a:latin typeface="Times New Roman"/>
                <a:cs typeface="Times New Roman"/>
              </a:rPr>
              <a:t>	(W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/W</a:t>
            </a:r>
            <a:r>
              <a:rPr sz="1700" spc="114" dirty="0">
                <a:latin typeface="Times New Roman"/>
                <a:cs typeface="Times New Roman"/>
              </a:rPr>
              <a:t> </a:t>
            </a:r>
            <a:r>
              <a:rPr sz="1700" spc="-50" dirty="0">
                <a:latin typeface="Times New Roman"/>
                <a:cs typeface="Times New Roman"/>
              </a:rPr>
              <a:t>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3973" y="4419346"/>
            <a:ext cx="24587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45515" algn="l"/>
                <a:tab pos="1363345" algn="l"/>
                <a:tab pos="1680845" algn="l"/>
                <a:tab pos="2311400" algn="l"/>
              </a:tabLst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25" dirty="0">
                <a:latin typeface="Times New Roman"/>
                <a:cs typeface="Times New Roman"/>
              </a:rPr>
              <a:t>10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5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5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25" dirty="0">
                <a:latin typeface="Times New Roman"/>
                <a:cs typeface="Times New Roman"/>
              </a:rPr>
              <a:t>10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77864" y="4419346"/>
            <a:ext cx="829944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6720" algn="l"/>
                <a:tab pos="746760" algn="l"/>
              </a:tabLst>
            </a:pPr>
            <a:r>
              <a:rPr sz="1100" spc="-25" dirty="0">
                <a:latin typeface="Times New Roman"/>
                <a:cs typeface="Times New Roman"/>
              </a:rPr>
              <a:t>10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5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50" dirty="0">
                <a:latin typeface="Times New Roman"/>
                <a:cs typeface="Times New Roman"/>
              </a:rPr>
              <a:t>p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8502" y="4441444"/>
            <a:ext cx="1923414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700" dirty="0">
                <a:latin typeface="Times New Roman"/>
                <a:cs typeface="Times New Roman"/>
              </a:rPr>
              <a:t>where</a:t>
            </a:r>
            <a:r>
              <a:rPr sz="1700" spc="-7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d</a:t>
            </a:r>
            <a:r>
              <a:rPr sz="1650" baseline="-7575" dirty="0">
                <a:latin typeface="Times New Roman"/>
                <a:cs typeface="Times New Roman"/>
              </a:rPr>
              <a:t>2</a:t>
            </a:r>
            <a:r>
              <a:rPr sz="1700" dirty="0">
                <a:latin typeface="Times New Roman"/>
                <a:cs typeface="Times New Roman"/>
              </a:rPr>
              <a:t>=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1/</a:t>
            </a:r>
            <a:r>
              <a:rPr sz="1700" dirty="0">
                <a:latin typeface="Symbol"/>
                <a:cs typeface="Symbol"/>
              </a:rPr>
              <a:t></a:t>
            </a:r>
            <a:r>
              <a:rPr sz="1700" dirty="0">
                <a:latin typeface="Times New Roman"/>
                <a:cs typeface="Times New Roman"/>
              </a:rPr>
              <a:t>1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+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d</a:t>
            </a:r>
            <a:r>
              <a:rPr sz="1650" baseline="-7575" dirty="0">
                <a:latin typeface="Times New Roman"/>
                <a:cs typeface="Times New Roman"/>
              </a:rPr>
              <a:t>2</a:t>
            </a:r>
            <a:r>
              <a:rPr sz="1650" spc="345" baseline="-7575" dirty="0">
                <a:latin typeface="Times New Roman"/>
                <a:cs typeface="Times New Roman"/>
              </a:rPr>
              <a:t> </a:t>
            </a:r>
            <a:r>
              <a:rPr sz="1700" spc="-50" dirty="0"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28214" y="4609846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1048" y="5145532"/>
            <a:ext cx="7882890" cy="5130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495300" marR="43180" indent="-457834">
              <a:lnSpc>
                <a:spcPts val="1800"/>
              </a:lnSpc>
              <a:spcBef>
                <a:spcPts val="355"/>
              </a:spcBef>
              <a:buFont typeface="Arial MT"/>
              <a:buChar char="•"/>
              <a:tabLst>
                <a:tab pos="495300" algn="l"/>
              </a:tabLst>
            </a:pPr>
            <a:r>
              <a:rPr sz="1700" dirty="0">
                <a:latin typeface="Times New Roman"/>
                <a:cs typeface="Times New Roman"/>
              </a:rPr>
              <a:t>Thus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Butterworth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filter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is</a:t>
            </a:r>
            <a:r>
              <a:rPr sz="1700" spc="-20" dirty="0">
                <a:latin typeface="Times New Roman"/>
                <a:cs typeface="Times New Roman"/>
              </a:rPr>
              <a:t> completely</a:t>
            </a:r>
            <a:r>
              <a:rPr sz="1700" spc="-50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characterized</a:t>
            </a:r>
            <a:r>
              <a:rPr sz="1700" spc="-11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by</a:t>
            </a:r>
            <a:r>
              <a:rPr sz="1700" spc="-7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parameters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N,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d</a:t>
            </a:r>
            <a:r>
              <a:rPr sz="1650" baseline="-7575" dirty="0">
                <a:latin typeface="Times New Roman"/>
                <a:cs typeface="Times New Roman"/>
              </a:rPr>
              <a:t>2</a:t>
            </a:r>
            <a:r>
              <a:rPr sz="1700" dirty="0">
                <a:latin typeface="Times New Roman"/>
                <a:cs typeface="Times New Roman"/>
              </a:rPr>
              <a:t>,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e,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and </a:t>
            </a:r>
            <a:r>
              <a:rPr sz="1700" dirty="0">
                <a:latin typeface="Times New Roman"/>
                <a:cs typeface="Times New Roman"/>
              </a:rPr>
              <a:t>the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ratio</a:t>
            </a:r>
            <a:r>
              <a:rPr sz="1700" spc="-85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W</a:t>
            </a:r>
            <a:r>
              <a:rPr sz="1650" spc="-15" baseline="-7575" dirty="0">
                <a:latin typeface="Times New Roman"/>
                <a:cs typeface="Times New Roman"/>
              </a:rPr>
              <a:t>s</a:t>
            </a:r>
            <a:r>
              <a:rPr sz="1700" spc="-10" dirty="0">
                <a:latin typeface="Times New Roman"/>
                <a:cs typeface="Times New Roman"/>
              </a:rPr>
              <a:t>/W</a:t>
            </a:r>
            <a:r>
              <a:rPr sz="1650" spc="-15" baseline="-7575" dirty="0">
                <a:latin typeface="Times New Roman"/>
                <a:cs typeface="Times New Roman"/>
              </a:rPr>
              <a:t>p</a:t>
            </a:r>
            <a:r>
              <a:rPr sz="1700" spc="-10" dirty="0"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4144" y="1728216"/>
            <a:ext cx="0" cy="290830"/>
          </a:xfrm>
          <a:custGeom>
            <a:avLst/>
            <a:gdLst/>
            <a:ahLst/>
            <a:cxnLst/>
            <a:rect l="l" t="t" r="r" b="b"/>
            <a:pathLst>
              <a:path h="290830">
                <a:moveTo>
                  <a:pt x="0" y="0"/>
                </a:moveTo>
                <a:lnTo>
                  <a:pt x="0" y="29032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61938" y="1741932"/>
            <a:ext cx="0" cy="290830"/>
          </a:xfrm>
          <a:custGeom>
            <a:avLst/>
            <a:gdLst/>
            <a:ahLst/>
            <a:cxnLst/>
            <a:rect l="l" t="t" r="r" b="b"/>
            <a:pathLst>
              <a:path h="290830">
                <a:moveTo>
                  <a:pt x="0" y="0"/>
                </a:moveTo>
                <a:lnTo>
                  <a:pt x="0" y="29032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34767" y="1872995"/>
            <a:ext cx="1565910" cy="0"/>
          </a:xfrm>
          <a:custGeom>
            <a:avLst/>
            <a:gdLst/>
            <a:ahLst/>
            <a:cxnLst/>
            <a:rect l="l" t="t" r="r" b="b"/>
            <a:pathLst>
              <a:path w="1565910">
                <a:moveTo>
                  <a:pt x="0" y="0"/>
                </a:moveTo>
                <a:lnTo>
                  <a:pt x="156591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31923" y="1585214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5550" y="1669033"/>
            <a:ext cx="673100" cy="43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15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H</a:t>
            </a:r>
            <a:r>
              <a:rPr sz="1350" spc="340" dirty="0">
                <a:latin typeface="Verdana"/>
                <a:cs typeface="Verdana"/>
              </a:rPr>
              <a:t> </a:t>
            </a:r>
            <a:r>
              <a:rPr sz="1900" dirty="0">
                <a:latin typeface="Symbol"/>
                <a:cs typeface="Symbol"/>
              </a:rPr>
              <a:t></a:t>
            </a:r>
            <a:r>
              <a:rPr sz="1350" dirty="0">
                <a:latin typeface="Verdana"/>
                <a:cs typeface="Verdana"/>
              </a:rPr>
              <a:t>j</a:t>
            </a:r>
            <a:r>
              <a:rPr sz="1350" dirty="0">
                <a:latin typeface="Symbol"/>
                <a:cs typeface="Symbol"/>
              </a:rPr>
              <a:t></a:t>
            </a:r>
            <a:r>
              <a:rPr sz="1350" spc="13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</a:t>
            </a:r>
            <a:endParaRPr sz="1900">
              <a:latin typeface="Symbol"/>
              <a:cs typeface="Symbol"/>
            </a:endParaRPr>
          </a:p>
          <a:p>
            <a:pPr marL="183515">
              <a:lnSpc>
                <a:spcPts val="1015"/>
              </a:lnSpc>
            </a:pPr>
            <a:r>
              <a:rPr sz="900" spc="-50" dirty="0"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03797" y="1885188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2108" y="28701"/>
            <a:ext cx="63544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Butterworth</a:t>
            </a:r>
            <a:r>
              <a:rPr u="none" spc="-200" dirty="0"/>
              <a:t> </a:t>
            </a:r>
            <a:r>
              <a:rPr u="none" spc="-30" dirty="0"/>
              <a:t>Lowpass</a:t>
            </a:r>
            <a:r>
              <a:rPr u="none" spc="-215" dirty="0"/>
              <a:t> </a:t>
            </a:r>
            <a:r>
              <a:rPr u="none" spc="-10" dirty="0"/>
              <a:t>Filters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3400" y="702052"/>
            <a:ext cx="6029325" cy="88582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60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Passband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designed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maximally</a:t>
            </a:r>
            <a:r>
              <a:rPr sz="2400" spc="-1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flat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9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magnitude-</a:t>
            </a:r>
            <a:r>
              <a:rPr sz="2400" dirty="0">
                <a:latin typeface="Times New Roman"/>
                <a:cs typeface="Times New Roman"/>
              </a:rPr>
              <a:t>squared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function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form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21916" y="1706879"/>
            <a:ext cx="12001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30473" y="1567434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4194" y="1870710"/>
            <a:ext cx="111823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1</a:t>
            </a:r>
            <a:r>
              <a:rPr sz="1350" spc="18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spc="8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</a:t>
            </a:r>
            <a:r>
              <a:rPr sz="1350" dirty="0">
                <a:latin typeface="Verdana"/>
                <a:cs typeface="Verdana"/>
              </a:rPr>
              <a:t>j</a:t>
            </a:r>
            <a:r>
              <a:rPr sz="1350" dirty="0">
                <a:latin typeface="Symbol"/>
                <a:cs typeface="Symbol"/>
              </a:rPr>
              <a:t></a:t>
            </a:r>
            <a:r>
              <a:rPr sz="1350" spc="110" dirty="0">
                <a:latin typeface="Times New Roman"/>
                <a:cs typeface="Times New Roman"/>
              </a:rPr>
              <a:t>  </a:t>
            </a:r>
            <a:r>
              <a:rPr sz="1350" dirty="0">
                <a:latin typeface="Verdana"/>
                <a:cs typeface="Verdana"/>
              </a:rPr>
              <a:t>/</a:t>
            </a:r>
            <a:r>
              <a:rPr sz="1350" spc="290" dirty="0">
                <a:latin typeface="Verdana"/>
                <a:cs typeface="Verdana"/>
              </a:rPr>
              <a:t> </a:t>
            </a:r>
            <a:r>
              <a:rPr sz="1350" spc="-25" dirty="0">
                <a:latin typeface="Verdana"/>
                <a:cs typeface="Verdana"/>
              </a:rPr>
              <a:t>j</a:t>
            </a:r>
            <a:r>
              <a:rPr sz="1350" spc="-25" dirty="0">
                <a:latin typeface="Symbol"/>
                <a:cs typeface="Symbol"/>
              </a:rPr>
              <a:t>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93591" y="1764030"/>
            <a:ext cx="28575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spc="-37" baseline="-21929" dirty="0">
                <a:latin typeface="Symbol"/>
                <a:cs typeface="Symbol"/>
              </a:rPr>
              <a:t></a:t>
            </a:r>
            <a:r>
              <a:rPr sz="800" spc="-25" dirty="0">
                <a:latin typeface="Verdana"/>
                <a:cs typeface="Verdana"/>
              </a:rPr>
              <a:t>2N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32855" y="1687067"/>
            <a:ext cx="54356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H</a:t>
            </a:r>
            <a:r>
              <a:rPr sz="1350" spc="15" dirty="0">
                <a:latin typeface="Verdana"/>
                <a:cs typeface="Verdana"/>
              </a:rPr>
              <a:t>  </a:t>
            </a:r>
            <a:r>
              <a:rPr sz="1900" spc="-55" dirty="0">
                <a:latin typeface="Symbol"/>
                <a:cs typeface="Symbol"/>
              </a:rPr>
              <a:t></a:t>
            </a:r>
            <a:r>
              <a:rPr sz="1350" spc="-55" dirty="0">
                <a:latin typeface="Verdana"/>
                <a:cs typeface="Verdana"/>
              </a:rPr>
              <a:t>s</a:t>
            </a:r>
            <a:r>
              <a:rPr sz="1350" spc="-270" dirty="0">
                <a:latin typeface="Verdana"/>
                <a:cs typeface="Verdana"/>
              </a:rPr>
              <a:t> </a:t>
            </a:r>
            <a:r>
              <a:rPr sz="1900" spc="-50" dirty="0">
                <a:latin typeface="Symbol"/>
                <a:cs typeface="Symbol"/>
              </a:rPr>
              <a:t>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73876" y="1705356"/>
            <a:ext cx="9017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2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58533" y="1731264"/>
            <a:ext cx="12001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66052" y="1895093"/>
            <a:ext cx="975994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1</a:t>
            </a:r>
            <a:r>
              <a:rPr sz="1350" spc="7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spc="28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</a:t>
            </a:r>
            <a:r>
              <a:rPr sz="1350" dirty="0">
                <a:latin typeface="Verdana"/>
                <a:cs typeface="Verdana"/>
              </a:rPr>
              <a:t>s</a:t>
            </a:r>
            <a:r>
              <a:rPr sz="1350" spc="27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/</a:t>
            </a:r>
            <a:r>
              <a:rPr sz="1350" spc="40" dirty="0">
                <a:latin typeface="Verdana"/>
                <a:cs typeface="Verdana"/>
              </a:rPr>
              <a:t> </a:t>
            </a:r>
            <a:r>
              <a:rPr sz="1350" spc="-25" dirty="0">
                <a:latin typeface="Verdana"/>
                <a:cs typeface="Verdana"/>
              </a:rPr>
              <a:t>j</a:t>
            </a:r>
            <a:r>
              <a:rPr sz="1350" spc="-25" dirty="0">
                <a:latin typeface="Symbol"/>
                <a:cs typeface="Symbol"/>
              </a:rPr>
              <a:t>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03338" y="1616202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81543" y="2080260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93050" y="1779269"/>
            <a:ext cx="28575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spc="-37" baseline="-21929" dirty="0">
                <a:latin typeface="Symbol"/>
                <a:cs typeface="Symbol"/>
              </a:rPr>
              <a:t></a:t>
            </a:r>
            <a:r>
              <a:rPr sz="800" spc="-25" dirty="0">
                <a:latin typeface="Verdana"/>
                <a:cs typeface="Verdana"/>
              </a:rPr>
              <a:t>2N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27885" y="5913120"/>
            <a:ext cx="11493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s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13992" y="6019038"/>
            <a:ext cx="857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10333" y="5820917"/>
            <a:ext cx="134874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spc="4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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19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1</a:t>
            </a:r>
            <a:r>
              <a:rPr sz="1350" spc="-275" dirty="0">
                <a:latin typeface="Verdana"/>
                <a:cs typeface="Verdana"/>
              </a:rPr>
              <a:t> </a:t>
            </a:r>
            <a:r>
              <a:rPr sz="1900" spc="-70" dirty="0">
                <a:latin typeface="Symbol"/>
                <a:cs typeface="Symbol"/>
              </a:rPr>
              <a:t></a:t>
            </a:r>
            <a:r>
              <a:rPr sz="1200" spc="-104" baseline="59027" dirty="0">
                <a:latin typeface="Verdana"/>
                <a:cs typeface="Verdana"/>
              </a:rPr>
              <a:t>1</a:t>
            </a:r>
            <a:r>
              <a:rPr sz="1200" spc="-89" baseline="59027" dirty="0">
                <a:latin typeface="Verdana"/>
                <a:cs typeface="Verdana"/>
              </a:rPr>
              <a:t> </a:t>
            </a:r>
            <a:r>
              <a:rPr sz="1200" baseline="59027" dirty="0">
                <a:latin typeface="Verdana"/>
                <a:cs typeface="Verdana"/>
              </a:rPr>
              <a:t>/</a:t>
            </a:r>
            <a:r>
              <a:rPr sz="1200" spc="-7" baseline="59027" dirty="0">
                <a:latin typeface="Verdana"/>
                <a:cs typeface="Verdana"/>
              </a:rPr>
              <a:t> </a:t>
            </a:r>
            <a:r>
              <a:rPr sz="1200" spc="-30" baseline="59027" dirty="0">
                <a:latin typeface="Verdana"/>
                <a:cs typeface="Verdana"/>
              </a:rPr>
              <a:t>2</a:t>
            </a:r>
            <a:r>
              <a:rPr sz="1200" spc="-262" baseline="59027" dirty="0">
                <a:latin typeface="Verdana"/>
                <a:cs typeface="Verdana"/>
              </a:rPr>
              <a:t> </a:t>
            </a:r>
            <a:r>
              <a:rPr sz="1200" baseline="59027" dirty="0">
                <a:latin typeface="Verdana"/>
                <a:cs typeface="Verdana"/>
              </a:rPr>
              <a:t>N</a:t>
            </a:r>
            <a:r>
              <a:rPr sz="1200" spc="82" baseline="59027" dirty="0">
                <a:latin typeface="Verdana"/>
                <a:cs typeface="Verdana"/>
              </a:rPr>
              <a:t> </a:t>
            </a:r>
            <a:r>
              <a:rPr sz="1900" spc="-25" dirty="0">
                <a:latin typeface="Symbol"/>
                <a:cs typeface="Symbol"/>
              </a:rPr>
              <a:t></a:t>
            </a:r>
            <a:r>
              <a:rPr sz="1350" spc="-25" dirty="0">
                <a:latin typeface="Verdana"/>
                <a:cs typeface="Verdana"/>
              </a:rPr>
              <a:t>j</a:t>
            </a:r>
            <a:r>
              <a:rPr sz="1350" spc="-25" dirty="0">
                <a:latin typeface="Symbol"/>
                <a:cs typeface="Symbol"/>
              </a:rPr>
              <a:t>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71088" y="5737097"/>
            <a:ext cx="190690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baseline="-19005" dirty="0">
                <a:latin typeface="Symbol"/>
                <a:cs typeface="Symbol"/>
              </a:rPr>
              <a:t></a:t>
            </a:r>
            <a:r>
              <a:rPr sz="2850" spc="67" baseline="-19005" dirty="0">
                <a:latin typeface="Times New Roman"/>
                <a:cs typeface="Times New Roman"/>
              </a:rPr>
              <a:t> </a:t>
            </a:r>
            <a:r>
              <a:rPr sz="2025" baseline="-26748" dirty="0">
                <a:latin typeface="Symbol"/>
                <a:cs typeface="Symbol"/>
              </a:rPr>
              <a:t></a:t>
            </a:r>
            <a:r>
              <a:rPr sz="2025" spc="667" baseline="-26748" dirty="0">
                <a:latin typeface="Times New Roman"/>
                <a:cs typeface="Times New Roman"/>
              </a:rPr>
              <a:t> </a:t>
            </a:r>
            <a:r>
              <a:rPr sz="2025" baseline="-24691" dirty="0">
                <a:latin typeface="Symbol"/>
                <a:cs typeface="Symbol"/>
              </a:rPr>
              <a:t></a:t>
            </a:r>
            <a:r>
              <a:rPr sz="2025" spc="179" baseline="-24691" dirty="0">
                <a:latin typeface="Times New Roman"/>
                <a:cs typeface="Times New Roman"/>
              </a:rPr>
              <a:t>  </a:t>
            </a:r>
            <a:r>
              <a:rPr sz="2025" baseline="-24691" dirty="0">
                <a:latin typeface="Verdana"/>
                <a:cs typeface="Verdana"/>
              </a:rPr>
              <a:t>e</a:t>
            </a:r>
            <a:r>
              <a:rPr sz="2025" spc="-322" baseline="-24691" dirty="0">
                <a:latin typeface="Verdana"/>
                <a:cs typeface="Verdana"/>
              </a:rPr>
              <a:t> </a:t>
            </a:r>
            <a:r>
              <a:rPr sz="1100" dirty="0">
                <a:latin typeface="Symbol"/>
                <a:cs typeface="Symbol"/>
              </a:rPr>
              <a:t></a:t>
            </a:r>
            <a:r>
              <a:rPr sz="1100" spc="-13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Verdana"/>
                <a:cs typeface="Verdana"/>
              </a:rPr>
              <a:t>j</a:t>
            </a:r>
            <a:r>
              <a:rPr sz="800" dirty="0">
                <a:latin typeface="Symbol"/>
                <a:cs typeface="Symbol"/>
              </a:rPr>
              <a:t></a:t>
            </a:r>
            <a:r>
              <a:rPr sz="800" spc="16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Verdana"/>
                <a:cs typeface="Verdana"/>
              </a:rPr>
              <a:t>/</a:t>
            </a:r>
            <a:r>
              <a:rPr sz="800" spc="20" dirty="0">
                <a:latin typeface="Verdana"/>
                <a:cs typeface="Verdana"/>
              </a:rPr>
              <a:t> </a:t>
            </a:r>
            <a:r>
              <a:rPr sz="800" spc="-20" dirty="0">
                <a:latin typeface="Verdana"/>
                <a:cs typeface="Verdana"/>
              </a:rPr>
              <a:t>2</a:t>
            </a:r>
            <a:r>
              <a:rPr sz="800" spc="-204" dirty="0">
                <a:latin typeface="Verdana"/>
                <a:cs typeface="Verdana"/>
              </a:rPr>
              <a:t> </a:t>
            </a:r>
            <a:r>
              <a:rPr sz="800" spc="-10" dirty="0">
                <a:latin typeface="Verdana"/>
                <a:cs typeface="Verdana"/>
              </a:rPr>
              <a:t>N</a:t>
            </a:r>
            <a:r>
              <a:rPr sz="800" spc="-95" dirty="0">
                <a:latin typeface="Verdana"/>
                <a:cs typeface="Verdana"/>
              </a:rPr>
              <a:t> </a:t>
            </a:r>
            <a:r>
              <a:rPr sz="1100" spc="-25" dirty="0">
                <a:latin typeface="Symbol"/>
                <a:cs typeface="Symbol"/>
              </a:rPr>
              <a:t></a:t>
            </a:r>
            <a:r>
              <a:rPr sz="800" spc="-25" dirty="0">
                <a:latin typeface="Verdana"/>
                <a:cs typeface="Verdana"/>
              </a:rPr>
              <a:t>2</a:t>
            </a:r>
            <a:r>
              <a:rPr sz="800" spc="-18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k</a:t>
            </a:r>
            <a:r>
              <a:rPr sz="800" spc="35" dirty="0">
                <a:latin typeface="Verdana"/>
                <a:cs typeface="Verdana"/>
              </a:rPr>
              <a:t> </a:t>
            </a:r>
            <a:r>
              <a:rPr sz="800" dirty="0">
                <a:latin typeface="Symbol"/>
                <a:cs typeface="Symbol"/>
              </a:rPr>
              <a:t>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Verdana"/>
                <a:cs typeface="Verdana"/>
              </a:rPr>
              <a:t>N</a:t>
            </a:r>
            <a:r>
              <a:rPr sz="800" spc="-65" dirty="0">
                <a:latin typeface="Verdana"/>
                <a:cs typeface="Verdana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r>
              <a:rPr sz="800" spc="-10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Verdana"/>
                <a:cs typeface="Verdana"/>
              </a:rPr>
              <a:t>1</a:t>
            </a:r>
            <a:r>
              <a:rPr sz="800" spc="-150" dirty="0">
                <a:latin typeface="Verdana"/>
                <a:cs typeface="Verdana"/>
              </a:rPr>
              <a:t> </a:t>
            </a:r>
            <a:r>
              <a:rPr sz="1100" spc="-50" dirty="0">
                <a:latin typeface="Symbol"/>
                <a:cs typeface="Symbol"/>
              </a:rPr>
              <a:t>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02000" y="6035802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29379" y="6046470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25008" y="5909309"/>
            <a:ext cx="23082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2440" algn="l"/>
                <a:tab pos="2045335" algn="l"/>
              </a:tabLst>
            </a:pPr>
            <a:r>
              <a:rPr sz="1350" spc="-25" dirty="0">
                <a:latin typeface="Verdana"/>
                <a:cs typeface="Verdana"/>
              </a:rPr>
              <a:t>for</a:t>
            </a:r>
            <a:r>
              <a:rPr sz="1350" dirty="0">
                <a:latin typeface="Verdana"/>
                <a:cs typeface="Verdana"/>
              </a:rPr>
              <a:t>	k</a:t>
            </a:r>
            <a:r>
              <a:rPr sz="1350" spc="41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</a:t>
            </a:r>
            <a:r>
              <a:rPr sz="1350" spc="434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0,1,...,2N</a:t>
            </a:r>
            <a:r>
              <a:rPr sz="1350" dirty="0">
                <a:latin typeface="Verdana"/>
                <a:cs typeface="Verdana"/>
              </a:rPr>
              <a:t>	-</a:t>
            </a:r>
            <a:r>
              <a:rPr sz="1350" spc="15" dirty="0">
                <a:latin typeface="Verdana"/>
                <a:cs typeface="Verdana"/>
              </a:rPr>
              <a:t> </a:t>
            </a: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0022" y="2575560"/>
            <a:ext cx="6155435" cy="3015996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232153" y="1728216"/>
            <a:ext cx="0" cy="290830"/>
          </a:xfrm>
          <a:custGeom>
            <a:avLst/>
            <a:gdLst/>
            <a:ahLst/>
            <a:cxnLst/>
            <a:rect l="l" t="t" r="r" b="b"/>
            <a:pathLst>
              <a:path h="290830">
                <a:moveTo>
                  <a:pt x="0" y="0"/>
                </a:moveTo>
                <a:lnTo>
                  <a:pt x="0" y="29032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37682" y="1741932"/>
            <a:ext cx="0" cy="290830"/>
          </a:xfrm>
          <a:custGeom>
            <a:avLst/>
            <a:gdLst/>
            <a:ahLst/>
            <a:cxnLst/>
            <a:rect l="l" t="t" r="r" b="b"/>
            <a:pathLst>
              <a:path h="290830">
                <a:moveTo>
                  <a:pt x="0" y="0"/>
                </a:moveTo>
                <a:lnTo>
                  <a:pt x="0" y="29032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84085" y="1886711"/>
            <a:ext cx="1409700" cy="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0" y="0"/>
                </a:moveTo>
                <a:lnTo>
                  <a:pt x="14097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506470" y="2061972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1777" y="1066800"/>
            <a:ext cx="5813298" cy="50284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47971" y="1541525"/>
            <a:ext cx="35540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Frequency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response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of</a:t>
            </a:r>
            <a:r>
              <a:rPr sz="1400" spc="-10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lowpass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Butterworth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filters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3794" y="110236"/>
            <a:ext cx="31191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spc="-20" dirty="0">
                <a:latin typeface="Times New Roman"/>
                <a:cs typeface="Times New Roman"/>
              </a:rPr>
              <a:t>Chebyshev</a:t>
            </a:r>
            <a:r>
              <a:rPr sz="3200" b="1" u="none" spc="-150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Filters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5539" y="971296"/>
            <a:ext cx="7173595" cy="542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0534" indent="-457834">
              <a:lnSpc>
                <a:spcPts val="2030"/>
              </a:lnSpc>
              <a:spcBef>
                <a:spcPts val="100"/>
              </a:spcBef>
              <a:buFont typeface="Arial MT"/>
              <a:buChar char="•"/>
              <a:tabLst>
                <a:tab pos="470534" algn="l"/>
              </a:tabLst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magnitude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squared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response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analog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lowpass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Chebyshev</a:t>
            </a:r>
            <a:endParaRPr sz="1800">
              <a:latin typeface="Times New Roman"/>
              <a:cs typeface="Times New Roman"/>
            </a:endParaRPr>
          </a:p>
          <a:p>
            <a:pPr marL="470534">
              <a:lnSpc>
                <a:spcPts val="2030"/>
              </a:lnSpc>
            </a:pP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Nth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order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given</a:t>
            </a:r>
            <a:r>
              <a:rPr sz="1800" spc="-25" dirty="0">
                <a:latin typeface="Times New Roman"/>
                <a:cs typeface="Times New Roman"/>
              </a:rPr>
              <a:t> by: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5301" y="1821688"/>
            <a:ext cx="2942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|H(W)|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247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1/[1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280" dirty="0">
                <a:latin typeface="Times New Roman"/>
                <a:cs typeface="Times New Roman"/>
              </a:rPr>
              <a:t> 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(W/W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)].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8102" y="1964182"/>
            <a:ext cx="5045075" cy="48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165" algn="ctr">
              <a:lnSpc>
                <a:spcPts val="143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2150"/>
              </a:lnSpc>
            </a:pPr>
            <a:r>
              <a:rPr sz="1800" spc="-20" dirty="0">
                <a:latin typeface="Times New Roman"/>
                <a:cs typeface="Times New Roman"/>
              </a:rPr>
              <a:t>where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baseline="-13888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(W)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Chebyshev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polynomial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order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N: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4070" y="2453132"/>
            <a:ext cx="687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T</a:t>
            </a:r>
            <a:r>
              <a:rPr sz="1800" spc="-15" baseline="-13888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(W)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37510" y="2446273"/>
            <a:ext cx="3543300" cy="56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2125"/>
              </a:lnSpc>
              <a:spcBef>
                <a:spcPts val="100"/>
              </a:spcBef>
              <a:tabLst>
                <a:tab pos="1879600" algn="l"/>
              </a:tabLst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47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cos(Ncos</a:t>
            </a:r>
            <a:r>
              <a:rPr sz="1800" spc="-37" baseline="20833" dirty="0">
                <a:latin typeface="Times New Roman"/>
                <a:cs typeface="Times New Roman"/>
              </a:rPr>
              <a:t>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spc="240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W),</a:t>
            </a:r>
            <a:r>
              <a:rPr sz="1800" dirty="0">
                <a:latin typeface="Times New Roman"/>
                <a:cs typeface="Times New Roman"/>
              </a:rPr>
              <a:t>	|W|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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1,</a:t>
            </a:r>
            <a:endParaRPr sz="1800">
              <a:latin typeface="Times New Roman"/>
              <a:cs typeface="Times New Roman"/>
            </a:endParaRPr>
          </a:p>
          <a:p>
            <a:pPr marL="50800">
              <a:lnSpc>
                <a:spcPts val="2125"/>
              </a:lnSpc>
              <a:tabLst>
                <a:tab pos="2794635" algn="l"/>
              </a:tabLst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30" dirty="0">
                <a:latin typeface="Times New Roman"/>
                <a:cs typeface="Times New Roman"/>
              </a:rPr>
              <a:t>  </a:t>
            </a:r>
            <a:r>
              <a:rPr sz="1800" spc="-25" dirty="0">
                <a:latin typeface="Times New Roman"/>
                <a:cs typeface="Times New Roman"/>
              </a:rPr>
              <a:t>cosh(Ncosh</a:t>
            </a:r>
            <a:r>
              <a:rPr sz="1800" spc="-37" baseline="20833" dirty="0">
                <a:latin typeface="Times New Roman"/>
                <a:cs typeface="Times New Roman"/>
              </a:rPr>
              <a:t>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spc="202" baseline="20833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W),</a:t>
            </a:r>
            <a:r>
              <a:rPr sz="1800" dirty="0">
                <a:latin typeface="Times New Roman"/>
                <a:cs typeface="Times New Roman"/>
              </a:rPr>
              <a:t>	|W|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&gt;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1.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308" y="3260851"/>
            <a:ext cx="7259955" cy="2110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0" marR="43180" indent="-506730">
              <a:lnSpc>
                <a:spcPct val="112200"/>
              </a:lnSpc>
              <a:spcBef>
                <a:spcPts val="100"/>
              </a:spcBef>
              <a:tabLst>
                <a:tab pos="2681605" algn="l"/>
                <a:tab pos="5426710" algn="l"/>
              </a:tabLst>
            </a:pP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polynomial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derived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via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recurrence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relation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given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by </a:t>
            </a:r>
            <a:r>
              <a:rPr sz="1800" spc="-10" dirty="0">
                <a:latin typeface="Times New Roman"/>
                <a:cs typeface="Times New Roman"/>
              </a:rPr>
              <a:t>T</a:t>
            </a:r>
            <a:r>
              <a:rPr sz="1800" spc="-15" baseline="-13888" dirty="0">
                <a:latin typeface="Times New Roman"/>
                <a:cs typeface="Times New Roman"/>
              </a:rPr>
              <a:t>r</a:t>
            </a:r>
            <a:r>
              <a:rPr sz="1800" spc="-10" dirty="0">
                <a:latin typeface="Times New Roman"/>
                <a:cs typeface="Times New Roman"/>
              </a:rPr>
              <a:t>(W)</a:t>
            </a:r>
            <a:r>
              <a:rPr sz="1800" dirty="0">
                <a:latin typeface="Times New Roman"/>
                <a:cs typeface="Times New Roman"/>
              </a:rPr>
              <a:t>	=</a:t>
            </a:r>
            <a:r>
              <a:rPr sz="1800" spc="34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2WT</a:t>
            </a:r>
            <a:r>
              <a:rPr sz="1800" spc="-52" baseline="-13888" dirty="0">
                <a:latin typeface="Times New Roman"/>
                <a:cs typeface="Times New Roman"/>
              </a:rPr>
              <a:t>r-</a:t>
            </a:r>
            <a:r>
              <a:rPr sz="1800" baseline="-13888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(W)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</a:t>
            </a:r>
            <a:r>
              <a:rPr sz="1800" spc="-37" baseline="-13888" dirty="0">
                <a:latin typeface="Times New Roman"/>
                <a:cs typeface="Times New Roman"/>
              </a:rPr>
              <a:t>r-</a:t>
            </a:r>
            <a:r>
              <a:rPr sz="1800" spc="-15" baseline="-13888" dirty="0">
                <a:latin typeface="Times New Roman"/>
                <a:cs typeface="Times New Roman"/>
              </a:rPr>
              <a:t>2</a:t>
            </a:r>
            <a:r>
              <a:rPr sz="1800" spc="-10" dirty="0">
                <a:latin typeface="Times New Roman"/>
                <a:cs typeface="Times New Roman"/>
              </a:rPr>
              <a:t>(W),</a:t>
            </a:r>
            <a:r>
              <a:rPr sz="1800" dirty="0">
                <a:latin typeface="Times New Roman"/>
                <a:cs typeface="Times New Roman"/>
              </a:rPr>
              <a:t>	r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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2,</a:t>
            </a:r>
            <a:endParaRPr sz="1800">
              <a:latin typeface="Times New Roman"/>
              <a:cs typeface="Times New Roman"/>
            </a:endParaRPr>
          </a:p>
          <a:p>
            <a:pPr marL="1310005">
              <a:lnSpc>
                <a:spcPct val="100000"/>
              </a:lnSpc>
              <a:spcBef>
                <a:spcPts val="585"/>
              </a:spcBef>
            </a:pP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baseline="-13888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(W)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baseline="-13888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(W)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W.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800">
              <a:latin typeface="Times New Roman"/>
              <a:cs typeface="Times New Roman"/>
            </a:endParaRPr>
          </a:p>
          <a:p>
            <a:pPr marL="508634" marR="78740" indent="-458470">
              <a:lnSpc>
                <a:spcPts val="2000"/>
              </a:lnSpc>
              <a:buFont typeface="Arial MT"/>
              <a:buChar char="•"/>
              <a:tabLst>
                <a:tab pos="1313180" algn="l"/>
              </a:tabLst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magnitude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squared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response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analog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lowpass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inverse 	</a:t>
            </a:r>
            <a:r>
              <a:rPr sz="1800" dirty="0">
                <a:latin typeface="Times New Roman"/>
                <a:cs typeface="Times New Roman"/>
              </a:rPr>
              <a:t>Chebyshev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Nth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order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given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by:</a:t>
            </a:r>
            <a:endParaRPr sz="1800">
              <a:latin typeface="Times New Roman"/>
              <a:cs typeface="Times New Roman"/>
            </a:endParaRPr>
          </a:p>
          <a:p>
            <a:pPr marL="1825625">
              <a:lnSpc>
                <a:spcPct val="100000"/>
              </a:lnSpc>
              <a:spcBef>
                <a:spcPts val="165"/>
              </a:spcBef>
            </a:pPr>
            <a:r>
              <a:rPr sz="1800" dirty="0">
                <a:latin typeface="Times New Roman"/>
                <a:cs typeface="Times New Roman"/>
              </a:rPr>
              <a:t>|H(W)|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187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1/[1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15" baseline="20833" dirty="0">
                <a:latin typeface="Times New Roman"/>
                <a:cs typeface="Times New Roman"/>
              </a:rPr>
              <a:t>2</a:t>
            </a:r>
            <a:r>
              <a:rPr sz="1800" spc="-10" dirty="0">
                <a:latin typeface="Times New Roman"/>
                <a:cs typeface="Times New Roman"/>
              </a:rPr>
              <a:t>{T</a:t>
            </a:r>
            <a:r>
              <a:rPr sz="1800" spc="-15" baseline="-13888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(W</a:t>
            </a:r>
            <a:r>
              <a:rPr sz="1800" spc="-15" baseline="-13888" dirty="0">
                <a:latin typeface="Times New Roman"/>
                <a:cs typeface="Times New Roman"/>
              </a:rPr>
              <a:t>s</a:t>
            </a:r>
            <a:r>
              <a:rPr sz="1800" spc="-10" dirty="0">
                <a:latin typeface="Times New Roman"/>
                <a:cs typeface="Times New Roman"/>
              </a:rPr>
              <a:t>/W</a:t>
            </a:r>
            <a:r>
              <a:rPr sz="1800" spc="-15" baseline="-13888" dirty="0">
                <a:latin typeface="Times New Roman"/>
                <a:cs typeface="Times New Roman"/>
              </a:rPr>
              <a:t>p</a:t>
            </a:r>
            <a:r>
              <a:rPr sz="1800" spc="-10" dirty="0">
                <a:latin typeface="Times New Roman"/>
                <a:cs typeface="Times New Roman"/>
              </a:rPr>
              <a:t>)/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</a:t>
            </a:r>
            <a:r>
              <a:rPr sz="1800" spc="-15" baseline="-13888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(W</a:t>
            </a:r>
            <a:r>
              <a:rPr sz="1800" spc="-15" baseline="-13888" dirty="0">
                <a:latin typeface="Times New Roman"/>
                <a:cs typeface="Times New Roman"/>
              </a:rPr>
              <a:t>s</a:t>
            </a:r>
            <a:r>
              <a:rPr sz="1800" spc="-10" dirty="0">
                <a:latin typeface="Times New Roman"/>
                <a:cs typeface="Times New Roman"/>
              </a:rPr>
              <a:t>/W)}</a:t>
            </a:r>
            <a:r>
              <a:rPr sz="1800" spc="-15" baseline="20833" dirty="0">
                <a:latin typeface="Times New Roman"/>
                <a:cs typeface="Times New Roman"/>
              </a:rPr>
              <a:t>2</a:t>
            </a:r>
            <a:r>
              <a:rPr sz="1800" spc="-10" dirty="0">
                <a:latin typeface="Times New Roman"/>
                <a:cs typeface="Times New Roman"/>
              </a:rPr>
              <a:t>].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6195" y="2058923"/>
            <a:ext cx="7556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0" dirty="0">
                <a:latin typeface="Verdana"/>
                <a:cs typeface="Verdana"/>
              </a:rPr>
              <a:t>c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22878" y="2236215"/>
            <a:ext cx="81343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9935" algn="l"/>
              </a:tabLst>
            </a:pPr>
            <a:r>
              <a:rPr sz="750" spc="-50" dirty="0">
                <a:latin typeface="Verdana"/>
                <a:cs typeface="Verdana"/>
              </a:rPr>
              <a:t>N</a:t>
            </a:r>
            <a:r>
              <a:rPr sz="750" dirty="0">
                <a:latin typeface="Verdana"/>
                <a:cs typeface="Verdana"/>
              </a:rPr>
              <a:t>	</a:t>
            </a:r>
            <a:r>
              <a:rPr sz="1125" spc="-75" baseline="3703" dirty="0">
                <a:latin typeface="Verdana"/>
                <a:cs typeface="Verdana"/>
              </a:rPr>
              <a:t>c</a:t>
            </a:r>
            <a:endParaRPr sz="1125" baseline="3703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9559" y="2058923"/>
            <a:ext cx="971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0" dirty="0">
                <a:latin typeface="Verdana"/>
                <a:cs typeface="Verdana"/>
              </a:rPr>
              <a:t>N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39745" y="28701"/>
            <a:ext cx="40354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Chebyshev</a:t>
            </a:r>
            <a:r>
              <a:rPr u="none" spc="-229" dirty="0"/>
              <a:t> </a:t>
            </a:r>
            <a:r>
              <a:rPr u="none" spc="-10" dirty="0"/>
              <a:t>Filters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3400" y="841996"/>
            <a:ext cx="7743825" cy="9105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0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Equiripple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passband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monotonic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stopband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equiripple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stopband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monotonic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passband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12898" y="1705355"/>
            <a:ext cx="946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2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92729" y="1613966"/>
            <a:ext cx="1960880" cy="46482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265"/>
              </a:spcBef>
            </a:pPr>
            <a:r>
              <a:rPr sz="1300" spc="-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1947545" algn="l"/>
              </a:tabLst>
            </a:pPr>
            <a:r>
              <a:rPr sz="1300" dirty="0">
                <a:latin typeface="Symbol"/>
                <a:cs typeface="Symbol"/>
              </a:rPr>
              <a:t></a:t>
            </a:r>
            <a:r>
              <a:rPr sz="1300" spc="605" dirty="0">
                <a:latin typeface="Times New Roman"/>
                <a:cs typeface="Times New Roman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6467" y="1849374"/>
            <a:ext cx="63817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dirty="0">
                <a:latin typeface="Verdana"/>
                <a:cs typeface="Verdana"/>
              </a:rPr>
              <a:t>H</a:t>
            </a:r>
            <a:r>
              <a:rPr sz="1300" spc="180" dirty="0">
                <a:latin typeface="Verdana"/>
                <a:cs typeface="Verdana"/>
              </a:rPr>
              <a:t> </a:t>
            </a:r>
            <a:r>
              <a:rPr sz="1850" dirty="0">
                <a:latin typeface="Symbol"/>
                <a:cs typeface="Symbol"/>
              </a:rPr>
              <a:t></a:t>
            </a:r>
            <a:r>
              <a:rPr sz="1300" dirty="0">
                <a:latin typeface="Verdana"/>
                <a:cs typeface="Verdana"/>
              </a:rPr>
              <a:t>j</a:t>
            </a:r>
            <a:r>
              <a:rPr sz="1300" dirty="0">
                <a:latin typeface="Symbol"/>
                <a:cs typeface="Symbol"/>
              </a:rPr>
              <a:t></a:t>
            </a:r>
            <a:r>
              <a:rPr sz="1300" spc="19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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93644" y="2099310"/>
            <a:ext cx="13081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58744" y="2042413"/>
            <a:ext cx="152527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407795" algn="l"/>
              </a:tabLst>
            </a:pPr>
            <a:r>
              <a:rPr sz="1950" baseline="4273" dirty="0">
                <a:latin typeface="Symbol"/>
                <a:cs typeface="Symbol"/>
              </a:rPr>
              <a:t></a:t>
            </a:r>
            <a:r>
              <a:rPr sz="1950" spc="682" baseline="4273" dirty="0">
                <a:latin typeface="Times New Roman"/>
                <a:cs typeface="Times New Roman"/>
              </a:rPr>
              <a:t> </a:t>
            </a:r>
            <a:r>
              <a:rPr sz="1950" spc="-15" baseline="4273" dirty="0">
                <a:latin typeface="Symbol"/>
                <a:cs typeface="Symbol"/>
              </a:rPr>
              <a:t></a:t>
            </a:r>
            <a:r>
              <a:rPr sz="1950" spc="-187" baseline="4273" dirty="0">
                <a:latin typeface="Times New Roman"/>
                <a:cs typeface="Times New Roman"/>
              </a:rPr>
              <a:t> </a:t>
            </a:r>
            <a:r>
              <a:rPr sz="1275" baseline="29411" dirty="0">
                <a:latin typeface="Verdana"/>
                <a:cs typeface="Verdana"/>
              </a:rPr>
              <a:t>2</a:t>
            </a:r>
            <a:r>
              <a:rPr sz="1275" spc="-60" baseline="29411" dirty="0">
                <a:latin typeface="Verdana"/>
                <a:cs typeface="Verdana"/>
              </a:rPr>
              <a:t> </a:t>
            </a:r>
            <a:r>
              <a:rPr sz="1950" baseline="4273" dirty="0">
                <a:latin typeface="Verdana"/>
                <a:cs typeface="Verdana"/>
              </a:rPr>
              <a:t>V</a:t>
            </a:r>
            <a:r>
              <a:rPr sz="1950" spc="-209" baseline="4273" dirty="0">
                <a:latin typeface="Verdana"/>
                <a:cs typeface="Verdana"/>
              </a:rPr>
              <a:t> </a:t>
            </a:r>
            <a:r>
              <a:rPr sz="1275" baseline="29411" dirty="0">
                <a:latin typeface="Verdana"/>
                <a:cs typeface="Verdana"/>
              </a:rPr>
              <a:t>2</a:t>
            </a:r>
            <a:r>
              <a:rPr sz="1275" spc="82" baseline="29411" dirty="0">
                <a:latin typeface="Verdana"/>
                <a:cs typeface="Verdana"/>
              </a:rPr>
              <a:t> </a:t>
            </a:r>
            <a:r>
              <a:rPr sz="2775" baseline="3003" dirty="0">
                <a:latin typeface="Symbol"/>
                <a:cs typeface="Symbol"/>
              </a:rPr>
              <a:t></a:t>
            </a:r>
            <a:r>
              <a:rPr sz="1950" baseline="4273" dirty="0">
                <a:latin typeface="Symbol"/>
                <a:cs typeface="Symbol"/>
              </a:rPr>
              <a:t></a:t>
            </a:r>
            <a:r>
              <a:rPr sz="1950" spc="165" baseline="4273" dirty="0">
                <a:latin typeface="Times New Roman"/>
                <a:cs typeface="Times New Roman"/>
              </a:rPr>
              <a:t>  </a:t>
            </a:r>
            <a:r>
              <a:rPr sz="1300" dirty="0">
                <a:latin typeface="Verdana"/>
                <a:cs typeface="Verdana"/>
              </a:rPr>
              <a:t>/</a:t>
            </a:r>
            <a:r>
              <a:rPr sz="1300" spc="-20" dirty="0">
                <a:latin typeface="Verdana"/>
                <a:cs typeface="Verdana"/>
              </a:rPr>
              <a:t> </a:t>
            </a:r>
            <a:r>
              <a:rPr sz="1300" spc="-50" dirty="0">
                <a:latin typeface="Symbol"/>
                <a:cs typeface="Symbol"/>
              </a:rPr>
              <a:t>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850" spc="-50" dirty="0">
                <a:latin typeface="Symbol"/>
                <a:cs typeface="Symbol"/>
              </a:rPr>
              <a:t>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6050" y="1810257"/>
            <a:ext cx="17018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8445" algn="l"/>
              </a:tabLst>
            </a:pPr>
            <a:r>
              <a:rPr sz="1300" spc="-50" dirty="0">
                <a:latin typeface="Verdana"/>
                <a:cs typeface="Verdana"/>
              </a:rPr>
              <a:t>V</a:t>
            </a:r>
            <a:r>
              <a:rPr sz="1300" dirty="0">
                <a:latin typeface="Verdana"/>
                <a:cs typeface="Verdana"/>
              </a:rPr>
              <a:t>	</a:t>
            </a:r>
            <a:r>
              <a:rPr sz="1850" spc="-50" dirty="0">
                <a:latin typeface="Symbol"/>
                <a:cs typeface="Symbol"/>
              </a:rPr>
              <a:t></a:t>
            </a:r>
            <a:r>
              <a:rPr sz="1300" spc="-50" dirty="0">
                <a:latin typeface="Verdana"/>
                <a:cs typeface="Verdana"/>
              </a:rPr>
              <a:t>x</a:t>
            </a:r>
            <a:r>
              <a:rPr sz="1300" spc="-160" dirty="0">
                <a:latin typeface="Verdana"/>
                <a:cs typeface="Verdana"/>
              </a:rPr>
              <a:t> </a:t>
            </a:r>
            <a:r>
              <a:rPr sz="1850" dirty="0">
                <a:latin typeface="Symbol"/>
                <a:cs typeface="Symbol"/>
              </a:rPr>
              <a:t></a:t>
            </a:r>
            <a:r>
              <a:rPr sz="1850" spc="18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150" dirty="0">
                <a:latin typeface="Times New Roman"/>
                <a:cs typeface="Times New Roman"/>
              </a:rPr>
              <a:t>  </a:t>
            </a:r>
            <a:r>
              <a:rPr sz="1300" dirty="0">
                <a:latin typeface="Verdana"/>
                <a:cs typeface="Verdana"/>
              </a:rPr>
              <a:t>cos</a:t>
            </a:r>
            <a:r>
              <a:rPr sz="1300" spc="145" dirty="0">
                <a:latin typeface="Verdana"/>
                <a:cs typeface="Verdana"/>
              </a:rPr>
              <a:t> </a:t>
            </a:r>
            <a:r>
              <a:rPr sz="2200" spc="-70" dirty="0">
                <a:latin typeface="Symbol"/>
                <a:cs typeface="Symbol"/>
              </a:rPr>
              <a:t></a:t>
            </a:r>
            <a:r>
              <a:rPr sz="1300" spc="-70" dirty="0">
                <a:latin typeface="Verdana"/>
                <a:cs typeface="Verdana"/>
              </a:rPr>
              <a:t>N</a:t>
            </a:r>
            <a:r>
              <a:rPr sz="1300" spc="-11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cos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81190" y="1752345"/>
            <a:ext cx="51879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375" dirty="0">
                <a:latin typeface="Verdana"/>
                <a:cs typeface="Verdana"/>
              </a:rPr>
              <a:t> </a:t>
            </a:r>
            <a:r>
              <a:rPr sz="1950" spc="-15" baseline="-14957" dirty="0">
                <a:latin typeface="Verdana"/>
                <a:cs typeface="Verdana"/>
              </a:rPr>
              <a:t>x</a:t>
            </a:r>
            <a:r>
              <a:rPr sz="1950" spc="-240" baseline="-14957" dirty="0">
                <a:latin typeface="Verdana"/>
                <a:cs typeface="Verdana"/>
              </a:rPr>
              <a:t> </a:t>
            </a:r>
            <a:r>
              <a:rPr sz="3300" spc="-89" baseline="-8838" dirty="0">
                <a:latin typeface="Symbol"/>
                <a:cs typeface="Symbol"/>
              </a:rPr>
              <a:t></a:t>
            </a:r>
            <a:endParaRPr sz="3300" baseline="-8838">
              <a:latin typeface="Symbol"/>
              <a:cs typeface="Symbo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944" y="2628900"/>
            <a:ext cx="5798058" cy="333603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2593848" y="1905761"/>
            <a:ext cx="0" cy="284480"/>
          </a:xfrm>
          <a:custGeom>
            <a:avLst/>
            <a:gdLst/>
            <a:ahLst/>
            <a:cxnLst/>
            <a:rect l="l" t="t" r="r" b="b"/>
            <a:pathLst>
              <a:path h="284480">
                <a:moveTo>
                  <a:pt x="0" y="0"/>
                </a:moveTo>
                <a:lnTo>
                  <a:pt x="0" y="28422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11857" y="1905761"/>
            <a:ext cx="0" cy="284480"/>
          </a:xfrm>
          <a:custGeom>
            <a:avLst/>
            <a:gdLst/>
            <a:ahLst/>
            <a:cxnLst/>
            <a:rect l="l" t="t" r="r" b="b"/>
            <a:pathLst>
              <a:path h="284480">
                <a:moveTo>
                  <a:pt x="0" y="0"/>
                </a:moveTo>
                <a:lnTo>
                  <a:pt x="0" y="28422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65608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Impulse</a:t>
            </a:r>
            <a:r>
              <a:rPr u="none" spc="-200" dirty="0"/>
              <a:t> </a:t>
            </a:r>
            <a:r>
              <a:rPr u="none" spc="-10" dirty="0"/>
              <a:t>Function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1613915"/>
            <a:ext cx="6807834" cy="8432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000"/>
              </a:lnSpc>
              <a:spcBef>
                <a:spcPts val="12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impulse</a:t>
            </a:r>
            <a:r>
              <a:rPr sz="1800" i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also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known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Dirac’s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delta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used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to </a:t>
            </a:r>
            <a:r>
              <a:rPr sz="1800" spc="-10" dirty="0">
                <a:latin typeface="Times New Roman"/>
                <a:cs typeface="Times New Roman"/>
              </a:rPr>
              <a:t>represented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quantities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highly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localized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space.</a:t>
            </a:r>
            <a:r>
              <a:rPr sz="1800" spc="3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Examples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include </a:t>
            </a:r>
            <a:r>
              <a:rPr sz="1800" dirty="0">
                <a:latin typeface="Times New Roman"/>
                <a:cs typeface="Times New Roman"/>
              </a:rPr>
              <a:t>point</a:t>
            </a:r>
            <a:r>
              <a:rPr sz="1800" spc="-1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optical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sources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electrical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charges.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0102" y="3590544"/>
            <a:ext cx="65779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visualized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narrow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spike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having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infinite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height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zero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width,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such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area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equal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unity.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9580" y="2369820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8826" y="1617725"/>
            <a:ext cx="22840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Frequency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response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of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25" dirty="0">
                <a:latin typeface="Times New Roman"/>
                <a:cs typeface="Times New Roman"/>
              </a:rPr>
              <a:t>lowpass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Type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Chebyshev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filter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13171" y="2258313"/>
            <a:ext cx="22650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|H(W)|</a:t>
            </a:r>
            <a:r>
              <a:rPr sz="1350" baseline="24691" dirty="0">
                <a:latin typeface="Times New Roman"/>
                <a:cs typeface="Times New Roman"/>
              </a:rPr>
              <a:t>2</a:t>
            </a:r>
            <a:r>
              <a:rPr sz="1350" spc="247" baseline="246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1/[1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+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e</a:t>
            </a:r>
            <a:r>
              <a:rPr sz="1350" baseline="24691" dirty="0">
                <a:latin typeface="Times New Roman"/>
                <a:cs typeface="Times New Roman"/>
              </a:rPr>
              <a:t>2</a:t>
            </a:r>
            <a:r>
              <a:rPr sz="1400" dirty="0">
                <a:latin typeface="Times New Roman"/>
                <a:cs typeface="Times New Roman"/>
              </a:rPr>
              <a:t>T</a:t>
            </a:r>
            <a:r>
              <a:rPr sz="1400" spc="220" dirty="0">
                <a:latin typeface="Times New Roman"/>
                <a:cs typeface="Times New Roman"/>
              </a:rPr>
              <a:t> </a:t>
            </a:r>
            <a:r>
              <a:rPr sz="1350" baseline="24691" dirty="0">
                <a:latin typeface="Times New Roman"/>
                <a:cs typeface="Times New Roman"/>
              </a:rPr>
              <a:t>2</a:t>
            </a:r>
            <a:r>
              <a:rPr sz="1400" dirty="0">
                <a:latin typeface="Times New Roman"/>
                <a:cs typeface="Times New Roman"/>
              </a:rPr>
              <a:t>(W/W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)]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00726" y="4133850"/>
            <a:ext cx="3339465" cy="834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Frequency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response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of</a:t>
            </a:r>
            <a:endParaRPr sz="14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1400" spc="-35" dirty="0">
                <a:latin typeface="Times New Roman"/>
                <a:cs typeface="Times New Roman"/>
              </a:rPr>
              <a:t>lowpass</a:t>
            </a:r>
            <a:r>
              <a:rPr sz="1400" spc="-1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Type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II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Chebyshev</a:t>
            </a:r>
            <a:r>
              <a:rPr sz="1400" spc="-10" dirty="0">
                <a:latin typeface="Times New Roman"/>
                <a:cs typeface="Times New Roman"/>
              </a:rPr>
              <a:t> filter</a:t>
            </a:r>
            <a:endParaRPr sz="14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335"/>
              </a:spcBef>
            </a:pPr>
            <a:r>
              <a:rPr sz="1400" dirty="0">
                <a:latin typeface="Times New Roman"/>
                <a:cs typeface="Times New Roman"/>
              </a:rPr>
              <a:t>|H(W)|</a:t>
            </a:r>
            <a:r>
              <a:rPr sz="1350" baseline="24691" dirty="0">
                <a:latin typeface="Times New Roman"/>
                <a:cs typeface="Times New Roman"/>
              </a:rPr>
              <a:t>2</a:t>
            </a:r>
            <a:r>
              <a:rPr sz="1350" spc="217" baseline="246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1/[1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+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e</a:t>
            </a:r>
            <a:r>
              <a:rPr sz="1350" baseline="24691" dirty="0">
                <a:latin typeface="Times New Roman"/>
                <a:cs typeface="Times New Roman"/>
              </a:rPr>
              <a:t>2</a:t>
            </a:r>
            <a:r>
              <a:rPr sz="1400" dirty="0">
                <a:latin typeface="Times New Roman"/>
                <a:cs typeface="Times New Roman"/>
              </a:rPr>
              <a:t>{T</a:t>
            </a:r>
            <a:r>
              <a:rPr sz="1400" spc="245" dirty="0">
                <a:latin typeface="Times New Roman"/>
                <a:cs typeface="Times New Roman"/>
              </a:rPr>
              <a:t> </a:t>
            </a:r>
            <a:r>
              <a:rPr sz="1350" baseline="24691" dirty="0">
                <a:latin typeface="Times New Roman"/>
                <a:cs typeface="Times New Roman"/>
              </a:rPr>
              <a:t>2</a:t>
            </a:r>
            <a:r>
              <a:rPr sz="1400" dirty="0">
                <a:latin typeface="Times New Roman"/>
                <a:cs typeface="Times New Roman"/>
              </a:rPr>
              <a:t>(W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/W</a:t>
            </a:r>
            <a:r>
              <a:rPr sz="1400" spc="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)/T</a:t>
            </a:r>
            <a:r>
              <a:rPr sz="1400" spc="235" dirty="0">
                <a:latin typeface="Times New Roman"/>
                <a:cs typeface="Times New Roman"/>
              </a:rPr>
              <a:t> </a:t>
            </a:r>
            <a:r>
              <a:rPr sz="1350" baseline="24691" dirty="0">
                <a:latin typeface="Times New Roman"/>
                <a:cs typeface="Times New Roman"/>
              </a:rPr>
              <a:t>2</a:t>
            </a:r>
            <a:r>
              <a:rPr sz="1400" dirty="0">
                <a:latin typeface="Times New Roman"/>
                <a:cs typeface="Times New Roman"/>
              </a:rPr>
              <a:t>(W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/W)}]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9176" y="4888229"/>
            <a:ext cx="13379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7825" algn="l"/>
                <a:tab pos="640080" algn="l"/>
                <a:tab pos="912494" algn="l"/>
                <a:tab pos="1280160" algn="l"/>
              </a:tabLst>
            </a:pPr>
            <a:r>
              <a:rPr sz="900" spc="-50" dirty="0">
                <a:latin typeface="Times New Roman"/>
                <a:cs typeface="Times New Roman"/>
              </a:rPr>
              <a:t>N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Times New Roman"/>
                <a:cs typeface="Times New Roman"/>
              </a:rPr>
              <a:t>s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Times New Roman"/>
                <a:cs typeface="Times New Roman"/>
              </a:rPr>
              <a:t>p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Times New Roman"/>
                <a:cs typeface="Times New Roman"/>
              </a:rPr>
              <a:t>N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Times New Roman"/>
                <a:cs typeface="Times New Roman"/>
              </a:rPr>
              <a:t>s</a:t>
            </a:r>
            <a:endParaRPr sz="9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177" y="1121663"/>
            <a:ext cx="4686300" cy="25031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701" y="3864102"/>
            <a:ext cx="4695444" cy="2516886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794" y="1508505"/>
            <a:ext cx="4374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log</a:t>
            </a:r>
            <a:r>
              <a:rPr sz="1725" baseline="-4830" dirty="0">
                <a:latin typeface="Times New Roman"/>
                <a:cs typeface="Times New Roman"/>
              </a:rPr>
              <a:t>10</a:t>
            </a:r>
            <a:r>
              <a:rPr sz="1800" dirty="0">
                <a:latin typeface="Times New Roman"/>
                <a:cs typeface="Times New Roman"/>
              </a:rPr>
              <a:t>[(</a:t>
            </a:r>
            <a:r>
              <a:rPr sz="1800" dirty="0">
                <a:latin typeface="Symbol"/>
                <a:cs typeface="Symbol"/>
              </a:rPr>
              <a:t>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179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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</a:t>
            </a:r>
            <a:r>
              <a:rPr sz="1800" spc="145" dirty="0">
                <a:latin typeface="Times New Roman"/>
                <a:cs typeface="Times New Roman"/>
              </a:rPr>
              <a:t> 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(1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))/ed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]/log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4107" y="1756917"/>
            <a:ext cx="2327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1085" algn="l"/>
                <a:tab pos="2238375" algn="l"/>
              </a:tabLst>
            </a:pPr>
            <a:r>
              <a:rPr sz="1800" spc="-75" baseline="2314" dirty="0">
                <a:latin typeface="Times New Roman"/>
                <a:cs typeface="Times New Roman"/>
              </a:rPr>
              <a:t>2</a:t>
            </a:r>
            <a:r>
              <a:rPr sz="1800" baseline="2314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800" spc="-75" baseline="2314" dirty="0">
                <a:latin typeface="Times New Roman"/>
                <a:cs typeface="Times New Roman"/>
              </a:rPr>
              <a:t>2</a:t>
            </a:r>
            <a:endParaRPr sz="1800" baseline="2314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66132" y="1750821"/>
            <a:ext cx="17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10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83734" y="1490979"/>
            <a:ext cx="2705735" cy="466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2095"/>
              </a:lnSpc>
              <a:spcBef>
                <a:spcPts val="100"/>
              </a:spcBef>
            </a:pPr>
            <a:r>
              <a:rPr sz="1800" u="none" dirty="0"/>
              <a:t>[(W</a:t>
            </a:r>
            <a:r>
              <a:rPr sz="1800" u="none" spc="-40" dirty="0"/>
              <a:t> </a:t>
            </a:r>
            <a:r>
              <a:rPr sz="1800" u="none" dirty="0"/>
              <a:t>/W</a:t>
            </a:r>
            <a:r>
              <a:rPr sz="1800" u="none" spc="95" dirty="0"/>
              <a:t> </a:t>
            </a:r>
            <a:r>
              <a:rPr sz="1800" u="none" dirty="0"/>
              <a:t>)</a:t>
            </a:r>
            <a:r>
              <a:rPr sz="1800" u="none" spc="-45" dirty="0"/>
              <a:t> </a:t>
            </a:r>
            <a:r>
              <a:rPr sz="1800" u="none" dirty="0"/>
              <a:t>+</a:t>
            </a:r>
            <a:r>
              <a:rPr sz="1800" u="none" spc="-55" dirty="0"/>
              <a:t> </a:t>
            </a:r>
            <a:r>
              <a:rPr sz="1800" u="none" dirty="0">
                <a:latin typeface="Symbol"/>
                <a:cs typeface="Symbol"/>
              </a:rPr>
              <a:t></a:t>
            </a:r>
            <a:r>
              <a:rPr sz="1800" u="none" spc="-45" dirty="0"/>
              <a:t> </a:t>
            </a:r>
            <a:r>
              <a:rPr sz="1800" u="none" dirty="0"/>
              <a:t>(W</a:t>
            </a:r>
            <a:r>
              <a:rPr sz="1800" u="none" spc="-30" dirty="0"/>
              <a:t> </a:t>
            </a:r>
            <a:r>
              <a:rPr sz="1800" u="none" dirty="0"/>
              <a:t>/W</a:t>
            </a:r>
            <a:r>
              <a:rPr sz="1800" u="none" spc="220" dirty="0"/>
              <a:t> </a:t>
            </a:r>
            <a:r>
              <a:rPr sz="1800" u="none" dirty="0"/>
              <a:t>)</a:t>
            </a:r>
            <a:r>
              <a:rPr sz="1800" u="none" baseline="20833" dirty="0"/>
              <a:t>2</a:t>
            </a:r>
            <a:r>
              <a:rPr sz="1800" u="none" spc="225" baseline="20833" dirty="0"/>
              <a:t> </a:t>
            </a:r>
            <a:r>
              <a:rPr sz="1800" u="none" dirty="0"/>
              <a:t>– 1</a:t>
            </a:r>
            <a:r>
              <a:rPr sz="1800" u="none" spc="-30" dirty="0"/>
              <a:t> </a:t>
            </a:r>
            <a:r>
              <a:rPr sz="1800" u="none" spc="-50" dirty="0"/>
              <a:t>]</a:t>
            </a:r>
            <a:endParaRPr sz="1800">
              <a:latin typeface="Symbol"/>
              <a:cs typeface="Symbol"/>
            </a:endParaRPr>
          </a:p>
          <a:p>
            <a:pPr marL="416559">
              <a:lnSpc>
                <a:spcPts val="1375"/>
              </a:lnSpc>
              <a:tabLst>
                <a:tab pos="753745" algn="l"/>
                <a:tab pos="1620520" algn="l"/>
                <a:tab pos="1958975" algn="l"/>
              </a:tabLst>
            </a:pPr>
            <a:r>
              <a:rPr sz="1200" u="none" spc="-50" dirty="0"/>
              <a:t>s</a:t>
            </a:r>
            <a:r>
              <a:rPr sz="1200" u="none" dirty="0"/>
              <a:t>	</a:t>
            </a:r>
            <a:r>
              <a:rPr sz="1200" u="none" spc="-50" dirty="0"/>
              <a:t>p</a:t>
            </a:r>
            <a:r>
              <a:rPr sz="1200" u="none" dirty="0"/>
              <a:t>	</a:t>
            </a:r>
            <a:r>
              <a:rPr sz="1200" u="none" spc="-50" dirty="0"/>
              <a:t>s</a:t>
            </a:r>
            <a:r>
              <a:rPr sz="1200" u="none" dirty="0"/>
              <a:t>	</a:t>
            </a:r>
            <a:r>
              <a:rPr sz="1200" u="none" spc="-50" dirty="0"/>
              <a:t>p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485140" y="1937511"/>
            <a:ext cx="8064500" cy="3152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[cosh</a:t>
            </a:r>
            <a:r>
              <a:rPr sz="1800" spc="-37" baseline="20833" dirty="0">
                <a:latin typeface="Times New Roman"/>
                <a:cs typeface="Times New Roman"/>
              </a:rPr>
              <a:t>-1</a:t>
            </a:r>
            <a:r>
              <a:rPr sz="1800" spc="-25" dirty="0">
                <a:latin typeface="Times New Roman"/>
                <a:cs typeface="Times New Roman"/>
              </a:rPr>
              <a:t>(d/e)]/[cosh</a:t>
            </a:r>
            <a:r>
              <a:rPr sz="1800" spc="-37" baseline="20833" dirty="0">
                <a:latin typeface="Times New Roman"/>
                <a:cs typeface="Times New Roman"/>
              </a:rPr>
              <a:t>-</a:t>
            </a:r>
            <a:r>
              <a:rPr sz="1800" spc="-15" baseline="20833" dirty="0">
                <a:latin typeface="Times New Roman"/>
                <a:cs typeface="Times New Roman"/>
              </a:rPr>
              <a:t>1</a:t>
            </a:r>
            <a:r>
              <a:rPr sz="1800" spc="-10" dirty="0">
                <a:latin typeface="Times New Roman"/>
                <a:cs typeface="Times New Roman"/>
              </a:rPr>
              <a:t>(W</a:t>
            </a:r>
            <a:r>
              <a:rPr sz="1800" spc="-15" baseline="-13888" dirty="0">
                <a:latin typeface="Times New Roman"/>
                <a:cs typeface="Times New Roman"/>
              </a:rPr>
              <a:t>s</a:t>
            </a:r>
            <a:r>
              <a:rPr sz="1800" spc="-10" dirty="0">
                <a:latin typeface="Times New Roman"/>
                <a:cs typeface="Times New Roman"/>
              </a:rPr>
              <a:t>/W</a:t>
            </a:r>
            <a:r>
              <a:rPr sz="1800" spc="-15" baseline="-13888" dirty="0">
                <a:latin typeface="Times New Roman"/>
                <a:cs typeface="Times New Roman"/>
              </a:rPr>
              <a:t>p</a:t>
            </a:r>
            <a:r>
              <a:rPr sz="1800" spc="-10" dirty="0">
                <a:latin typeface="Times New Roman"/>
                <a:cs typeface="Times New Roman"/>
              </a:rPr>
              <a:t>)]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800">
              <a:latin typeface="Times New Roman"/>
              <a:cs typeface="Times New Roman"/>
            </a:endParaRPr>
          </a:p>
          <a:p>
            <a:pPr marL="981710" marR="2894965" indent="-461009">
              <a:lnSpc>
                <a:spcPct val="121900"/>
              </a:lnSpc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both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Chebyshev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filters,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where </a:t>
            </a:r>
            <a:r>
              <a:rPr sz="1800" dirty="0">
                <a:latin typeface="Times New Roman"/>
                <a:cs typeface="Times New Roman"/>
              </a:rPr>
              <a:t>d</a:t>
            </a:r>
            <a:r>
              <a:rPr sz="1725" baseline="-4830" dirty="0">
                <a:latin typeface="Times New Roman"/>
                <a:cs typeface="Times New Roman"/>
              </a:rPr>
              <a:t>2</a:t>
            </a:r>
            <a:r>
              <a:rPr sz="1725" spc="150" baseline="-48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1/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</a:t>
            </a:r>
            <a:r>
              <a:rPr sz="1800" dirty="0">
                <a:latin typeface="Times New Roman"/>
                <a:cs typeface="Times New Roman"/>
              </a:rPr>
              <a:t> 1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</a:t>
            </a:r>
            <a:r>
              <a:rPr sz="1800" spc="-37" baseline="20833" dirty="0">
                <a:latin typeface="Times New Roman"/>
                <a:cs typeface="Times New Roman"/>
              </a:rPr>
              <a:t>2</a:t>
            </a:r>
            <a:r>
              <a:rPr sz="1800" spc="-25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85"/>
              </a:spcBef>
            </a:pPr>
            <a:endParaRPr sz="1800">
              <a:latin typeface="Times New Roman"/>
              <a:cs typeface="Times New Roman"/>
            </a:endParaRPr>
          </a:p>
          <a:p>
            <a:pPr marL="520700" marR="68580" indent="-457834">
              <a:lnSpc>
                <a:spcPts val="2120"/>
              </a:lnSpc>
              <a:buChar char="•"/>
              <a:tabLst>
                <a:tab pos="520700" algn="l"/>
              </a:tabLst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Chebyshev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ellipse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s-</a:t>
            </a:r>
            <a:r>
              <a:rPr sz="1800" dirty="0">
                <a:latin typeface="Times New Roman"/>
                <a:cs typeface="Times New Roman"/>
              </a:rPr>
              <a:t>plane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major </a:t>
            </a:r>
            <a:r>
              <a:rPr sz="1800" dirty="0">
                <a:latin typeface="Times New Roman"/>
                <a:cs typeface="Times New Roman"/>
              </a:rPr>
              <a:t>axis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800" baseline="-13888" dirty="0">
                <a:latin typeface="Times New Roman"/>
                <a:cs typeface="Times New Roman"/>
              </a:rPr>
              <a:t>1</a:t>
            </a:r>
            <a:r>
              <a:rPr sz="1800" spc="135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</a:t>
            </a:r>
            <a:r>
              <a:rPr sz="1800" baseline="-13888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{(b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172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1)/2b]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minor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axis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800" baseline="-13888" dirty="0">
                <a:latin typeface="Times New Roman"/>
                <a:cs typeface="Times New Roman"/>
              </a:rPr>
              <a:t>1</a:t>
            </a:r>
            <a:r>
              <a:rPr sz="1800" spc="127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</a:t>
            </a:r>
            <a:r>
              <a:rPr sz="1800" baseline="-13888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{(b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172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1)/2b]</a:t>
            </a:r>
            <a:r>
              <a:rPr sz="1800" spc="3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where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related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to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according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to</a:t>
            </a:r>
            <a:endParaRPr sz="1800">
              <a:latin typeface="Times New Roman"/>
              <a:cs typeface="Times New Roman"/>
            </a:endParaRPr>
          </a:p>
          <a:p>
            <a:pPr marL="977900">
              <a:lnSpc>
                <a:spcPct val="100000"/>
              </a:lnSpc>
              <a:spcBef>
                <a:spcPts val="340"/>
              </a:spcBef>
            </a:pPr>
            <a:r>
              <a:rPr sz="1800" dirty="0">
                <a:latin typeface="Times New Roman"/>
                <a:cs typeface="Times New Roman"/>
              </a:rPr>
              <a:t>b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{[</a:t>
            </a:r>
            <a:r>
              <a:rPr sz="1800" dirty="0">
                <a:latin typeface="Symbol"/>
                <a:cs typeface="Symbol"/>
              </a:rPr>
              <a:t>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262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1]/e}</a:t>
            </a:r>
            <a:r>
              <a:rPr sz="1800" spc="-15" baseline="20833" dirty="0">
                <a:latin typeface="Times New Roman"/>
                <a:cs typeface="Times New Roman"/>
              </a:rPr>
              <a:t>1/N</a:t>
            </a:r>
            <a:endParaRPr sz="1800" baseline="20833">
              <a:latin typeface="Times New Roman"/>
              <a:cs typeface="Times New Roman"/>
            </a:endParaRPr>
          </a:p>
          <a:p>
            <a:pPr marL="520700" indent="-460375">
              <a:lnSpc>
                <a:spcPct val="100000"/>
              </a:lnSpc>
              <a:spcBef>
                <a:spcPts val="390"/>
              </a:spcBef>
              <a:buChar char="•"/>
              <a:tabLst>
                <a:tab pos="520700" algn="l"/>
              </a:tabLst>
            </a:pP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zeros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Chebyshev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located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imaginary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axis.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39381" y="4566284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15581" y="4993766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7071" y="1470660"/>
            <a:ext cx="2384425" cy="38646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76530" marR="257175" indent="-9779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Times New Roman"/>
                <a:cs typeface="Times New Roman"/>
              </a:rPr>
              <a:t>Type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I: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pole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positions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are </a:t>
            </a:r>
            <a:r>
              <a:rPr sz="1600" dirty="0">
                <a:latin typeface="Times New Roman"/>
                <a:cs typeface="Times New Roman"/>
              </a:rPr>
              <a:t>x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575" spc="82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</a:t>
            </a:r>
            <a:r>
              <a:rPr sz="1575" spc="-15" baseline="-5291" dirty="0">
                <a:latin typeface="Times New Roman"/>
                <a:cs typeface="Times New Roman"/>
              </a:rPr>
              <a:t>2</a:t>
            </a:r>
            <a:r>
              <a:rPr sz="1600" spc="-10" dirty="0">
                <a:latin typeface="Times New Roman"/>
                <a:cs typeface="Times New Roman"/>
              </a:rPr>
              <a:t>cosf</a:t>
            </a:r>
            <a:r>
              <a:rPr sz="1575" spc="-15" baseline="-5291" dirty="0">
                <a:latin typeface="Times New Roman"/>
                <a:cs typeface="Times New Roman"/>
              </a:rPr>
              <a:t>k</a:t>
            </a:r>
            <a:endParaRPr sz="1575" baseline="-5291">
              <a:latin typeface="Times New Roman"/>
              <a:cs typeface="Times New Roman"/>
            </a:endParaRPr>
          </a:p>
          <a:p>
            <a:pPr marL="176530">
              <a:lnSpc>
                <a:spcPts val="1845"/>
              </a:lnSpc>
            </a:pPr>
            <a:r>
              <a:rPr sz="1600" dirty="0">
                <a:latin typeface="Times New Roman"/>
                <a:cs typeface="Times New Roman"/>
              </a:rPr>
              <a:t>y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575" spc="142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</a:t>
            </a:r>
            <a:r>
              <a:rPr sz="1575" spc="-15" baseline="-5291" dirty="0">
                <a:latin typeface="Times New Roman"/>
                <a:cs typeface="Times New Roman"/>
              </a:rPr>
              <a:t>1</a:t>
            </a:r>
            <a:r>
              <a:rPr sz="1600" spc="-10" dirty="0">
                <a:latin typeface="Times New Roman"/>
                <a:cs typeface="Times New Roman"/>
              </a:rPr>
              <a:t>sinf</a:t>
            </a:r>
            <a:r>
              <a:rPr sz="1575" spc="-15" baseline="-5291" dirty="0">
                <a:latin typeface="Times New Roman"/>
                <a:cs typeface="Times New Roman"/>
              </a:rPr>
              <a:t>k</a:t>
            </a:r>
            <a:endParaRPr sz="1575" baseline="-5291">
              <a:latin typeface="Times New Roman"/>
              <a:cs typeface="Times New Roman"/>
            </a:endParaRPr>
          </a:p>
          <a:p>
            <a:pPr marL="225425" marR="68580" indent="-48895">
              <a:lnSpc>
                <a:spcPts val="1800"/>
              </a:lnSpc>
              <a:spcBef>
                <a:spcPts val="340"/>
              </a:spcBef>
            </a:pPr>
            <a:r>
              <a:rPr sz="1600" dirty="0">
                <a:latin typeface="Times New Roman"/>
                <a:cs typeface="Times New Roman"/>
              </a:rPr>
              <a:t>f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575" spc="135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[p/2]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[(2k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1)p/2N] </a:t>
            </a:r>
            <a:r>
              <a:rPr sz="1600" dirty="0">
                <a:latin typeface="Times New Roman"/>
                <a:cs typeface="Times New Roman"/>
              </a:rPr>
              <a:t>r</a:t>
            </a:r>
            <a:r>
              <a:rPr sz="1575" baseline="-5291" dirty="0">
                <a:latin typeface="Times New Roman"/>
                <a:cs typeface="Times New Roman"/>
              </a:rPr>
              <a:t>1</a:t>
            </a:r>
            <a:r>
              <a:rPr sz="1575" spc="179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600" dirty="0">
                <a:latin typeface="Times New Roman"/>
                <a:cs typeface="Times New Roman"/>
              </a:rPr>
              <a:t>[b</a:t>
            </a:r>
            <a:r>
              <a:rPr sz="1575" baseline="-5291" dirty="0">
                <a:latin typeface="Times New Roman"/>
                <a:cs typeface="Times New Roman"/>
              </a:rPr>
              <a:t>2</a:t>
            </a:r>
            <a:r>
              <a:rPr sz="1575" spc="247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1]/2b</a:t>
            </a:r>
            <a:endParaRPr sz="1600">
              <a:latin typeface="Times New Roman"/>
              <a:cs typeface="Times New Roman"/>
            </a:endParaRPr>
          </a:p>
          <a:p>
            <a:pPr marL="225425">
              <a:lnSpc>
                <a:spcPts val="1855"/>
              </a:lnSpc>
            </a:pPr>
            <a:r>
              <a:rPr sz="1600" dirty="0">
                <a:latin typeface="Times New Roman"/>
                <a:cs typeface="Times New Roman"/>
              </a:rPr>
              <a:t>r</a:t>
            </a:r>
            <a:r>
              <a:rPr sz="1575" baseline="-5291" dirty="0">
                <a:latin typeface="Times New Roman"/>
                <a:cs typeface="Times New Roman"/>
              </a:rPr>
              <a:t>2</a:t>
            </a:r>
            <a:r>
              <a:rPr sz="1575" spc="179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p</a:t>
            </a:r>
            <a:r>
              <a:rPr sz="1600" dirty="0">
                <a:latin typeface="Times New Roman"/>
                <a:cs typeface="Times New Roman"/>
              </a:rPr>
              <a:t>[b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247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1]/2b</a:t>
            </a:r>
            <a:endParaRPr sz="1600">
              <a:latin typeface="Times New Roman"/>
              <a:cs typeface="Times New Roman"/>
            </a:endParaRPr>
          </a:p>
          <a:p>
            <a:pPr marL="76200" marR="190500" indent="185420">
              <a:lnSpc>
                <a:spcPct val="181900"/>
              </a:lnSpc>
              <a:spcBef>
                <a:spcPts val="455"/>
              </a:spcBef>
            </a:pPr>
            <a:r>
              <a:rPr sz="1600" dirty="0">
                <a:latin typeface="Times New Roman"/>
                <a:cs typeface="Times New Roman"/>
              </a:rPr>
              <a:t>b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{[</a:t>
            </a:r>
            <a:r>
              <a:rPr sz="1600" dirty="0">
                <a:latin typeface="Symbol"/>
                <a:cs typeface="Symbol"/>
              </a:rPr>
              <a:t>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217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1]/e}</a:t>
            </a:r>
            <a:r>
              <a:rPr sz="1575" spc="-15" baseline="21164" dirty="0">
                <a:latin typeface="Times New Roman"/>
                <a:cs typeface="Times New Roman"/>
              </a:rPr>
              <a:t>1/N </a:t>
            </a:r>
            <a:r>
              <a:rPr sz="1600" dirty="0">
                <a:latin typeface="Times New Roman"/>
                <a:cs typeface="Times New Roman"/>
              </a:rPr>
              <a:t>Type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II: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zero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positions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are</a:t>
            </a:r>
            <a:endParaRPr sz="1600">
              <a:latin typeface="Times New Roman"/>
              <a:cs typeface="Times New Roman"/>
            </a:endParaRPr>
          </a:p>
          <a:p>
            <a:pPr marL="176530">
              <a:lnSpc>
                <a:spcPts val="1895"/>
              </a:lnSpc>
            </a:pPr>
            <a:r>
              <a:rPr sz="1600" dirty="0">
                <a:latin typeface="Times New Roman"/>
                <a:cs typeface="Times New Roman"/>
              </a:rPr>
              <a:t>s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575" spc="120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jW</a:t>
            </a:r>
            <a:r>
              <a:rPr sz="1575" spc="-15" baseline="-5291" dirty="0">
                <a:latin typeface="Times New Roman"/>
                <a:cs typeface="Times New Roman"/>
              </a:rPr>
              <a:t>s</a:t>
            </a:r>
            <a:r>
              <a:rPr sz="1600" spc="-10" dirty="0">
                <a:latin typeface="Times New Roman"/>
                <a:cs typeface="Times New Roman"/>
              </a:rPr>
              <a:t>/sinf</a:t>
            </a:r>
            <a:r>
              <a:rPr sz="1575" spc="-15" baseline="-5291" dirty="0">
                <a:latin typeface="Times New Roman"/>
                <a:cs typeface="Times New Roman"/>
              </a:rPr>
              <a:t>k</a:t>
            </a:r>
            <a:endParaRPr sz="1575" baseline="-5291">
              <a:latin typeface="Times New Roman"/>
              <a:cs typeface="Times New Roman"/>
            </a:endParaRPr>
          </a:p>
          <a:p>
            <a:pPr marL="124460">
              <a:lnSpc>
                <a:spcPts val="1910"/>
              </a:lnSpc>
            </a:pP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pole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positions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are</a:t>
            </a:r>
            <a:endParaRPr sz="1600">
              <a:latin typeface="Times New Roman"/>
              <a:cs typeface="Times New Roman"/>
            </a:endParaRPr>
          </a:p>
          <a:p>
            <a:pPr marL="176530">
              <a:lnSpc>
                <a:spcPts val="1755"/>
              </a:lnSpc>
              <a:spcBef>
                <a:spcPts val="1285"/>
              </a:spcBef>
            </a:pPr>
            <a:r>
              <a:rPr sz="1600" dirty="0">
                <a:latin typeface="Times New Roman"/>
                <a:cs typeface="Times New Roman"/>
              </a:rPr>
              <a:t>v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575" spc="382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1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s</a:t>
            </a:r>
            <a:r>
              <a:rPr sz="1600" dirty="0">
                <a:latin typeface="Times New Roman"/>
                <a:cs typeface="Times New Roman"/>
              </a:rPr>
              <a:t>x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600" dirty="0">
                <a:latin typeface="Times New Roman"/>
                <a:cs typeface="Times New Roman"/>
              </a:rPr>
              <a:t>/</a:t>
            </a:r>
            <a:r>
              <a:rPr sz="1600" dirty="0">
                <a:latin typeface="Symbol"/>
                <a:cs typeface="Symbol"/>
              </a:rPr>
              <a:t></a:t>
            </a:r>
            <a:r>
              <a:rPr sz="1600" spc="1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x</a:t>
            </a:r>
            <a:r>
              <a:rPr sz="1600" spc="140" dirty="0">
                <a:latin typeface="Times New Roman"/>
                <a:cs typeface="Times New Roman"/>
              </a:rPr>
              <a:t> 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232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y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575" spc="-75" baseline="21164" dirty="0">
                <a:latin typeface="Times New Roman"/>
                <a:cs typeface="Times New Roman"/>
              </a:rPr>
              <a:t>2</a:t>
            </a:r>
            <a:endParaRPr sz="1575" baseline="21164">
              <a:latin typeface="Times New Roman"/>
              <a:cs typeface="Times New Roman"/>
            </a:endParaRPr>
          </a:p>
          <a:p>
            <a:pPr marL="1348105">
              <a:lnSpc>
                <a:spcPts val="1095"/>
              </a:lnSpc>
              <a:tabLst>
                <a:tab pos="1798955" algn="l"/>
              </a:tabLst>
            </a:pPr>
            <a:r>
              <a:rPr sz="1050" spc="-50" dirty="0">
                <a:latin typeface="Times New Roman"/>
                <a:cs typeface="Times New Roman"/>
              </a:rPr>
              <a:t>k</a:t>
            </a:r>
            <a:r>
              <a:rPr sz="1050" dirty="0">
                <a:latin typeface="Times New Roman"/>
                <a:cs typeface="Times New Roman"/>
              </a:rPr>
              <a:t>	</a:t>
            </a:r>
            <a:r>
              <a:rPr sz="1050" spc="-50" dirty="0">
                <a:latin typeface="Times New Roman"/>
                <a:cs typeface="Times New Roman"/>
              </a:rPr>
              <a:t>k</a:t>
            </a:r>
            <a:endParaRPr sz="1050">
              <a:latin typeface="Times New Roman"/>
              <a:cs typeface="Times New Roman"/>
            </a:endParaRPr>
          </a:p>
          <a:p>
            <a:pPr marL="176530">
              <a:lnSpc>
                <a:spcPts val="1710"/>
              </a:lnSpc>
              <a:spcBef>
                <a:spcPts val="565"/>
              </a:spcBef>
            </a:pP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575" spc="104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</a:t>
            </a:r>
            <a:r>
              <a:rPr sz="1575" baseline="-5291" dirty="0">
                <a:latin typeface="Times New Roman"/>
                <a:cs typeface="Times New Roman"/>
              </a:rPr>
              <a:t>s</a:t>
            </a:r>
            <a:r>
              <a:rPr sz="1600" dirty="0">
                <a:latin typeface="Times New Roman"/>
                <a:cs typeface="Times New Roman"/>
              </a:rPr>
              <a:t>y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600" dirty="0">
                <a:latin typeface="Times New Roman"/>
                <a:cs typeface="Times New Roman"/>
              </a:rPr>
              <a:t>/</a:t>
            </a:r>
            <a:r>
              <a:rPr sz="1600" dirty="0">
                <a:latin typeface="Symbol"/>
                <a:cs typeface="Symbol"/>
              </a:rPr>
              <a:t>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x</a:t>
            </a:r>
            <a:r>
              <a:rPr sz="1600" spc="70" dirty="0">
                <a:latin typeface="Times New Roman"/>
                <a:cs typeface="Times New Roman"/>
              </a:rPr>
              <a:t> 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217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y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575" spc="-75" baseline="21164" dirty="0">
                <a:latin typeface="Times New Roman"/>
                <a:cs typeface="Times New Roman"/>
              </a:rPr>
              <a:t>2</a:t>
            </a:r>
            <a:endParaRPr sz="1575" baseline="21164">
              <a:latin typeface="Times New Roman"/>
              <a:cs typeface="Times New Roman"/>
            </a:endParaRPr>
          </a:p>
          <a:p>
            <a:pPr marL="1334770">
              <a:lnSpc>
                <a:spcPts val="1050"/>
              </a:lnSpc>
              <a:tabLst>
                <a:tab pos="1847850" algn="l"/>
              </a:tabLst>
            </a:pPr>
            <a:r>
              <a:rPr sz="1575" spc="-75" baseline="5291" dirty="0">
                <a:latin typeface="Times New Roman"/>
                <a:cs typeface="Times New Roman"/>
              </a:rPr>
              <a:t>k</a:t>
            </a:r>
            <a:r>
              <a:rPr sz="1575" baseline="5291" dirty="0">
                <a:latin typeface="Times New Roman"/>
                <a:cs typeface="Times New Roman"/>
              </a:rPr>
              <a:t>	</a:t>
            </a:r>
            <a:r>
              <a:rPr sz="1050" spc="-50" dirty="0">
                <a:latin typeface="Times New Roman"/>
                <a:cs typeface="Times New Roman"/>
              </a:rPr>
              <a:t>k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7911" y="5597905"/>
            <a:ext cx="920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25032" y="5465317"/>
            <a:ext cx="22021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b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{[1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+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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202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]/d</a:t>
            </a:r>
            <a:r>
              <a:rPr sz="1600" spc="16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}</a:t>
            </a:r>
            <a:r>
              <a:rPr sz="1575" spc="-30" baseline="21164" dirty="0">
                <a:latin typeface="Times New Roman"/>
                <a:cs typeface="Times New Roman"/>
              </a:rPr>
              <a:t>1/N</a:t>
            </a:r>
            <a:endParaRPr sz="1575" baseline="21164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2502" y="5895594"/>
            <a:ext cx="2872105" cy="5111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latin typeface="Times New Roman"/>
                <a:cs typeface="Times New Roman"/>
              </a:rPr>
              <a:t>Determination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pole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locations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Chebyshev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filter.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01917" y="5949441"/>
            <a:ext cx="14033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k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0,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1,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…,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N-</a:t>
            </a:r>
            <a:r>
              <a:rPr sz="1600" spc="-25" dirty="0">
                <a:latin typeface="Times New Roman"/>
                <a:cs typeface="Times New Roman"/>
              </a:rPr>
              <a:t>1.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42429" y="5488304"/>
            <a:ext cx="609600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190" y="607313"/>
            <a:ext cx="5034534" cy="510768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934581" y="3172586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9101" rIns="0" bIns="0" rtlCol="0">
            <a:spAutoFit/>
          </a:bodyPr>
          <a:lstStyle/>
          <a:p>
            <a:pPr marL="1409065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Approximation</a:t>
            </a:r>
            <a:r>
              <a:rPr sz="2400" u="none" spc="-150" dirty="0"/>
              <a:t> </a:t>
            </a:r>
            <a:r>
              <a:rPr sz="2400" u="none" dirty="0"/>
              <a:t>of</a:t>
            </a:r>
            <a:r>
              <a:rPr sz="2400" u="none" spc="-70" dirty="0"/>
              <a:t> </a:t>
            </a:r>
            <a:r>
              <a:rPr sz="2400" u="none" dirty="0"/>
              <a:t>Derivative</a:t>
            </a:r>
            <a:r>
              <a:rPr sz="2400" u="none" spc="-130" dirty="0"/>
              <a:t> </a:t>
            </a:r>
            <a:r>
              <a:rPr sz="2400" u="none" spc="-10" dirty="0"/>
              <a:t>Method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12648" y="1429258"/>
            <a:ext cx="7443470" cy="127952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469900" marR="5080" indent="-457834">
              <a:lnSpc>
                <a:spcPts val="1900"/>
              </a:lnSpc>
              <a:spcBef>
                <a:spcPts val="380"/>
              </a:spcBef>
              <a:buFont typeface="Arial MT"/>
              <a:buChar char="•"/>
              <a:tabLst>
                <a:tab pos="469900" algn="l"/>
              </a:tabLst>
            </a:pPr>
            <a:r>
              <a:rPr sz="1800" spc="-10" dirty="0">
                <a:latin typeface="Times New Roman"/>
                <a:cs typeface="Times New Roman"/>
              </a:rPr>
              <a:t>Approximation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derivative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method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simplest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converting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an </a:t>
            </a:r>
            <a:r>
              <a:rPr sz="1800" spc="-10" dirty="0">
                <a:latin typeface="Times New Roman"/>
                <a:cs typeface="Times New Roman"/>
              </a:rPr>
              <a:t>analog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digital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approximating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differential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equation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by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equivalent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difference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equation.</a:t>
            </a:r>
            <a:endParaRPr sz="1800">
              <a:latin typeface="Times New Roman"/>
              <a:cs typeface="Times New Roman"/>
            </a:endParaRPr>
          </a:p>
          <a:p>
            <a:pPr marL="1039494" marR="58419" indent="-455295">
              <a:lnSpc>
                <a:spcPts val="1800"/>
              </a:lnSpc>
              <a:spcBef>
                <a:spcPts val="330"/>
              </a:spcBef>
              <a:tabLst>
                <a:tab pos="1039494" algn="l"/>
              </a:tabLst>
            </a:pPr>
            <a:r>
              <a:rPr sz="1600" spc="-50" dirty="0">
                <a:latin typeface="Arial MT"/>
                <a:cs typeface="Arial MT"/>
              </a:rPr>
              <a:t>–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derivative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dy(t)/dt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at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time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nT,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substitute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backward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difference </a:t>
            </a:r>
            <a:r>
              <a:rPr sz="1600" spc="-20" dirty="0">
                <a:latin typeface="Times New Roman"/>
                <a:cs typeface="Times New Roman"/>
              </a:rPr>
              <a:t>[y(nT)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y(nT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T)]/T.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Thus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98038" y="3256026"/>
            <a:ext cx="22288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Times New Roman"/>
                <a:cs typeface="Times New Roman"/>
              </a:rPr>
              <a:t>t</a:t>
            </a:r>
            <a:r>
              <a:rPr sz="700" i="1" spc="-4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Symbol"/>
                <a:cs typeface="Symbol"/>
              </a:rPr>
              <a:t>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i="1" spc="-25" dirty="0">
                <a:latin typeface="Times New Roman"/>
                <a:cs typeface="Times New Roman"/>
              </a:rPr>
              <a:t>nT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83835" y="2816097"/>
            <a:ext cx="364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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</a:t>
            </a:r>
            <a:r>
              <a:rPr sz="1200" i="1" spc="16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18078" y="2989071"/>
            <a:ext cx="1901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305" algn="l"/>
              </a:tabLst>
            </a:pPr>
            <a:r>
              <a:rPr sz="1200" spc="-50" dirty="0">
                <a:latin typeface="Symbol"/>
                <a:cs typeface="Symbol"/>
              </a:rPr>
              <a:t>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Symbol"/>
                <a:cs typeface="Symbol"/>
              </a:rPr>
              <a:t>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7117" y="3138423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0272" y="3491281"/>
            <a:ext cx="6599555" cy="5638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295"/>
              </a:spcBef>
            </a:pPr>
            <a:r>
              <a:rPr sz="1600" spc="-20" dirty="0">
                <a:latin typeface="Times New Roman"/>
                <a:cs typeface="Times New Roman"/>
              </a:rPr>
              <a:t>where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represents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sampling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period.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Then,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(1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25" dirty="0">
                <a:latin typeface="Times New Roman"/>
                <a:cs typeface="Times New Roman"/>
              </a:rPr>
              <a:t> z</a:t>
            </a:r>
            <a:r>
              <a:rPr sz="1575" spc="-37" baseline="21164" dirty="0">
                <a:latin typeface="Times New Roman"/>
                <a:cs typeface="Times New Roman"/>
              </a:rPr>
              <a:t>-</a:t>
            </a:r>
            <a:r>
              <a:rPr sz="1575" spc="-30" baseline="21164" dirty="0">
                <a:latin typeface="Times New Roman"/>
                <a:cs typeface="Times New Roman"/>
              </a:rPr>
              <a:t>1</a:t>
            </a:r>
            <a:r>
              <a:rPr sz="1600" spc="-20" dirty="0">
                <a:latin typeface="Times New Roman"/>
                <a:cs typeface="Times New Roman"/>
              </a:rPr>
              <a:t>)/T</a:t>
            </a:r>
            <a:endParaRPr sz="16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00"/>
              </a:spcBef>
              <a:tabLst>
                <a:tab pos="492125" algn="l"/>
              </a:tabLst>
            </a:pPr>
            <a:r>
              <a:rPr sz="1600" spc="-50" dirty="0">
                <a:latin typeface="Arial MT"/>
                <a:cs typeface="Arial MT"/>
              </a:rPr>
              <a:t>–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second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derivative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600" dirty="0">
                <a:latin typeface="Times New Roman"/>
                <a:cs typeface="Times New Roman"/>
              </a:rPr>
              <a:t>y(t)/dt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120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derived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into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second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difference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as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follow: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8702" y="451688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Symbol"/>
                <a:cs typeface="Symbol"/>
              </a:rPr>
              <a:t>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18661" y="4777740"/>
            <a:ext cx="22288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Times New Roman"/>
                <a:cs typeface="Times New Roman"/>
              </a:rPr>
              <a:t>t</a:t>
            </a:r>
            <a:r>
              <a:rPr sz="700" i="1" spc="-4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Symbol"/>
                <a:cs typeface="Symbol"/>
              </a:rPr>
              <a:t>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i="1" spc="-25" dirty="0">
                <a:latin typeface="Times New Roman"/>
                <a:cs typeface="Times New Roman"/>
              </a:rPr>
              <a:t>nT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38267" y="4580890"/>
            <a:ext cx="269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baseline="-23148" dirty="0">
                <a:latin typeface="Times New Roman"/>
                <a:cs typeface="Times New Roman"/>
              </a:rPr>
              <a:t>T</a:t>
            </a:r>
            <a:r>
              <a:rPr sz="1800" i="1" spc="300" baseline="-23148" dirty="0">
                <a:latin typeface="Times New Roman"/>
                <a:cs typeface="Times New Roman"/>
              </a:rPr>
              <a:t> </a:t>
            </a:r>
            <a:r>
              <a:rPr sz="700" spc="-50" dirty="0"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40123" y="4386579"/>
            <a:ext cx="2103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Times New Roman"/>
                <a:cs typeface="Times New Roman"/>
              </a:rPr>
              <a:t>y</a:t>
            </a:r>
            <a:r>
              <a:rPr sz="1200" i="1" spc="-1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[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n</a:t>
            </a:r>
            <a:r>
              <a:rPr sz="1200" i="1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]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y</a:t>
            </a:r>
            <a:r>
              <a:rPr sz="1200" i="1" spc="-1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[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n</a:t>
            </a:r>
            <a:r>
              <a:rPr sz="1200" i="1" spc="3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1]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</a:t>
            </a:r>
            <a:r>
              <a:rPr sz="1200" spc="150" dirty="0">
                <a:latin typeface="Times New Roman"/>
                <a:cs typeface="Times New Roman"/>
              </a:rPr>
              <a:t>  </a:t>
            </a:r>
            <a:r>
              <a:rPr sz="1200" i="1" spc="-10" dirty="0">
                <a:latin typeface="Times New Roman"/>
                <a:cs typeface="Times New Roman"/>
              </a:rPr>
              <a:t>y</a:t>
            </a:r>
            <a:r>
              <a:rPr sz="1200" i="1" spc="-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[</a:t>
            </a:r>
            <a:r>
              <a:rPr sz="1200" spc="-19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n</a:t>
            </a:r>
            <a:r>
              <a:rPr sz="1200" i="1" spc="4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]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994" y="4863846"/>
            <a:ext cx="61683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which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575" spc="165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[(1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z</a:t>
            </a:r>
            <a:r>
              <a:rPr sz="1575" spc="-37" baseline="21164" dirty="0">
                <a:latin typeface="Times New Roman"/>
                <a:cs typeface="Times New Roman"/>
              </a:rPr>
              <a:t>-</a:t>
            </a:r>
            <a:r>
              <a:rPr sz="1575" baseline="21164" dirty="0">
                <a:latin typeface="Times New Roman"/>
                <a:cs typeface="Times New Roman"/>
              </a:rPr>
              <a:t>1</a:t>
            </a:r>
            <a:r>
              <a:rPr sz="1600" dirty="0">
                <a:latin typeface="Times New Roman"/>
                <a:cs typeface="Times New Roman"/>
              </a:rPr>
              <a:t>)/T]</a:t>
            </a:r>
            <a:r>
              <a:rPr sz="1575" baseline="21164" dirty="0">
                <a:latin typeface="Times New Roman"/>
                <a:cs typeface="Times New Roman"/>
              </a:rPr>
              <a:t>2</a:t>
            </a:r>
            <a:r>
              <a:rPr sz="1600" dirty="0">
                <a:latin typeface="Times New Roman"/>
                <a:cs typeface="Times New Roman"/>
              </a:rPr>
              <a:t>.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So,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kth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derivative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y(t),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</a:t>
            </a:r>
            <a:r>
              <a:rPr sz="1575" baseline="21164" dirty="0">
                <a:latin typeface="Times New Roman"/>
                <a:cs typeface="Times New Roman"/>
              </a:rPr>
              <a:t>k</a:t>
            </a:r>
            <a:r>
              <a:rPr sz="1575" spc="135" baseline="2116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[(1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z</a:t>
            </a:r>
            <a:r>
              <a:rPr sz="1575" spc="-37" baseline="21164" dirty="0">
                <a:latin typeface="Times New Roman"/>
                <a:cs typeface="Times New Roman"/>
              </a:rPr>
              <a:t>-</a:t>
            </a:r>
            <a:r>
              <a:rPr sz="1575" spc="-15" baseline="21164" dirty="0">
                <a:latin typeface="Times New Roman"/>
                <a:cs typeface="Times New Roman"/>
              </a:rPr>
              <a:t>1</a:t>
            </a:r>
            <a:r>
              <a:rPr sz="1600" spc="-10" dirty="0">
                <a:latin typeface="Times New Roman"/>
                <a:cs typeface="Times New Roman"/>
              </a:rPr>
              <a:t>)/T]</a:t>
            </a:r>
            <a:r>
              <a:rPr sz="1575" spc="-15" baseline="21164" dirty="0">
                <a:latin typeface="Times New Roman"/>
                <a:cs typeface="Times New Roman"/>
              </a:rPr>
              <a:t>k</a:t>
            </a:r>
            <a:r>
              <a:rPr sz="1600" spc="-10" dirty="0"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3972" y="3103245"/>
            <a:ext cx="1569085" cy="0"/>
          </a:xfrm>
          <a:custGeom>
            <a:avLst/>
            <a:gdLst/>
            <a:ahLst/>
            <a:cxnLst/>
            <a:rect l="l" t="t" r="r" b="b"/>
            <a:pathLst>
              <a:path w="1569085">
                <a:moveTo>
                  <a:pt x="0" y="0"/>
                </a:moveTo>
                <a:lnTo>
                  <a:pt x="1568958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86196" y="3101720"/>
            <a:ext cx="1188720" cy="0"/>
          </a:xfrm>
          <a:custGeom>
            <a:avLst/>
            <a:gdLst/>
            <a:ahLst/>
            <a:cxnLst/>
            <a:rect l="l" t="t" r="r" b="b"/>
            <a:pathLst>
              <a:path w="1188720">
                <a:moveTo>
                  <a:pt x="0" y="0"/>
                </a:moveTo>
                <a:lnTo>
                  <a:pt x="1188720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625470" y="2853308"/>
            <a:ext cx="462280" cy="497205"/>
            <a:chOff x="2625470" y="2853308"/>
            <a:chExt cx="462280" cy="497205"/>
          </a:xfrm>
        </p:grpSpPr>
        <p:sp>
          <p:nvSpPr>
            <p:cNvPr id="17" name="object 17"/>
            <p:cNvSpPr/>
            <p:nvPr/>
          </p:nvSpPr>
          <p:spPr>
            <a:xfrm>
              <a:off x="2625470" y="3101720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642" y="0"/>
                  </a:lnTo>
                </a:path>
              </a:pathLst>
            </a:custGeom>
            <a:ln w="8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83432" y="2853308"/>
              <a:ext cx="0" cy="497205"/>
            </a:xfrm>
            <a:custGeom>
              <a:avLst/>
              <a:gdLst/>
              <a:ahLst/>
              <a:cxnLst/>
              <a:rect l="l" t="t" r="r" b="b"/>
              <a:pathLst>
                <a:path h="497204">
                  <a:moveTo>
                    <a:pt x="0" y="0"/>
                  </a:moveTo>
                  <a:lnTo>
                    <a:pt x="0" y="496823"/>
                  </a:lnTo>
                </a:path>
              </a:pathLst>
            </a:custGeom>
            <a:ln w="8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28138" y="2855721"/>
            <a:ext cx="3931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0125" algn="l"/>
                <a:tab pos="2793365" algn="l"/>
              </a:tabLst>
            </a:pPr>
            <a:r>
              <a:rPr sz="1200" i="1" dirty="0">
                <a:latin typeface="Times New Roman"/>
                <a:cs typeface="Times New Roman"/>
              </a:rPr>
              <a:t>dy</a:t>
            </a:r>
            <a:r>
              <a:rPr sz="1200" i="1" spc="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t</a:t>
            </a:r>
            <a:r>
              <a:rPr sz="1200" i="1" spc="-120" dirty="0">
                <a:latin typeface="Times New Roman"/>
                <a:cs typeface="Times New Roman"/>
              </a:rPr>
              <a:t> </a:t>
            </a:r>
            <a:r>
              <a:rPr sz="1200" spc="-60" dirty="0">
                <a:latin typeface="Times New Roman"/>
                <a:cs typeface="Times New Roman"/>
              </a:rPr>
              <a:t>)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i="1" dirty="0">
                <a:latin typeface="Times New Roman"/>
                <a:cs typeface="Times New Roman"/>
              </a:rPr>
              <a:t>y</a:t>
            </a:r>
            <a:r>
              <a:rPr sz="1200" i="1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nT</a:t>
            </a:r>
            <a:r>
              <a:rPr sz="1200" i="1" spc="3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y</a:t>
            </a:r>
            <a:r>
              <a:rPr sz="1200" i="1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i="1" spc="-25" dirty="0">
                <a:latin typeface="Times New Roman"/>
                <a:cs typeface="Times New Roman"/>
              </a:rPr>
              <a:t>nT</a:t>
            </a:r>
            <a:r>
              <a:rPr sz="1200" i="1" dirty="0">
                <a:latin typeface="Times New Roman"/>
                <a:cs typeface="Times New Roman"/>
              </a:rPr>
              <a:t>	</a:t>
            </a:r>
            <a:r>
              <a:rPr sz="1200" i="1" spc="-10" dirty="0">
                <a:latin typeface="Times New Roman"/>
                <a:cs typeface="Times New Roman"/>
              </a:rPr>
              <a:t>y</a:t>
            </a:r>
            <a:r>
              <a:rPr sz="1200" i="1" spc="-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[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n</a:t>
            </a:r>
            <a:r>
              <a:rPr sz="1200" i="1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]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480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y</a:t>
            </a:r>
            <a:r>
              <a:rPr sz="1200" i="1" spc="-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[</a:t>
            </a:r>
            <a:r>
              <a:rPr sz="1200" spc="-18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n</a:t>
            </a:r>
            <a:r>
              <a:rPr sz="1200" i="1" spc="4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1]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53105" y="3141471"/>
            <a:ext cx="16497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1940" algn="l"/>
              </a:tabLst>
            </a:pPr>
            <a:r>
              <a:rPr sz="1200" i="1" spc="-25" dirty="0">
                <a:latin typeface="Times New Roman"/>
                <a:cs typeface="Times New Roman"/>
              </a:rPr>
              <a:t>dt</a:t>
            </a:r>
            <a:r>
              <a:rPr sz="1200" i="1" dirty="0">
                <a:latin typeface="Times New Roman"/>
                <a:cs typeface="Times New Roman"/>
              </a:rPr>
              <a:t>	</a:t>
            </a:r>
            <a:r>
              <a:rPr sz="1200" i="1" spc="-50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046095" y="4384166"/>
            <a:ext cx="462280" cy="497205"/>
            <a:chOff x="3046095" y="4384166"/>
            <a:chExt cx="462280" cy="497205"/>
          </a:xfrm>
        </p:grpSpPr>
        <p:sp>
          <p:nvSpPr>
            <p:cNvPr id="22" name="object 22"/>
            <p:cNvSpPr/>
            <p:nvPr/>
          </p:nvSpPr>
          <p:spPr>
            <a:xfrm>
              <a:off x="3046095" y="4632578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4">
                  <a:moveTo>
                    <a:pt x="0" y="0"/>
                  </a:moveTo>
                  <a:lnTo>
                    <a:pt x="437006" y="0"/>
                  </a:lnTo>
                </a:path>
              </a:pathLst>
            </a:custGeom>
            <a:ln w="8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04057" y="4384166"/>
              <a:ext cx="0" cy="497205"/>
            </a:xfrm>
            <a:custGeom>
              <a:avLst/>
              <a:gdLst/>
              <a:ahLst/>
              <a:cxnLst/>
              <a:rect l="l" t="t" r="r" b="b"/>
              <a:pathLst>
                <a:path h="497204">
                  <a:moveTo>
                    <a:pt x="0" y="0"/>
                  </a:moveTo>
                  <a:lnTo>
                    <a:pt x="0" y="496823"/>
                  </a:lnTo>
                </a:path>
              </a:pathLst>
            </a:custGeom>
            <a:ln w="8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048761" y="4382770"/>
            <a:ext cx="421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dy</a:t>
            </a:r>
            <a:r>
              <a:rPr sz="1200" i="1" spc="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t</a:t>
            </a:r>
            <a:r>
              <a:rPr sz="1200" i="1" spc="-9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4238" y="4675378"/>
            <a:ext cx="138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5" dirty="0">
                <a:latin typeface="Times New Roman"/>
                <a:cs typeface="Times New Roman"/>
              </a:rPr>
              <a:t>dt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16121" y="4633340"/>
            <a:ext cx="2139950" cy="0"/>
          </a:xfrm>
          <a:custGeom>
            <a:avLst/>
            <a:gdLst/>
            <a:ahLst/>
            <a:cxnLst/>
            <a:rect l="l" t="t" r="r" b="b"/>
            <a:pathLst>
              <a:path w="2139950">
                <a:moveTo>
                  <a:pt x="0" y="0"/>
                </a:moveTo>
                <a:lnTo>
                  <a:pt x="2139696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980" y="4485513"/>
            <a:ext cx="2362200" cy="1981200"/>
            <a:chOff x="2133980" y="4485513"/>
            <a:chExt cx="2362200" cy="1981200"/>
          </a:xfrm>
        </p:grpSpPr>
        <p:sp>
          <p:nvSpPr>
            <p:cNvPr id="3" name="object 3"/>
            <p:cNvSpPr/>
            <p:nvPr/>
          </p:nvSpPr>
          <p:spPr>
            <a:xfrm>
              <a:off x="2285999" y="4637532"/>
              <a:ext cx="1828800" cy="1676400"/>
            </a:xfrm>
            <a:custGeom>
              <a:avLst/>
              <a:gdLst/>
              <a:ahLst/>
              <a:cxnLst/>
              <a:rect l="l" t="t" r="r" b="b"/>
              <a:pathLst>
                <a:path w="1828800" h="1676400">
                  <a:moveTo>
                    <a:pt x="914400" y="0"/>
                  </a:moveTo>
                  <a:lnTo>
                    <a:pt x="864235" y="1270"/>
                  </a:lnTo>
                  <a:lnTo>
                    <a:pt x="814705" y="5080"/>
                  </a:lnTo>
                  <a:lnTo>
                    <a:pt x="765810" y="10795"/>
                  </a:lnTo>
                  <a:lnTo>
                    <a:pt x="718185" y="19050"/>
                  </a:lnTo>
                  <a:lnTo>
                    <a:pt x="671195" y="29845"/>
                  </a:lnTo>
                  <a:lnTo>
                    <a:pt x="625475" y="42545"/>
                  </a:lnTo>
                  <a:lnTo>
                    <a:pt x="580390" y="57785"/>
                  </a:lnTo>
                  <a:lnTo>
                    <a:pt x="536575" y="74295"/>
                  </a:lnTo>
                  <a:lnTo>
                    <a:pt x="494030" y="93345"/>
                  </a:lnTo>
                  <a:lnTo>
                    <a:pt x="452755" y="114300"/>
                  </a:lnTo>
                  <a:lnTo>
                    <a:pt x="412750" y="137160"/>
                  </a:lnTo>
                  <a:lnTo>
                    <a:pt x="374650" y="161290"/>
                  </a:lnTo>
                  <a:lnTo>
                    <a:pt x="337184" y="187960"/>
                  </a:lnTo>
                  <a:lnTo>
                    <a:pt x="301625" y="215900"/>
                  </a:lnTo>
                  <a:lnTo>
                    <a:pt x="267970" y="245110"/>
                  </a:lnTo>
                  <a:lnTo>
                    <a:pt x="235584" y="276225"/>
                  </a:lnTo>
                  <a:lnTo>
                    <a:pt x="205104" y="309245"/>
                  </a:lnTo>
                  <a:lnTo>
                    <a:pt x="176529" y="342900"/>
                  </a:lnTo>
                  <a:lnTo>
                    <a:pt x="149859" y="378460"/>
                  </a:lnTo>
                  <a:lnTo>
                    <a:pt x="125095" y="415290"/>
                  </a:lnTo>
                  <a:lnTo>
                    <a:pt x="102234" y="452755"/>
                  </a:lnTo>
                  <a:lnTo>
                    <a:pt x="81280" y="492125"/>
                  </a:lnTo>
                  <a:lnTo>
                    <a:pt x="62865" y="532130"/>
                  </a:lnTo>
                  <a:lnTo>
                    <a:pt x="46355" y="573405"/>
                  </a:lnTo>
                  <a:lnTo>
                    <a:pt x="32384" y="615315"/>
                  </a:lnTo>
                  <a:lnTo>
                    <a:pt x="20955" y="658495"/>
                  </a:lnTo>
                  <a:lnTo>
                    <a:pt x="12065" y="702310"/>
                  </a:lnTo>
                  <a:lnTo>
                    <a:pt x="5080" y="746760"/>
                  </a:lnTo>
                  <a:lnTo>
                    <a:pt x="1269" y="791845"/>
                  </a:lnTo>
                  <a:lnTo>
                    <a:pt x="0" y="838200"/>
                  </a:lnTo>
                  <a:lnTo>
                    <a:pt x="1269" y="883920"/>
                  </a:lnTo>
                  <a:lnTo>
                    <a:pt x="5080" y="929640"/>
                  </a:lnTo>
                  <a:lnTo>
                    <a:pt x="12065" y="974090"/>
                  </a:lnTo>
                  <a:lnTo>
                    <a:pt x="20955" y="1017905"/>
                  </a:lnTo>
                  <a:lnTo>
                    <a:pt x="32384" y="1061085"/>
                  </a:lnTo>
                  <a:lnTo>
                    <a:pt x="46355" y="1102995"/>
                  </a:lnTo>
                  <a:lnTo>
                    <a:pt x="62865" y="1144270"/>
                  </a:lnTo>
                  <a:lnTo>
                    <a:pt x="81280" y="1184275"/>
                  </a:lnTo>
                  <a:lnTo>
                    <a:pt x="102234" y="1223010"/>
                  </a:lnTo>
                  <a:lnTo>
                    <a:pt x="125095" y="1261110"/>
                  </a:lnTo>
                  <a:lnTo>
                    <a:pt x="149859" y="1297940"/>
                  </a:lnTo>
                  <a:lnTo>
                    <a:pt x="176529" y="1332865"/>
                  </a:lnTo>
                  <a:lnTo>
                    <a:pt x="205104" y="1367155"/>
                  </a:lnTo>
                  <a:lnTo>
                    <a:pt x="235584" y="1399540"/>
                  </a:lnTo>
                  <a:lnTo>
                    <a:pt x="267970" y="1430655"/>
                  </a:lnTo>
                  <a:lnTo>
                    <a:pt x="301625" y="1460500"/>
                  </a:lnTo>
                  <a:lnTo>
                    <a:pt x="337184" y="1488440"/>
                  </a:lnTo>
                  <a:lnTo>
                    <a:pt x="374650" y="1514475"/>
                  </a:lnTo>
                  <a:lnTo>
                    <a:pt x="412750" y="1539240"/>
                  </a:lnTo>
                  <a:lnTo>
                    <a:pt x="452755" y="1562100"/>
                  </a:lnTo>
                  <a:lnTo>
                    <a:pt x="494030" y="1582420"/>
                  </a:lnTo>
                  <a:lnTo>
                    <a:pt x="536575" y="1601470"/>
                  </a:lnTo>
                  <a:lnTo>
                    <a:pt x="580390" y="1618615"/>
                  </a:lnTo>
                  <a:lnTo>
                    <a:pt x="625475" y="1633855"/>
                  </a:lnTo>
                  <a:lnTo>
                    <a:pt x="671195" y="1646555"/>
                  </a:lnTo>
                  <a:lnTo>
                    <a:pt x="718185" y="1656715"/>
                  </a:lnTo>
                  <a:lnTo>
                    <a:pt x="765810" y="1665605"/>
                  </a:lnTo>
                  <a:lnTo>
                    <a:pt x="814705" y="1671320"/>
                  </a:lnTo>
                  <a:lnTo>
                    <a:pt x="864235" y="1675130"/>
                  </a:lnTo>
                  <a:lnTo>
                    <a:pt x="914400" y="1676400"/>
                  </a:lnTo>
                  <a:lnTo>
                    <a:pt x="964565" y="1675130"/>
                  </a:lnTo>
                  <a:lnTo>
                    <a:pt x="1014094" y="1671320"/>
                  </a:lnTo>
                  <a:lnTo>
                    <a:pt x="1062990" y="1665605"/>
                  </a:lnTo>
                  <a:lnTo>
                    <a:pt x="1110615" y="1656715"/>
                  </a:lnTo>
                  <a:lnTo>
                    <a:pt x="1157605" y="1646555"/>
                  </a:lnTo>
                  <a:lnTo>
                    <a:pt x="1203325" y="1633855"/>
                  </a:lnTo>
                  <a:lnTo>
                    <a:pt x="1248410" y="1618615"/>
                  </a:lnTo>
                  <a:lnTo>
                    <a:pt x="1292225" y="1601470"/>
                  </a:lnTo>
                  <a:lnTo>
                    <a:pt x="1334770" y="1582420"/>
                  </a:lnTo>
                  <a:lnTo>
                    <a:pt x="1376045" y="1562100"/>
                  </a:lnTo>
                  <a:lnTo>
                    <a:pt x="1416050" y="1539240"/>
                  </a:lnTo>
                  <a:lnTo>
                    <a:pt x="1454150" y="1514475"/>
                  </a:lnTo>
                  <a:lnTo>
                    <a:pt x="1491615" y="1488440"/>
                  </a:lnTo>
                  <a:lnTo>
                    <a:pt x="1527175" y="1460500"/>
                  </a:lnTo>
                  <a:lnTo>
                    <a:pt x="1560830" y="1430655"/>
                  </a:lnTo>
                  <a:lnTo>
                    <a:pt x="1593215" y="1399540"/>
                  </a:lnTo>
                  <a:lnTo>
                    <a:pt x="1623695" y="1367155"/>
                  </a:lnTo>
                  <a:lnTo>
                    <a:pt x="1652270" y="1332865"/>
                  </a:lnTo>
                  <a:lnTo>
                    <a:pt x="1678939" y="1297940"/>
                  </a:lnTo>
                  <a:lnTo>
                    <a:pt x="1703705" y="1261110"/>
                  </a:lnTo>
                  <a:lnTo>
                    <a:pt x="1726564" y="1223010"/>
                  </a:lnTo>
                  <a:lnTo>
                    <a:pt x="1747520" y="1184275"/>
                  </a:lnTo>
                  <a:lnTo>
                    <a:pt x="1765935" y="1144270"/>
                  </a:lnTo>
                  <a:lnTo>
                    <a:pt x="1782445" y="1102995"/>
                  </a:lnTo>
                  <a:lnTo>
                    <a:pt x="1796414" y="1061085"/>
                  </a:lnTo>
                  <a:lnTo>
                    <a:pt x="1807845" y="1017905"/>
                  </a:lnTo>
                  <a:lnTo>
                    <a:pt x="1816735" y="974090"/>
                  </a:lnTo>
                  <a:lnTo>
                    <a:pt x="1823720" y="929640"/>
                  </a:lnTo>
                  <a:lnTo>
                    <a:pt x="1827530" y="883920"/>
                  </a:lnTo>
                  <a:lnTo>
                    <a:pt x="1828800" y="838200"/>
                  </a:lnTo>
                  <a:lnTo>
                    <a:pt x="1827530" y="791845"/>
                  </a:lnTo>
                  <a:lnTo>
                    <a:pt x="1823720" y="746760"/>
                  </a:lnTo>
                  <a:lnTo>
                    <a:pt x="1816735" y="702310"/>
                  </a:lnTo>
                  <a:lnTo>
                    <a:pt x="1807845" y="658495"/>
                  </a:lnTo>
                  <a:lnTo>
                    <a:pt x="1796414" y="615315"/>
                  </a:lnTo>
                  <a:lnTo>
                    <a:pt x="1782445" y="573405"/>
                  </a:lnTo>
                  <a:lnTo>
                    <a:pt x="1765935" y="532130"/>
                  </a:lnTo>
                  <a:lnTo>
                    <a:pt x="1747520" y="492125"/>
                  </a:lnTo>
                  <a:lnTo>
                    <a:pt x="1726564" y="452755"/>
                  </a:lnTo>
                  <a:lnTo>
                    <a:pt x="1703705" y="415290"/>
                  </a:lnTo>
                  <a:lnTo>
                    <a:pt x="1678939" y="378460"/>
                  </a:lnTo>
                  <a:lnTo>
                    <a:pt x="1652270" y="342900"/>
                  </a:lnTo>
                  <a:lnTo>
                    <a:pt x="1623695" y="309245"/>
                  </a:lnTo>
                  <a:lnTo>
                    <a:pt x="1593215" y="276225"/>
                  </a:lnTo>
                  <a:lnTo>
                    <a:pt x="1560830" y="245110"/>
                  </a:lnTo>
                  <a:lnTo>
                    <a:pt x="1527175" y="215900"/>
                  </a:lnTo>
                  <a:lnTo>
                    <a:pt x="1491615" y="187960"/>
                  </a:lnTo>
                  <a:lnTo>
                    <a:pt x="1454150" y="161290"/>
                  </a:lnTo>
                  <a:lnTo>
                    <a:pt x="1416050" y="137160"/>
                  </a:lnTo>
                  <a:lnTo>
                    <a:pt x="1376045" y="114300"/>
                  </a:lnTo>
                  <a:lnTo>
                    <a:pt x="1334770" y="93345"/>
                  </a:lnTo>
                  <a:lnTo>
                    <a:pt x="1292225" y="74295"/>
                  </a:lnTo>
                  <a:lnTo>
                    <a:pt x="1248410" y="57785"/>
                  </a:lnTo>
                  <a:lnTo>
                    <a:pt x="1203325" y="42545"/>
                  </a:lnTo>
                  <a:lnTo>
                    <a:pt x="1157605" y="29845"/>
                  </a:lnTo>
                  <a:lnTo>
                    <a:pt x="1110615" y="19050"/>
                  </a:lnTo>
                  <a:lnTo>
                    <a:pt x="1062990" y="10795"/>
                  </a:lnTo>
                  <a:lnTo>
                    <a:pt x="1014094" y="5080"/>
                  </a:lnTo>
                  <a:lnTo>
                    <a:pt x="964565" y="127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4F8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86380" y="4637913"/>
              <a:ext cx="1828800" cy="1676400"/>
            </a:xfrm>
            <a:custGeom>
              <a:avLst/>
              <a:gdLst/>
              <a:ahLst/>
              <a:cxnLst/>
              <a:rect l="l" t="t" r="r" b="b"/>
              <a:pathLst>
                <a:path w="1828800" h="1676400">
                  <a:moveTo>
                    <a:pt x="0" y="838200"/>
                  </a:moveTo>
                  <a:lnTo>
                    <a:pt x="1270" y="791845"/>
                  </a:lnTo>
                  <a:lnTo>
                    <a:pt x="5080" y="746760"/>
                  </a:lnTo>
                  <a:lnTo>
                    <a:pt x="12065" y="702310"/>
                  </a:lnTo>
                  <a:lnTo>
                    <a:pt x="20955" y="658495"/>
                  </a:lnTo>
                  <a:lnTo>
                    <a:pt x="32384" y="615315"/>
                  </a:lnTo>
                  <a:lnTo>
                    <a:pt x="46355" y="573405"/>
                  </a:lnTo>
                  <a:lnTo>
                    <a:pt x="62865" y="532130"/>
                  </a:lnTo>
                  <a:lnTo>
                    <a:pt x="81280" y="492125"/>
                  </a:lnTo>
                  <a:lnTo>
                    <a:pt x="102235" y="452755"/>
                  </a:lnTo>
                  <a:lnTo>
                    <a:pt x="125095" y="415290"/>
                  </a:lnTo>
                  <a:lnTo>
                    <a:pt x="149860" y="378459"/>
                  </a:lnTo>
                  <a:lnTo>
                    <a:pt x="176530" y="342900"/>
                  </a:lnTo>
                  <a:lnTo>
                    <a:pt x="205104" y="309245"/>
                  </a:lnTo>
                  <a:lnTo>
                    <a:pt x="235585" y="276225"/>
                  </a:lnTo>
                  <a:lnTo>
                    <a:pt x="267970" y="245109"/>
                  </a:lnTo>
                  <a:lnTo>
                    <a:pt x="301625" y="215900"/>
                  </a:lnTo>
                  <a:lnTo>
                    <a:pt x="337185" y="187959"/>
                  </a:lnTo>
                  <a:lnTo>
                    <a:pt x="374650" y="161290"/>
                  </a:lnTo>
                  <a:lnTo>
                    <a:pt x="412750" y="137159"/>
                  </a:lnTo>
                  <a:lnTo>
                    <a:pt x="452755" y="114300"/>
                  </a:lnTo>
                  <a:lnTo>
                    <a:pt x="494030" y="93345"/>
                  </a:lnTo>
                  <a:lnTo>
                    <a:pt x="536575" y="74295"/>
                  </a:lnTo>
                  <a:lnTo>
                    <a:pt x="580390" y="57784"/>
                  </a:lnTo>
                  <a:lnTo>
                    <a:pt x="625475" y="42545"/>
                  </a:lnTo>
                  <a:lnTo>
                    <a:pt x="671195" y="29845"/>
                  </a:lnTo>
                  <a:lnTo>
                    <a:pt x="718185" y="19050"/>
                  </a:lnTo>
                  <a:lnTo>
                    <a:pt x="765810" y="10794"/>
                  </a:lnTo>
                  <a:lnTo>
                    <a:pt x="814705" y="5080"/>
                  </a:lnTo>
                  <a:lnTo>
                    <a:pt x="864235" y="1269"/>
                  </a:lnTo>
                  <a:lnTo>
                    <a:pt x="914400" y="0"/>
                  </a:lnTo>
                  <a:lnTo>
                    <a:pt x="964565" y="1269"/>
                  </a:lnTo>
                  <a:lnTo>
                    <a:pt x="1014094" y="5080"/>
                  </a:lnTo>
                  <a:lnTo>
                    <a:pt x="1062990" y="10794"/>
                  </a:lnTo>
                  <a:lnTo>
                    <a:pt x="1110615" y="19050"/>
                  </a:lnTo>
                  <a:lnTo>
                    <a:pt x="1157605" y="29845"/>
                  </a:lnTo>
                  <a:lnTo>
                    <a:pt x="1203325" y="42545"/>
                  </a:lnTo>
                  <a:lnTo>
                    <a:pt x="1248410" y="57784"/>
                  </a:lnTo>
                  <a:lnTo>
                    <a:pt x="1292225" y="74295"/>
                  </a:lnTo>
                  <a:lnTo>
                    <a:pt x="1334770" y="93345"/>
                  </a:lnTo>
                  <a:lnTo>
                    <a:pt x="1376045" y="114300"/>
                  </a:lnTo>
                  <a:lnTo>
                    <a:pt x="1416050" y="137159"/>
                  </a:lnTo>
                  <a:lnTo>
                    <a:pt x="1454150" y="161290"/>
                  </a:lnTo>
                  <a:lnTo>
                    <a:pt x="1491615" y="187959"/>
                  </a:lnTo>
                  <a:lnTo>
                    <a:pt x="1527175" y="215900"/>
                  </a:lnTo>
                  <a:lnTo>
                    <a:pt x="1560830" y="245109"/>
                  </a:lnTo>
                  <a:lnTo>
                    <a:pt x="1593215" y="276225"/>
                  </a:lnTo>
                  <a:lnTo>
                    <a:pt x="1623695" y="309245"/>
                  </a:lnTo>
                  <a:lnTo>
                    <a:pt x="1652270" y="342900"/>
                  </a:lnTo>
                  <a:lnTo>
                    <a:pt x="1678939" y="378459"/>
                  </a:lnTo>
                  <a:lnTo>
                    <a:pt x="1703705" y="415290"/>
                  </a:lnTo>
                  <a:lnTo>
                    <a:pt x="1726564" y="452755"/>
                  </a:lnTo>
                  <a:lnTo>
                    <a:pt x="1747520" y="492125"/>
                  </a:lnTo>
                  <a:lnTo>
                    <a:pt x="1765935" y="532130"/>
                  </a:lnTo>
                  <a:lnTo>
                    <a:pt x="1782445" y="573405"/>
                  </a:lnTo>
                  <a:lnTo>
                    <a:pt x="1796414" y="615315"/>
                  </a:lnTo>
                  <a:lnTo>
                    <a:pt x="1807845" y="658495"/>
                  </a:lnTo>
                  <a:lnTo>
                    <a:pt x="1816735" y="702310"/>
                  </a:lnTo>
                  <a:lnTo>
                    <a:pt x="1823720" y="746760"/>
                  </a:lnTo>
                  <a:lnTo>
                    <a:pt x="1827530" y="791845"/>
                  </a:lnTo>
                  <a:lnTo>
                    <a:pt x="1828800" y="838200"/>
                  </a:lnTo>
                  <a:lnTo>
                    <a:pt x="1827530" y="883919"/>
                  </a:lnTo>
                  <a:lnTo>
                    <a:pt x="1823720" y="929640"/>
                  </a:lnTo>
                  <a:lnTo>
                    <a:pt x="1816735" y="974090"/>
                  </a:lnTo>
                  <a:lnTo>
                    <a:pt x="1807845" y="1017905"/>
                  </a:lnTo>
                  <a:lnTo>
                    <a:pt x="1796414" y="1061085"/>
                  </a:lnTo>
                  <a:lnTo>
                    <a:pt x="1782445" y="1102995"/>
                  </a:lnTo>
                  <a:lnTo>
                    <a:pt x="1765935" y="1144270"/>
                  </a:lnTo>
                  <a:lnTo>
                    <a:pt x="1747520" y="1184275"/>
                  </a:lnTo>
                  <a:lnTo>
                    <a:pt x="1726564" y="1223010"/>
                  </a:lnTo>
                  <a:lnTo>
                    <a:pt x="1703705" y="1261110"/>
                  </a:lnTo>
                  <a:lnTo>
                    <a:pt x="1678939" y="1297940"/>
                  </a:lnTo>
                  <a:lnTo>
                    <a:pt x="1652270" y="1332865"/>
                  </a:lnTo>
                  <a:lnTo>
                    <a:pt x="1623695" y="1367155"/>
                  </a:lnTo>
                  <a:lnTo>
                    <a:pt x="1593215" y="1399540"/>
                  </a:lnTo>
                  <a:lnTo>
                    <a:pt x="1560830" y="1430655"/>
                  </a:lnTo>
                  <a:lnTo>
                    <a:pt x="1527175" y="1460500"/>
                  </a:lnTo>
                  <a:lnTo>
                    <a:pt x="1491615" y="1488440"/>
                  </a:lnTo>
                  <a:lnTo>
                    <a:pt x="1454150" y="1514475"/>
                  </a:lnTo>
                  <a:lnTo>
                    <a:pt x="1416050" y="1539240"/>
                  </a:lnTo>
                  <a:lnTo>
                    <a:pt x="1376045" y="1562100"/>
                  </a:lnTo>
                  <a:lnTo>
                    <a:pt x="1334770" y="1582420"/>
                  </a:lnTo>
                  <a:lnTo>
                    <a:pt x="1292225" y="1601470"/>
                  </a:lnTo>
                  <a:lnTo>
                    <a:pt x="1248410" y="1618615"/>
                  </a:lnTo>
                  <a:lnTo>
                    <a:pt x="1203325" y="1633855"/>
                  </a:lnTo>
                  <a:lnTo>
                    <a:pt x="1157605" y="1646555"/>
                  </a:lnTo>
                  <a:lnTo>
                    <a:pt x="1110615" y="1656714"/>
                  </a:lnTo>
                  <a:lnTo>
                    <a:pt x="1062990" y="1665605"/>
                  </a:lnTo>
                  <a:lnTo>
                    <a:pt x="1014094" y="1671320"/>
                  </a:lnTo>
                  <a:lnTo>
                    <a:pt x="964565" y="1675130"/>
                  </a:lnTo>
                  <a:lnTo>
                    <a:pt x="914400" y="1676400"/>
                  </a:lnTo>
                  <a:lnTo>
                    <a:pt x="864235" y="1675130"/>
                  </a:lnTo>
                  <a:lnTo>
                    <a:pt x="814705" y="1671320"/>
                  </a:lnTo>
                  <a:lnTo>
                    <a:pt x="765810" y="1665605"/>
                  </a:lnTo>
                  <a:lnTo>
                    <a:pt x="718185" y="1656714"/>
                  </a:lnTo>
                  <a:lnTo>
                    <a:pt x="671195" y="1646555"/>
                  </a:lnTo>
                  <a:lnTo>
                    <a:pt x="625475" y="1633855"/>
                  </a:lnTo>
                  <a:lnTo>
                    <a:pt x="580390" y="1618615"/>
                  </a:lnTo>
                  <a:lnTo>
                    <a:pt x="536575" y="1601470"/>
                  </a:lnTo>
                  <a:lnTo>
                    <a:pt x="494030" y="1582420"/>
                  </a:lnTo>
                  <a:lnTo>
                    <a:pt x="452755" y="1562100"/>
                  </a:lnTo>
                  <a:lnTo>
                    <a:pt x="412750" y="1539240"/>
                  </a:lnTo>
                  <a:lnTo>
                    <a:pt x="374650" y="1514475"/>
                  </a:lnTo>
                  <a:lnTo>
                    <a:pt x="337185" y="1488440"/>
                  </a:lnTo>
                  <a:lnTo>
                    <a:pt x="301625" y="1460500"/>
                  </a:lnTo>
                  <a:lnTo>
                    <a:pt x="267970" y="1430655"/>
                  </a:lnTo>
                  <a:lnTo>
                    <a:pt x="235585" y="1399540"/>
                  </a:lnTo>
                  <a:lnTo>
                    <a:pt x="205104" y="1367155"/>
                  </a:lnTo>
                  <a:lnTo>
                    <a:pt x="176530" y="1332865"/>
                  </a:lnTo>
                  <a:lnTo>
                    <a:pt x="149860" y="1297940"/>
                  </a:lnTo>
                  <a:lnTo>
                    <a:pt x="125095" y="1261110"/>
                  </a:lnTo>
                  <a:lnTo>
                    <a:pt x="102235" y="1223010"/>
                  </a:lnTo>
                  <a:lnTo>
                    <a:pt x="81280" y="1184275"/>
                  </a:lnTo>
                  <a:lnTo>
                    <a:pt x="62865" y="1144270"/>
                  </a:lnTo>
                  <a:lnTo>
                    <a:pt x="46355" y="1102995"/>
                  </a:lnTo>
                  <a:lnTo>
                    <a:pt x="32384" y="1061085"/>
                  </a:lnTo>
                  <a:lnTo>
                    <a:pt x="20955" y="1017905"/>
                  </a:lnTo>
                  <a:lnTo>
                    <a:pt x="12065" y="974090"/>
                  </a:lnTo>
                  <a:lnTo>
                    <a:pt x="5080" y="929640"/>
                  </a:lnTo>
                  <a:lnTo>
                    <a:pt x="1270" y="883919"/>
                  </a:lnTo>
                  <a:lnTo>
                    <a:pt x="0" y="838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00780" y="4485513"/>
              <a:ext cx="0" cy="1981200"/>
            </a:xfrm>
            <a:custGeom>
              <a:avLst/>
              <a:gdLst/>
              <a:ahLst/>
              <a:cxnLst/>
              <a:rect l="l" t="t" r="r" b="b"/>
              <a:pathLst>
                <a:path h="1981200">
                  <a:moveTo>
                    <a:pt x="0" y="0"/>
                  </a:moveTo>
                  <a:lnTo>
                    <a:pt x="0" y="19812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0400" y="50185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209" y="2540"/>
                  </a:lnTo>
                  <a:lnTo>
                    <a:pt x="365125" y="8890"/>
                  </a:lnTo>
                  <a:lnTo>
                    <a:pt x="321310" y="20320"/>
                  </a:lnTo>
                  <a:lnTo>
                    <a:pt x="279400" y="35560"/>
                  </a:lnTo>
                  <a:lnTo>
                    <a:pt x="239395" y="55245"/>
                  </a:lnTo>
                  <a:lnTo>
                    <a:pt x="201295" y="78105"/>
                  </a:lnTo>
                  <a:lnTo>
                    <a:pt x="166370" y="104140"/>
                  </a:lnTo>
                  <a:lnTo>
                    <a:pt x="133985" y="133985"/>
                  </a:lnTo>
                  <a:lnTo>
                    <a:pt x="104139" y="166370"/>
                  </a:lnTo>
                  <a:lnTo>
                    <a:pt x="78104" y="201295"/>
                  </a:lnTo>
                  <a:lnTo>
                    <a:pt x="55245" y="239395"/>
                  </a:lnTo>
                  <a:lnTo>
                    <a:pt x="36195" y="279400"/>
                  </a:lnTo>
                  <a:lnTo>
                    <a:pt x="20320" y="321310"/>
                  </a:lnTo>
                  <a:lnTo>
                    <a:pt x="9525" y="365125"/>
                  </a:lnTo>
                  <a:lnTo>
                    <a:pt x="2540" y="410210"/>
                  </a:lnTo>
                  <a:lnTo>
                    <a:pt x="0" y="457200"/>
                  </a:lnTo>
                  <a:lnTo>
                    <a:pt x="2540" y="503555"/>
                  </a:lnTo>
                  <a:lnTo>
                    <a:pt x="9525" y="549275"/>
                  </a:lnTo>
                  <a:lnTo>
                    <a:pt x="20320" y="593090"/>
                  </a:lnTo>
                  <a:lnTo>
                    <a:pt x="36195" y="635000"/>
                  </a:lnTo>
                  <a:lnTo>
                    <a:pt x="55245" y="675005"/>
                  </a:lnTo>
                  <a:lnTo>
                    <a:pt x="78104" y="712470"/>
                  </a:lnTo>
                  <a:lnTo>
                    <a:pt x="104139" y="748030"/>
                  </a:lnTo>
                  <a:lnTo>
                    <a:pt x="133985" y="780415"/>
                  </a:lnTo>
                  <a:lnTo>
                    <a:pt x="166370" y="809625"/>
                  </a:lnTo>
                  <a:lnTo>
                    <a:pt x="201295" y="836295"/>
                  </a:lnTo>
                  <a:lnTo>
                    <a:pt x="239395" y="859155"/>
                  </a:lnTo>
                  <a:lnTo>
                    <a:pt x="279400" y="878205"/>
                  </a:lnTo>
                  <a:lnTo>
                    <a:pt x="321310" y="893445"/>
                  </a:lnTo>
                  <a:lnTo>
                    <a:pt x="365125" y="904875"/>
                  </a:lnTo>
                  <a:lnTo>
                    <a:pt x="410209" y="911860"/>
                  </a:lnTo>
                  <a:lnTo>
                    <a:pt x="457200" y="914400"/>
                  </a:lnTo>
                  <a:lnTo>
                    <a:pt x="504190" y="911860"/>
                  </a:lnTo>
                  <a:lnTo>
                    <a:pt x="549275" y="904875"/>
                  </a:lnTo>
                  <a:lnTo>
                    <a:pt x="593090" y="893445"/>
                  </a:lnTo>
                  <a:lnTo>
                    <a:pt x="635000" y="878205"/>
                  </a:lnTo>
                  <a:lnTo>
                    <a:pt x="675005" y="859155"/>
                  </a:lnTo>
                  <a:lnTo>
                    <a:pt x="713105" y="836295"/>
                  </a:lnTo>
                  <a:lnTo>
                    <a:pt x="748030" y="809625"/>
                  </a:lnTo>
                  <a:lnTo>
                    <a:pt x="780415" y="780415"/>
                  </a:lnTo>
                  <a:lnTo>
                    <a:pt x="810260" y="748030"/>
                  </a:lnTo>
                  <a:lnTo>
                    <a:pt x="836294" y="712470"/>
                  </a:lnTo>
                  <a:lnTo>
                    <a:pt x="859155" y="675005"/>
                  </a:lnTo>
                  <a:lnTo>
                    <a:pt x="878205" y="635000"/>
                  </a:lnTo>
                  <a:lnTo>
                    <a:pt x="894080" y="593090"/>
                  </a:lnTo>
                  <a:lnTo>
                    <a:pt x="904875" y="549275"/>
                  </a:lnTo>
                  <a:lnTo>
                    <a:pt x="911860" y="503555"/>
                  </a:lnTo>
                  <a:lnTo>
                    <a:pt x="914400" y="457200"/>
                  </a:lnTo>
                  <a:lnTo>
                    <a:pt x="911860" y="410210"/>
                  </a:lnTo>
                  <a:lnTo>
                    <a:pt x="904875" y="365125"/>
                  </a:lnTo>
                  <a:lnTo>
                    <a:pt x="894080" y="321310"/>
                  </a:lnTo>
                  <a:lnTo>
                    <a:pt x="878205" y="279400"/>
                  </a:lnTo>
                  <a:lnTo>
                    <a:pt x="859155" y="239395"/>
                  </a:lnTo>
                  <a:lnTo>
                    <a:pt x="836294" y="201295"/>
                  </a:lnTo>
                  <a:lnTo>
                    <a:pt x="810260" y="166370"/>
                  </a:lnTo>
                  <a:lnTo>
                    <a:pt x="780415" y="133985"/>
                  </a:lnTo>
                  <a:lnTo>
                    <a:pt x="748030" y="104140"/>
                  </a:lnTo>
                  <a:lnTo>
                    <a:pt x="713105" y="78105"/>
                  </a:lnTo>
                  <a:lnTo>
                    <a:pt x="675005" y="55245"/>
                  </a:lnTo>
                  <a:lnTo>
                    <a:pt x="635000" y="35560"/>
                  </a:lnTo>
                  <a:lnTo>
                    <a:pt x="593090" y="20320"/>
                  </a:lnTo>
                  <a:lnTo>
                    <a:pt x="549275" y="8890"/>
                  </a:lnTo>
                  <a:lnTo>
                    <a:pt x="504190" y="254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00780" y="5018913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2540" y="410209"/>
                  </a:lnTo>
                  <a:lnTo>
                    <a:pt x="9525" y="365125"/>
                  </a:lnTo>
                  <a:lnTo>
                    <a:pt x="20320" y="321310"/>
                  </a:lnTo>
                  <a:lnTo>
                    <a:pt x="36195" y="279400"/>
                  </a:lnTo>
                  <a:lnTo>
                    <a:pt x="55244" y="239395"/>
                  </a:lnTo>
                  <a:lnTo>
                    <a:pt x="78105" y="201295"/>
                  </a:lnTo>
                  <a:lnTo>
                    <a:pt x="104139" y="166370"/>
                  </a:lnTo>
                  <a:lnTo>
                    <a:pt x="133985" y="133985"/>
                  </a:lnTo>
                  <a:lnTo>
                    <a:pt x="166370" y="104139"/>
                  </a:lnTo>
                  <a:lnTo>
                    <a:pt x="201295" y="78104"/>
                  </a:lnTo>
                  <a:lnTo>
                    <a:pt x="239395" y="55245"/>
                  </a:lnTo>
                  <a:lnTo>
                    <a:pt x="279400" y="35559"/>
                  </a:lnTo>
                  <a:lnTo>
                    <a:pt x="321310" y="20320"/>
                  </a:lnTo>
                  <a:lnTo>
                    <a:pt x="365125" y="8890"/>
                  </a:lnTo>
                  <a:lnTo>
                    <a:pt x="410209" y="2540"/>
                  </a:lnTo>
                  <a:lnTo>
                    <a:pt x="457200" y="0"/>
                  </a:lnTo>
                  <a:lnTo>
                    <a:pt x="504190" y="2540"/>
                  </a:lnTo>
                  <a:lnTo>
                    <a:pt x="549275" y="8890"/>
                  </a:lnTo>
                  <a:lnTo>
                    <a:pt x="593090" y="20320"/>
                  </a:lnTo>
                  <a:lnTo>
                    <a:pt x="635000" y="35559"/>
                  </a:lnTo>
                  <a:lnTo>
                    <a:pt x="675005" y="55245"/>
                  </a:lnTo>
                  <a:lnTo>
                    <a:pt x="713105" y="78104"/>
                  </a:lnTo>
                  <a:lnTo>
                    <a:pt x="748030" y="104139"/>
                  </a:lnTo>
                  <a:lnTo>
                    <a:pt x="780415" y="133985"/>
                  </a:lnTo>
                  <a:lnTo>
                    <a:pt x="810260" y="166370"/>
                  </a:lnTo>
                  <a:lnTo>
                    <a:pt x="836294" y="201295"/>
                  </a:lnTo>
                  <a:lnTo>
                    <a:pt x="859155" y="239395"/>
                  </a:lnTo>
                  <a:lnTo>
                    <a:pt x="878205" y="279400"/>
                  </a:lnTo>
                  <a:lnTo>
                    <a:pt x="894080" y="321310"/>
                  </a:lnTo>
                  <a:lnTo>
                    <a:pt x="904875" y="365125"/>
                  </a:lnTo>
                  <a:lnTo>
                    <a:pt x="911860" y="410209"/>
                  </a:lnTo>
                  <a:lnTo>
                    <a:pt x="914400" y="457200"/>
                  </a:lnTo>
                  <a:lnTo>
                    <a:pt x="911860" y="503555"/>
                  </a:lnTo>
                  <a:lnTo>
                    <a:pt x="904875" y="549275"/>
                  </a:lnTo>
                  <a:lnTo>
                    <a:pt x="894080" y="593090"/>
                  </a:lnTo>
                  <a:lnTo>
                    <a:pt x="878205" y="635000"/>
                  </a:lnTo>
                  <a:lnTo>
                    <a:pt x="859155" y="675005"/>
                  </a:lnTo>
                  <a:lnTo>
                    <a:pt x="836294" y="712470"/>
                  </a:lnTo>
                  <a:lnTo>
                    <a:pt x="810260" y="748030"/>
                  </a:lnTo>
                  <a:lnTo>
                    <a:pt x="780415" y="780415"/>
                  </a:lnTo>
                  <a:lnTo>
                    <a:pt x="748030" y="809625"/>
                  </a:lnTo>
                  <a:lnTo>
                    <a:pt x="713105" y="836294"/>
                  </a:lnTo>
                  <a:lnTo>
                    <a:pt x="675005" y="859155"/>
                  </a:lnTo>
                  <a:lnTo>
                    <a:pt x="635000" y="878205"/>
                  </a:lnTo>
                  <a:lnTo>
                    <a:pt x="593090" y="893444"/>
                  </a:lnTo>
                  <a:lnTo>
                    <a:pt x="549275" y="904875"/>
                  </a:lnTo>
                  <a:lnTo>
                    <a:pt x="504190" y="911860"/>
                  </a:lnTo>
                  <a:lnTo>
                    <a:pt x="457200" y="914400"/>
                  </a:lnTo>
                  <a:lnTo>
                    <a:pt x="410209" y="911860"/>
                  </a:lnTo>
                  <a:lnTo>
                    <a:pt x="365125" y="904875"/>
                  </a:lnTo>
                  <a:lnTo>
                    <a:pt x="321310" y="893444"/>
                  </a:lnTo>
                  <a:lnTo>
                    <a:pt x="279400" y="878205"/>
                  </a:lnTo>
                  <a:lnTo>
                    <a:pt x="239395" y="859155"/>
                  </a:lnTo>
                  <a:lnTo>
                    <a:pt x="201295" y="836294"/>
                  </a:lnTo>
                  <a:lnTo>
                    <a:pt x="166370" y="809625"/>
                  </a:lnTo>
                  <a:lnTo>
                    <a:pt x="133985" y="780415"/>
                  </a:lnTo>
                  <a:lnTo>
                    <a:pt x="104139" y="748030"/>
                  </a:lnTo>
                  <a:lnTo>
                    <a:pt x="78105" y="712470"/>
                  </a:lnTo>
                  <a:lnTo>
                    <a:pt x="55244" y="675005"/>
                  </a:lnTo>
                  <a:lnTo>
                    <a:pt x="36195" y="635000"/>
                  </a:lnTo>
                  <a:lnTo>
                    <a:pt x="20320" y="593090"/>
                  </a:lnTo>
                  <a:lnTo>
                    <a:pt x="9525" y="549275"/>
                  </a:lnTo>
                  <a:lnTo>
                    <a:pt x="2540" y="503555"/>
                  </a:lnTo>
                  <a:lnTo>
                    <a:pt x="0" y="457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33980" y="5476113"/>
              <a:ext cx="2362200" cy="0"/>
            </a:xfrm>
            <a:custGeom>
              <a:avLst/>
              <a:gdLst/>
              <a:ahLst/>
              <a:cxnLst/>
              <a:rect l="l" t="t" r="r" b="b"/>
              <a:pathLst>
                <a:path w="2362200">
                  <a:moveTo>
                    <a:pt x="0" y="0"/>
                  </a:moveTo>
                  <a:lnTo>
                    <a:pt x="23622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562980" y="4485513"/>
            <a:ext cx="1905000" cy="1828800"/>
            <a:chOff x="5562980" y="4485513"/>
            <a:chExt cx="1905000" cy="1828800"/>
          </a:xfrm>
        </p:grpSpPr>
        <p:sp>
          <p:nvSpPr>
            <p:cNvPr id="10" name="object 10"/>
            <p:cNvSpPr/>
            <p:nvPr/>
          </p:nvSpPr>
          <p:spPr>
            <a:xfrm>
              <a:off x="6705980" y="4485513"/>
              <a:ext cx="0" cy="1828800"/>
            </a:xfrm>
            <a:custGeom>
              <a:avLst/>
              <a:gdLst/>
              <a:ahLst/>
              <a:cxnLst/>
              <a:rect l="l" t="t" r="r" b="b"/>
              <a:pathLst>
                <a:path h="1828800">
                  <a:moveTo>
                    <a:pt x="0" y="0"/>
                  </a:moveTo>
                  <a:lnTo>
                    <a:pt x="0" y="18288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96000" y="4561332"/>
              <a:ext cx="609600" cy="1600200"/>
            </a:xfrm>
            <a:custGeom>
              <a:avLst/>
              <a:gdLst/>
              <a:ahLst/>
              <a:cxnLst/>
              <a:rect l="l" t="t" r="r" b="b"/>
              <a:pathLst>
                <a:path w="609600" h="1600200">
                  <a:moveTo>
                    <a:pt x="609600" y="0"/>
                  </a:moveTo>
                  <a:lnTo>
                    <a:pt x="0" y="0"/>
                  </a:lnTo>
                  <a:lnTo>
                    <a:pt x="0" y="1600200"/>
                  </a:lnTo>
                  <a:lnTo>
                    <a:pt x="609600" y="1600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6380" y="4561713"/>
              <a:ext cx="609600" cy="1600200"/>
            </a:xfrm>
            <a:custGeom>
              <a:avLst/>
              <a:gdLst/>
              <a:ahLst/>
              <a:cxnLst/>
              <a:rect l="l" t="t" r="r" b="b"/>
              <a:pathLst>
                <a:path w="609600" h="1600200">
                  <a:moveTo>
                    <a:pt x="0" y="1600200"/>
                  </a:moveTo>
                  <a:lnTo>
                    <a:pt x="609600" y="16002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16002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62980" y="5476875"/>
              <a:ext cx="1905000" cy="0"/>
            </a:xfrm>
            <a:custGeom>
              <a:avLst/>
              <a:gdLst/>
              <a:ahLst/>
              <a:cxnLst/>
              <a:rect l="l" t="t" r="r" b="b"/>
              <a:pathLst>
                <a:path w="1905000">
                  <a:moveTo>
                    <a:pt x="0" y="0"/>
                  </a:moveTo>
                  <a:lnTo>
                    <a:pt x="1905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810000" y="4919471"/>
            <a:ext cx="1404620" cy="480059"/>
            <a:chOff x="3810000" y="4919471"/>
            <a:chExt cx="1404620" cy="480059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00" y="5315076"/>
              <a:ext cx="74930" cy="844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49369" y="4919471"/>
              <a:ext cx="1365250" cy="421640"/>
            </a:xfrm>
            <a:custGeom>
              <a:avLst/>
              <a:gdLst/>
              <a:ahLst/>
              <a:cxnLst/>
              <a:rect l="l" t="t" r="r" b="b"/>
              <a:pathLst>
                <a:path w="1365250" h="421639">
                  <a:moveTo>
                    <a:pt x="1220342" y="0"/>
                  </a:moveTo>
                  <a:lnTo>
                    <a:pt x="1174622" y="0"/>
                  </a:lnTo>
                  <a:lnTo>
                    <a:pt x="1151127" y="1270"/>
                  </a:lnTo>
                  <a:lnTo>
                    <a:pt x="1102867" y="5080"/>
                  </a:lnTo>
                  <a:lnTo>
                    <a:pt x="1052067" y="12065"/>
                  </a:lnTo>
                  <a:lnTo>
                    <a:pt x="998727" y="21590"/>
                  </a:lnTo>
                  <a:lnTo>
                    <a:pt x="909827" y="44450"/>
                  </a:lnTo>
                  <a:lnTo>
                    <a:pt x="845692" y="64135"/>
                  </a:lnTo>
                  <a:lnTo>
                    <a:pt x="777747" y="86995"/>
                  </a:lnTo>
                  <a:lnTo>
                    <a:pt x="707262" y="112395"/>
                  </a:lnTo>
                  <a:lnTo>
                    <a:pt x="635507" y="139700"/>
                  </a:lnTo>
                  <a:lnTo>
                    <a:pt x="563879" y="168275"/>
                  </a:lnTo>
                  <a:lnTo>
                    <a:pt x="386079" y="242570"/>
                  </a:lnTo>
                  <a:lnTo>
                    <a:pt x="52069" y="390525"/>
                  </a:lnTo>
                  <a:lnTo>
                    <a:pt x="1904" y="412115"/>
                  </a:lnTo>
                  <a:lnTo>
                    <a:pt x="0" y="414655"/>
                  </a:lnTo>
                  <a:lnTo>
                    <a:pt x="10159" y="421640"/>
                  </a:lnTo>
                  <a:lnTo>
                    <a:pt x="11429" y="421005"/>
                  </a:lnTo>
                  <a:lnTo>
                    <a:pt x="12699" y="421005"/>
                  </a:lnTo>
                  <a:lnTo>
                    <a:pt x="23494" y="416559"/>
                  </a:lnTo>
                  <a:lnTo>
                    <a:pt x="57149" y="401955"/>
                  </a:lnTo>
                  <a:lnTo>
                    <a:pt x="291464" y="297815"/>
                  </a:lnTo>
                  <a:lnTo>
                    <a:pt x="292099" y="297815"/>
                  </a:lnTo>
                  <a:lnTo>
                    <a:pt x="426084" y="239395"/>
                  </a:lnTo>
                  <a:lnTo>
                    <a:pt x="496569" y="209550"/>
                  </a:lnTo>
                  <a:lnTo>
                    <a:pt x="640587" y="151130"/>
                  </a:lnTo>
                  <a:lnTo>
                    <a:pt x="711707" y="124460"/>
                  </a:lnTo>
                  <a:lnTo>
                    <a:pt x="781557" y="99060"/>
                  </a:lnTo>
                  <a:lnTo>
                    <a:pt x="849502" y="76200"/>
                  </a:lnTo>
                  <a:lnTo>
                    <a:pt x="913637" y="56515"/>
                  </a:lnTo>
                  <a:lnTo>
                    <a:pt x="944117" y="48260"/>
                  </a:lnTo>
                  <a:lnTo>
                    <a:pt x="944752" y="48260"/>
                  </a:lnTo>
                  <a:lnTo>
                    <a:pt x="973327" y="40640"/>
                  </a:lnTo>
                  <a:lnTo>
                    <a:pt x="973962" y="40640"/>
                  </a:lnTo>
                  <a:lnTo>
                    <a:pt x="1001902" y="34290"/>
                  </a:lnTo>
                  <a:lnTo>
                    <a:pt x="1001267" y="34290"/>
                  </a:lnTo>
                  <a:lnTo>
                    <a:pt x="1028572" y="29209"/>
                  </a:lnTo>
                  <a:lnTo>
                    <a:pt x="1079372" y="20955"/>
                  </a:lnTo>
                  <a:lnTo>
                    <a:pt x="1151762" y="13970"/>
                  </a:lnTo>
                  <a:lnTo>
                    <a:pt x="1175257" y="12700"/>
                  </a:lnTo>
                  <a:lnTo>
                    <a:pt x="1365122" y="12700"/>
                  </a:lnTo>
                  <a:lnTo>
                    <a:pt x="1349247" y="10160"/>
                  </a:lnTo>
                  <a:lnTo>
                    <a:pt x="1307337" y="5080"/>
                  </a:lnTo>
                  <a:lnTo>
                    <a:pt x="1264792" y="1270"/>
                  </a:lnTo>
                  <a:lnTo>
                    <a:pt x="12203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5069078" y="4932171"/>
            <a:ext cx="1181735" cy="320675"/>
          </a:xfrm>
          <a:custGeom>
            <a:avLst/>
            <a:gdLst/>
            <a:ahLst/>
            <a:cxnLst/>
            <a:rect l="l" t="t" r="r" b="b"/>
            <a:pathLst>
              <a:path w="1181735" h="320675">
                <a:moveTo>
                  <a:pt x="1181608" y="308610"/>
                </a:moveTo>
                <a:lnTo>
                  <a:pt x="1010158" y="242570"/>
                </a:lnTo>
                <a:lnTo>
                  <a:pt x="923798" y="210820"/>
                </a:lnTo>
                <a:lnTo>
                  <a:pt x="788543" y="163195"/>
                </a:lnTo>
                <a:lnTo>
                  <a:pt x="752348" y="151130"/>
                </a:lnTo>
                <a:lnTo>
                  <a:pt x="709168" y="137795"/>
                </a:lnTo>
                <a:lnTo>
                  <a:pt x="623443" y="112395"/>
                </a:lnTo>
                <a:lnTo>
                  <a:pt x="580898" y="100965"/>
                </a:lnTo>
                <a:lnTo>
                  <a:pt x="537845" y="90170"/>
                </a:lnTo>
                <a:lnTo>
                  <a:pt x="452755" y="70485"/>
                </a:lnTo>
                <a:lnTo>
                  <a:pt x="290830" y="29845"/>
                </a:lnTo>
                <a:lnTo>
                  <a:pt x="250825" y="20320"/>
                </a:lnTo>
                <a:lnTo>
                  <a:pt x="201930" y="9525"/>
                </a:lnTo>
                <a:lnTo>
                  <a:pt x="170815" y="3810"/>
                </a:lnTo>
                <a:lnTo>
                  <a:pt x="145415" y="0"/>
                </a:lnTo>
                <a:lnTo>
                  <a:pt x="0" y="0"/>
                </a:lnTo>
                <a:lnTo>
                  <a:pt x="44450" y="1270"/>
                </a:lnTo>
                <a:lnTo>
                  <a:pt x="43815" y="1270"/>
                </a:lnTo>
                <a:lnTo>
                  <a:pt x="86360" y="4445"/>
                </a:lnTo>
                <a:lnTo>
                  <a:pt x="128270" y="10160"/>
                </a:lnTo>
                <a:lnTo>
                  <a:pt x="127635" y="9525"/>
                </a:lnTo>
                <a:lnTo>
                  <a:pt x="168275" y="16510"/>
                </a:lnTo>
                <a:lnTo>
                  <a:pt x="208280" y="24130"/>
                </a:lnTo>
                <a:lnTo>
                  <a:pt x="248285" y="32385"/>
                </a:lnTo>
                <a:lnTo>
                  <a:pt x="287655" y="41910"/>
                </a:lnTo>
                <a:lnTo>
                  <a:pt x="408305" y="72390"/>
                </a:lnTo>
                <a:lnTo>
                  <a:pt x="534670" y="102235"/>
                </a:lnTo>
                <a:lnTo>
                  <a:pt x="577723" y="113030"/>
                </a:lnTo>
                <a:lnTo>
                  <a:pt x="577088" y="113030"/>
                </a:lnTo>
                <a:lnTo>
                  <a:pt x="620268" y="124460"/>
                </a:lnTo>
                <a:lnTo>
                  <a:pt x="705993" y="149860"/>
                </a:lnTo>
                <a:lnTo>
                  <a:pt x="705358" y="149860"/>
                </a:lnTo>
                <a:lnTo>
                  <a:pt x="748538" y="163830"/>
                </a:lnTo>
                <a:lnTo>
                  <a:pt x="748538" y="163195"/>
                </a:lnTo>
                <a:lnTo>
                  <a:pt x="834263" y="192405"/>
                </a:lnTo>
                <a:lnTo>
                  <a:pt x="919988" y="222885"/>
                </a:lnTo>
                <a:lnTo>
                  <a:pt x="1005713" y="254635"/>
                </a:lnTo>
                <a:lnTo>
                  <a:pt x="1005078" y="254635"/>
                </a:lnTo>
                <a:lnTo>
                  <a:pt x="1176528" y="320675"/>
                </a:lnTo>
                <a:lnTo>
                  <a:pt x="1181608" y="3086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9027" y="4861559"/>
            <a:ext cx="233172" cy="23317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277617" y="196341"/>
            <a:ext cx="456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Approximation</a:t>
            </a:r>
            <a:r>
              <a:rPr sz="2400" u="none" spc="-160" dirty="0"/>
              <a:t> </a:t>
            </a:r>
            <a:r>
              <a:rPr sz="2400" u="none" dirty="0"/>
              <a:t>of</a:t>
            </a:r>
            <a:r>
              <a:rPr sz="2400" u="none" spc="-55" dirty="0"/>
              <a:t> </a:t>
            </a:r>
            <a:r>
              <a:rPr sz="2400" u="none" dirty="0"/>
              <a:t>Derivative</a:t>
            </a:r>
            <a:r>
              <a:rPr sz="2400" u="none" spc="-120" dirty="0"/>
              <a:t> </a:t>
            </a:r>
            <a:r>
              <a:rPr sz="2400" u="none" spc="-10" dirty="0"/>
              <a:t>Method</a:t>
            </a:r>
            <a:endParaRPr sz="2400"/>
          </a:p>
        </p:txBody>
      </p:sp>
      <p:sp>
        <p:nvSpPr>
          <p:cNvPr id="20" name="object 20"/>
          <p:cNvSpPr txBox="1"/>
          <p:nvPr/>
        </p:nvSpPr>
        <p:spPr>
          <a:xfrm>
            <a:off x="485140" y="852170"/>
            <a:ext cx="7571105" cy="263207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20700" marR="68580" indent="-457834">
              <a:lnSpc>
                <a:spcPts val="2100"/>
              </a:lnSpc>
              <a:spcBef>
                <a:spcPts val="219"/>
              </a:spcBef>
              <a:buChar char="•"/>
              <a:tabLst>
                <a:tab pos="520700" algn="l"/>
              </a:tabLst>
            </a:pPr>
            <a:r>
              <a:rPr sz="1800" dirty="0">
                <a:latin typeface="Times New Roman"/>
                <a:cs typeface="Times New Roman"/>
              </a:rPr>
              <a:t>Hence,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digital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IIR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obtained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result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the </a:t>
            </a:r>
            <a:r>
              <a:rPr sz="1800" spc="-10" dirty="0">
                <a:latin typeface="Times New Roman"/>
                <a:cs typeface="Times New Roman"/>
              </a:rPr>
              <a:t>approximation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derivatives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finite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difference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is</a:t>
            </a:r>
            <a:endParaRPr sz="1800">
              <a:latin typeface="Times New Roman"/>
              <a:cs typeface="Times New Roman"/>
            </a:endParaRPr>
          </a:p>
          <a:p>
            <a:pPr marL="1892300">
              <a:lnSpc>
                <a:spcPct val="100000"/>
              </a:lnSpc>
              <a:spcBef>
                <a:spcPts val="740"/>
              </a:spcBef>
            </a:pPr>
            <a:r>
              <a:rPr sz="2700" spc="-15" baseline="12345" dirty="0">
                <a:latin typeface="Times New Roman"/>
                <a:cs typeface="Times New Roman"/>
              </a:rPr>
              <a:t>H(z)</a:t>
            </a:r>
            <a:r>
              <a:rPr sz="2700" spc="-37" baseline="12345" dirty="0">
                <a:latin typeface="Times New Roman"/>
                <a:cs typeface="Times New Roman"/>
              </a:rPr>
              <a:t> </a:t>
            </a:r>
            <a:r>
              <a:rPr sz="2700" baseline="12345" dirty="0">
                <a:latin typeface="Times New Roman"/>
                <a:cs typeface="Times New Roman"/>
              </a:rPr>
              <a:t>= </a:t>
            </a:r>
            <a:r>
              <a:rPr sz="2700" spc="-37" baseline="12345" dirty="0">
                <a:latin typeface="Times New Roman"/>
                <a:cs typeface="Times New Roman"/>
              </a:rPr>
              <a:t>H</a:t>
            </a:r>
            <a:r>
              <a:rPr sz="1200" spc="-25" dirty="0">
                <a:latin typeface="Times New Roman"/>
                <a:cs typeface="Times New Roman"/>
              </a:rPr>
              <a:t>a</a:t>
            </a:r>
            <a:r>
              <a:rPr sz="2700" spc="-37" baseline="12345" dirty="0">
                <a:latin typeface="Times New Roman"/>
                <a:cs typeface="Times New Roman"/>
              </a:rPr>
              <a:t>(s)|</a:t>
            </a:r>
            <a:r>
              <a:rPr sz="1200" spc="-25" dirty="0">
                <a:latin typeface="Times New Roman"/>
                <a:cs typeface="Times New Roman"/>
              </a:rPr>
              <a:t>s=(z-</a:t>
            </a:r>
            <a:r>
              <a:rPr sz="1200" spc="-20" dirty="0">
                <a:latin typeface="Times New Roman"/>
                <a:cs typeface="Times New Roman"/>
              </a:rPr>
              <a:t>1)/Tz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55"/>
              </a:spcBef>
            </a:pPr>
            <a:endParaRPr sz="1200">
              <a:latin typeface="Times New Roman"/>
              <a:cs typeface="Times New Roman"/>
            </a:endParaRPr>
          </a:p>
          <a:p>
            <a:pPr marL="520700" marR="370205" indent="-457834">
              <a:lnSpc>
                <a:spcPct val="99000"/>
              </a:lnSpc>
              <a:buChar char="•"/>
              <a:tabLst>
                <a:tab pos="520700" algn="l"/>
              </a:tabLst>
            </a:pPr>
            <a:r>
              <a:rPr sz="1800" dirty="0">
                <a:latin typeface="Times New Roman"/>
                <a:cs typeface="Times New Roman"/>
              </a:rPr>
              <a:t>It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clear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LHP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s-</a:t>
            </a:r>
            <a:r>
              <a:rPr sz="1800" dirty="0">
                <a:latin typeface="Times New Roman"/>
                <a:cs typeface="Times New Roman"/>
              </a:rPr>
              <a:t>plane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mapped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the </a:t>
            </a:r>
            <a:r>
              <a:rPr sz="1800" spc="-10" dirty="0">
                <a:latin typeface="Times New Roman"/>
                <a:cs typeface="Times New Roman"/>
              </a:rPr>
              <a:t>corresponding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inside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z-</a:t>
            </a:r>
            <a:r>
              <a:rPr sz="1800" dirty="0">
                <a:latin typeface="Times New Roman"/>
                <a:cs typeface="Times New Roman"/>
              </a:rPr>
              <a:t>plane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the </a:t>
            </a:r>
            <a:r>
              <a:rPr sz="1800" dirty="0">
                <a:latin typeface="Times New Roman"/>
                <a:cs typeface="Times New Roman"/>
              </a:rPr>
              <a:t>RHP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s-</a:t>
            </a:r>
            <a:r>
              <a:rPr sz="1800" dirty="0">
                <a:latin typeface="Times New Roman"/>
                <a:cs typeface="Times New Roman"/>
              </a:rPr>
              <a:t>plane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mapped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outside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circle.</a:t>
            </a:r>
            <a:endParaRPr sz="1800">
              <a:latin typeface="Times New Roman"/>
              <a:cs typeface="Times New Roman"/>
            </a:endParaRPr>
          </a:p>
          <a:p>
            <a:pPr marL="1091565" marR="46990" indent="-455295">
              <a:lnSpc>
                <a:spcPct val="100000"/>
              </a:lnSpc>
              <a:spcBef>
                <a:spcPts val="409"/>
              </a:spcBef>
              <a:tabLst>
                <a:tab pos="1091565" algn="l"/>
              </a:tabLst>
            </a:pPr>
            <a:r>
              <a:rPr sz="1600" spc="-50" dirty="0">
                <a:latin typeface="Arial MT"/>
                <a:cs typeface="Arial MT"/>
              </a:rPr>
              <a:t>–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Consequently,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stable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analog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filter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transformed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into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stable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digital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filter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due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this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mapping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property.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1395" y="4402073"/>
            <a:ext cx="23685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jW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03755" y="4591050"/>
            <a:ext cx="7607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Unit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circle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68388" y="5273802"/>
            <a:ext cx="530860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8419" algn="r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69"/>
              </a:spcBef>
            </a:pPr>
            <a:endParaRPr sz="1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400" spc="-25" dirty="0">
                <a:latin typeface="Times New Roman"/>
                <a:cs typeface="Times New Roman"/>
              </a:rPr>
              <a:t>s-</a:t>
            </a:r>
            <a:r>
              <a:rPr sz="1400" spc="-10" dirty="0">
                <a:latin typeface="Times New Roman"/>
                <a:cs typeface="Times New Roman"/>
              </a:rPr>
              <a:t>plane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64716" y="6122161"/>
            <a:ext cx="5397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z-</a:t>
            </a:r>
            <a:r>
              <a:rPr sz="1400" spc="-10" dirty="0">
                <a:latin typeface="Times New Roman"/>
                <a:cs typeface="Times New Roman"/>
              </a:rPr>
              <a:t>plane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8963" y="4244721"/>
            <a:ext cx="1076960" cy="0"/>
          </a:xfrm>
          <a:custGeom>
            <a:avLst/>
            <a:gdLst/>
            <a:ahLst/>
            <a:cxnLst/>
            <a:rect l="l" t="t" r="r" b="b"/>
            <a:pathLst>
              <a:path w="1076960">
                <a:moveTo>
                  <a:pt x="0" y="0"/>
                </a:moveTo>
                <a:lnTo>
                  <a:pt x="1076706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3346" rIns="0" bIns="0" rtlCol="0">
            <a:spAutoFit/>
          </a:bodyPr>
          <a:lstStyle/>
          <a:p>
            <a:pPr marL="1256030">
              <a:lnSpc>
                <a:spcPct val="100000"/>
              </a:lnSpc>
              <a:spcBef>
                <a:spcPts val="95"/>
              </a:spcBef>
            </a:pPr>
            <a:r>
              <a:rPr sz="2000" u="none" spc="-25" dirty="0"/>
              <a:t>Example:</a:t>
            </a:r>
            <a:r>
              <a:rPr sz="2000" u="none" spc="-145" dirty="0"/>
              <a:t> </a:t>
            </a:r>
            <a:r>
              <a:rPr sz="2000" u="none" spc="-20" dirty="0"/>
              <a:t>Approximation</a:t>
            </a:r>
            <a:r>
              <a:rPr sz="2000" u="none" spc="-25" dirty="0"/>
              <a:t> </a:t>
            </a:r>
            <a:r>
              <a:rPr sz="2000" u="none" dirty="0"/>
              <a:t>of</a:t>
            </a:r>
            <a:r>
              <a:rPr sz="2000" u="none" spc="-110" dirty="0"/>
              <a:t> </a:t>
            </a:r>
            <a:r>
              <a:rPr sz="2000" u="none" dirty="0"/>
              <a:t>derivative</a:t>
            </a:r>
            <a:r>
              <a:rPr sz="2000" u="none" spc="-45" dirty="0"/>
              <a:t> </a:t>
            </a:r>
            <a:r>
              <a:rPr sz="2000" u="none" spc="-10" dirty="0"/>
              <a:t>method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485140" y="1332484"/>
            <a:ext cx="6901815" cy="190055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640"/>
              </a:spcBef>
            </a:pPr>
            <a:r>
              <a:rPr sz="1800" spc="-10" dirty="0">
                <a:latin typeface="Times New Roman"/>
                <a:cs typeface="Times New Roman"/>
              </a:rPr>
              <a:t>Convert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analog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bandpass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endParaRPr sz="1800">
              <a:latin typeface="Times New Roman"/>
              <a:cs typeface="Times New Roman"/>
            </a:endParaRPr>
          </a:p>
          <a:p>
            <a:pPr marL="1892300">
              <a:lnSpc>
                <a:spcPts val="2130"/>
              </a:lnSpc>
              <a:spcBef>
                <a:spcPts val="540"/>
              </a:spcBef>
            </a:pPr>
            <a:r>
              <a:rPr sz="1800" dirty="0">
                <a:latin typeface="Times New Roman"/>
                <a:cs typeface="Times New Roman"/>
              </a:rPr>
              <a:t>H</a:t>
            </a:r>
            <a:r>
              <a:rPr sz="1800" baseline="-13888" dirty="0">
                <a:latin typeface="Times New Roman"/>
                <a:cs typeface="Times New Roman"/>
              </a:rPr>
              <a:t>a</a:t>
            </a:r>
            <a:r>
              <a:rPr sz="1800" dirty="0">
                <a:latin typeface="Times New Roman"/>
                <a:cs typeface="Times New Roman"/>
              </a:rPr>
              <a:t>(s)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1/[(s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0.1)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112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9]</a:t>
            </a:r>
            <a:endParaRPr sz="1800">
              <a:latin typeface="Times New Roman"/>
              <a:cs typeface="Times New Roman"/>
            </a:endParaRPr>
          </a:p>
          <a:p>
            <a:pPr marL="63500">
              <a:lnSpc>
                <a:spcPts val="2130"/>
              </a:lnSpc>
            </a:pP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digital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IIR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use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backward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difference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derivative.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1800">
              <a:latin typeface="Times New Roman"/>
              <a:cs typeface="Times New Roman"/>
            </a:endParaRPr>
          </a:p>
          <a:p>
            <a:pPr marL="63500">
              <a:lnSpc>
                <a:spcPts val="2130"/>
              </a:lnSpc>
            </a:pPr>
            <a:r>
              <a:rPr sz="1800" spc="-10" dirty="0">
                <a:latin typeface="Times New Roman"/>
                <a:cs typeface="Times New Roman"/>
              </a:rPr>
              <a:t>Substitute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 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(1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25" dirty="0">
                <a:latin typeface="Times New Roman"/>
                <a:cs typeface="Times New Roman"/>
              </a:rPr>
              <a:t> z</a:t>
            </a:r>
            <a:r>
              <a:rPr sz="1800" spc="-37" baseline="20833" dirty="0">
                <a:latin typeface="Times New Roman"/>
                <a:cs typeface="Times New Roman"/>
              </a:rPr>
              <a:t>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)/T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</a:t>
            </a:r>
            <a:r>
              <a:rPr sz="1800" baseline="-13888" dirty="0">
                <a:latin typeface="Times New Roman"/>
                <a:cs typeface="Times New Roman"/>
              </a:rPr>
              <a:t>a</a:t>
            </a:r>
            <a:r>
              <a:rPr sz="1800" dirty="0">
                <a:latin typeface="Times New Roman"/>
                <a:cs typeface="Times New Roman"/>
              </a:rPr>
              <a:t>(s)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yields</a:t>
            </a:r>
            <a:endParaRPr sz="1800">
              <a:latin typeface="Times New Roman"/>
              <a:cs typeface="Times New Roman"/>
            </a:endParaRPr>
          </a:p>
          <a:p>
            <a:pPr marL="1892300">
              <a:lnSpc>
                <a:spcPts val="2130"/>
              </a:lnSpc>
              <a:tabLst>
                <a:tab pos="2807335" algn="l"/>
              </a:tabLst>
            </a:pPr>
            <a:r>
              <a:rPr sz="1800" spc="-20" dirty="0">
                <a:latin typeface="Times New Roman"/>
                <a:cs typeface="Times New Roman"/>
              </a:rPr>
              <a:t>H(z)</a:t>
            </a:r>
            <a:r>
              <a:rPr sz="1800" dirty="0">
                <a:latin typeface="Times New Roman"/>
                <a:cs typeface="Times New Roman"/>
              </a:rPr>
              <a:t>	=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1/[((1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z</a:t>
            </a:r>
            <a:r>
              <a:rPr sz="1800" spc="-37" baseline="20833" dirty="0">
                <a:latin typeface="Times New Roman"/>
                <a:cs typeface="Times New Roman"/>
              </a:rPr>
              <a:t>-</a:t>
            </a:r>
            <a:r>
              <a:rPr sz="1800" baseline="20833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)/T)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0.1)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165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9]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4882" y="3815334"/>
            <a:ext cx="7645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H</a:t>
            </a:r>
            <a:r>
              <a:rPr sz="1600" i="1" spc="2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30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90084" y="3598671"/>
            <a:ext cx="22987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25" i="1" baseline="-20467" dirty="0">
                <a:latin typeface="Times New Roman"/>
                <a:cs typeface="Times New Roman"/>
              </a:rPr>
              <a:t>T</a:t>
            </a:r>
            <a:r>
              <a:rPr sz="1425" i="1" spc="172" baseline="-20467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Times New Roman"/>
                <a:cs typeface="Times New Roman"/>
              </a:rPr>
              <a:t>2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85461" y="3855211"/>
            <a:ext cx="93281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spc="-15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</a:t>
            </a:r>
            <a:r>
              <a:rPr sz="950" spc="-6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0</a:t>
            </a:r>
            <a:r>
              <a:rPr sz="950" spc="-7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.2</a:t>
            </a:r>
            <a:r>
              <a:rPr sz="950" spc="-50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T</a:t>
            </a:r>
            <a:r>
              <a:rPr sz="950" i="1" spc="19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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9</a:t>
            </a:r>
            <a:r>
              <a:rPr sz="950" spc="-7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.01</a:t>
            </a:r>
            <a:r>
              <a:rPr sz="950" spc="35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T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6597" y="3863085"/>
            <a:ext cx="635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0" dirty="0">
                <a:latin typeface="Times New Roman"/>
                <a:cs typeface="Times New Roman"/>
              </a:rPr>
              <a:t>2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72303" y="3926077"/>
            <a:ext cx="9207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Symbol"/>
                <a:cs typeface="Symbol"/>
              </a:rPr>
              <a:t>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6671" y="3926077"/>
            <a:ext cx="357505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20214" algn="l"/>
                <a:tab pos="3561715" algn="l"/>
              </a:tabLst>
            </a:pPr>
            <a:r>
              <a:rPr sz="950" strike="sngStrike" dirty="0">
                <a:latin typeface="Times New Roman"/>
                <a:cs typeface="Times New Roman"/>
              </a:rPr>
              <a:t>	</a:t>
            </a:r>
            <a:r>
              <a:rPr sz="950" strike="sngStrike" spc="-50" dirty="0">
                <a:latin typeface="Times New Roman"/>
                <a:cs typeface="Times New Roman"/>
              </a:rPr>
              <a:t>1</a:t>
            </a:r>
            <a:r>
              <a:rPr sz="950" strike="sngStrike" dirty="0">
                <a:latin typeface="Times New Roman"/>
                <a:cs typeface="Times New Roman"/>
              </a:rPr>
              <a:t>	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13176" y="3982466"/>
            <a:ext cx="15189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14045" algn="l"/>
                <a:tab pos="1480185" algn="l"/>
              </a:tabLst>
            </a:pPr>
            <a:r>
              <a:rPr sz="2400" baseline="-24305" dirty="0">
                <a:latin typeface="Times New Roman"/>
                <a:cs typeface="Times New Roman"/>
              </a:rPr>
              <a:t>1</a:t>
            </a:r>
            <a:r>
              <a:rPr sz="2400" spc="750" baseline="-24305" dirty="0">
                <a:latin typeface="Times New Roman"/>
                <a:cs typeface="Times New Roman"/>
              </a:rPr>
              <a:t> </a:t>
            </a:r>
            <a:r>
              <a:rPr sz="2400" baseline="-24305" dirty="0">
                <a:latin typeface="Symbol"/>
                <a:cs typeface="Symbol"/>
              </a:rPr>
              <a:t></a:t>
            </a:r>
            <a:r>
              <a:rPr sz="2400" spc="405" baseline="-24305" dirty="0">
                <a:latin typeface="Times New Roman"/>
                <a:cs typeface="Times New Roman"/>
              </a:rPr>
              <a:t> 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2</a:t>
            </a:r>
            <a:r>
              <a:rPr sz="95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</a:t>
            </a:r>
            <a:r>
              <a:rPr sz="950" u="sng" spc="-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</a:t>
            </a:r>
            <a:r>
              <a:rPr sz="950" u="sng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950" u="sng" spc="-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.1</a:t>
            </a:r>
            <a:r>
              <a:rPr sz="9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950" i="1" u="sng" spc="2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74005" y="4034790"/>
            <a:ext cx="4406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559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z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09309" y="4034789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17640" y="3970020"/>
            <a:ext cx="3581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baseline="-26041" dirty="0">
                <a:latin typeface="Times New Roman"/>
                <a:cs typeface="Times New Roman"/>
              </a:rPr>
              <a:t>z</a:t>
            </a:r>
            <a:r>
              <a:rPr sz="2400" i="1" spc="-89" baseline="-26041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6127" y="4280408"/>
            <a:ext cx="7738745" cy="686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15640">
              <a:lnSpc>
                <a:spcPts val="1095"/>
              </a:lnSpc>
              <a:spcBef>
                <a:spcPts val="95"/>
              </a:spcBef>
              <a:tabLst>
                <a:tab pos="4917440" algn="l"/>
              </a:tabLst>
            </a:pPr>
            <a:r>
              <a:rPr sz="1425" spc="-15" baseline="2923" dirty="0">
                <a:latin typeface="Times New Roman"/>
                <a:cs typeface="Times New Roman"/>
              </a:rPr>
              <a:t>1</a:t>
            </a:r>
            <a:r>
              <a:rPr sz="1425" spc="-225" baseline="2923" dirty="0">
                <a:latin typeface="Times New Roman"/>
                <a:cs typeface="Times New Roman"/>
              </a:rPr>
              <a:t> </a:t>
            </a:r>
            <a:r>
              <a:rPr sz="1425" baseline="2923" dirty="0">
                <a:latin typeface="Symbol"/>
                <a:cs typeface="Symbol"/>
              </a:rPr>
              <a:t></a:t>
            </a:r>
            <a:r>
              <a:rPr sz="1425" spc="-82" baseline="2923" dirty="0">
                <a:latin typeface="Times New Roman"/>
                <a:cs typeface="Times New Roman"/>
              </a:rPr>
              <a:t> </a:t>
            </a:r>
            <a:r>
              <a:rPr sz="1425" spc="-15" baseline="2923" dirty="0">
                <a:latin typeface="Times New Roman"/>
                <a:cs typeface="Times New Roman"/>
              </a:rPr>
              <a:t>0</a:t>
            </a:r>
            <a:r>
              <a:rPr sz="1425" spc="-150" baseline="2923" dirty="0">
                <a:latin typeface="Times New Roman"/>
                <a:cs typeface="Times New Roman"/>
              </a:rPr>
              <a:t> </a:t>
            </a:r>
            <a:r>
              <a:rPr sz="1425" spc="-15" baseline="2923" dirty="0">
                <a:latin typeface="Times New Roman"/>
                <a:cs typeface="Times New Roman"/>
              </a:rPr>
              <a:t>.2</a:t>
            </a:r>
            <a:r>
              <a:rPr sz="1425" spc="-75" baseline="2923" dirty="0">
                <a:latin typeface="Times New Roman"/>
                <a:cs typeface="Times New Roman"/>
              </a:rPr>
              <a:t> </a:t>
            </a:r>
            <a:r>
              <a:rPr sz="1425" i="1" baseline="2923" dirty="0">
                <a:latin typeface="Times New Roman"/>
                <a:cs typeface="Times New Roman"/>
              </a:rPr>
              <a:t>T</a:t>
            </a:r>
            <a:r>
              <a:rPr sz="1425" i="1" spc="315" baseline="2923" dirty="0">
                <a:latin typeface="Times New Roman"/>
                <a:cs typeface="Times New Roman"/>
              </a:rPr>
              <a:t> </a:t>
            </a:r>
            <a:r>
              <a:rPr sz="1425" baseline="2923" dirty="0">
                <a:latin typeface="Symbol"/>
                <a:cs typeface="Symbol"/>
              </a:rPr>
              <a:t></a:t>
            </a:r>
            <a:r>
              <a:rPr sz="1425" baseline="2923" dirty="0">
                <a:latin typeface="Times New Roman"/>
                <a:cs typeface="Times New Roman"/>
              </a:rPr>
              <a:t> </a:t>
            </a:r>
            <a:r>
              <a:rPr sz="1425" spc="-15" baseline="2923" dirty="0">
                <a:latin typeface="Times New Roman"/>
                <a:cs typeface="Times New Roman"/>
              </a:rPr>
              <a:t>9</a:t>
            </a:r>
            <a:r>
              <a:rPr sz="1425" spc="-104" baseline="2923" dirty="0">
                <a:latin typeface="Times New Roman"/>
                <a:cs typeface="Times New Roman"/>
              </a:rPr>
              <a:t> </a:t>
            </a:r>
            <a:r>
              <a:rPr sz="1425" baseline="2923" dirty="0">
                <a:latin typeface="Times New Roman"/>
                <a:cs typeface="Times New Roman"/>
              </a:rPr>
              <a:t>.01</a:t>
            </a:r>
            <a:r>
              <a:rPr sz="1425" spc="30" baseline="2923" dirty="0">
                <a:latin typeface="Times New Roman"/>
                <a:cs typeface="Times New Roman"/>
              </a:rPr>
              <a:t> </a:t>
            </a:r>
            <a:r>
              <a:rPr sz="1425" i="1" baseline="2923" dirty="0">
                <a:latin typeface="Times New Roman"/>
                <a:cs typeface="Times New Roman"/>
              </a:rPr>
              <a:t>T</a:t>
            </a:r>
            <a:r>
              <a:rPr sz="1425" i="1" spc="284" baseline="2923" dirty="0">
                <a:latin typeface="Times New Roman"/>
                <a:cs typeface="Times New Roman"/>
              </a:rPr>
              <a:t> </a:t>
            </a:r>
            <a:r>
              <a:rPr sz="900" spc="-75" baseline="32407" dirty="0">
                <a:latin typeface="Times New Roman"/>
                <a:cs typeface="Times New Roman"/>
              </a:rPr>
              <a:t>2</a:t>
            </a:r>
            <a:r>
              <a:rPr sz="900" baseline="32407" dirty="0">
                <a:latin typeface="Times New Roman"/>
                <a:cs typeface="Times New Roman"/>
              </a:rPr>
              <a:t>	</a:t>
            </a:r>
            <a:r>
              <a:rPr sz="9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Symbol"/>
                <a:cs typeface="Symbol"/>
              </a:rPr>
              <a:t></a:t>
            </a:r>
            <a:r>
              <a:rPr sz="950" spc="-5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0</a:t>
            </a:r>
            <a:r>
              <a:rPr sz="950" spc="-7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.2</a:t>
            </a:r>
            <a:r>
              <a:rPr sz="950" spc="-55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T</a:t>
            </a:r>
            <a:r>
              <a:rPr sz="950" i="1" spc="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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9</a:t>
            </a:r>
            <a:r>
              <a:rPr sz="950" spc="-6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.01</a:t>
            </a:r>
            <a:r>
              <a:rPr sz="950" spc="25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T</a:t>
            </a:r>
            <a:r>
              <a:rPr sz="950" i="1" spc="195" dirty="0">
                <a:latin typeface="Times New Roman"/>
                <a:cs typeface="Times New Roman"/>
              </a:rPr>
              <a:t> </a:t>
            </a:r>
            <a:r>
              <a:rPr sz="900" spc="-75" baseline="27777" dirty="0">
                <a:latin typeface="Times New Roman"/>
                <a:cs typeface="Times New Roman"/>
              </a:rPr>
              <a:t>2</a:t>
            </a:r>
            <a:endParaRPr sz="900" baseline="27777">
              <a:latin typeface="Times New Roman"/>
              <a:cs typeface="Times New Roman"/>
            </a:endParaRPr>
          </a:p>
          <a:p>
            <a:pPr marL="489584" marR="30480" indent="-452120">
              <a:lnSpc>
                <a:spcPts val="2000"/>
              </a:lnSpc>
              <a:spcBef>
                <a:spcPts val="155"/>
              </a:spcBef>
            </a:pPr>
            <a:r>
              <a:rPr sz="1800" spc="-20" dirty="0">
                <a:latin typeface="Times New Roman"/>
                <a:cs typeface="Times New Roman"/>
              </a:rPr>
              <a:t>T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selected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satisfied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specification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designed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filter.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example,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if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0.1,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poles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located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9500" y="5014721"/>
            <a:ext cx="372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0" baseline="9259" dirty="0">
                <a:latin typeface="Times New Roman"/>
                <a:cs typeface="Times New Roman"/>
              </a:rPr>
              <a:t>p</a:t>
            </a:r>
            <a:r>
              <a:rPr sz="1200" spc="-20" dirty="0">
                <a:latin typeface="Times New Roman"/>
                <a:cs typeface="Times New Roman"/>
              </a:rPr>
              <a:t>1,2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64408" y="4969764"/>
            <a:ext cx="3279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0.91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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j0.27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10" dirty="0">
                <a:latin typeface="Times New Roman"/>
                <a:cs typeface="Times New Roman"/>
              </a:rPr>
              <a:t> 0.949exp[</a:t>
            </a:r>
            <a:r>
              <a:rPr sz="1800" spc="-10" dirty="0">
                <a:latin typeface="Symbol"/>
                <a:cs typeface="Symbol"/>
              </a:rPr>
              <a:t>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j16.5</a:t>
            </a:r>
            <a:r>
              <a:rPr sz="1800" spc="-15" baseline="20833" dirty="0">
                <a:latin typeface="Times New Roman"/>
                <a:cs typeface="Times New Roman"/>
              </a:rPr>
              <a:t>o]</a:t>
            </a:r>
            <a:endParaRPr sz="1800" baseline="2083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88383" y="3824859"/>
            <a:ext cx="1076960" cy="0"/>
          </a:xfrm>
          <a:custGeom>
            <a:avLst/>
            <a:gdLst/>
            <a:ahLst/>
            <a:cxnLst/>
            <a:rect l="l" t="t" r="r" b="b"/>
            <a:pathLst>
              <a:path w="1076960">
                <a:moveTo>
                  <a:pt x="0" y="0"/>
                </a:moveTo>
                <a:lnTo>
                  <a:pt x="1076706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6186" y="3356228"/>
            <a:ext cx="0" cy="307975"/>
          </a:xfrm>
          <a:custGeom>
            <a:avLst/>
            <a:gdLst/>
            <a:ahLst/>
            <a:cxnLst/>
            <a:rect l="l" t="t" r="r" b="b"/>
            <a:pathLst>
              <a:path h="307975">
                <a:moveTo>
                  <a:pt x="0" y="0"/>
                </a:moveTo>
                <a:lnTo>
                  <a:pt x="0" y="307848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46572" y="3968877"/>
            <a:ext cx="0" cy="308610"/>
          </a:xfrm>
          <a:custGeom>
            <a:avLst/>
            <a:gdLst/>
            <a:ahLst/>
            <a:cxnLst/>
            <a:rect l="l" t="t" r="r" b="b"/>
            <a:pathLst>
              <a:path h="308610">
                <a:moveTo>
                  <a:pt x="0" y="0"/>
                </a:moveTo>
                <a:lnTo>
                  <a:pt x="0" y="30861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7745" y="2833836"/>
            <a:ext cx="4516755" cy="79883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825"/>
              </a:spcBef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continuous-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bandlimited </a:t>
            </a:r>
            <a:r>
              <a:rPr sz="1800" spc="-25" dirty="0">
                <a:latin typeface="Times New Roman"/>
                <a:cs typeface="Times New Roman"/>
              </a:rPr>
              <a:t>to</a:t>
            </a:r>
            <a:endParaRPr sz="1800">
              <a:latin typeface="Times New Roman"/>
              <a:cs typeface="Times New Roman"/>
            </a:endParaRPr>
          </a:p>
          <a:p>
            <a:pPr marL="2458720">
              <a:lnSpc>
                <a:spcPct val="100000"/>
              </a:lnSpc>
              <a:spcBef>
                <a:spcPts val="800"/>
              </a:spcBef>
            </a:pPr>
            <a:r>
              <a:rPr sz="1450" dirty="0">
                <a:latin typeface="Verdana"/>
                <a:cs typeface="Verdana"/>
              </a:rPr>
              <a:t>H</a:t>
            </a:r>
            <a:r>
              <a:rPr sz="1450" spc="-175" dirty="0">
                <a:latin typeface="Verdana"/>
                <a:cs typeface="Verdana"/>
              </a:rPr>
              <a:t> </a:t>
            </a:r>
            <a:r>
              <a:rPr sz="1275" baseline="-22875" dirty="0">
                <a:latin typeface="Verdana"/>
                <a:cs typeface="Verdana"/>
              </a:rPr>
              <a:t>c</a:t>
            </a:r>
            <a:r>
              <a:rPr sz="2000" dirty="0">
                <a:latin typeface="Symbol"/>
                <a:cs typeface="Symbol"/>
              </a:rPr>
              <a:t></a:t>
            </a:r>
            <a:r>
              <a:rPr sz="1450" dirty="0">
                <a:latin typeface="Verdana"/>
                <a:cs typeface="Verdana"/>
              </a:rPr>
              <a:t>j</a:t>
            </a:r>
            <a:r>
              <a:rPr sz="1450" dirty="0">
                <a:latin typeface="Symbol"/>
                <a:cs typeface="Symbol"/>
              </a:rPr>
              <a:t></a:t>
            </a:r>
            <a:r>
              <a:rPr sz="145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</a:t>
            </a:r>
            <a:r>
              <a:rPr sz="2000" spc="1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42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Verdana"/>
                <a:cs typeface="Verdana"/>
              </a:rPr>
              <a:t>0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6220" y="4114546"/>
            <a:ext cx="819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04588" y="4082034"/>
            <a:ext cx="965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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61872" y="227329"/>
            <a:ext cx="6598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Filter</a:t>
            </a:r>
            <a:r>
              <a:rPr sz="3600" u="none" spc="-160" dirty="0"/>
              <a:t> </a:t>
            </a:r>
            <a:r>
              <a:rPr sz="3600" u="none" dirty="0"/>
              <a:t>Design</a:t>
            </a:r>
            <a:r>
              <a:rPr sz="3600" u="none" spc="-150" dirty="0"/>
              <a:t> </a:t>
            </a:r>
            <a:r>
              <a:rPr sz="3600" u="none" dirty="0"/>
              <a:t>by</a:t>
            </a:r>
            <a:r>
              <a:rPr sz="3600" u="none" spc="-110" dirty="0"/>
              <a:t> </a:t>
            </a:r>
            <a:r>
              <a:rPr sz="3600" u="none" dirty="0"/>
              <a:t>Impulse</a:t>
            </a:r>
            <a:r>
              <a:rPr sz="3600" u="none" spc="-100" dirty="0"/>
              <a:t> </a:t>
            </a:r>
            <a:r>
              <a:rPr sz="3600" u="none" spc="-10" dirty="0"/>
              <a:t>Invariance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533400" y="717812"/>
            <a:ext cx="5899785" cy="122618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5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Remember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impulse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invariance</a:t>
            </a:r>
            <a:endParaRPr sz="1800">
              <a:latin typeface="Times New Roman"/>
              <a:cs typeface="Times New Roman"/>
            </a:endParaRPr>
          </a:p>
          <a:p>
            <a:pPr marL="758825" lvl="1" indent="-289560">
              <a:lnSpc>
                <a:spcPct val="100000"/>
              </a:lnSpc>
              <a:spcBef>
                <a:spcPts val="409"/>
              </a:spcBef>
              <a:buFont typeface="Arial MT"/>
              <a:buChar char="–"/>
              <a:tabLst>
                <a:tab pos="758825" algn="l"/>
              </a:tabLst>
            </a:pPr>
            <a:r>
              <a:rPr sz="1600" spc="-20" dirty="0">
                <a:latin typeface="Times New Roman"/>
                <a:cs typeface="Times New Roman"/>
              </a:rPr>
              <a:t>Mapping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continuous-</a:t>
            </a:r>
            <a:r>
              <a:rPr sz="1600" dirty="0">
                <a:latin typeface="Times New Roman"/>
                <a:cs typeface="Times New Roman"/>
              </a:rPr>
              <a:t>time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impulse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response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discrete-</a:t>
            </a:r>
            <a:r>
              <a:rPr sz="1600" spc="-20" dirty="0">
                <a:latin typeface="Times New Roman"/>
                <a:cs typeface="Times New Roman"/>
              </a:rPr>
              <a:t>time</a:t>
            </a:r>
            <a:endParaRPr sz="1600">
              <a:latin typeface="Times New Roman"/>
              <a:cs typeface="Times New Roman"/>
            </a:endParaRPr>
          </a:p>
          <a:p>
            <a:pPr marL="758825" lvl="1" indent="-289560">
              <a:lnSpc>
                <a:spcPts val="1785"/>
              </a:lnSpc>
              <a:spcBef>
                <a:spcPts val="400"/>
              </a:spcBef>
              <a:buFont typeface="Arial MT"/>
              <a:buChar char="–"/>
              <a:tabLst>
                <a:tab pos="758825" algn="l"/>
              </a:tabLst>
            </a:pPr>
            <a:r>
              <a:rPr sz="1600" spc="-20" dirty="0">
                <a:latin typeface="Times New Roman"/>
                <a:cs typeface="Times New Roman"/>
              </a:rPr>
              <a:t>Mapping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continuous-</a:t>
            </a:r>
            <a:r>
              <a:rPr sz="1600" dirty="0">
                <a:latin typeface="Times New Roman"/>
                <a:cs typeface="Times New Roman"/>
              </a:rPr>
              <a:t>time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frequency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response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 </a:t>
            </a:r>
            <a:r>
              <a:rPr sz="1600" spc="-25" dirty="0">
                <a:latin typeface="Times New Roman"/>
                <a:cs typeface="Times New Roman"/>
              </a:rPr>
              <a:t>discrete-</a:t>
            </a:r>
            <a:r>
              <a:rPr sz="1600" spc="-20" dirty="0">
                <a:latin typeface="Times New Roman"/>
                <a:cs typeface="Times New Roman"/>
              </a:rPr>
              <a:t>time</a:t>
            </a:r>
            <a:endParaRPr sz="1600">
              <a:latin typeface="Times New Roman"/>
              <a:cs typeface="Times New Roman"/>
            </a:endParaRPr>
          </a:p>
          <a:p>
            <a:pPr marL="2932430">
              <a:lnSpc>
                <a:spcPts val="2325"/>
              </a:lnSpc>
              <a:tabLst>
                <a:tab pos="4110354" algn="l"/>
                <a:tab pos="4579620" algn="l"/>
              </a:tabLst>
            </a:pPr>
            <a:r>
              <a:rPr sz="1400" spc="-25" dirty="0">
                <a:latin typeface="Verdana"/>
                <a:cs typeface="Verdana"/>
              </a:rPr>
              <a:t>h</a:t>
            </a:r>
            <a:r>
              <a:rPr sz="2050" spc="-25" dirty="0">
                <a:latin typeface="Symbol"/>
                <a:cs typeface="Symbol"/>
              </a:rPr>
              <a:t></a:t>
            </a:r>
            <a:r>
              <a:rPr sz="1400" spc="-25" dirty="0">
                <a:latin typeface="Verdana"/>
                <a:cs typeface="Verdana"/>
              </a:rPr>
              <a:t>n</a:t>
            </a:r>
            <a:r>
              <a:rPr sz="1400" spc="-265" dirty="0">
                <a:latin typeface="Verdana"/>
                <a:cs typeface="Verdana"/>
              </a:rPr>
              <a:t> </a:t>
            </a:r>
            <a:r>
              <a:rPr sz="2050" dirty="0">
                <a:latin typeface="Symbol"/>
                <a:cs typeface="Symbol"/>
              </a:rPr>
              <a:t></a:t>
            </a:r>
            <a:r>
              <a:rPr sz="2050" spc="10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14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Verdana"/>
                <a:cs typeface="Verdana"/>
              </a:rPr>
              <a:t>T</a:t>
            </a:r>
            <a:r>
              <a:rPr sz="1400" spc="17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h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2000" spc="-25" dirty="0">
                <a:latin typeface="Symbol"/>
                <a:cs typeface="Symbol"/>
              </a:rPr>
              <a:t></a:t>
            </a:r>
            <a:r>
              <a:rPr sz="1400" spc="-25" dirty="0">
                <a:latin typeface="Verdana"/>
                <a:cs typeface="Verdana"/>
              </a:rPr>
              <a:t>nT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3000" spc="-75" baseline="1388" dirty="0">
                <a:latin typeface="Symbol"/>
                <a:cs typeface="Symbol"/>
              </a:rPr>
              <a:t></a:t>
            </a:r>
            <a:endParaRPr sz="3000" baseline="1388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1744" y="1882139"/>
            <a:ext cx="78105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8600" algn="l"/>
                <a:tab pos="704215" algn="l"/>
              </a:tabLst>
            </a:pPr>
            <a:r>
              <a:rPr sz="1200" spc="-75" baseline="3472" dirty="0">
                <a:latin typeface="Verdana"/>
                <a:cs typeface="Verdana"/>
              </a:rPr>
              <a:t>d</a:t>
            </a:r>
            <a:r>
              <a:rPr sz="1200" baseline="3472" dirty="0">
                <a:latin typeface="Verdana"/>
                <a:cs typeface="Verdana"/>
              </a:rPr>
              <a:t>	</a:t>
            </a:r>
            <a:r>
              <a:rPr sz="1200" spc="-75" baseline="3472" dirty="0">
                <a:latin typeface="Verdana"/>
                <a:cs typeface="Verdana"/>
              </a:rPr>
              <a:t>c</a:t>
            </a:r>
            <a:r>
              <a:rPr sz="1200" baseline="3472" dirty="0">
                <a:latin typeface="Verdana"/>
                <a:cs typeface="Verdana"/>
              </a:rPr>
              <a:t>	</a:t>
            </a:r>
            <a:r>
              <a:rPr sz="800" spc="-50" dirty="0">
                <a:latin typeface="Verdana"/>
                <a:cs typeface="Verdana"/>
              </a:rPr>
              <a:t>d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56990" y="2052066"/>
            <a:ext cx="977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Symbol"/>
                <a:cs typeface="Symbol"/>
              </a:rPr>
              <a:t></a:t>
            </a:r>
            <a:endParaRPr sz="8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58867" y="2030730"/>
            <a:ext cx="9175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5320" algn="l"/>
              </a:tabLst>
            </a:pPr>
            <a:r>
              <a:rPr sz="1400" spc="-50" dirty="0">
                <a:latin typeface="Symbol"/>
                <a:cs typeface="Symbol"/>
              </a:rPr>
              <a:t>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dirty="0">
                <a:latin typeface="Verdana"/>
                <a:cs typeface="Verdana"/>
              </a:rPr>
              <a:t>2</a:t>
            </a:r>
            <a:r>
              <a:rPr sz="1400" spc="-195" dirty="0">
                <a:latin typeface="Verdana"/>
                <a:cs typeface="Verdana"/>
              </a:rPr>
              <a:t> </a:t>
            </a:r>
            <a:r>
              <a:rPr sz="1400" spc="-50" dirty="0">
                <a:latin typeface="Symbol"/>
                <a:cs typeface="Symbol"/>
              </a:rPr>
              <a:t>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44340" y="2470912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13734" y="2654554"/>
            <a:ext cx="33591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Verdana"/>
                <a:cs typeface="Verdana"/>
              </a:rPr>
              <a:t>k</a:t>
            </a:r>
            <a:r>
              <a:rPr sz="800" spc="20" dirty="0">
                <a:latin typeface="Verdana"/>
                <a:cs typeface="Verdana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6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Symbol"/>
                <a:cs typeface="Symbol"/>
              </a:rPr>
              <a:t></a:t>
            </a:r>
            <a:endParaRPr sz="8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81144" y="2528824"/>
            <a:ext cx="9944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763905" algn="l"/>
              </a:tabLst>
            </a:pPr>
            <a:r>
              <a:rPr sz="1400" spc="-25" dirty="0">
                <a:latin typeface="Verdana"/>
                <a:cs typeface="Verdana"/>
              </a:rPr>
              <a:t>T</a:t>
            </a:r>
            <a:r>
              <a:rPr sz="1200" spc="-37" baseline="-24305" dirty="0">
                <a:latin typeface="Verdana"/>
                <a:cs typeface="Verdana"/>
              </a:rPr>
              <a:t>d</a:t>
            </a:r>
            <a:r>
              <a:rPr sz="1200" baseline="-24305" dirty="0">
                <a:latin typeface="Verdana"/>
                <a:cs typeface="Verdana"/>
              </a:rPr>
              <a:t>	</a:t>
            </a:r>
            <a:r>
              <a:rPr sz="1400" spc="-25" dirty="0">
                <a:latin typeface="Verdana"/>
                <a:cs typeface="Verdana"/>
              </a:rPr>
              <a:t>T</a:t>
            </a:r>
            <a:r>
              <a:rPr sz="1200" spc="-37" baseline="-24305" dirty="0">
                <a:latin typeface="Verdana"/>
                <a:cs typeface="Verdana"/>
              </a:rPr>
              <a:t>d</a:t>
            </a:r>
            <a:endParaRPr sz="1200" baseline="-24305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44923" y="2015236"/>
            <a:ext cx="15767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94790" algn="l"/>
              </a:tabLst>
            </a:pPr>
            <a:r>
              <a:rPr sz="1400" spc="-50" dirty="0">
                <a:latin typeface="Symbol"/>
                <a:cs typeface="Symbol"/>
              </a:rPr>
              <a:t>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spc="-50" dirty="0">
                <a:latin typeface="Symbol"/>
                <a:cs typeface="Symbol"/>
              </a:rPr>
              <a:t>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70377" y="2183637"/>
            <a:ext cx="317500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16635" algn="l"/>
                <a:tab pos="1577340" algn="l"/>
                <a:tab pos="2175510" algn="l"/>
                <a:tab pos="2898775" algn="l"/>
              </a:tabLst>
            </a:pPr>
            <a:r>
              <a:rPr sz="2100" spc="-15" baseline="1984" dirty="0">
                <a:latin typeface="Verdana"/>
                <a:cs typeface="Verdana"/>
              </a:rPr>
              <a:t>H</a:t>
            </a:r>
            <a:r>
              <a:rPr sz="3525" spc="-15" baseline="1182" dirty="0">
                <a:latin typeface="Symbol"/>
                <a:cs typeface="Symbol"/>
              </a:rPr>
              <a:t></a:t>
            </a:r>
            <a:r>
              <a:rPr sz="2100" spc="-15" baseline="1984" dirty="0">
                <a:latin typeface="Verdana"/>
                <a:cs typeface="Verdana"/>
              </a:rPr>
              <a:t>e</a:t>
            </a:r>
            <a:r>
              <a:rPr sz="2100" spc="-315" baseline="1984" dirty="0">
                <a:latin typeface="Verdana"/>
                <a:cs typeface="Verdana"/>
              </a:rPr>
              <a:t> </a:t>
            </a:r>
            <a:r>
              <a:rPr sz="1350" baseline="27777" dirty="0">
                <a:latin typeface="Verdana"/>
                <a:cs typeface="Verdana"/>
              </a:rPr>
              <a:t>j</a:t>
            </a:r>
            <a:r>
              <a:rPr sz="1350" baseline="27777" dirty="0">
                <a:latin typeface="Symbol"/>
                <a:cs typeface="Symbol"/>
              </a:rPr>
              <a:t></a:t>
            </a:r>
            <a:r>
              <a:rPr sz="1350" spc="142" baseline="27777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</a:t>
            </a:r>
            <a:r>
              <a:rPr sz="3525" spc="15" baseline="1182" dirty="0">
                <a:latin typeface="Times New Roman"/>
                <a:cs typeface="Times New Roman"/>
              </a:rPr>
              <a:t> </a:t>
            </a:r>
            <a:r>
              <a:rPr sz="2100" spc="-75" baseline="1984" dirty="0">
                <a:latin typeface="Symbol"/>
                <a:cs typeface="Symbol"/>
              </a:rPr>
              <a:t></a:t>
            </a:r>
            <a:r>
              <a:rPr sz="2100" baseline="1984" dirty="0">
                <a:latin typeface="Times New Roman"/>
                <a:cs typeface="Times New Roman"/>
              </a:rPr>
              <a:t>	</a:t>
            </a:r>
            <a:r>
              <a:rPr sz="3225" baseline="-7751" dirty="0">
                <a:latin typeface="Symbol"/>
                <a:cs typeface="Symbol"/>
              </a:rPr>
              <a:t></a:t>
            </a:r>
            <a:r>
              <a:rPr sz="3225" spc="112" baseline="-7751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Verdana"/>
                <a:cs typeface="Verdana"/>
              </a:rPr>
              <a:t>H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2100" baseline="3968" dirty="0">
                <a:latin typeface="Symbol"/>
                <a:cs typeface="Symbol"/>
              </a:rPr>
              <a:t></a:t>
            </a:r>
            <a:r>
              <a:rPr sz="2100" spc="434" baseline="3968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j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50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j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1400" dirty="0">
                <a:latin typeface="Verdana"/>
                <a:cs typeface="Verdana"/>
              </a:rPr>
              <a:t>k</a:t>
            </a:r>
            <a:r>
              <a:rPr sz="1400" spc="-25" dirty="0">
                <a:latin typeface="Verdana"/>
                <a:cs typeface="Verdana"/>
              </a:rPr>
              <a:t> </a:t>
            </a:r>
            <a:r>
              <a:rPr sz="2100" spc="-75" baseline="1984" dirty="0">
                <a:latin typeface="Symbol"/>
                <a:cs typeface="Symbol"/>
              </a:rPr>
              <a:t></a:t>
            </a:r>
            <a:endParaRPr sz="2100" baseline="1984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44923" y="2594356"/>
            <a:ext cx="15767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94790" algn="l"/>
              </a:tabLst>
            </a:pPr>
            <a:r>
              <a:rPr sz="1400" spc="-50" dirty="0">
                <a:latin typeface="Symbol"/>
                <a:cs typeface="Symbol"/>
              </a:rPr>
              <a:t>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spc="-50" dirty="0">
                <a:latin typeface="Symbol"/>
                <a:cs typeface="Symbol"/>
              </a:rPr>
              <a:t>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47973" y="3775202"/>
            <a:ext cx="13398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25" dirty="0">
                <a:latin typeface="Verdana"/>
                <a:cs typeface="Verdana"/>
              </a:rPr>
              <a:t>j</a:t>
            </a:r>
            <a:r>
              <a:rPr sz="850" spc="-25" dirty="0">
                <a:latin typeface="Symbol"/>
                <a:cs typeface="Symbol"/>
              </a:rPr>
              <a:t>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40708" y="3648710"/>
            <a:ext cx="6527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9565" algn="l"/>
              </a:tabLst>
            </a:pPr>
            <a:r>
              <a:rPr sz="2175" spc="-75" baseline="1915" dirty="0">
                <a:latin typeface="Symbol"/>
                <a:cs typeface="Symbol"/>
              </a:rPr>
              <a:t></a:t>
            </a:r>
            <a:r>
              <a:rPr sz="2175" baseline="1915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</a:t>
            </a:r>
            <a:r>
              <a:rPr sz="1450" spc="70" dirty="0">
                <a:latin typeface="Times New Roman"/>
                <a:cs typeface="Times New Roman"/>
              </a:rPr>
              <a:t>  </a:t>
            </a:r>
            <a:r>
              <a:rPr sz="2175" spc="-75" baseline="1915" dirty="0">
                <a:latin typeface="Symbol"/>
                <a:cs typeface="Symbol"/>
              </a:rPr>
              <a:t></a:t>
            </a:r>
            <a:endParaRPr sz="2175" baseline="1915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66284" y="3371850"/>
            <a:ext cx="11214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42265" algn="l"/>
              </a:tabLst>
            </a:pPr>
            <a:r>
              <a:rPr sz="1450" spc="-50" dirty="0">
                <a:latin typeface="Symbol"/>
                <a:cs typeface="Symbol"/>
              </a:rPr>
              <a:t>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</a:t>
            </a:r>
            <a:r>
              <a:rPr sz="1450" spc="1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</a:t>
            </a:r>
            <a:r>
              <a:rPr sz="1450" spc="3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/</a:t>
            </a:r>
            <a:r>
              <a:rPr sz="1450" spc="140" dirty="0">
                <a:latin typeface="Verdana"/>
                <a:cs typeface="Verdana"/>
              </a:rPr>
              <a:t> </a:t>
            </a:r>
            <a:r>
              <a:rPr sz="1450" spc="65" dirty="0">
                <a:latin typeface="Verdana"/>
                <a:cs typeface="Verdana"/>
              </a:rPr>
              <a:t>T</a:t>
            </a:r>
            <a:r>
              <a:rPr sz="1275" spc="97" baseline="-19607" dirty="0">
                <a:latin typeface="Verdana"/>
                <a:cs typeface="Verdana"/>
              </a:rPr>
              <a:t>d</a:t>
            </a:r>
            <a:endParaRPr sz="1275" baseline="-19607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57322" y="3857497"/>
            <a:ext cx="10642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9755" algn="l"/>
              </a:tabLst>
            </a:pPr>
            <a:r>
              <a:rPr sz="1450" spc="-25" dirty="0">
                <a:latin typeface="Verdana"/>
                <a:cs typeface="Verdana"/>
              </a:rPr>
              <a:t>H</a:t>
            </a:r>
            <a:r>
              <a:rPr sz="2350" spc="-25" dirty="0">
                <a:latin typeface="Symbol"/>
                <a:cs typeface="Symbol"/>
              </a:rPr>
              <a:t></a:t>
            </a:r>
            <a:r>
              <a:rPr sz="1450" spc="-25" dirty="0">
                <a:latin typeface="Verdana"/>
                <a:cs typeface="Verdana"/>
              </a:rPr>
              <a:t>e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2350" dirty="0">
                <a:latin typeface="Symbol"/>
                <a:cs typeface="Symbol"/>
              </a:rPr>
              <a:t></a:t>
            </a:r>
            <a:r>
              <a:rPr sz="2350" spc="-14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Verdana"/>
                <a:cs typeface="Verdana"/>
              </a:rPr>
              <a:t>H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43755" y="3923588"/>
            <a:ext cx="213360" cy="54864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2175" baseline="1915" dirty="0">
                <a:latin typeface="Symbol"/>
                <a:cs typeface="Symbol"/>
              </a:rPr>
              <a:t></a:t>
            </a:r>
            <a:r>
              <a:rPr sz="2175" spc="67" baseline="191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Verdana"/>
                <a:cs typeface="Verdana"/>
              </a:rPr>
              <a:t>j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450" spc="-50" dirty="0">
                <a:latin typeface="Symbol"/>
                <a:cs typeface="Symbol"/>
              </a:rPr>
              <a:t>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04588" y="3944620"/>
            <a:ext cx="965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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15028" y="4147566"/>
            <a:ext cx="1390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T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46091" y="4210050"/>
            <a:ext cx="2362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75" baseline="3267" dirty="0">
                <a:latin typeface="Verdana"/>
                <a:cs typeface="Verdana"/>
              </a:rPr>
              <a:t>d</a:t>
            </a:r>
            <a:r>
              <a:rPr sz="1275" spc="405" baseline="3267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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62041" y="3978147"/>
            <a:ext cx="62801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8925" algn="l"/>
              </a:tabLst>
            </a:pPr>
            <a:r>
              <a:rPr sz="1450" spc="-50" dirty="0">
                <a:latin typeface="Symbol"/>
                <a:cs typeface="Symbol"/>
              </a:rPr>
              <a:t>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</a:t>
            </a:r>
            <a:r>
              <a:rPr sz="1450" spc="110" dirty="0">
                <a:latin typeface="Times New Roman"/>
                <a:cs typeface="Times New Roman"/>
              </a:rPr>
              <a:t>  </a:t>
            </a:r>
            <a:r>
              <a:rPr sz="1450" spc="-50" dirty="0">
                <a:latin typeface="Symbol"/>
                <a:cs typeface="Symbol"/>
              </a:rPr>
              <a:t>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5300" y="4527986"/>
            <a:ext cx="6101715" cy="154114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98145" indent="-347345">
              <a:lnSpc>
                <a:spcPct val="100000"/>
              </a:lnSpc>
              <a:spcBef>
                <a:spcPts val="450"/>
              </a:spcBef>
              <a:buChar char="•"/>
              <a:tabLst>
                <a:tab pos="398145" algn="l"/>
              </a:tabLst>
            </a:pP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start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from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discrete-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specifications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baseline="-13888" dirty="0">
                <a:latin typeface="Times New Roman"/>
                <a:cs typeface="Times New Roman"/>
              </a:rPr>
              <a:t>d</a:t>
            </a:r>
            <a:r>
              <a:rPr sz="1800" spc="127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cancels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out</a:t>
            </a:r>
            <a:endParaRPr sz="1800">
              <a:latin typeface="Times New Roman"/>
              <a:cs typeface="Times New Roman"/>
            </a:endParaRPr>
          </a:p>
          <a:p>
            <a:pPr marL="796925" lvl="1" indent="-289560">
              <a:lnSpc>
                <a:spcPct val="100000"/>
              </a:lnSpc>
              <a:spcBef>
                <a:spcPts val="315"/>
              </a:spcBef>
              <a:buFont typeface="Arial MT"/>
              <a:buChar char="–"/>
              <a:tabLst>
                <a:tab pos="796925" algn="l"/>
              </a:tabLst>
            </a:pPr>
            <a:r>
              <a:rPr sz="1600" dirty="0">
                <a:latin typeface="Times New Roman"/>
                <a:cs typeface="Times New Roman"/>
              </a:rPr>
              <a:t>Start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with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discrete-</a:t>
            </a:r>
            <a:r>
              <a:rPr sz="1600" dirty="0">
                <a:latin typeface="Times New Roman"/>
                <a:cs typeface="Times New Roman"/>
              </a:rPr>
              <a:t>time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spec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terms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 </a:t>
            </a:r>
            <a:r>
              <a:rPr sz="1600" spc="-50" dirty="0">
                <a:latin typeface="Symbol"/>
                <a:cs typeface="Symbol"/>
              </a:rPr>
              <a:t></a:t>
            </a:r>
            <a:endParaRPr sz="1600">
              <a:latin typeface="Symbol"/>
              <a:cs typeface="Symbol"/>
            </a:endParaRPr>
          </a:p>
          <a:p>
            <a:pPr marL="796925" lvl="1" indent="-289560">
              <a:lnSpc>
                <a:spcPct val="100000"/>
              </a:lnSpc>
              <a:spcBef>
                <a:spcPts val="395"/>
              </a:spcBef>
              <a:buFont typeface="Arial MT"/>
              <a:buChar char="–"/>
              <a:tabLst>
                <a:tab pos="796925" algn="l"/>
              </a:tabLst>
            </a:pPr>
            <a:r>
              <a:rPr sz="1600" dirty="0">
                <a:latin typeface="Times New Roman"/>
                <a:cs typeface="Times New Roman"/>
              </a:rPr>
              <a:t>Go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 </a:t>
            </a:r>
            <a:r>
              <a:rPr sz="1600" spc="-20" dirty="0">
                <a:latin typeface="Times New Roman"/>
                <a:cs typeface="Times New Roman"/>
              </a:rPr>
              <a:t>continuous-</a:t>
            </a:r>
            <a:r>
              <a:rPr sz="1600" spc="-10" dirty="0">
                <a:latin typeface="Times New Roman"/>
                <a:cs typeface="Times New Roman"/>
              </a:rPr>
              <a:t>time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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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/T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design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continuous-time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filter</a:t>
            </a:r>
            <a:endParaRPr sz="1600">
              <a:latin typeface="Times New Roman"/>
              <a:cs typeface="Times New Roman"/>
            </a:endParaRPr>
          </a:p>
          <a:p>
            <a:pPr marL="796925" lvl="1" indent="-289560">
              <a:lnSpc>
                <a:spcPct val="100000"/>
              </a:lnSpc>
              <a:spcBef>
                <a:spcPts val="400"/>
              </a:spcBef>
              <a:buFont typeface="Arial MT"/>
              <a:buChar char="–"/>
              <a:tabLst>
                <a:tab pos="796925" algn="l"/>
              </a:tabLst>
            </a:pPr>
            <a:r>
              <a:rPr sz="1600" dirty="0">
                <a:latin typeface="Times New Roman"/>
                <a:cs typeface="Times New Roman"/>
              </a:rPr>
              <a:t>Use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impulse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invariance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map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it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back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discrete-</a:t>
            </a:r>
            <a:r>
              <a:rPr sz="1600" dirty="0">
                <a:latin typeface="Times New Roman"/>
                <a:cs typeface="Times New Roman"/>
              </a:rPr>
              <a:t>time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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Symbol"/>
                <a:cs typeface="Symbol"/>
              </a:rPr>
              <a:t></a:t>
            </a:r>
            <a:r>
              <a:rPr sz="1600" spc="-25" dirty="0">
                <a:latin typeface="Times New Roman"/>
                <a:cs typeface="Times New Roman"/>
              </a:rPr>
              <a:t>T</a:t>
            </a:r>
            <a:endParaRPr sz="1600">
              <a:latin typeface="Times New Roman"/>
              <a:cs typeface="Times New Roman"/>
            </a:endParaRPr>
          </a:p>
          <a:p>
            <a:pPr marL="398145" indent="-347345">
              <a:lnSpc>
                <a:spcPct val="100000"/>
              </a:lnSpc>
              <a:spcBef>
                <a:spcPts val="390"/>
              </a:spcBef>
              <a:buFont typeface="Arial MT"/>
              <a:buChar char="•"/>
              <a:tabLst>
                <a:tab pos="398145" algn="l"/>
              </a:tabLst>
            </a:pPr>
            <a:r>
              <a:rPr sz="1800" dirty="0">
                <a:latin typeface="Times New Roman"/>
                <a:cs typeface="Times New Roman"/>
              </a:rPr>
              <a:t>Works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best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bandlimited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possible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aliasing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80634" y="3356228"/>
            <a:ext cx="0" cy="307975"/>
          </a:xfrm>
          <a:custGeom>
            <a:avLst/>
            <a:gdLst/>
            <a:ahLst/>
            <a:cxnLst/>
            <a:rect l="l" t="t" r="r" b="b"/>
            <a:pathLst>
              <a:path h="307975">
                <a:moveTo>
                  <a:pt x="0" y="0"/>
                </a:moveTo>
                <a:lnTo>
                  <a:pt x="0" y="307848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06265" y="4122039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51501" y="3968877"/>
            <a:ext cx="0" cy="308610"/>
          </a:xfrm>
          <a:custGeom>
            <a:avLst/>
            <a:gdLst/>
            <a:ahLst/>
            <a:cxnLst/>
            <a:rect l="l" t="t" r="r" b="b"/>
            <a:pathLst>
              <a:path h="308610">
                <a:moveTo>
                  <a:pt x="0" y="0"/>
                </a:moveTo>
                <a:lnTo>
                  <a:pt x="0" y="30861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5632" y="90170"/>
            <a:ext cx="73818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Impulse</a:t>
            </a:r>
            <a:r>
              <a:rPr sz="3600" u="none" spc="-100" dirty="0"/>
              <a:t> </a:t>
            </a:r>
            <a:r>
              <a:rPr sz="3600" u="none" dirty="0"/>
              <a:t>Invariance</a:t>
            </a:r>
            <a:r>
              <a:rPr sz="3600" u="none" spc="-110" dirty="0"/>
              <a:t> </a:t>
            </a:r>
            <a:r>
              <a:rPr sz="3600" u="none" dirty="0"/>
              <a:t>of</a:t>
            </a:r>
            <a:r>
              <a:rPr sz="3600" u="none" spc="-145" dirty="0"/>
              <a:t> </a:t>
            </a:r>
            <a:r>
              <a:rPr sz="3600" u="none" dirty="0"/>
              <a:t>System</a:t>
            </a:r>
            <a:r>
              <a:rPr sz="3600" u="none" spc="-145" dirty="0"/>
              <a:t> </a:t>
            </a:r>
            <a:r>
              <a:rPr sz="3600" u="none" spc="-10" dirty="0"/>
              <a:t>Functions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3400" y="814070"/>
            <a:ext cx="604012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ts val="213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Develop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invariance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relation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between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functions</a:t>
            </a: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ts val="2130"/>
              </a:lnSpc>
              <a:buFont typeface="Arial MT"/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Partial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fraction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expansion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of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transfer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8267" y="1311909"/>
            <a:ext cx="3054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Verdana"/>
                <a:cs typeface="Verdana"/>
              </a:rPr>
              <a:t>A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200" spc="-75" baseline="-27777" dirty="0">
                <a:latin typeface="Verdana"/>
                <a:cs typeface="Verdana"/>
              </a:rPr>
              <a:t>k</a:t>
            </a:r>
            <a:endParaRPr sz="1200" baseline="-27777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000" y="1328406"/>
            <a:ext cx="4289425" cy="99123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R="107950" algn="r">
              <a:lnSpc>
                <a:spcPct val="100000"/>
              </a:lnSpc>
              <a:spcBef>
                <a:spcPts val="440"/>
              </a:spcBef>
              <a:tabLst>
                <a:tab pos="264795" algn="l"/>
              </a:tabLst>
            </a:pPr>
            <a:r>
              <a:rPr sz="1400" spc="-50" dirty="0">
                <a:latin typeface="Verdana"/>
                <a:cs typeface="Verdana"/>
              </a:rPr>
              <a:t>H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950" spc="-30" dirty="0">
                <a:latin typeface="Symbol"/>
                <a:cs typeface="Symbol"/>
              </a:rPr>
              <a:t></a:t>
            </a:r>
            <a:r>
              <a:rPr sz="1400" spc="-30" dirty="0">
                <a:latin typeface="Verdana"/>
                <a:cs typeface="Verdana"/>
              </a:rPr>
              <a:t>s</a:t>
            </a:r>
            <a:r>
              <a:rPr sz="1400" spc="-250" dirty="0">
                <a:latin typeface="Verdana"/>
                <a:cs typeface="Verdana"/>
              </a:rPr>
              <a:t> </a:t>
            </a:r>
            <a:r>
              <a:rPr sz="1950" dirty="0">
                <a:latin typeface="Symbol"/>
                <a:cs typeface="Symbol"/>
              </a:rPr>
              <a:t></a:t>
            </a:r>
            <a:r>
              <a:rPr sz="1950" spc="1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105" dirty="0">
                <a:latin typeface="Times New Roman"/>
                <a:cs typeface="Times New Roman"/>
              </a:rPr>
              <a:t>  </a:t>
            </a:r>
            <a:r>
              <a:rPr sz="3150" spc="-450" baseline="-7936" dirty="0">
                <a:latin typeface="Symbol"/>
                <a:cs typeface="Symbol"/>
              </a:rPr>
              <a:t></a:t>
            </a:r>
            <a:r>
              <a:rPr sz="1200" spc="-450" baseline="62500" dirty="0">
                <a:latin typeface="Verdana"/>
                <a:cs typeface="Verdana"/>
              </a:rPr>
              <a:t>N</a:t>
            </a:r>
            <a:endParaRPr sz="1200" baseline="62500">
              <a:latin typeface="Verdana"/>
              <a:cs typeface="Verdana"/>
            </a:endParaRPr>
          </a:p>
          <a:p>
            <a:pPr marL="3312795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  <a:p>
            <a:pPr marL="3980179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25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</a:t>
            </a:r>
            <a:r>
              <a:rPr sz="900" spc="-9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  <a:p>
            <a:pPr marL="385445" indent="-347345">
              <a:lnSpc>
                <a:spcPct val="100000"/>
              </a:lnSpc>
              <a:spcBef>
                <a:spcPts val="395"/>
              </a:spcBef>
              <a:buChar char="•"/>
              <a:tabLst>
                <a:tab pos="385445" algn="l"/>
              </a:tabLst>
            </a:pPr>
            <a:r>
              <a:rPr sz="1800" spc="-20" dirty="0">
                <a:latin typeface="Times New Roman"/>
                <a:cs typeface="Times New Roman"/>
              </a:rPr>
              <a:t>Corresponding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response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8391" y="2320036"/>
            <a:ext cx="2971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baseline="-19841" dirty="0">
                <a:latin typeface="Symbol"/>
                <a:cs typeface="Symbol"/>
              </a:rPr>
              <a:t></a:t>
            </a:r>
            <a:r>
              <a:rPr sz="2100" spc="142" baseline="-19841" dirty="0">
                <a:latin typeface="Times New Roman"/>
                <a:cs typeface="Times New Roman"/>
              </a:rPr>
              <a:t> </a:t>
            </a:r>
            <a:r>
              <a:rPr sz="800" spc="-60" dirty="0">
                <a:latin typeface="Verdana"/>
                <a:cs typeface="Verdana"/>
              </a:rPr>
              <a:t>N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36392" y="2609850"/>
            <a:ext cx="11201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h</a:t>
            </a:r>
            <a:r>
              <a:rPr sz="1400" spc="75" dirty="0">
                <a:latin typeface="Verdana"/>
                <a:cs typeface="Verdana"/>
              </a:rPr>
              <a:t> </a:t>
            </a:r>
            <a:r>
              <a:rPr sz="1950" spc="-45" dirty="0">
                <a:latin typeface="Symbol"/>
                <a:cs typeface="Symbol"/>
              </a:rPr>
              <a:t></a:t>
            </a:r>
            <a:r>
              <a:rPr sz="1400" spc="-45" dirty="0">
                <a:latin typeface="Verdana"/>
                <a:cs typeface="Verdana"/>
              </a:rPr>
              <a:t>t</a:t>
            </a:r>
            <a:r>
              <a:rPr sz="1400" spc="-265" dirty="0">
                <a:latin typeface="Verdana"/>
                <a:cs typeface="Verdana"/>
              </a:rPr>
              <a:t> </a:t>
            </a:r>
            <a:r>
              <a:rPr sz="1950" dirty="0">
                <a:latin typeface="Symbol"/>
                <a:cs typeface="Symbol"/>
              </a:rPr>
              <a:t></a:t>
            </a:r>
            <a:r>
              <a:rPr sz="1950" spc="1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7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Symbol"/>
                <a:cs typeface="Symbol"/>
              </a:rPr>
              <a:t>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3150" spc="-75" baseline="13227" dirty="0">
                <a:latin typeface="Symbol"/>
                <a:cs typeface="Symbol"/>
              </a:rPr>
              <a:t></a:t>
            </a:r>
            <a:endParaRPr sz="3150" baseline="13227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27832" y="2840736"/>
            <a:ext cx="105537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763270" algn="l"/>
              </a:tabLst>
            </a:pPr>
            <a:r>
              <a:rPr sz="800" spc="-50" dirty="0">
                <a:latin typeface="Verdana"/>
                <a:cs typeface="Verdana"/>
              </a:rPr>
              <a:t>c</a:t>
            </a:r>
            <a:r>
              <a:rPr sz="800" dirty="0">
                <a:latin typeface="Verdana"/>
                <a:cs typeface="Verdana"/>
              </a:rPr>
              <a:t>	</a:t>
            </a:r>
            <a:r>
              <a:rPr sz="1200" baseline="6944" dirty="0">
                <a:latin typeface="Verdana"/>
                <a:cs typeface="Verdana"/>
              </a:rPr>
              <a:t>k</a:t>
            </a:r>
            <a:r>
              <a:rPr sz="1200" spc="262" baseline="6944" dirty="0">
                <a:latin typeface="Verdana"/>
                <a:cs typeface="Verdana"/>
              </a:rPr>
              <a:t> </a:t>
            </a:r>
            <a:r>
              <a:rPr sz="1200" baseline="6944" dirty="0">
                <a:latin typeface="Symbol"/>
                <a:cs typeface="Symbol"/>
              </a:rPr>
              <a:t></a:t>
            </a:r>
            <a:r>
              <a:rPr sz="1200" spc="-120" baseline="6944" dirty="0">
                <a:latin typeface="Times New Roman"/>
                <a:cs typeface="Times New Roman"/>
              </a:rPr>
              <a:t> </a:t>
            </a:r>
            <a:r>
              <a:rPr sz="1200" spc="-75" baseline="6944" dirty="0">
                <a:latin typeface="Verdana"/>
                <a:cs typeface="Verdana"/>
              </a:rPr>
              <a:t>1</a:t>
            </a:r>
            <a:endParaRPr sz="1200" baseline="6944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3553" y="1758695"/>
            <a:ext cx="4654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s</a:t>
            </a:r>
            <a:r>
              <a:rPr sz="1400" spc="315" dirty="0">
                <a:latin typeface="Verdana"/>
                <a:cs typeface="Verdana"/>
              </a:rPr>
              <a:t> </a:t>
            </a:r>
            <a:r>
              <a:rPr sz="2100" baseline="1984" dirty="0">
                <a:latin typeface="Symbol"/>
                <a:cs typeface="Symbol"/>
              </a:rPr>
              <a:t></a:t>
            </a:r>
            <a:r>
              <a:rPr sz="2100" spc="104" baseline="1984" dirty="0">
                <a:latin typeface="Times New Roman"/>
                <a:cs typeface="Times New Roman"/>
              </a:rPr>
              <a:t> </a:t>
            </a:r>
            <a:r>
              <a:rPr sz="2100" spc="-75" baseline="1984" dirty="0">
                <a:latin typeface="Verdana"/>
                <a:cs typeface="Verdana"/>
              </a:rPr>
              <a:t>s</a:t>
            </a:r>
            <a:endParaRPr sz="2100" baseline="1984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7865" y="1885188"/>
            <a:ext cx="857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0959" y="2972562"/>
            <a:ext cx="2044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65" dirty="0">
                <a:latin typeface="Symbol"/>
                <a:cs typeface="Symbol"/>
              </a:rPr>
              <a:t></a:t>
            </a:r>
            <a:r>
              <a:rPr sz="2100" spc="-97" baseline="-23809" dirty="0">
                <a:latin typeface="Symbol"/>
                <a:cs typeface="Symbol"/>
              </a:rPr>
              <a:t></a:t>
            </a:r>
            <a:endParaRPr sz="2100" baseline="-23809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96614" y="2546350"/>
            <a:ext cx="5765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1959" algn="l"/>
              </a:tabLst>
            </a:pPr>
            <a:r>
              <a:rPr sz="2100" spc="-75" baseline="1984" dirty="0">
                <a:latin typeface="Symbol"/>
                <a:cs typeface="Symbol"/>
              </a:rPr>
              <a:t></a:t>
            </a:r>
            <a:r>
              <a:rPr sz="2100" baseline="1984" dirty="0">
                <a:latin typeface="Times New Roman"/>
                <a:cs typeface="Times New Roman"/>
              </a:rPr>
              <a:t>	</a:t>
            </a:r>
            <a:r>
              <a:rPr sz="1400" spc="-50" dirty="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3109" y="2449575"/>
            <a:ext cx="3924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spc="-15" baseline="-25793" dirty="0">
                <a:latin typeface="Verdana"/>
                <a:cs typeface="Verdana"/>
              </a:rPr>
              <a:t>e</a:t>
            </a:r>
            <a:r>
              <a:rPr sz="2100" spc="-359" baseline="-25793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s</a:t>
            </a:r>
            <a:r>
              <a:rPr sz="800" spc="-170" dirty="0">
                <a:latin typeface="Verdana"/>
                <a:cs typeface="Verdana"/>
              </a:rPr>
              <a:t> </a:t>
            </a:r>
            <a:r>
              <a:rPr sz="900" baseline="-9259" dirty="0">
                <a:latin typeface="Verdana"/>
                <a:cs typeface="Verdana"/>
              </a:rPr>
              <a:t>k</a:t>
            </a:r>
            <a:r>
              <a:rPr sz="900" spc="-7" baseline="-9259" dirty="0">
                <a:latin typeface="Verdana"/>
                <a:cs typeface="Verdana"/>
              </a:rPr>
              <a:t> </a:t>
            </a:r>
            <a:r>
              <a:rPr sz="800" spc="-50" dirty="0">
                <a:latin typeface="Verdana"/>
                <a:cs typeface="Verdana"/>
              </a:rPr>
              <a:t>t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18076" y="3013710"/>
            <a:ext cx="1384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Verdana"/>
                <a:cs typeface="Verdana"/>
              </a:rPr>
              <a:t>0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01665" y="2564638"/>
            <a:ext cx="5219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t</a:t>
            </a:r>
            <a:r>
              <a:rPr sz="1400" spc="345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</a:t>
            </a:r>
            <a:r>
              <a:rPr sz="1400" spc="75" dirty="0">
                <a:latin typeface="Times New Roman"/>
                <a:cs typeface="Times New Roman"/>
              </a:rPr>
              <a:t>  </a:t>
            </a:r>
            <a:r>
              <a:rPr sz="1400" spc="-50" dirty="0">
                <a:latin typeface="Verdana"/>
                <a:cs typeface="Verdana"/>
              </a:rPr>
              <a:t>0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01665" y="3022092"/>
            <a:ext cx="5219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t</a:t>
            </a:r>
            <a:r>
              <a:rPr sz="1400" spc="345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</a:t>
            </a:r>
            <a:r>
              <a:rPr sz="1400" spc="75" dirty="0">
                <a:latin typeface="Times New Roman"/>
                <a:cs typeface="Times New Roman"/>
              </a:rPr>
              <a:t>  </a:t>
            </a:r>
            <a:r>
              <a:rPr sz="1400" spc="-50" dirty="0">
                <a:latin typeface="Verdana"/>
                <a:cs typeface="Verdana"/>
              </a:rPr>
              <a:t>0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3400" y="3197097"/>
            <a:ext cx="3920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Impulse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response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discrete-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filter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98267" y="3896359"/>
            <a:ext cx="7099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65430" algn="l"/>
              </a:tabLst>
            </a:pPr>
            <a:r>
              <a:rPr sz="1400" spc="-50" dirty="0">
                <a:latin typeface="Symbol"/>
                <a:cs typeface="Symbol"/>
              </a:rPr>
              <a:t>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spc="-10" dirty="0">
                <a:latin typeface="Verdana"/>
                <a:cs typeface="Verdana"/>
              </a:rPr>
              <a:t>T</a:t>
            </a:r>
            <a:r>
              <a:rPr sz="1400" spc="-305" dirty="0">
                <a:latin typeface="Verdana"/>
                <a:cs typeface="Verdana"/>
              </a:rPr>
              <a:t> </a:t>
            </a:r>
            <a:r>
              <a:rPr sz="1200" spc="-30" baseline="-20833" dirty="0">
                <a:latin typeface="Verdana"/>
                <a:cs typeface="Verdana"/>
              </a:rPr>
              <a:t>d</a:t>
            </a:r>
            <a:r>
              <a:rPr sz="1400" spc="-20" dirty="0">
                <a:latin typeface="Verdana"/>
                <a:cs typeface="Verdana"/>
              </a:rPr>
              <a:t>h</a:t>
            </a:r>
            <a:r>
              <a:rPr sz="1400" spc="-229" dirty="0">
                <a:latin typeface="Verdana"/>
                <a:cs typeface="Verdana"/>
              </a:rPr>
              <a:t> </a:t>
            </a:r>
            <a:r>
              <a:rPr sz="1200" spc="-75" baseline="-20833" dirty="0">
                <a:latin typeface="Verdana"/>
                <a:cs typeface="Verdana"/>
              </a:rPr>
              <a:t>c</a:t>
            </a:r>
            <a:endParaRPr sz="1200" baseline="-20833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400" y="3352854"/>
            <a:ext cx="1873250" cy="106934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10"/>
              </a:spcBef>
            </a:pPr>
            <a:r>
              <a:rPr sz="2050" dirty="0">
                <a:latin typeface="Symbol"/>
                <a:cs typeface="Symbol"/>
              </a:rPr>
              <a:t></a:t>
            </a:r>
            <a:r>
              <a:rPr sz="2050" spc="31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Symbol"/>
                <a:cs typeface="Symbol"/>
              </a:rPr>
              <a:t></a:t>
            </a:r>
            <a:endParaRPr sz="2050">
              <a:latin typeface="Symbol"/>
              <a:cs typeface="Symbol"/>
            </a:endParaRPr>
          </a:p>
          <a:p>
            <a:pPr marR="122555" algn="r">
              <a:lnSpc>
                <a:spcPct val="100000"/>
              </a:lnSpc>
              <a:spcBef>
                <a:spcPts val="755"/>
              </a:spcBef>
            </a:pPr>
            <a:r>
              <a:rPr sz="1400" dirty="0">
                <a:latin typeface="Verdana"/>
                <a:cs typeface="Verdana"/>
              </a:rPr>
              <a:t>h</a:t>
            </a:r>
            <a:r>
              <a:rPr sz="1400" spc="4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50"/>
              </a:spcBef>
              <a:buFont typeface="Arial MT"/>
              <a:buChar char="•"/>
              <a:tabLst>
                <a:tab pos="360045" algn="l"/>
              </a:tabLst>
            </a:pP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1835" y="3614420"/>
            <a:ext cx="1016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N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14900" y="3681476"/>
            <a:ext cx="2755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Verdana"/>
                <a:cs typeface="Verdana"/>
              </a:rPr>
              <a:t>s</a:t>
            </a:r>
            <a:r>
              <a:rPr sz="800" spc="275" dirty="0">
                <a:latin typeface="Verdana"/>
                <a:cs typeface="Verdana"/>
              </a:rPr>
              <a:t> </a:t>
            </a:r>
            <a:r>
              <a:rPr sz="800" spc="-25" dirty="0">
                <a:latin typeface="Verdana"/>
                <a:cs typeface="Verdana"/>
              </a:rPr>
              <a:t>nT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8146" y="3727195"/>
            <a:ext cx="2965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5585" algn="l"/>
              </a:tabLst>
            </a:pPr>
            <a:r>
              <a:rPr sz="600" spc="-50" dirty="0">
                <a:latin typeface="Verdana"/>
                <a:cs typeface="Verdana"/>
              </a:rPr>
              <a:t>k</a:t>
            </a:r>
            <a:r>
              <a:rPr sz="600" dirty="0">
                <a:latin typeface="Verdana"/>
                <a:cs typeface="Verdana"/>
              </a:rPr>
              <a:t>	</a:t>
            </a:r>
            <a:r>
              <a:rPr sz="600" spc="-50" dirty="0">
                <a:latin typeface="Verdana"/>
                <a:cs typeface="Verdana"/>
              </a:rPr>
              <a:t>d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67705" y="3615944"/>
            <a:ext cx="144780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260">
              <a:lnSpc>
                <a:spcPts val="1960"/>
              </a:lnSpc>
              <a:spcBef>
                <a:spcPts val="100"/>
              </a:spcBef>
              <a:tabLst>
                <a:tab pos="723900" algn="l"/>
              </a:tabLst>
            </a:pPr>
            <a:r>
              <a:rPr sz="2050" dirty="0">
                <a:latin typeface="Symbol"/>
                <a:cs typeface="Symbol"/>
              </a:rPr>
              <a:t></a:t>
            </a:r>
            <a:r>
              <a:rPr sz="2050" spc="190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Symbol"/>
                <a:cs typeface="Symbol"/>
              </a:rPr>
              <a:t></a:t>
            </a:r>
            <a:r>
              <a:rPr sz="2050" dirty="0">
                <a:latin typeface="Times New Roman"/>
                <a:cs typeface="Times New Roman"/>
              </a:rPr>
              <a:t>	</a:t>
            </a:r>
            <a:r>
              <a:rPr sz="1200" spc="-75" baseline="76388" dirty="0">
                <a:latin typeface="Verdana"/>
                <a:cs typeface="Verdana"/>
              </a:rPr>
              <a:t>N</a:t>
            </a:r>
            <a:endParaRPr sz="1200" baseline="76388">
              <a:latin typeface="Verdana"/>
              <a:cs typeface="Verdana"/>
            </a:endParaRPr>
          </a:p>
          <a:p>
            <a:pPr marL="38100">
              <a:lnSpc>
                <a:spcPts val="2020"/>
              </a:lnSpc>
              <a:tabLst>
                <a:tab pos="507365" algn="l"/>
                <a:tab pos="952500" algn="l"/>
              </a:tabLst>
            </a:pPr>
            <a:r>
              <a:rPr sz="1400" dirty="0">
                <a:latin typeface="Verdana"/>
                <a:cs typeface="Verdana"/>
              </a:rPr>
              <a:t>u</a:t>
            </a:r>
            <a:r>
              <a:rPr sz="1400" spc="4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n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-130" dirty="0">
                <a:latin typeface="Times New Roman"/>
                <a:cs typeface="Times New Roman"/>
              </a:rPr>
              <a:t> </a:t>
            </a:r>
            <a:r>
              <a:rPr sz="3150" spc="-75" baseline="-7936" dirty="0">
                <a:latin typeface="Symbol"/>
                <a:cs typeface="Symbol"/>
              </a:rPr>
              <a:t></a:t>
            </a:r>
            <a:r>
              <a:rPr sz="3150" baseline="-7936" dirty="0">
                <a:latin typeface="Times New Roman"/>
                <a:cs typeface="Times New Roman"/>
              </a:rPr>
              <a:t>	</a:t>
            </a:r>
            <a:r>
              <a:rPr sz="2100" spc="82" baseline="1984" dirty="0">
                <a:latin typeface="Verdana"/>
                <a:cs typeface="Verdana"/>
              </a:rPr>
              <a:t>T</a:t>
            </a:r>
            <a:r>
              <a:rPr sz="1200" spc="82" baseline="-17361" dirty="0">
                <a:latin typeface="Verdana"/>
                <a:cs typeface="Verdana"/>
              </a:rPr>
              <a:t>d</a:t>
            </a:r>
            <a:r>
              <a:rPr sz="1200" spc="-37" baseline="-17361" dirty="0">
                <a:latin typeface="Verdana"/>
                <a:cs typeface="Verdana"/>
              </a:rPr>
              <a:t> </a:t>
            </a:r>
            <a:r>
              <a:rPr sz="2100" spc="-15" baseline="1984" dirty="0">
                <a:latin typeface="Verdana"/>
                <a:cs typeface="Verdana"/>
              </a:rPr>
              <a:t>A</a:t>
            </a:r>
            <a:r>
              <a:rPr sz="2100" spc="-254" baseline="1984" dirty="0">
                <a:latin typeface="Verdana"/>
                <a:cs typeface="Verdana"/>
              </a:rPr>
              <a:t> </a:t>
            </a:r>
            <a:r>
              <a:rPr sz="1200" spc="-75" baseline="-17361" dirty="0">
                <a:latin typeface="Verdana"/>
                <a:cs typeface="Verdana"/>
              </a:rPr>
              <a:t>k</a:t>
            </a:r>
            <a:endParaRPr sz="1200" baseline="-17361">
              <a:latin typeface="Verdana"/>
              <a:cs typeface="Verdana"/>
            </a:endParaRPr>
          </a:p>
          <a:p>
            <a:pPr marL="94615" algn="ctr">
              <a:lnSpc>
                <a:spcPct val="100000"/>
              </a:lnSpc>
              <a:spcBef>
                <a:spcPts val="245"/>
              </a:spcBef>
            </a:pPr>
            <a:r>
              <a:rPr sz="800" dirty="0">
                <a:latin typeface="Verdana"/>
                <a:cs typeface="Verdana"/>
              </a:rPr>
              <a:t>k</a:t>
            </a:r>
            <a:r>
              <a:rPr sz="800" spc="105" dirty="0">
                <a:latin typeface="Verdana"/>
                <a:cs typeface="Verdana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-60" dirty="0">
                <a:latin typeface="Verdana"/>
                <a:cs typeface="Verdana"/>
              </a:rPr>
              <a:t>1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52064" y="3507740"/>
            <a:ext cx="1871345" cy="78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542290" algn="l"/>
              </a:tabLst>
            </a:pPr>
            <a:r>
              <a:rPr sz="1950" spc="-50" dirty="0">
                <a:latin typeface="Symbol"/>
                <a:cs typeface="Symbol"/>
              </a:rPr>
              <a:t>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spc="-50" dirty="0">
                <a:latin typeface="Symbol"/>
                <a:cs typeface="Symbol"/>
              </a:rPr>
              <a:t></a:t>
            </a:r>
            <a:endParaRPr sz="1950">
              <a:latin typeface="Symbol"/>
              <a:cs typeface="Symbol"/>
            </a:endParaRPr>
          </a:p>
          <a:p>
            <a:pPr marL="111125">
              <a:lnSpc>
                <a:spcPct val="100000"/>
              </a:lnSpc>
              <a:spcBef>
                <a:spcPts val="30"/>
              </a:spcBef>
              <a:tabLst>
                <a:tab pos="688975" algn="l"/>
                <a:tab pos="915035" algn="l"/>
              </a:tabLst>
            </a:pPr>
            <a:r>
              <a:rPr sz="1400" dirty="0">
                <a:latin typeface="Verdana"/>
                <a:cs typeface="Verdana"/>
              </a:rPr>
              <a:t>nT</a:t>
            </a:r>
            <a:r>
              <a:rPr sz="1400" spc="90" dirty="0">
                <a:latin typeface="Verdana"/>
                <a:cs typeface="Verdana"/>
              </a:rPr>
              <a:t> </a:t>
            </a:r>
            <a:r>
              <a:rPr sz="1200" spc="-89" baseline="-17361" dirty="0">
                <a:latin typeface="Verdana"/>
                <a:cs typeface="Verdana"/>
              </a:rPr>
              <a:t>d</a:t>
            </a:r>
            <a:r>
              <a:rPr sz="1200" baseline="-17361" dirty="0">
                <a:latin typeface="Verdana"/>
                <a:cs typeface="Verdana"/>
              </a:rPr>
              <a:t>	</a:t>
            </a:r>
            <a:r>
              <a:rPr sz="1400" spc="-50" dirty="0">
                <a:latin typeface="Symbol"/>
                <a:cs typeface="Symbol"/>
              </a:rPr>
              <a:t>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3150" baseline="-5291" dirty="0">
                <a:latin typeface="Symbol"/>
                <a:cs typeface="Symbol"/>
              </a:rPr>
              <a:t></a:t>
            </a:r>
            <a:r>
              <a:rPr sz="3150" spc="682" baseline="-52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T</a:t>
            </a:r>
            <a:r>
              <a:rPr sz="1200" baseline="-20833" dirty="0">
                <a:latin typeface="Verdana"/>
                <a:cs typeface="Verdana"/>
              </a:rPr>
              <a:t>d</a:t>
            </a:r>
            <a:r>
              <a:rPr sz="1200" spc="-60" baseline="-20833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A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200" baseline="-20833" dirty="0">
                <a:latin typeface="Verdana"/>
                <a:cs typeface="Verdana"/>
              </a:rPr>
              <a:t>k</a:t>
            </a:r>
            <a:r>
              <a:rPr sz="1200" spc="37" baseline="-20833" dirty="0">
                <a:latin typeface="Verdana"/>
                <a:cs typeface="Verdana"/>
              </a:rPr>
              <a:t> </a:t>
            </a:r>
            <a:r>
              <a:rPr sz="1400" spc="-60" dirty="0"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 marL="179070" algn="ctr">
              <a:lnSpc>
                <a:spcPct val="100000"/>
              </a:lnSpc>
              <a:spcBef>
                <a:spcPts val="165"/>
              </a:spcBef>
            </a:pPr>
            <a:r>
              <a:rPr sz="800" dirty="0">
                <a:latin typeface="Verdana"/>
                <a:cs typeface="Verdana"/>
              </a:rPr>
              <a:t>k</a:t>
            </a:r>
            <a:r>
              <a:rPr sz="800" spc="85" dirty="0">
                <a:latin typeface="Verdana"/>
                <a:cs typeface="Verdana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Verdana"/>
                <a:cs typeface="Verdana"/>
              </a:rPr>
              <a:t>1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20230" y="3315970"/>
            <a:ext cx="56515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Verdana"/>
                <a:cs typeface="Verdana"/>
              </a:rPr>
              <a:t>s</a:t>
            </a:r>
            <a:r>
              <a:rPr sz="800" spc="-140" dirty="0">
                <a:latin typeface="Verdana"/>
                <a:cs typeface="Verdana"/>
              </a:rPr>
              <a:t> </a:t>
            </a:r>
            <a:r>
              <a:rPr sz="900" baseline="-18518" dirty="0">
                <a:latin typeface="Verdana"/>
                <a:cs typeface="Verdana"/>
              </a:rPr>
              <a:t>k</a:t>
            </a:r>
            <a:r>
              <a:rPr sz="900" spc="15" baseline="-18518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T</a:t>
            </a:r>
            <a:r>
              <a:rPr sz="800" spc="-170" dirty="0">
                <a:latin typeface="Verdana"/>
                <a:cs typeface="Verdana"/>
              </a:rPr>
              <a:t> </a:t>
            </a:r>
            <a:r>
              <a:rPr sz="900" baseline="-18518" dirty="0">
                <a:latin typeface="Verdana"/>
                <a:cs typeface="Verdana"/>
              </a:rPr>
              <a:t>d</a:t>
            </a:r>
            <a:r>
              <a:rPr sz="900" spc="450" baseline="-18518" dirty="0">
                <a:latin typeface="Verdana"/>
                <a:cs typeface="Verdana"/>
              </a:rPr>
              <a:t> </a:t>
            </a:r>
            <a:r>
              <a:rPr sz="3675" spc="-37" baseline="-17006" dirty="0">
                <a:latin typeface="Symbol"/>
                <a:cs typeface="Symbol"/>
              </a:rPr>
              <a:t></a:t>
            </a:r>
            <a:r>
              <a:rPr sz="1200" spc="-37" baseline="24305" dirty="0">
                <a:latin typeface="Verdana"/>
                <a:cs typeface="Verdana"/>
              </a:rPr>
              <a:t>n</a:t>
            </a:r>
            <a:endParaRPr sz="1200" baseline="24305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74026" y="3478784"/>
            <a:ext cx="30480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dirty="0">
                <a:latin typeface="Symbol"/>
                <a:cs typeface="Symbol"/>
              </a:rPr>
              <a:t></a:t>
            </a:r>
            <a:r>
              <a:rPr sz="2050" spc="29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Symbol"/>
                <a:cs typeface="Symbol"/>
              </a:rPr>
              <a:t>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33818" y="3887215"/>
            <a:ext cx="3194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u</a:t>
            </a:r>
            <a:r>
              <a:rPr sz="1400" spc="4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57161" y="3291156"/>
            <a:ext cx="154940" cy="83248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450" spc="-50" dirty="0">
                <a:latin typeface="Symbol"/>
                <a:cs typeface="Symbol"/>
              </a:rPr>
              <a:t></a:t>
            </a:r>
            <a:endParaRPr sz="2450">
              <a:latin typeface="Symbol"/>
              <a:cs typeface="Symbol"/>
            </a:endParaRPr>
          </a:p>
          <a:p>
            <a:pPr marL="36195">
              <a:lnSpc>
                <a:spcPct val="100000"/>
              </a:lnSpc>
              <a:spcBef>
                <a:spcPts val="630"/>
              </a:spcBef>
            </a:pPr>
            <a:r>
              <a:rPr sz="1400" spc="-50" dirty="0"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23003" y="4501896"/>
            <a:ext cx="1016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N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54653" y="4388866"/>
            <a:ext cx="948690" cy="81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115">
              <a:lnSpc>
                <a:spcPts val="2335"/>
              </a:lnSpc>
              <a:spcBef>
                <a:spcPts val="100"/>
              </a:spcBef>
            </a:pPr>
            <a:r>
              <a:rPr sz="1950" dirty="0">
                <a:latin typeface="Symbol"/>
                <a:cs typeface="Symbol"/>
              </a:rPr>
              <a:t></a:t>
            </a:r>
            <a:r>
              <a:rPr sz="1950" spc="20" dirty="0">
                <a:latin typeface="Times New Roman"/>
                <a:cs typeface="Times New Roman"/>
              </a:rPr>
              <a:t> </a:t>
            </a:r>
            <a:r>
              <a:rPr sz="1950" spc="-50" dirty="0">
                <a:latin typeface="Symbol"/>
                <a:cs typeface="Symbol"/>
              </a:rPr>
              <a:t></a:t>
            </a:r>
            <a:endParaRPr sz="1950">
              <a:latin typeface="Symbol"/>
              <a:cs typeface="Symbol"/>
            </a:endParaRPr>
          </a:p>
          <a:p>
            <a:pPr marL="12700">
              <a:lnSpc>
                <a:spcPts val="2515"/>
              </a:lnSpc>
              <a:tabLst>
                <a:tab pos="530225" algn="l"/>
              </a:tabLst>
            </a:pPr>
            <a:r>
              <a:rPr sz="2100" baseline="1984" dirty="0">
                <a:latin typeface="Verdana"/>
                <a:cs typeface="Verdana"/>
              </a:rPr>
              <a:t>H</a:t>
            </a:r>
            <a:r>
              <a:rPr sz="2100" spc="419" baseline="1984" dirty="0">
                <a:latin typeface="Verdana"/>
                <a:cs typeface="Verdana"/>
              </a:rPr>
              <a:t> </a:t>
            </a:r>
            <a:r>
              <a:rPr sz="2100" spc="-75" baseline="1984" dirty="0">
                <a:latin typeface="Verdana"/>
                <a:cs typeface="Verdana"/>
              </a:rPr>
              <a:t>z</a:t>
            </a:r>
            <a:r>
              <a:rPr sz="2100" baseline="1984" dirty="0">
                <a:latin typeface="Verdana"/>
                <a:cs typeface="Verdana"/>
              </a:rPr>
              <a:t>	</a:t>
            </a:r>
            <a:r>
              <a:rPr sz="2100" baseline="3968" dirty="0">
                <a:latin typeface="Symbol"/>
                <a:cs typeface="Symbol"/>
              </a:rPr>
              <a:t></a:t>
            </a:r>
            <a:r>
              <a:rPr sz="2100" spc="337" baseline="3968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Symbol"/>
                <a:cs typeface="Symbol"/>
              </a:rPr>
              <a:t></a:t>
            </a:r>
            <a:endParaRPr sz="210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800" dirty="0">
                <a:latin typeface="Verdana"/>
                <a:cs typeface="Verdana"/>
              </a:rPr>
              <a:t>k</a:t>
            </a:r>
            <a:r>
              <a:rPr sz="800" spc="60" dirty="0">
                <a:latin typeface="Verdana"/>
                <a:cs typeface="Verdana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Verdana"/>
                <a:cs typeface="Verdana"/>
              </a:rPr>
              <a:t>1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02123" y="4474464"/>
            <a:ext cx="3784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T</a:t>
            </a:r>
            <a:r>
              <a:rPr sz="1400" spc="45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36490" y="4596383"/>
            <a:ext cx="35306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0035" algn="l"/>
              </a:tabLst>
            </a:pPr>
            <a:r>
              <a:rPr sz="800" spc="-50" dirty="0">
                <a:latin typeface="Verdana"/>
                <a:cs typeface="Verdana"/>
              </a:rPr>
              <a:t>d</a:t>
            </a:r>
            <a:r>
              <a:rPr sz="800" dirty="0">
                <a:latin typeface="Verdana"/>
                <a:cs typeface="Verdana"/>
              </a:rPr>
              <a:t>	</a:t>
            </a:r>
            <a:r>
              <a:rPr sz="800" spc="-50" dirty="0">
                <a:latin typeface="Verdana"/>
                <a:cs typeface="Verdana"/>
              </a:rPr>
              <a:t>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9411" y="4944109"/>
            <a:ext cx="1384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Verdana"/>
                <a:cs typeface="Verdana"/>
              </a:rPr>
              <a:t>1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24070" y="4851908"/>
            <a:ext cx="9785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baseline="-23809" dirty="0">
                <a:latin typeface="Symbol"/>
                <a:cs typeface="Symbol"/>
              </a:rPr>
              <a:t></a:t>
            </a:r>
            <a:r>
              <a:rPr sz="2100" spc="322" baseline="-23809" dirty="0">
                <a:latin typeface="Times New Roman"/>
                <a:cs typeface="Times New Roman"/>
              </a:rPr>
              <a:t> </a:t>
            </a:r>
            <a:r>
              <a:rPr sz="2100" spc="-15" baseline="-23809" dirty="0">
                <a:latin typeface="Verdana"/>
                <a:cs typeface="Verdana"/>
              </a:rPr>
              <a:t>e</a:t>
            </a:r>
            <a:r>
              <a:rPr sz="2100" spc="-270" baseline="-23809" dirty="0">
                <a:latin typeface="Verdana"/>
                <a:cs typeface="Verdana"/>
              </a:rPr>
              <a:t> </a:t>
            </a:r>
            <a:r>
              <a:rPr sz="1200" baseline="3472" dirty="0">
                <a:latin typeface="Verdana"/>
                <a:cs typeface="Verdana"/>
              </a:rPr>
              <a:t>s</a:t>
            </a:r>
            <a:r>
              <a:rPr sz="1200" spc="-254" baseline="3472" dirty="0">
                <a:latin typeface="Verdana"/>
                <a:cs typeface="Verdana"/>
              </a:rPr>
              <a:t> </a:t>
            </a:r>
            <a:r>
              <a:rPr sz="500" dirty="0">
                <a:latin typeface="Verdana"/>
                <a:cs typeface="Verdana"/>
              </a:rPr>
              <a:t>k</a:t>
            </a:r>
            <a:r>
              <a:rPr sz="500" spc="150" dirty="0">
                <a:latin typeface="Verdana"/>
                <a:cs typeface="Verdana"/>
              </a:rPr>
              <a:t> </a:t>
            </a:r>
            <a:r>
              <a:rPr sz="1200" baseline="3472" dirty="0">
                <a:latin typeface="Verdana"/>
                <a:cs typeface="Verdana"/>
              </a:rPr>
              <a:t>T</a:t>
            </a:r>
            <a:r>
              <a:rPr sz="1200" spc="-225" baseline="3472" dirty="0">
                <a:latin typeface="Verdana"/>
                <a:cs typeface="Verdana"/>
              </a:rPr>
              <a:t> </a:t>
            </a:r>
            <a:r>
              <a:rPr sz="500" dirty="0">
                <a:latin typeface="Verdana"/>
                <a:cs typeface="Verdana"/>
              </a:rPr>
              <a:t>d</a:t>
            </a:r>
            <a:r>
              <a:rPr sz="500" spc="130" dirty="0">
                <a:latin typeface="Verdana"/>
                <a:cs typeface="Verdana"/>
              </a:rPr>
              <a:t> </a:t>
            </a:r>
            <a:r>
              <a:rPr sz="2100" spc="-15" baseline="-23809" dirty="0">
                <a:latin typeface="Verdana"/>
                <a:cs typeface="Verdana"/>
              </a:rPr>
              <a:t>z</a:t>
            </a:r>
            <a:r>
              <a:rPr sz="2100" spc="-202" baseline="-23809" dirty="0">
                <a:latin typeface="Verdana"/>
                <a:cs typeface="Verdana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Verdana"/>
                <a:cs typeface="Verdana"/>
              </a:rPr>
              <a:t>1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7745" y="5332221"/>
            <a:ext cx="4418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Pole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s=s</a:t>
            </a:r>
            <a:r>
              <a:rPr sz="1800" baseline="-13888" dirty="0">
                <a:latin typeface="Times New Roman"/>
                <a:cs typeface="Times New Roman"/>
              </a:rPr>
              <a:t>k</a:t>
            </a:r>
            <a:r>
              <a:rPr sz="1800" spc="150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s-</a:t>
            </a:r>
            <a:r>
              <a:rPr sz="1800" dirty="0">
                <a:latin typeface="Times New Roman"/>
                <a:cs typeface="Times New Roman"/>
              </a:rPr>
              <a:t>domain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transform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75428" y="5223255"/>
            <a:ext cx="524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7777" dirty="0">
                <a:latin typeface="Verdana"/>
                <a:cs typeface="Verdana"/>
              </a:rPr>
              <a:t>e</a:t>
            </a:r>
            <a:r>
              <a:rPr sz="2250" spc="-247" baseline="-27777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s</a:t>
            </a:r>
            <a:r>
              <a:rPr sz="850" spc="-170" dirty="0">
                <a:latin typeface="Verdana"/>
                <a:cs typeface="Verdana"/>
              </a:rPr>
              <a:t> </a:t>
            </a:r>
            <a:r>
              <a:rPr sz="900" baseline="-18518" dirty="0">
                <a:latin typeface="Verdana"/>
                <a:cs typeface="Verdana"/>
              </a:rPr>
              <a:t>k</a:t>
            </a:r>
            <a:r>
              <a:rPr sz="900" spc="127" baseline="-18518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T</a:t>
            </a:r>
            <a:r>
              <a:rPr sz="850" spc="-160" dirty="0">
                <a:latin typeface="Verdana"/>
                <a:cs typeface="Verdana"/>
              </a:rPr>
              <a:t> </a:t>
            </a:r>
            <a:r>
              <a:rPr sz="900" spc="-75" baseline="-18518" dirty="0">
                <a:latin typeface="Verdana"/>
                <a:cs typeface="Verdana"/>
              </a:rPr>
              <a:t>d</a:t>
            </a:r>
            <a:endParaRPr sz="900" baseline="-18518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472940" y="4882896"/>
            <a:ext cx="1199515" cy="0"/>
          </a:xfrm>
          <a:custGeom>
            <a:avLst/>
            <a:gdLst/>
            <a:ahLst/>
            <a:cxnLst/>
            <a:rect l="l" t="t" r="r" b="b"/>
            <a:pathLst>
              <a:path w="1199514">
                <a:moveTo>
                  <a:pt x="0" y="0"/>
                </a:moveTo>
                <a:lnTo>
                  <a:pt x="119938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506467" y="2693416"/>
            <a:ext cx="857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88027" y="1703451"/>
            <a:ext cx="651510" cy="0"/>
          </a:xfrm>
          <a:custGeom>
            <a:avLst/>
            <a:gdLst/>
            <a:ahLst/>
            <a:cxnLst/>
            <a:rect l="l" t="t" r="r" b="b"/>
            <a:pathLst>
              <a:path w="651510">
                <a:moveTo>
                  <a:pt x="0" y="0"/>
                </a:moveTo>
                <a:lnTo>
                  <a:pt x="65151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645" y="1541820"/>
            <a:ext cx="7830184" cy="312610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535305" indent="-459105">
              <a:lnSpc>
                <a:spcPct val="100000"/>
              </a:lnSpc>
              <a:spcBef>
                <a:spcPts val="550"/>
              </a:spcBef>
              <a:buChar char="•"/>
              <a:tabLst>
                <a:tab pos="535305" algn="l"/>
              </a:tabLst>
            </a:pPr>
            <a:r>
              <a:rPr sz="1800" dirty="0">
                <a:latin typeface="Times New Roman"/>
                <a:cs typeface="Times New Roman"/>
              </a:rPr>
              <a:t>Step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1: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define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specifications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filter</a:t>
            </a:r>
            <a:endParaRPr sz="1800">
              <a:latin typeface="Times New Roman"/>
              <a:cs typeface="Times New Roman"/>
            </a:endParaRPr>
          </a:p>
          <a:p>
            <a:pPr marL="1106170" lvl="1" indent="-457200">
              <a:lnSpc>
                <a:spcPct val="100000"/>
              </a:lnSpc>
              <a:spcBef>
                <a:spcPts val="405"/>
              </a:spcBef>
              <a:buFont typeface="Arial MT"/>
              <a:buChar char="–"/>
              <a:tabLst>
                <a:tab pos="1106170" algn="l"/>
              </a:tabLst>
            </a:pPr>
            <a:r>
              <a:rPr sz="1600" spc="-20" dirty="0">
                <a:latin typeface="Times New Roman"/>
                <a:cs typeface="Times New Roman"/>
              </a:rPr>
              <a:t>Ripple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frequency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bands</a:t>
            </a:r>
            <a:endParaRPr sz="1600">
              <a:latin typeface="Times New Roman"/>
              <a:cs typeface="Times New Roman"/>
            </a:endParaRPr>
          </a:p>
          <a:p>
            <a:pPr marL="1106170" lvl="1" indent="-457200">
              <a:lnSpc>
                <a:spcPct val="100000"/>
              </a:lnSpc>
              <a:spcBef>
                <a:spcPts val="400"/>
              </a:spcBef>
              <a:buFont typeface="Arial MT"/>
              <a:buChar char="–"/>
              <a:tabLst>
                <a:tab pos="1106170" algn="l"/>
              </a:tabLst>
            </a:pPr>
            <a:r>
              <a:rPr sz="1600" spc="-20" dirty="0">
                <a:latin typeface="Times New Roman"/>
                <a:cs typeface="Times New Roman"/>
              </a:rPr>
              <a:t>Critical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frequencies: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passband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edge,</a:t>
            </a:r>
            <a:r>
              <a:rPr sz="1600" spc="-20" dirty="0">
                <a:latin typeface="Times New Roman"/>
                <a:cs typeface="Times New Roman"/>
              </a:rPr>
              <a:t> stopband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edge,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and/or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cutoff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frequencies.</a:t>
            </a:r>
            <a:endParaRPr sz="1600">
              <a:latin typeface="Times New Roman"/>
              <a:cs typeface="Times New Roman"/>
            </a:endParaRPr>
          </a:p>
          <a:p>
            <a:pPr marL="1106170" lvl="1" indent="-457200">
              <a:lnSpc>
                <a:spcPct val="100000"/>
              </a:lnSpc>
              <a:spcBef>
                <a:spcPts val="405"/>
              </a:spcBef>
              <a:buFont typeface="Arial MT"/>
              <a:buChar char="–"/>
              <a:tabLst>
                <a:tab pos="1106170" algn="l"/>
              </a:tabLst>
            </a:pPr>
            <a:r>
              <a:rPr sz="1600" dirty="0">
                <a:latin typeface="Times New Roman"/>
                <a:cs typeface="Times New Roman"/>
              </a:rPr>
              <a:t>Filter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band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type: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lowpass,</a:t>
            </a:r>
            <a:r>
              <a:rPr sz="1600" spc="-20" dirty="0">
                <a:latin typeface="Times New Roman"/>
                <a:cs typeface="Times New Roman"/>
              </a:rPr>
              <a:t> highpass,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bandpass,</a:t>
            </a:r>
            <a:r>
              <a:rPr sz="1600" spc="-114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bandstop.</a:t>
            </a:r>
            <a:endParaRPr sz="1600">
              <a:latin typeface="Times New Roman"/>
              <a:cs typeface="Times New Roman"/>
            </a:endParaRPr>
          </a:p>
          <a:p>
            <a:pPr marL="535305" indent="-459105">
              <a:lnSpc>
                <a:spcPct val="100000"/>
              </a:lnSpc>
              <a:spcBef>
                <a:spcPts val="390"/>
              </a:spcBef>
              <a:buChar char="•"/>
              <a:tabLst>
                <a:tab pos="535305" algn="l"/>
              </a:tabLst>
            </a:pPr>
            <a:r>
              <a:rPr sz="1800" dirty="0">
                <a:latin typeface="Times New Roman"/>
                <a:cs typeface="Times New Roman"/>
              </a:rPr>
              <a:t>Step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2: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linear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transform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critical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frequencies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follow</a:t>
            </a:r>
            <a:endParaRPr sz="1800">
              <a:latin typeface="Times New Roman"/>
              <a:cs typeface="Times New Roman"/>
            </a:endParaRPr>
          </a:p>
          <a:p>
            <a:pPr marL="1908175">
              <a:lnSpc>
                <a:spcPct val="100000"/>
              </a:lnSpc>
              <a:spcBef>
                <a:spcPts val="500"/>
              </a:spcBef>
            </a:pPr>
            <a:r>
              <a:rPr sz="1800" spc="-25" dirty="0">
                <a:latin typeface="Times New Roman"/>
                <a:cs typeface="Times New Roman"/>
              </a:rPr>
              <a:t>W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w/T</a:t>
            </a:r>
            <a:r>
              <a:rPr sz="1800" spc="-30" baseline="-13888" dirty="0">
                <a:latin typeface="Times New Roman"/>
                <a:cs typeface="Times New Roman"/>
              </a:rPr>
              <a:t>d</a:t>
            </a:r>
            <a:endParaRPr sz="1800" baseline="-13888">
              <a:latin typeface="Times New Roman"/>
              <a:cs typeface="Times New Roman"/>
            </a:endParaRPr>
          </a:p>
          <a:p>
            <a:pPr marL="535940" marR="81280" indent="-461009">
              <a:lnSpc>
                <a:spcPts val="2100"/>
              </a:lnSpc>
              <a:spcBef>
                <a:spcPts val="459"/>
              </a:spcBef>
              <a:buChar char="•"/>
              <a:tabLst>
                <a:tab pos="535940" algn="l"/>
              </a:tabLst>
            </a:pPr>
            <a:r>
              <a:rPr sz="1800" dirty="0">
                <a:latin typeface="Times New Roman"/>
                <a:cs typeface="Times New Roman"/>
              </a:rPr>
              <a:t>Step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3: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select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structure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its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order: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Bessel,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Butterworth,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Chebyshev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I,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Chebyshev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inverse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Chebyshev,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elliptic.</a:t>
            </a:r>
            <a:endParaRPr sz="1800">
              <a:latin typeface="Times New Roman"/>
              <a:cs typeface="Times New Roman"/>
            </a:endParaRPr>
          </a:p>
          <a:p>
            <a:pPr marL="535305" indent="-457200">
              <a:lnSpc>
                <a:spcPct val="100000"/>
              </a:lnSpc>
              <a:spcBef>
                <a:spcPts val="340"/>
              </a:spcBef>
              <a:buFont typeface="Arial MT"/>
              <a:buChar char="•"/>
              <a:tabLst>
                <a:tab pos="535305" algn="l"/>
              </a:tabLst>
            </a:pPr>
            <a:r>
              <a:rPr sz="1800" dirty="0">
                <a:latin typeface="Times New Roman"/>
                <a:cs typeface="Times New Roman"/>
              </a:rPr>
              <a:t>Step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4: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convert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</a:t>
            </a:r>
            <a:r>
              <a:rPr sz="1800" baseline="-13888" dirty="0">
                <a:latin typeface="Times New Roman"/>
                <a:cs typeface="Times New Roman"/>
              </a:rPr>
              <a:t>a</a:t>
            </a:r>
            <a:r>
              <a:rPr sz="1800" dirty="0">
                <a:latin typeface="Times New Roman"/>
                <a:cs typeface="Times New Roman"/>
              </a:rPr>
              <a:t>(s)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H(z)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using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linear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transform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step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2.</a:t>
            </a:r>
            <a:endParaRPr sz="1800">
              <a:latin typeface="Times New Roman"/>
              <a:cs typeface="Times New Roman"/>
            </a:endParaRPr>
          </a:p>
          <a:p>
            <a:pPr marL="535305" indent="-457200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535305" algn="l"/>
              </a:tabLst>
            </a:pPr>
            <a:r>
              <a:rPr sz="1800" dirty="0">
                <a:latin typeface="Times New Roman"/>
                <a:cs typeface="Times New Roman"/>
              </a:rPr>
              <a:t>Step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5: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verify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result.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does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meet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requirement,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return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step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3.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6164" y="743712"/>
            <a:ext cx="3506724" cy="3154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5198" rIns="0" bIns="0" rtlCol="0">
            <a:spAutoFit/>
          </a:bodyPr>
          <a:lstStyle/>
          <a:p>
            <a:pPr marL="1948814">
              <a:lnSpc>
                <a:spcPct val="100000"/>
              </a:lnSpc>
              <a:spcBef>
                <a:spcPts val="100"/>
              </a:spcBef>
            </a:pPr>
            <a:r>
              <a:rPr sz="2400" u="none" dirty="0"/>
              <a:t>Impulse</a:t>
            </a:r>
            <a:r>
              <a:rPr sz="2400" u="none" spc="-75" dirty="0"/>
              <a:t> </a:t>
            </a:r>
            <a:r>
              <a:rPr sz="2400" u="none" spc="-20" dirty="0"/>
              <a:t>Invariant</a:t>
            </a:r>
            <a:r>
              <a:rPr sz="2400" u="none" spc="-130" dirty="0"/>
              <a:t> </a:t>
            </a:r>
            <a:r>
              <a:rPr sz="2400" u="none" spc="-10" dirty="0"/>
              <a:t>Algorithm</a:t>
            </a:r>
            <a:endParaRPr sz="2400"/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140" y="654557"/>
            <a:ext cx="7737475" cy="257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4340" algn="ctr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Example: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invariant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method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10"/>
              </a:spcBef>
            </a:pPr>
            <a:endParaRPr sz="200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Convert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analog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endParaRPr sz="1800">
              <a:latin typeface="Times New Roman"/>
              <a:cs typeface="Times New Roman"/>
            </a:endParaRPr>
          </a:p>
          <a:p>
            <a:pPr marL="1892300">
              <a:lnSpc>
                <a:spcPct val="100000"/>
              </a:lnSpc>
              <a:spcBef>
                <a:spcPts val="500"/>
              </a:spcBef>
            </a:pPr>
            <a:r>
              <a:rPr sz="1800" dirty="0">
                <a:latin typeface="Times New Roman"/>
                <a:cs typeface="Times New Roman"/>
              </a:rPr>
              <a:t>H</a:t>
            </a:r>
            <a:r>
              <a:rPr sz="1800" baseline="-13888" dirty="0">
                <a:latin typeface="Times New Roman"/>
                <a:cs typeface="Times New Roman"/>
              </a:rPr>
              <a:t>a</a:t>
            </a:r>
            <a:r>
              <a:rPr sz="1800" dirty="0">
                <a:latin typeface="Times New Roman"/>
                <a:cs typeface="Times New Roman"/>
              </a:rPr>
              <a:t>(s)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[s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0.1]/[(s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0.1)</a:t>
            </a:r>
            <a:r>
              <a:rPr sz="1800" baseline="20833" dirty="0">
                <a:latin typeface="Times New Roman"/>
                <a:cs typeface="Times New Roman"/>
              </a:rPr>
              <a:t>2</a:t>
            </a:r>
            <a:r>
              <a:rPr sz="1800" spc="179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9]</a:t>
            </a:r>
            <a:endParaRPr sz="180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digital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IIR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means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invariance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method.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180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analog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filter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has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zero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at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-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0.1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pair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complex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conjugate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poles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</a:t>
            </a:r>
            <a:r>
              <a:rPr sz="1575" baseline="-5291" dirty="0">
                <a:latin typeface="Times New Roman"/>
                <a:cs typeface="Times New Roman"/>
              </a:rPr>
              <a:t>k</a:t>
            </a:r>
            <a:r>
              <a:rPr sz="1575" spc="135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-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0.1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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j3.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6950" y="3155949"/>
            <a:ext cx="4781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Thus,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23338" y="3256279"/>
            <a:ext cx="802005" cy="476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95"/>
              </a:lnSpc>
              <a:spcBef>
                <a:spcPts val="100"/>
              </a:spcBef>
              <a:tabLst>
                <a:tab pos="34480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H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100" spc="-40" dirty="0">
                <a:latin typeface="Symbol"/>
                <a:cs typeface="Symbol"/>
              </a:rPr>
              <a:t></a:t>
            </a:r>
            <a:r>
              <a:rPr sz="1600" i="1" spc="-40" dirty="0">
                <a:latin typeface="Times New Roman"/>
                <a:cs typeface="Times New Roman"/>
              </a:rPr>
              <a:t>s</a:t>
            </a:r>
            <a:r>
              <a:rPr sz="1600" i="1" spc="-140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Symbol"/>
                <a:cs typeface="Symbol"/>
              </a:rPr>
              <a:t></a:t>
            </a:r>
            <a:r>
              <a:rPr sz="2100" spc="-135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  <a:p>
            <a:pPr marL="234315">
              <a:lnSpc>
                <a:spcPts val="1055"/>
              </a:lnSpc>
            </a:pPr>
            <a:r>
              <a:rPr sz="900" i="1" spc="-50" dirty="0">
                <a:latin typeface="Times New Roman"/>
                <a:cs typeface="Times New Roman"/>
              </a:rPr>
              <a:t>a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8702" y="3229609"/>
            <a:ext cx="15976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27175" algn="l"/>
              </a:tabLst>
            </a:pPr>
            <a:r>
              <a:rPr sz="9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3795" y="3376167"/>
            <a:ext cx="2857500" cy="508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900"/>
              </a:lnSpc>
              <a:spcBef>
                <a:spcPts val="100"/>
              </a:spcBef>
              <a:tabLst>
                <a:tab pos="631825" algn="l"/>
                <a:tab pos="1290320" algn="l"/>
                <a:tab pos="2144395" algn="l"/>
                <a:tab pos="2806065" algn="l"/>
              </a:tabLst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spc="-75" baseline="-19097" dirty="0">
                <a:latin typeface="Symbol"/>
                <a:cs typeface="Symbol"/>
              </a:rPr>
              <a:t>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900">
              <a:latin typeface="Times New Roman"/>
              <a:cs typeface="Times New Roman"/>
            </a:endParaRPr>
          </a:p>
          <a:p>
            <a:pPr marL="71120">
              <a:lnSpc>
                <a:spcPts val="1900"/>
              </a:lnSpc>
              <a:tabLst>
                <a:tab pos="1064895" algn="l"/>
                <a:tab pos="1583055" algn="l"/>
                <a:tab pos="2583815" algn="l"/>
              </a:tabLst>
            </a:pPr>
            <a:r>
              <a:rPr sz="1600" i="1" dirty="0">
                <a:latin typeface="Times New Roman"/>
                <a:cs typeface="Times New Roman"/>
              </a:rPr>
              <a:t>s</a:t>
            </a:r>
            <a:r>
              <a:rPr sz="1600" i="1" spc="2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.1</a:t>
            </a:r>
            <a:r>
              <a:rPr sz="1600" spc="17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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10" dirty="0">
                <a:latin typeface="Times New Roman"/>
                <a:cs typeface="Times New Roman"/>
              </a:rPr>
              <a:t>j</a:t>
            </a:r>
            <a:r>
              <a:rPr sz="1600" i="1" spc="-16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3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dirty="0">
                <a:latin typeface="Times New Roman"/>
                <a:cs typeface="Times New Roman"/>
              </a:rPr>
              <a:t>s</a:t>
            </a:r>
            <a:r>
              <a:rPr sz="1600" i="1" spc="2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.1</a:t>
            </a:r>
            <a:r>
              <a:rPr sz="1600" spc="17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10" dirty="0">
                <a:latin typeface="Times New Roman"/>
                <a:cs typeface="Times New Roman"/>
              </a:rPr>
              <a:t>j</a:t>
            </a:r>
            <a:r>
              <a:rPr sz="1600" i="1" spc="-15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6448" y="4619752"/>
            <a:ext cx="4375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Then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7532" y="4690871"/>
            <a:ext cx="17716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spc="-50" dirty="0">
                <a:latin typeface="Times New Roman"/>
                <a:cs typeface="Times New Roman"/>
              </a:rPr>
              <a:t>H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1560" y="4629911"/>
            <a:ext cx="5226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65" dirty="0">
                <a:latin typeface="Symbol"/>
                <a:cs typeface="Symbol"/>
              </a:rPr>
              <a:t></a:t>
            </a:r>
            <a:r>
              <a:rPr sz="1650" i="1" spc="65" dirty="0">
                <a:latin typeface="Times New Roman"/>
                <a:cs typeface="Times New Roman"/>
              </a:rPr>
              <a:t>z</a:t>
            </a:r>
            <a:r>
              <a:rPr sz="1650" i="1" spc="-1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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9679" y="4601971"/>
            <a:ext cx="212598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52955" algn="l"/>
              </a:tabLst>
            </a:pP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2270" y="4696459"/>
            <a:ext cx="386969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48994" algn="l"/>
                <a:tab pos="1742439" algn="l"/>
                <a:tab pos="2888615" algn="l"/>
                <a:tab pos="3830954" algn="l"/>
              </a:tabLst>
            </a:pP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75" spc="-75" baseline="-33670" dirty="0">
                <a:latin typeface="Symbol"/>
                <a:cs typeface="Symbol"/>
              </a:rPr>
              <a:t></a:t>
            </a:r>
            <a:r>
              <a:rPr sz="1425" u="sng" baseline="-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25" u="sng" spc="-75" baseline="-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1425" u="sng" baseline="-23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425" baseline="-23391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6305" y="4873244"/>
            <a:ext cx="171513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75" baseline="-30303" dirty="0">
                <a:latin typeface="Times New Roman"/>
                <a:cs typeface="Times New Roman"/>
              </a:rPr>
              <a:t>1</a:t>
            </a:r>
            <a:r>
              <a:rPr sz="2475" spc="195" baseline="-30303" dirty="0">
                <a:latin typeface="Times New Roman"/>
                <a:cs typeface="Times New Roman"/>
              </a:rPr>
              <a:t> </a:t>
            </a:r>
            <a:r>
              <a:rPr sz="2475" baseline="-30303" dirty="0">
                <a:latin typeface="Symbol"/>
                <a:cs typeface="Symbol"/>
              </a:rPr>
              <a:t></a:t>
            </a:r>
            <a:r>
              <a:rPr sz="2475" spc="517" baseline="-30303" dirty="0">
                <a:latin typeface="Times New Roman"/>
                <a:cs typeface="Times New Roman"/>
              </a:rPr>
              <a:t> </a:t>
            </a:r>
            <a:r>
              <a:rPr sz="2475" i="1" baseline="-30303" dirty="0">
                <a:latin typeface="Times New Roman"/>
                <a:cs typeface="Times New Roman"/>
              </a:rPr>
              <a:t>e</a:t>
            </a:r>
            <a:r>
              <a:rPr sz="2475" i="1" spc="-82" baseline="-30303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0</a:t>
            </a:r>
            <a:r>
              <a:rPr sz="950" spc="-9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.1</a:t>
            </a:r>
            <a:r>
              <a:rPr sz="950" spc="-150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T</a:t>
            </a:r>
            <a:r>
              <a:rPr sz="950" i="1" spc="185" dirty="0">
                <a:latin typeface="Times New Roman"/>
                <a:cs typeface="Times New Roman"/>
              </a:rPr>
              <a:t> </a:t>
            </a:r>
            <a:r>
              <a:rPr sz="2475" i="1" baseline="-25252" dirty="0">
                <a:latin typeface="Times New Roman"/>
                <a:cs typeface="Times New Roman"/>
              </a:rPr>
              <a:t>e</a:t>
            </a:r>
            <a:r>
              <a:rPr sz="2475" i="1" spc="315" baseline="-25252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j</a:t>
            </a:r>
            <a:r>
              <a:rPr sz="950" i="1" spc="-2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3</a:t>
            </a:r>
            <a:r>
              <a:rPr sz="950" spc="-95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T</a:t>
            </a:r>
            <a:r>
              <a:rPr sz="950" i="1" spc="300" dirty="0">
                <a:latin typeface="Times New Roman"/>
                <a:cs typeface="Times New Roman"/>
              </a:rPr>
              <a:t> </a:t>
            </a:r>
            <a:r>
              <a:rPr sz="2475" i="1" baseline="-25252" dirty="0">
                <a:latin typeface="Times New Roman"/>
                <a:cs typeface="Times New Roman"/>
              </a:rPr>
              <a:t>z</a:t>
            </a:r>
            <a:r>
              <a:rPr sz="2475" i="1" spc="-7" baseline="-25252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4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44364" y="4870704"/>
            <a:ext cx="175450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75" baseline="-25252" dirty="0">
                <a:latin typeface="Times New Roman"/>
                <a:cs typeface="Times New Roman"/>
              </a:rPr>
              <a:t>1</a:t>
            </a:r>
            <a:r>
              <a:rPr sz="2475" spc="217" baseline="-25252" dirty="0">
                <a:latin typeface="Times New Roman"/>
                <a:cs typeface="Times New Roman"/>
              </a:rPr>
              <a:t> </a:t>
            </a:r>
            <a:r>
              <a:rPr sz="2475" baseline="-25252" dirty="0">
                <a:latin typeface="Symbol"/>
                <a:cs typeface="Symbol"/>
              </a:rPr>
              <a:t></a:t>
            </a:r>
            <a:r>
              <a:rPr sz="2475" spc="525" baseline="-25252" dirty="0">
                <a:latin typeface="Times New Roman"/>
                <a:cs typeface="Times New Roman"/>
              </a:rPr>
              <a:t> </a:t>
            </a:r>
            <a:r>
              <a:rPr sz="2475" i="1" baseline="-25252" dirty="0">
                <a:latin typeface="Times New Roman"/>
                <a:cs typeface="Times New Roman"/>
              </a:rPr>
              <a:t>e</a:t>
            </a:r>
            <a:r>
              <a:rPr sz="2475" i="1" spc="-97" baseline="-25252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0</a:t>
            </a:r>
            <a:r>
              <a:rPr sz="950" spc="-6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.1</a:t>
            </a:r>
            <a:r>
              <a:rPr sz="950" spc="-150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T</a:t>
            </a:r>
            <a:r>
              <a:rPr sz="950" i="1" spc="180" dirty="0">
                <a:latin typeface="Times New Roman"/>
                <a:cs typeface="Times New Roman"/>
              </a:rPr>
              <a:t> </a:t>
            </a:r>
            <a:r>
              <a:rPr sz="2475" i="1" baseline="-25252" dirty="0">
                <a:latin typeface="Times New Roman"/>
                <a:cs typeface="Times New Roman"/>
              </a:rPr>
              <a:t>e</a:t>
            </a:r>
            <a:r>
              <a:rPr sz="2475" i="1" spc="-97" baseline="-25252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spc="55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j</a:t>
            </a:r>
            <a:r>
              <a:rPr sz="950" i="1" spc="-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3</a:t>
            </a:r>
            <a:r>
              <a:rPr sz="950" spc="-120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T</a:t>
            </a:r>
            <a:r>
              <a:rPr sz="950" i="1" spc="60" dirty="0">
                <a:latin typeface="Times New Roman"/>
                <a:cs typeface="Times New Roman"/>
              </a:rPr>
              <a:t> </a:t>
            </a:r>
            <a:r>
              <a:rPr sz="2475" i="1" baseline="-25252" dirty="0">
                <a:latin typeface="Times New Roman"/>
                <a:cs typeface="Times New Roman"/>
              </a:rPr>
              <a:t>z</a:t>
            </a:r>
            <a:r>
              <a:rPr sz="2475" i="1" spc="-44" baseline="-25252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40" dirty="0">
                <a:latin typeface="Times New Roman"/>
                <a:cs typeface="Times New Roman"/>
              </a:rPr>
              <a:t> </a:t>
            </a:r>
            <a:r>
              <a:rPr sz="950" spc="-6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Definition</a:t>
            </a:r>
            <a:r>
              <a:rPr u="none" spc="-225" dirty="0"/>
              <a:t> </a:t>
            </a:r>
            <a:r>
              <a:rPr u="none" dirty="0"/>
              <a:t>of</a:t>
            </a:r>
            <a:r>
              <a:rPr u="none" spc="-229" dirty="0"/>
              <a:t> </a:t>
            </a:r>
            <a:r>
              <a:rPr u="none" dirty="0"/>
              <a:t>Impulse</a:t>
            </a:r>
            <a:r>
              <a:rPr u="none" spc="-204" dirty="0"/>
              <a:t> </a:t>
            </a:r>
            <a:r>
              <a:rPr u="none" spc="-10" dirty="0"/>
              <a:t>Function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1230121"/>
            <a:ext cx="5718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may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defined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from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basic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properties.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2035" y="2191765"/>
            <a:ext cx="16376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δ(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i="1" spc="3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484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i="1" spc="-200" dirty="0">
                <a:latin typeface="Times New Roman"/>
                <a:cs typeface="Times New Roman"/>
              </a:rPr>
              <a:t> 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725" spc="232" baseline="-48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4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45964" y="2191765"/>
            <a:ext cx="723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6095" algn="l"/>
              </a:tabLst>
            </a:pP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i="1" spc="484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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i="1" spc="-225" dirty="0">
                <a:latin typeface="Times New Roman"/>
                <a:cs typeface="Times New Roman"/>
              </a:rPr>
              <a:t> </a:t>
            </a:r>
            <a:r>
              <a:rPr sz="1725" spc="-75" baseline="-4830" dirty="0">
                <a:latin typeface="Times New Roman"/>
                <a:cs typeface="Times New Roman"/>
              </a:rPr>
              <a:t>0</a:t>
            </a:r>
            <a:endParaRPr sz="1725" baseline="-483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0229" y="2813812"/>
            <a:ext cx="20574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100" i="1" spc="-10" dirty="0">
                <a:latin typeface="Times New Roman"/>
                <a:cs typeface="Times New Roman"/>
              </a:rPr>
              <a:t>x</a:t>
            </a:r>
            <a:r>
              <a:rPr sz="1100" i="1" spc="-120" dirty="0">
                <a:latin typeface="Times New Roman"/>
                <a:cs typeface="Times New Roman"/>
              </a:rPr>
              <a:t> </a:t>
            </a:r>
            <a:r>
              <a:rPr sz="1125" spc="-75" baseline="-14814" dirty="0">
                <a:latin typeface="Times New Roman"/>
                <a:cs typeface="Times New Roman"/>
              </a:rPr>
              <a:t>2</a:t>
            </a:r>
            <a:endParaRPr sz="1125" baseline="-14814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2104" y="2953512"/>
            <a:ext cx="320865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382395" algn="l"/>
                <a:tab pos="2159635" algn="l"/>
                <a:tab pos="2467610" algn="l"/>
              </a:tabLst>
            </a:pPr>
            <a:r>
              <a:rPr sz="1850" i="1" dirty="0">
                <a:latin typeface="Times New Roman"/>
                <a:cs typeface="Times New Roman"/>
              </a:rPr>
              <a:t>f</a:t>
            </a:r>
            <a:r>
              <a:rPr sz="1850" i="1" spc="27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65" dirty="0">
                <a:latin typeface="Times New Roman"/>
                <a:cs typeface="Times New Roman"/>
              </a:rPr>
              <a:t> </a:t>
            </a:r>
            <a:r>
              <a:rPr sz="1850" i="1" spc="-10" dirty="0">
                <a:latin typeface="Times New Roman"/>
                <a:cs typeface="Times New Roman"/>
              </a:rPr>
              <a:t>x</a:t>
            </a:r>
            <a:r>
              <a:rPr sz="1850" i="1" spc="-114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)</a:t>
            </a:r>
            <a:r>
              <a:rPr sz="1850" spc="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δ(</a:t>
            </a:r>
            <a:r>
              <a:rPr sz="1850" spc="180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x</a:t>
            </a:r>
            <a:r>
              <a:rPr sz="1850" i="1" spc="32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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i="1" spc="-10" dirty="0">
                <a:latin typeface="Times New Roman"/>
                <a:cs typeface="Times New Roman"/>
              </a:rPr>
              <a:t>x</a:t>
            </a:r>
            <a:r>
              <a:rPr sz="1850" i="1" spc="-254" dirty="0">
                <a:latin typeface="Times New Roman"/>
                <a:cs typeface="Times New Roman"/>
              </a:rPr>
              <a:t> </a:t>
            </a:r>
            <a:r>
              <a:rPr sz="1650" baseline="-22727" dirty="0">
                <a:latin typeface="Times New Roman"/>
                <a:cs typeface="Times New Roman"/>
              </a:rPr>
              <a:t>0</a:t>
            </a:r>
            <a:r>
              <a:rPr sz="1650" spc="217" baseline="-22727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)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i="1" spc="-25" dirty="0">
                <a:latin typeface="Times New Roman"/>
                <a:cs typeface="Times New Roman"/>
              </a:rPr>
              <a:t>dx</a:t>
            </a:r>
            <a:r>
              <a:rPr sz="1850" i="1" dirty="0">
                <a:latin typeface="Times New Roman"/>
                <a:cs typeface="Times New Roman"/>
              </a:rPr>
              <a:t>	</a:t>
            </a:r>
            <a:r>
              <a:rPr sz="1850" spc="-50" dirty="0">
                <a:latin typeface="Symbol"/>
                <a:cs typeface="Symbol"/>
              </a:rPr>
              <a:t>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i="1" dirty="0">
                <a:latin typeface="Times New Roman"/>
                <a:cs typeface="Times New Roman"/>
              </a:rPr>
              <a:t>f</a:t>
            </a:r>
            <a:r>
              <a:rPr sz="1850" i="1" spc="28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i="1" spc="-10" dirty="0">
                <a:latin typeface="Times New Roman"/>
                <a:cs typeface="Times New Roman"/>
              </a:rPr>
              <a:t>x</a:t>
            </a:r>
            <a:r>
              <a:rPr sz="1850" i="1" spc="-260" dirty="0">
                <a:latin typeface="Times New Roman"/>
                <a:cs typeface="Times New Roman"/>
              </a:rPr>
              <a:t> </a:t>
            </a:r>
            <a:r>
              <a:rPr sz="1650" baseline="-22727" dirty="0">
                <a:latin typeface="Times New Roman"/>
                <a:cs typeface="Times New Roman"/>
              </a:rPr>
              <a:t>0</a:t>
            </a:r>
            <a:r>
              <a:rPr sz="1650" spc="225" baseline="-22727" dirty="0">
                <a:latin typeface="Times New Roman"/>
                <a:cs typeface="Times New Roman"/>
              </a:rPr>
              <a:t> </a:t>
            </a:r>
            <a:r>
              <a:rPr sz="1850" spc="-25" dirty="0">
                <a:latin typeface="Times New Roman"/>
                <a:cs typeface="Times New Roman"/>
              </a:rPr>
              <a:t>),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94510" y="3255771"/>
            <a:ext cx="18288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100" i="1" spc="-25" dirty="0">
                <a:latin typeface="Times New Roman"/>
                <a:cs typeface="Times New Roman"/>
              </a:rPr>
              <a:t>x</a:t>
            </a:r>
            <a:r>
              <a:rPr sz="1125" spc="-37" baseline="-14814" dirty="0">
                <a:latin typeface="Times New Roman"/>
                <a:cs typeface="Times New Roman"/>
              </a:rPr>
              <a:t>1</a:t>
            </a:r>
            <a:endParaRPr sz="1125" baseline="-14814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87746" y="2950463"/>
            <a:ext cx="144716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604520" algn="l"/>
                <a:tab pos="1202055" algn="l"/>
              </a:tabLst>
            </a:pPr>
            <a:r>
              <a:rPr sz="1850" i="1" dirty="0">
                <a:latin typeface="Times New Roman"/>
                <a:cs typeface="Times New Roman"/>
              </a:rPr>
              <a:t>x</a:t>
            </a:r>
            <a:r>
              <a:rPr sz="1650" baseline="-22727" dirty="0">
                <a:latin typeface="Times New Roman"/>
                <a:cs typeface="Times New Roman"/>
              </a:rPr>
              <a:t>1</a:t>
            </a:r>
            <a:r>
              <a:rPr sz="1650" spc="315" baseline="-22727" dirty="0">
                <a:latin typeface="Times New Roman"/>
                <a:cs typeface="Times New Roman"/>
              </a:rPr>
              <a:t>  </a:t>
            </a:r>
            <a:r>
              <a:rPr sz="1850" spc="-50" dirty="0">
                <a:latin typeface="Symbol"/>
                <a:cs typeface="Symbol"/>
              </a:rPr>
              <a:t>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i="1" spc="-10" dirty="0">
                <a:latin typeface="Times New Roman"/>
                <a:cs typeface="Times New Roman"/>
              </a:rPr>
              <a:t>x</a:t>
            </a:r>
            <a:r>
              <a:rPr sz="1850" i="1" spc="-235" dirty="0">
                <a:latin typeface="Times New Roman"/>
                <a:cs typeface="Times New Roman"/>
              </a:rPr>
              <a:t> </a:t>
            </a:r>
            <a:r>
              <a:rPr sz="1650" baseline="-22727" dirty="0">
                <a:latin typeface="Times New Roman"/>
                <a:cs typeface="Times New Roman"/>
              </a:rPr>
              <a:t>0</a:t>
            </a:r>
            <a:r>
              <a:rPr sz="1650" spc="315" baseline="-22727" dirty="0">
                <a:latin typeface="Times New Roman"/>
                <a:cs typeface="Times New Roman"/>
              </a:rPr>
              <a:t>  </a:t>
            </a:r>
            <a:r>
              <a:rPr sz="1850" spc="-50" dirty="0">
                <a:latin typeface="Symbol"/>
                <a:cs typeface="Symbol"/>
              </a:rPr>
              <a:t>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i="1" spc="-10" dirty="0">
                <a:latin typeface="Times New Roman"/>
                <a:cs typeface="Times New Roman"/>
              </a:rPr>
              <a:t>x</a:t>
            </a:r>
            <a:r>
              <a:rPr sz="1850" i="1" spc="-210" dirty="0">
                <a:latin typeface="Times New Roman"/>
                <a:cs typeface="Times New Roman"/>
              </a:rPr>
              <a:t> </a:t>
            </a:r>
            <a:r>
              <a:rPr sz="1650" spc="-75" baseline="-22727" dirty="0">
                <a:latin typeface="Times New Roman"/>
                <a:cs typeface="Times New Roman"/>
              </a:rPr>
              <a:t>2</a:t>
            </a:r>
            <a:endParaRPr sz="1650" baseline="-22727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9847" y="3812285"/>
            <a:ext cx="7043420" cy="8439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20"/>
              </a:spcBef>
            </a:pPr>
            <a:r>
              <a:rPr sz="1800" dirty="0">
                <a:latin typeface="Times New Roman"/>
                <a:cs typeface="Times New Roman"/>
              </a:rPr>
              <a:t>Where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any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complex-</a:t>
            </a:r>
            <a:r>
              <a:rPr sz="1800" dirty="0">
                <a:latin typeface="Times New Roman"/>
                <a:cs typeface="Times New Roman"/>
              </a:rPr>
              <a:t>valued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discontinuous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the </a:t>
            </a:r>
            <a:r>
              <a:rPr sz="1800" dirty="0">
                <a:latin typeface="Times New Roman"/>
                <a:cs typeface="Times New Roman"/>
              </a:rPr>
              <a:t>point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taken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average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limiting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i="1" spc="-50" dirty="0">
                <a:latin typeface="Times New Roman"/>
                <a:cs typeface="Times New Roman"/>
              </a:rPr>
              <a:t>x </a:t>
            </a:r>
            <a:r>
              <a:rPr sz="1800" spc="-10" dirty="0">
                <a:latin typeface="Times New Roman"/>
                <a:cs typeface="Times New Roman"/>
              </a:rPr>
              <a:t>approaches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725" spc="157" baseline="-48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from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above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below.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6302" y="5713221"/>
            <a:ext cx="38722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property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called the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sifting</a:t>
            </a:r>
            <a:r>
              <a:rPr sz="1800" i="1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property.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9579" y="2956560"/>
            <a:ext cx="12318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Symbol"/>
                <a:cs typeface="Symbol"/>
              </a:rPr>
              <a:t></a:t>
            </a:r>
            <a:endParaRPr sz="28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4382" y="1386078"/>
            <a:ext cx="1812289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u="none" spc="-25" dirty="0"/>
              <a:t>Frequency </a:t>
            </a:r>
            <a:r>
              <a:rPr sz="1800" u="none" spc="-10" dirty="0"/>
              <a:t>response of</a:t>
            </a:r>
            <a:r>
              <a:rPr sz="1800" u="none" spc="-105" dirty="0"/>
              <a:t> </a:t>
            </a:r>
            <a:r>
              <a:rPr sz="1800" u="none" dirty="0"/>
              <a:t>digital</a:t>
            </a:r>
            <a:r>
              <a:rPr sz="1800" u="none" spc="-10" dirty="0"/>
              <a:t> filter.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6180582" y="4035297"/>
            <a:ext cx="1812289" cy="576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spc="-25" dirty="0">
                <a:latin typeface="Times New Roman"/>
                <a:cs typeface="Times New Roman"/>
              </a:rPr>
              <a:t>Frequency </a:t>
            </a:r>
            <a:r>
              <a:rPr sz="1800" spc="-10" dirty="0">
                <a:latin typeface="Times New Roman"/>
                <a:cs typeface="Times New Roman"/>
              </a:rPr>
              <a:t>response of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analog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filter.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553" y="1149096"/>
            <a:ext cx="4137660" cy="24833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133" y="3890009"/>
            <a:ext cx="4091178" cy="2617470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6666" y="985266"/>
            <a:ext cx="7320915" cy="5420995"/>
            <a:chOff x="756666" y="985266"/>
            <a:chExt cx="7320915" cy="5420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6666" y="985266"/>
              <a:ext cx="4420362" cy="54208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6700" y="3352799"/>
              <a:ext cx="76200" cy="2362200"/>
            </a:xfrm>
            <a:custGeom>
              <a:avLst/>
              <a:gdLst/>
              <a:ahLst/>
              <a:cxnLst/>
              <a:rect l="l" t="t" r="r" b="b"/>
              <a:pathLst>
                <a:path w="76200" h="2362200">
                  <a:moveTo>
                    <a:pt x="76200" y="2285784"/>
                  </a:moveTo>
                  <a:lnTo>
                    <a:pt x="44450" y="2285784"/>
                  </a:lnTo>
                  <a:lnTo>
                    <a:pt x="44450" y="76250"/>
                  </a:lnTo>
                  <a:lnTo>
                    <a:pt x="31750" y="76250"/>
                  </a:lnTo>
                  <a:lnTo>
                    <a:pt x="31750" y="2285784"/>
                  </a:lnTo>
                  <a:lnTo>
                    <a:pt x="0" y="2285784"/>
                  </a:lnTo>
                  <a:lnTo>
                    <a:pt x="38100" y="2361984"/>
                  </a:lnTo>
                  <a:lnTo>
                    <a:pt x="76200" y="2285784"/>
                  </a:lnTo>
                  <a:close/>
                </a:path>
                <a:path w="76200" h="23622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762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6580" y="5636044"/>
              <a:ext cx="76200" cy="787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18330" y="3352799"/>
              <a:ext cx="186690" cy="2286000"/>
            </a:xfrm>
            <a:custGeom>
              <a:avLst/>
              <a:gdLst/>
              <a:ahLst/>
              <a:cxnLst/>
              <a:rect l="l" t="t" r="r" b="b"/>
              <a:pathLst>
                <a:path w="186689" h="2286000">
                  <a:moveTo>
                    <a:pt x="186690" y="78740"/>
                  </a:moveTo>
                  <a:lnTo>
                    <a:pt x="185420" y="76200"/>
                  </a:lnTo>
                  <a:lnTo>
                    <a:pt x="180340" y="62865"/>
                  </a:lnTo>
                  <a:lnTo>
                    <a:pt x="153670" y="0"/>
                  </a:lnTo>
                  <a:lnTo>
                    <a:pt x="110490" y="73660"/>
                  </a:lnTo>
                  <a:lnTo>
                    <a:pt x="142240" y="75565"/>
                  </a:lnTo>
                  <a:lnTo>
                    <a:pt x="0" y="2285784"/>
                  </a:lnTo>
                  <a:lnTo>
                    <a:pt x="12700" y="2285784"/>
                  </a:lnTo>
                  <a:lnTo>
                    <a:pt x="154940" y="76200"/>
                  </a:lnTo>
                  <a:lnTo>
                    <a:pt x="186690" y="787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3000" y="6031611"/>
              <a:ext cx="102234" cy="704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20944" y="4870323"/>
              <a:ext cx="2903855" cy="1190625"/>
            </a:xfrm>
            <a:custGeom>
              <a:avLst/>
              <a:gdLst/>
              <a:ahLst/>
              <a:cxnLst/>
              <a:rect l="l" t="t" r="r" b="b"/>
              <a:pathLst>
                <a:path w="2903854" h="1190625">
                  <a:moveTo>
                    <a:pt x="2818765" y="0"/>
                  </a:moveTo>
                  <a:lnTo>
                    <a:pt x="2830829" y="29209"/>
                  </a:lnTo>
                  <a:lnTo>
                    <a:pt x="0" y="1190498"/>
                  </a:lnTo>
                  <a:lnTo>
                    <a:pt x="34289" y="1190498"/>
                  </a:lnTo>
                  <a:lnTo>
                    <a:pt x="2835910" y="41275"/>
                  </a:lnTo>
                  <a:lnTo>
                    <a:pt x="2873375" y="41275"/>
                  </a:lnTo>
                  <a:lnTo>
                    <a:pt x="2887979" y="24765"/>
                  </a:lnTo>
                  <a:lnTo>
                    <a:pt x="2903854" y="6350"/>
                  </a:lnTo>
                  <a:lnTo>
                    <a:pt x="28187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6800" y="5865901"/>
              <a:ext cx="83185" cy="774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32044" y="3352800"/>
              <a:ext cx="3145155" cy="2538095"/>
            </a:xfrm>
            <a:custGeom>
              <a:avLst/>
              <a:gdLst/>
              <a:ahLst/>
              <a:cxnLst/>
              <a:rect l="l" t="t" r="r" b="b"/>
              <a:pathLst>
                <a:path w="3145154" h="2538095">
                  <a:moveTo>
                    <a:pt x="3145154" y="0"/>
                  </a:moveTo>
                  <a:lnTo>
                    <a:pt x="3061969" y="18415"/>
                  </a:lnTo>
                  <a:lnTo>
                    <a:pt x="3081654" y="43180"/>
                  </a:lnTo>
                  <a:lnTo>
                    <a:pt x="0" y="2537853"/>
                  </a:lnTo>
                  <a:lnTo>
                    <a:pt x="20319" y="2537853"/>
                  </a:lnTo>
                  <a:lnTo>
                    <a:pt x="3089910" y="52705"/>
                  </a:lnTo>
                  <a:lnTo>
                    <a:pt x="3121024" y="52705"/>
                  </a:lnTo>
                  <a:lnTo>
                    <a:pt x="31451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880" y="5632234"/>
              <a:ext cx="74295" cy="825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600" y="5629694"/>
              <a:ext cx="72390" cy="850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58995" y="3162299"/>
              <a:ext cx="3394075" cy="2484120"/>
            </a:xfrm>
            <a:custGeom>
              <a:avLst/>
              <a:gdLst/>
              <a:ahLst/>
              <a:cxnLst/>
              <a:rect l="l" t="t" r="r" b="b"/>
              <a:pathLst>
                <a:path w="3394075" h="2484120">
                  <a:moveTo>
                    <a:pt x="542925" y="273050"/>
                  </a:moveTo>
                  <a:lnTo>
                    <a:pt x="541020" y="266065"/>
                  </a:lnTo>
                  <a:lnTo>
                    <a:pt x="522605" y="190500"/>
                  </a:lnTo>
                  <a:lnTo>
                    <a:pt x="468630" y="256540"/>
                  </a:lnTo>
                  <a:lnTo>
                    <a:pt x="499745" y="263525"/>
                  </a:lnTo>
                  <a:lnTo>
                    <a:pt x="0" y="2476919"/>
                  </a:lnTo>
                  <a:lnTo>
                    <a:pt x="12700" y="2476919"/>
                  </a:lnTo>
                  <a:lnTo>
                    <a:pt x="511810" y="266065"/>
                  </a:lnTo>
                  <a:lnTo>
                    <a:pt x="542925" y="273050"/>
                  </a:lnTo>
                  <a:close/>
                </a:path>
                <a:path w="3394075" h="2484120">
                  <a:moveTo>
                    <a:pt x="1589405" y="190500"/>
                  </a:moveTo>
                  <a:lnTo>
                    <a:pt x="1517015" y="235585"/>
                  </a:lnTo>
                  <a:lnTo>
                    <a:pt x="1544320" y="252095"/>
                  </a:lnTo>
                  <a:lnTo>
                    <a:pt x="175895" y="2483904"/>
                  </a:lnTo>
                  <a:lnTo>
                    <a:pt x="191135" y="2483904"/>
                  </a:lnTo>
                  <a:lnTo>
                    <a:pt x="1555115" y="258445"/>
                  </a:lnTo>
                  <a:lnTo>
                    <a:pt x="1581785" y="275590"/>
                  </a:lnTo>
                  <a:lnTo>
                    <a:pt x="1583055" y="258445"/>
                  </a:lnTo>
                  <a:lnTo>
                    <a:pt x="1584960" y="241300"/>
                  </a:lnTo>
                  <a:lnTo>
                    <a:pt x="1589405" y="190500"/>
                  </a:lnTo>
                  <a:close/>
                </a:path>
                <a:path w="3394075" h="2484120">
                  <a:moveTo>
                    <a:pt x="2351405" y="38100"/>
                  </a:moveTo>
                  <a:lnTo>
                    <a:pt x="2275205" y="0"/>
                  </a:lnTo>
                  <a:lnTo>
                    <a:pt x="2275205" y="31750"/>
                  </a:lnTo>
                  <a:lnTo>
                    <a:pt x="675005" y="31750"/>
                  </a:lnTo>
                  <a:lnTo>
                    <a:pt x="675005" y="44450"/>
                  </a:lnTo>
                  <a:lnTo>
                    <a:pt x="2275205" y="44450"/>
                  </a:lnTo>
                  <a:lnTo>
                    <a:pt x="2275205" y="76200"/>
                  </a:lnTo>
                  <a:lnTo>
                    <a:pt x="2351405" y="38100"/>
                  </a:lnTo>
                  <a:close/>
                </a:path>
                <a:path w="3394075" h="2484120">
                  <a:moveTo>
                    <a:pt x="3235325" y="1749298"/>
                  </a:moveTo>
                  <a:lnTo>
                    <a:pt x="3197860" y="1749298"/>
                  </a:lnTo>
                  <a:lnTo>
                    <a:pt x="3209925" y="1778508"/>
                  </a:lnTo>
                  <a:lnTo>
                    <a:pt x="3235325" y="1749298"/>
                  </a:lnTo>
                  <a:close/>
                </a:path>
                <a:path w="3394075" h="2484120">
                  <a:moveTo>
                    <a:pt x="3394075" y="243205"/>
                  </a:moveTo>
                  <a:lnTo>
                    <a:pt x="3362960" y="243205"/>
                  </a:lnTo>
                  <a:lnTo>
                    <a:pt x="3382645" y="267970"/>
                  </a:lnTo>
                  <a:lnTo>
                    <a:pt x="3394075" y="2432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186426" y="773429"/>
            <a:ext cx="23825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u="none" spc="-10" dirty="0"/>
              <a:t>Disadvantage</a:t>
            </a:r>
            <a:r>
              <a:rPr sz="1800" u="none" spc="-50" dirty="0"/>
              <a:t> </a:t>
            </a:r>
            <a:r>
              <a:rPr sz="1800" u="none" dirty="0"/>
              <a:t>of</a:t>
            </a:r>
            <a:r>
              <a:rPr sz="1800" u="none" spc="-60" dirty="0"/>
              <a:t> </a:t>
            </a:r>
            <a:r>
              <a:rPr sz="1800" u="none" spc="-10" dirty="0"/>
              <a:t>previous </a:t>
            </a:r>
            <a:r>
              <a:rPr sz="1800" u="none" dirty="0"/>
              <a:t>techniques:</a:t>
            </a:r>
            <a:r>
              <a:rPr sz="1800" u="none" spc="-45" dirty="0"/>
              <a:t> </a:t>
            </a:r>
            <a:r>
              <a:rPr sz="1800" u="none" spc="-10" dirty="0"/>
              <a:t>frequency </a:t>
            </a:r>
            <a:r>
              <a:rPr sz="1800" u="none" dirty="0"/>
              <a:t>warping</a:t>
            </a:r>
            <a:r>
              <a:rPr sz="1800" u="none" spc="-70" dirty="0"/>
              <a:t> </a:t>
            </a:r>
            <a:r>
              <a:rPr sz="1800" u="none" dirty="0">
                <a:latin typeface="Wingdings"/>
                <a:cs typeface="Wingdings"/>
              </a:rPr>
              <a:t></a:t>
            </a:r>
            <a:r>
              <a:rPr sz="1800" u="none" spc="-75" dirty="0"/>
              <a:t> </a:t>
            </a:r>
            <a:r>
              <a:rPr sz="1800" u="none" dirty="0"/>
              <a:t>aliasing</a:t>
            </a:r>
            <a:r>
              <a:rPr sz="1800" u="none" spc="-60" dirty="0"/>
              <a:t> </a:t>
            </a:r>
            <a:r>
              <a:rPr sz="1800" u="none" spc="-10" dirty="0"/>
              <a:t>effect </a:t>
            </a:r>
            <a:r>
              <a:rPr sz="1800" u="none" dirty="0"/>
              <a:t>and</a:t>
            </a:r>
            <a:r>
              <a:rPr sz="1800" u="none" spc="-90" dirty="0"/>
              <a:t> </a:t>
            </a:r>
            <a:r>
              <a:rPr sz="1800" u="none" dirty="0"/>
              <a:t>error</a:t>
            </a:r>
            <a:r>
              <a:rPr sz="1800" u="none" spc="-75" dirty="0"/>
              <a:t> </a:t>
            </a:r>
            <a:r>
              <a:rPr sz="1800" u="none" dirty="0"/>
              <a:t>in</a:t>
            </a:r>
            <a:r>
              <a:rPr sz="1800" u="none" spc="-70" dirty="0"/>
              <a:t> </a:t>
            </a:r>
            <a:r>
              <a:rPr sz="1800" u="none" spc="-10" dirty="0"/>
              <a:t>specifications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86426" y="1866900"/>
            <a:ext cx="2807970" cy="8432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000"/>
              </a:lnSpc>
              <a:spcBef>
                <a:spcPts val="120"/>
              </a:spcBef>
            </a:pPr>
            <a:r>
              <a:rPr sz="1800" spc="-10" dirty="0">
                <a:latin typeface="Times New Roman"/>
                <a:cs typeface="Times New Roman"/>
              </a:rPr>
              <a:t>of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designed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filter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(frequencies) </a:t>
            </a:r>
            <a:r>
              <a:rPr sz="1800" dirty="0">
                <a:latin typeface="Times New Roman"/>
                <a:cs typeface="Times New Roman"/>
              </a:rPr>
              <a:t>So,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prewarping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3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frequency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considered.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12254" y="2915666"/>
            <a:ext cx="2794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Symbol"/>
                <a:cs typeface="Symbol"/>
              </a:rPr>
              <a:t></a:t>
            </a:r>
            <a:endParaRPr sz="28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36992" y="4511802"/>
            <a:ext cx="2794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Symbol"/>
                <a:cs typeface="Symbol"/>
              </a:rPr>
              <a:t></a:t>
            </a:r>
            <a:endParaRPr sz="28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3102" y="1117091"/>
            <a:ext cx="0" cy="340995"/>
          </a:xfrm>
          <a:custGeom>
            <a:avLst/>
            <a:gdLst/>
            <a:ahLst/>
            <a:cxnLst/>
            <a:rect l="l" t="t" r="r" b="b"/>
            <a:pathLst>
              <a:path h="340994">
                <a:moveTo>
                  <a:pt x="0" y="0"/>
                </a:moveTo>
                <a:lnTo>
                  <a:pt x="0" y="34061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2796" y="1117091"/>
            <a:ext cx="0" cy="340995"/>
          </a:xfrm>
          <a:custGeom>
            <a:avLst/>
            <a:gdLst/>
            <a:ahLst/>
            <a:cxnLst/>
            <a:rect l="l" t="t" r="r" b="b"/>
            <a:pathLst>
              <a:path h="340994">
                <a:moveTo>
                  <a:pt x="0" y="0"/>
                </a:moveTo>
                <a:lnTo>
                  <a:pt x="0" y="34061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58661" y="114300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89653" y="157353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17207" y="1599438"/>
            <a:ext cx="0" cy="288925"/>
          </a:xfrm>
          <a:custGeom>
            <a:avLst/>
            <a:gdLst/>
            <a:ahLst/>
            <a:cxnLst/>
            <a:rect l="l" t="t" r="r" b="b"/>
            <a:pathLst>
              <a:path h="288925">
                <a:moveTo>
                  <a:pt x="0" y="0"/>
                </a:moveTo>
                <a:lnTo>
                  <a:pt x="0" y="28879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5096" y="279806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14978" y="279806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90082" y="2797301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66509" y="319811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78345" y="319811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41241" y="4448555"/>
            <a:ext cx="0" cy="290830"/>
          </a:xfrm>
          <a:custGeom>
            <a:avLst/>
            <a:gdLst/>
            <a:ahLst/>
            <a:cxnLst/>
            <a:rect l="l" t="t" r="r" b="b"/>
            <a:pathLst>
              <a:path h="290829">
                <a:moveTo>
                  <a:pt x="0" y="0"/>
                </a:moveTo>
                <a:lnTo>
                  <a:pt x="0" y="29032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41541" y="114300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34328" y="1599438"/>
            <a:ext cx="0" cy="288925"/>
          </a:xfrm>
          <a:custGeom>
            <a:avLst/>
            <a:gdLst/>
            <a:ahLst/>
            <a:cxnLst/>
            <a:rect l="l" t="t" r="r" b="b"/>
            <a:pathLst>
              <a:path h="288925">
                <a:moveTo>
                  <a:pt x="0" y="0"/>
                </a:moveTo>
                <a:lnTo>
                  <a:pt x="0" y="28879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01155" y="279806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21835" y="319811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17520" y="4009644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0"/>
                </a:moveTo>
                <a:lnTo>
                  <a:pt x="0" y="29336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76621" y="4008882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0"/>
                </a:moveTo>
                <a:lnTo>
                  <a:pt x="0" y="29337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59602" y="4008882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0"/>
                </a:moveTo>
                <a:lnTo>
                  <a:pt x="0" y="29337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61865" y="4593335"/>
            <a:ext cx="1565910" cy="0"/>
          </a:xfrm>
          <a:custGeom>
            <a:avLst/>
            <a:gdLst/>
            <a:ahLst/>
            <a:cxnLst/>
            <a:rect l="l" t="t" r="r" b="b"/>
            <a:pathLst>
              <a:path w="1565910">
                <a:moveTo>
                  <a:pt x="0" y="0"/>
                </a:moveTo>
                <a:lnTo>
                  <a:pt x="156591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162045" y="4395978"/>
            <a:ext cx="67818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H</a:t>
            </a:r>
            <a:r>
              <a:rPr sz="1350" spc="360" dirty="0">
                <a:latin typeface="Verdana"/>
                <a:cs typeface="Verdana"/>
              </a:rPr>
              <a:t> </a:t>
            </a:r>
            <a:r>
              <a:rPr sz="1900" dirty="0">
                <a:latin typeface="Symbol"/>
                <a:cs typeface="Symbol"/>
              </a:rPr>
              <a:t></a:t>
            </a:r>
            <a:r>
              <a:rPr sz="1350" dirty="0">
                <a:latin typeface="Verdana"/>
                <a:cs typeface="Verdana"/>
              </a:rPr>
              <a:t>j</a:t>
            </a:r>
            <a:r>
              <a:rPr sz="1350" dirty="0">
                <a:latin typeface="Symbol"/>
                <a:cs typeface="Symbol"/>
              </a:rPr>
              <a:t></a:t>
            </a:r>
            <a:r>
              <a:rPr sz="1350" spc="15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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567429" y="-47498"/>
            <a:ext cx="200278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Example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33400" y="728218"/>
            <a:ext cx="46101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invariance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applied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Butterworth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42820" y="1043431"/>
            <a:ext cx="230505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71245" algn="l"/>
              </a:tabLst>
            </a:pP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6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20" dirty="0">
                <a:latin typeface="Verdana"/>
                <a:cs typeface="Verdana"/>
              </a:rPr>
              <a:t> </a:t>
            </a:r>
            <a:r>
              <a:rPr sz="1350" spc="-20" dirty="0">
                <a:latin typeface="Verdana"/>
                <a:cs typeface="Verdana"/>
              </a:rPr>
              <a:t>89125</a:t>
            </a:r>
            <a:r>
              <a:rPr sz="1350" dirty="0">
                <a:latin typeface="Verdana"/>
                <a:cs typeface="Verdana"/>
              </a:rPr>
              <a:t>	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47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H</a:t>
            </a:r>
            <a:r>
              <a:rPr sz="2200" spc="-10" dirty="0">
                <a:latin typeface="Symbol"/>
                <a:cs typeface="Symbol"/>
              </a:rPr>
              <a:t></a:t>
            </a:r>
            <a:r>
              <a:rPr sz="1350" spc="-10" dirty="0">
                <a:latin typeface="Verdana"/>
                <a:cs typeface="Verdana"/>
              </a:rPr>
              <a:t>e</a:t>
            </a:r>
            <a:r>
              <a:rPr sz="1350" spc="-220" dirty="0">
                <a:latin typeface="Verdana"/>
                <a:cs typeface="Verdana"/>
              </a:rPr>
              <a:t> </a:t>
            </a:r>
            <a:r>
              <a:rPr sz="1350" baseline="24691" dirty="0">
                <a:latin typeface="Verdana"/>
                <a:cs typeface="Verdana"/>
              </a:rPr>
              <a:t>j</a:t>
            </a:r>
            <a:r>
              <a:rPr sz="1350" baseline="24691" dirty="0">
                <a:latin typeface="Symbol"/>
                <a:cs typeface="Symbol"/>
              </a:rPr>
              <a:t></a:t>
            </a:r>
            <a:r>
              <a:rPr sz="1350" spc="240" baseline="24691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</a:t>
            </a:r>
            <a:r>
              <a:rPr sz="2200" spc="19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32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37784" y="1154938"/>
            <a:ext cx="138620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0"/>
              </a:spcBef>
              <a:tabLst>
                <a:tab pos="487680" algn="l"/>
                <a:tab pos="746760" algn="l"/>
              </a:tabLst>
            </a:pPr>
            <a:r>
              <a:rPr sz="1350" dirty="0">
                <a:latin typeface="Verdana"/>
                <a:cs typeface="Verdana"/>
              </a:rPr>
              <a:t>0</a:t>
            </a:r>
            <a:r>
              <a:rPr sz="1350" spc="385" dirty="0">
                <a:latin typeface="Verdana"/>
                <a:cs typeface="Verdana"/>
              </a:rPr>
              <a:t> </a:t>
            </a:r>
            <a:r>
              <a:rPr sz="1350" spc="-60" dirty="0">
                <a:latin typeface="Symbol"/>
                <a:cs typeface="Symbol"/>
              </a:rPr>
              <a:t>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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16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8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25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2</a:t>
            </a:r>
            <a:r>
              <a:rPr sz="1350" spc="-190" dirty="0">
                <a:latin typeface="Verdana"/>
                <a:cs typeface="Verdana"/>
              </a:rPr>
              <a:t> </a:t>
            </a:r>
            <a:r>
              <a:rPr sz="1350" spc="-50" dirty="0">
                <a:latin typeface="Symbol"/>
                <a:cs typeface="Symbol"/>
              </a:rPr>
              <a:t></a:t>
            </a:r>
            <a:endParaRPr sz="135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tabLst>
                <a:tab pos="822960" algn="l"/>
                <a:tab pos="1078865" algn="l"/>
              </a:tabLst>
            </a:pP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204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45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3</a:t>
            </a:r>
            <a:r>
              <a:rPr sz="1350" spc="-21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</a:t>
            </a:r>
            <a:r>
              <a:rPr sz="1350" spc="47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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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19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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65576" y="1500886"/>
            <a:ext cx="168465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H</a:t>
            </a:r>
            <a:r>
              <a:rPr sz="2200" dirty="0">
                <a:latin typeface="Symbol"/>
                <a:cs typeface="Symbol"/>
              </a:rPr>
              <a:t></a:t>
            </a:r>
            <a:r>
              <a:rPr sz="1350" dirty="0">
                <a:latin typeface="Verdana"/>
                <a:cs typeface="Verdana"/>
              </a:rPr>
              <a:t>e</a:t>
            </a:r>
            <a:r>
              <a:rPr sz="1350" spc="-150" dirty="0">
                <a:latin typeface="Verdana"/>
                <a:cs typeface="Verdana"/>
              </a:rPr>
              <a:t> </a:t>
            </a:r>
            <a:r>
              <a:rPr sz="1350" baseline="24691" dirty="0">
                <a:latin typeface="Verdana"/>
                <a:cs typeface="Verdana"/>
              </a:rPr>
              <a:t>j</a:t>
            </a:r>
            <a:r>
              <a:rPr sz="1350" baseline="24691" dirty="0">
                <a:latin typeface="Symbol"/>
                <a:cs typeface="Symbol"/>
              </a:rPr>
              <a:t></a:t>
            </a:r>
            <a:r>
              <a:rPr sz="1350" spc="225" baseline="24691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</a:t>
            </a:r>
            <a:r>
              <a:rPr sz="2200" spc="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45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0.17783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7745" y="1867662"/>
            <a:ext cx="6027420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5445" indent="-347345">
              <a:lnSpc>
                <a:spcPts val="2350"/>
              </a:lnSpc>
              <a:spcBef>
                <a:spcPts val="95"/>
              </a:spcBef>
              <a:buChar char="•"/>
              <a:tabLst>
                <a:tab pos="385445" algn="l"/>
              </a:tabLst>
            </a:pPr>
            <a:r>
              <a:rPr sz="2000" dirty="0">
                <a:latin typeface="Times New Roman"/>
                <a:cs typeface="Times New Roman"/>
              </a:rPr>
              <a:t>Since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sampling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rate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25" baseline="-12345" dirty="0">
                <a:latin typeface="Times New Roman"/>
                <a:cs typeface="Times New Roman"/>
              </a:rPr>
              <a:t>d</a:t>
            </a:r>
            <a:r>
              <a:rPr sz="2025" spc="67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cancels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assume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25" spc="-30" baseline="-12345" dirty="0">
                <a:latin typeface="Times New Roman"/>
                <a:cs typeface="Times New Roman"/>
              </a:rPr>
              <a:t>d</a:t>
            </a:r>
            <a:r>
              <a:rPr sz="2000" spc="-20" dirty="0">
                <a:latin typeface="Times New Roman"/>
                <a:cs typeface="Times New Roman"/>
              </a:rPr>
              <a:t>=1</a:t>
            </a:r>
            <a:endParaRPr sz="2000">
              <a:latin typeface="Times New Roman"/>
              <a:cs typeface="Times New Roman"/>
            </a:endParaRPr>
          </a:p>
          <a:p>
            <a:pPr marL="385445" indent="-347345">
              <a:lnSpc>
                <a:spcPts val="2350"/>
              </a:lnSpc>
              <a:buFont typeface="Arial MT"/>
              <a:buChar char="•"/>
              <a:tabLst>
                <a:tab pos="385445" algn="l"/>
              </a:tabLst>
            </a:pPr>
            <a:r>
              <a:rPr sz="2000" dirty="0">
                <a:latin typeface="Times New Roman"/>
                <a:cs typeface="Times New Roman"/>
              </a:rPr>
              <a:t>Map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spec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continuous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time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82876" y="2743200"/>
            <a:ext cx="222059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39494" algn="l"/>
                <a:tab pos="1261745" algn="l"/>
              </a:tabLst>
            </a:pPr>
            <a:r>
              <a:rPr sz="1300" dirty="0">
                <a:latin typeface="Verdana"/>
                <a:cs typeface="Verdana"/>
              </a:rPr>
              <a:t>0</a:t>
            </a:r>
            <a:r>
              <a:rPr sz="1300" spc="-204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.</a:t>
            </a:r>
            <a:r>
              <a:rPr sz="1300" spc="-30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89125</a:t>
            </a:r>
            <a:r>
              <a:rPr sz="1300" dirty="0">
                <a:latin typeface="Verdana"/>
                <a:cs typeface="Verdana"/>
              </a:rPr>
              <a:t>	</a:t>
            </a:r>
            <a:r>
              <a:rPr sz="1300" spc="-50" dirty="0">
                <a:latin typeface="Symbol"/>
                <a:cs typeface="Symbol"/>
              </a:rPr>
              <a:t>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Verdana"/>
                <a:cs typeface="Verdana"/>
              </a:rPr>
              <a:t>H</a:t>
            </a:r>
            <a:r>
              <a:rPr sz="1300" spc="-285" dirty="0">
                <a:latin typeface="Verdana"/>
                <a:cs typeface="Verdana"/>
              </a:rPr>
              <a:t> </a:t>
            </a:r>
            <a:r>
              <a:rPr sz="1850" dirty="0">
                <a:latin typeface="Symbol"/>
                <a:cs typeface="Symbol"/>
              </a:rPr>
              <a:t></a:t>
            </a:r>
            <a:r>
              <a:rPr sz="1300" dirty="0">
                <a:latin typeface="Verdana"/>
                <a:cs typeface="Verdana"/>
              </a:rPr>
              <a:t>j</a:t>
            </a:r>
            <a:r>
              <a:rPr sz="1300" dirty="0">
                <a:latin typeface="Symbol"/>
                <a:cs typeface="Symbol"/>
              </a:rPr>
              <a:t></a:t>
            </a:r>
            <a:r>
              <a:rPr sz="1300" spc="14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</a:t>
            </a:r>
            <a:r>
              <a:rPr sz="1850" spc="409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</a:t>
            </a:r>
            <a:r>
              <a:rPr sz="1300" spc="390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91229" y="3142488"/>
            <a:ext cx="153289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dirty="0">
                <a:latin typeface="Verdana"/>
                <a:cs typeface="Verdana"/>
              </a:rPr>
              <a:t>H</a:t>
            </a:r>
            <a:r>
              <a:rPr sz="1300" spc="-245" dirty="0">
                <a:latin typeface="Verdana"/>
                <a:cs typeface="Verdana"/>
              </a:rPr>
              <a:t> </a:t>
            </a:r>
            <a:r>
              <a:rPr sz="1850" spc="50" dirty="0">
                <a:latin typeface="Symbol"/>
                <a:cs typeface="Symbol"/>
              </a:rPr>
              <a:t></a:t>
            </a:r>
            <a:r>
              <a:rPr sz="1300" spc="50" dirty="0">
                <a:latin typeface="Verdana"/>
                <a:cs typeface="Verdana"/>
              </a:rPr>
              <a:t>j</a:t>
            </a:r>
            <a:r>
              <a:rPr sz="1300" spc="50" dirty="0">
                <a:latin typeface="Symbol"/>
                <a:cs typeface="Symbol"/>
              </a:rPr>
              <a:t></a:t>
            </a:r>
            <a:r>
              <a:rPr sz="1300" spc="19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</a:t>
            </a:r>
            <a:r>
              <a:rPr sz="1850" spc="4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</a:t>
            </a:r>
            <a:r>
              <a:rPr sz="1300" spc="190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Verdana"/>
                <a:cs typeface="Verdana"/>
              </a:rPr>
              <a:t>0.17783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49391" y="2814827"/>
            <a:ext cx="1437640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6725" algn="l"/>
                <a:tab pos="752475" algn="l"/>
              </a:tabLst>
            </a:pPr>
            <a:r>
              <a:rPr sz="1300" dirty="0">
                <a:latin typeface="Verdana"/>
                <a:cs typeface="Verdana"/>
              </a:rPr>
              <a:t>0</a:t>
            </a:r>
            <a:r>
              <a:rPr sz="1300" spc="409" dirty="0">
                <a:latin typeface="Verdana"/>
                <a:cs typeface="Verdana"/>
              </a:rPr>
              <a:t> </a:t>
            </a:r>
            <a:r>
              <a:rPr sz="1300" spc="-50" dirty="0">
                <a:latin typeface="Symbol"/>
                <a:cs typeface="Symbol"/>
              </a:rPr>
              <a:t>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50" dirty="0">
                <a:latin typeface="Symbol"/>
                <a:cs typeface="Symbol"/>
              </a:rPr>
              <a:t>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Symbol"/>
                <a:cs typeface="Symbol"/>
              </a:rPr>
              <a:t></a:t>
            </a:r>
            <a:r>
              <a:rPr sz="1300" spc="229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Verdana"/>
                <a:cs typeface="Verdana"/>
              </a:rPr>
              <a:t>0</a:t>
            </a:r>
            <a:r>
              <a:rPr sz="1300" spc="-16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.</a:t>
            </a:r>
            <a:r>
              <a:rPr sz="1300" spc="-28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</a:t>
            </a:r>
            <a:r>
              <a:rPr sz="1300" spc="-135" dirty="0">
                <a:latin typeface="Verdana"/>
                <a:cs typeface="Verdana"/>
              </a:rPr>
              <a:t> </a:t>
            </a:r>
            <a:r>
              <a:rPr sz="1300" spc="-50" dirty="0">
                <a:latin typeface="Symbol"/>
                <a:cs typeface="Symbol"/>
              </a:rPr>
              <a:t></a:t>
            </a:r>
            <a:endParaRPr sz="13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Symbol"/>
              <a:cs typeface="Symbol"/>
            </a:endParaRPr>
          </a:p>
          <a:p>
            <a:pPr marL="73660">
              <a:lnSpc>
                <a:spcPct val="100000"/>
              </a:lnSpc>
              <a:tabLst>
                <a:tab pos="883919" algn="l"/>
                <a:tab pos="1170305" algn="l"/>
              </a:tabLst>
            </a:pPr>
            <a:r>
              <a:rPr sz="1300" dirty="0">
                <a:latin typeface="Verdana"/>
                <a:cs typeface="Verdana"/>
              </a:rPr>
              <a:t>0</a:t>
            </a:r>
            <a:r>
              <a:rPr sz="1300" spc="-16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.</a:t>
            </a:r>
            <a:r>
              <a:rPr sz="1300" spc="-28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</a:t>
            </a:r>
            <a:r>
              <a:rPr sz="1300" spc="-165" dirty="0">
                <a:latin typeface="Verdana"/>
                <a:cs typeface="Verdana"/>
              </a:rPr>
              <a:t> </a:t>
            </a:r>
            <a:r>
              <a:rPr sz="1300" dirty="0">
                <a:latin typeface="Symbol"/>
                <a:cs typeface="Symbol"/>
              </a:rPr>
              <a:t></a:t>
            </a:r>
            <a:r>
              <a:rPr sz="1300" spc="95" dirty="0">
                <a:latin typeface="Times New Roman"/>
                <a:cs typeface="Times New Roman"/>
              </a:rPr>
              <a:t>  </a:t>
            </a:r>
            <a:r>
              <a:rPr sz="1300" spc="-50" dirty="0">
                <a:latin typeface="Symbol"/>
                <a:cs typeface="Symbol"/>
              </a:rPr>
              <a:t>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50" dirty="0">
                <a:latin typeface="Symbol"/>
                <a:cs typeface="Symbol"/>
              </a:rPr>
              <a:t>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Symbol"/>
                <a:cs typeface="Symbol"/>
              </a:rPr>
              <a:t></a:t>
            </a:r>
            <a:r>
              <a:rPr sz="1300" spc="240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Symbol"/>
                <a:cs typeface="Symbol"/>
              </a:rPr>
              <a:t>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0191" y="3361392"/>
            <a:ext cx="6518275" cy="90868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372745" indent="-347345">
              <a:lnSpc>
                <a:spcPct val="100000"/>
              </a:lnSpc>
              <a:spcBef>
                <a:spcPts val="1260"/>
              </a:spcBef>
              <a:buChar char="•"/>
              <a:tabLst>
                <a:tab pos="372745" algn="l"/>
              </a:tabLst>
            </a:pPr>
            <a:r>
              <a:rPr sz="2000" dirty="0">
                <a:latin typeface="Times New Roman"/>
                <a:cs typeface="Times New Roman"/>
              </a:rPr>
              <a:t>Butterworth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monotonic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spec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satisfied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if</a:t>
            </a:r>
            <a:endParaRPr sz="2000">
              <a:latin typeface="Times New Roman"/>
              <a:cs typeface="Times New Roman"/>
            </a:endParaRPr>
          </a:p>
          <a:p>
            <a:pPr marL="1530985">
              <a:lnSpc>
                <a:spcPct val="100000"/>
              </a:lnSpc>
              <a:spcBef>
                <a:spcPts val="1110"/>
              </a:spcBef>
              <a:tabLst>
                <a:tab pos="3888740" algn="l"/>
                <a:tab pos="4471035" algn="l"/>
              </a:tabLst>
            </a:pPr>
            <a:r>
              <a:rPr sz="1350" dirty="0">
                <a:latin typeface="Verdana"/>
                <a:cs typeface="Verdana"/>
              </a:rPr>
              <a:t>H</a:t>
            </a:r>
            <a:r>
              <a:rPr sz="1350" spc="-260" dirty="0">
                <a:latin typeface="Verdana"/>
                <a:cs typeface="Verdana"/>
              </a:rPr>
              <a:t> </a:t>
            </a:r>
            <a:r>
              <a:rPr sz="1200" baseline="-24305" dirty="0">
                <a:latin typeface="Verdana"/>
                <a:cs typeface="Verdana"/>
              </a:rPr>
              <a:t>c</a:t>
            </a:r>
            <a:r>
              <a:rPr sz="1200" spc="315" baseline="-24305" dirty="0">
                <a:latin typeface="Verdana"/>
                <a:cs typeface="Verdana"/>
              </a:rPr>
              <a:t> </a:t>
            </a:r>
            <a:r>
              <a:rPr sz="1900" spc="-30" dirty="0">
                <a:latin typeface="Symbol"/>
                <a:cs typeface="Symbol"/>
              </a:rPr>
              <a:t></a:t>
            </a:r>
            <a:r>
              <a:rPr sz="1350" spc="-30" dirty="0">
                <a:latin typeface="Verdana"/>
                <a:cs typeface="Verdana"/>
              </a:rPr>
              <a:t>j0</a:t>
            </a:r>
            <a:r>
              <a:rPr sz="1350" spc="-215" dirty="0">
                <a:latin typeface="Verdana"/>
                <a:cs typeface="Verdana"/>
              </a:rPr>
              <a:t> </a:t>
            </a:r>
            <a:r>
              <a:rPr sz="1350" spc="-25" dirty="0">
                <a:latin typeface="Verdana"/>
                <a:cs typeface="Verdana"/>
              </a:rPr>
              <a:t>.2</a:t>
            </a:r>
            <a:r>
              <a:rPr sz="1350" spc="-14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</a:t>
            </a:r>
            <a:r>
              <a:rPr sz="1350" spc="-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</a:t>
            </a:r>
            <a:r>
              <a:rPr sz="1900" spc="40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</a:t>
            </a:r>
            <a:r>
              <a:rPr sz="1350" spc="46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200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.89125</a:t>
            </a:r>
            <a:r>
              <a:rPr sz="1350" dirty="0">
                <a:latin typeface="Verdana"/>
                <a:cs typeface="Verdana"/>
              </a:rPr>
              <a:t>	</a:t>
            </a:r>
            <a:r>
              <a:rPr sz="1350" spc="-25" dirty="0">
                <a:latin typeface="Verdana"/>
                <a:cs typeface="Verdana"/>
              </a:rPr>
              <a:t>and</a:t>
            </a:r>
            <a:r>
              <a:rPr sz="1350" dirty="0">
                <a:latin typeface="Verdana"/>
                <a:cs typeface="Verdana"/>
              </a:rPr>
              <a:t>	H</a:t>
            </a:r>
            <a:r>
              <a:rPr sz="1350" spc="-215" dirty="0">
                <a:latin typeface="Verdana"/>
                <a:cs typeface="Verdana"/>
              </a:rPr>
              <a:t> </a:t>
            </a:r>
            <a:r>
              <a:rPr sz="1200" baseline="-24305" dirty="0">
                <a:latin typeface="Verdana"/>
                <a:cs typeface="Verdana"/>
              </a:rPr>
              <a:t>c</a:t>
            </a:r>
            <a:r>
              <a:rPr sz="1200" spc="225" baseline="-24305" dirty="0">
                <a:latin typeface="Verdana"/>
                <a:cs typeface="Verdana"/>
              </a:rPr>
              <a:t> </a:t>
            </a:r>
            <a:r>
              <a:rPr sz="1900" spc="-10" dirty="0">
                <a:latin typeface="Symbol"/>
                <a:cs typeface="Symbol"/>
              </a:rPr>
              <a:t></a:t>
            </a:r>
            <a:r>
              <a:rPr sz="1350" spc="-10" dirty="0">
                <a:latin typeface="Verdana"/>
                <a:cs typeface="Verdana"/>
              </a:rPr>
              <a:t>j0</a:t>
            </a:r>
            <a:r>
              <a:rPr sz="1350" spc="-215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.3</a:t>
            </a:r>
            <a:r>
              <a:rPr sz="1350" spc="-19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</a:t>
            </a:r>
            <a:r>
              <a:rPr sz="1350" spc="-5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</a:t>
            </a:r>
            <a:r>
              <a:rPr sz="1900" spc="15" dirty="0">
                <a:latin typeface="Times New Roman"/>
                <a:cs typeface="Times New Roman"/>
              </a:rPr>
              <a:t>  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24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0.17783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60038" y="4355083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52315" y="4430267"/>
            <a:ext cx="12001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57826" y="4290821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23590" y="4653788"/>
            <a:ext cx="85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41291" y="4581905"/>
            <a:ext cx="115379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25" baseline="2057" dirty="0">
                <a:latin typeface="Verdana"/>
                <a:cs typeface="Verdana"/>
              </a:rPr>
              <a:t>1</a:t>
            </a:r>
            <a:r>
              <a:rPr sz="2025" spc="232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Symbol"/>
                <a:cs typeface="Symbol"/>
              </a:rPr>
              <a:t></a:t>
            </a:r>
            <a:r>
              <a:rPr sz="2025" spc="592" baseline="2057" dirty="0">
                <a:latin typeface="Times New Roman"/>
                <a:cs typeface="Times New Roman"/>
              </a:rPr>
              <a:t> </a:t>
            </a:r>
            <a:r>
              <a:rPr sz="2850" baseline="1461" dirty="0">
                <a:latin typeface="Symbol"/>
                <a:cs typeface="Symbol"/>
              </a:rPr>
              <a:t></a:t>
            </a:r>
            <a:r>
              <a:rPr sz="2025" baseline="2057" dirty="0">
                <a:latin typeface="Verdana"/>
                <a:cs typeface="Verdana"/>
              </a:rPr>
              <a:t>j</a:t>
            </a:r>
            <a:r>
              <a:rPr sz="2025" baseline="2057" dirty="0">
                <a:latin typeface="Symbol"/>
                <a:cs typeface="Symbol"/>
              </a:rPr>
              <a:t></a:t>
            </a:r>
            <a:r>
              <a:rPr sz="2025" spc="172" baseline="2057" dirty="0">
                <a:latin typeface="Times New Roman"/>
                <a:cs typeface="Times New Roman"/>
              </a:rPr>
              <a:t>  </a:t>
            </a:r>
            <a:r>
              <a:rPr sz="2025" baseline="2057" dirty="0">
                <a:latin typeface="Verdana"/>
                <a:cs typeface="Verdana"/>
              </a:rPr>
              <a:t>/</a:t>
            </a:r>
            <a:r>
              <a:rPr sz="2025" spc="419" baseline="2057" dirty="0">
                <a:latin typeface="Verdana"/>
                <a:cs typeface="Verdana"/>
              </a:rPr>
              <a:t> </a:t>
            </a:r>
            <a:r>
              <a:rPr sz="1350" spc="-25" dirty="0">
                <a:latin typeface="Verdana"/>
                <a:cs typeface="Verdana"/>
              </a:rPr>
              <a:t>j</a:t>
            </a:r>
            <a:r>
              <a:rPr sz="1350" spc="-25" dirty="0">
                <a:latin typeface="Symbol"/>
                <a:cs typeface="Symbol"/>
              </a:rPr>
              <a:t>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33314" y="4810759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49900" y="4717034"/>
            <a:ext cx="10604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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01208" y="4754879"/>
            <a:ext cx="18351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20" dirty="0">
                <a:latin typeface="Verdana"/>
                <a:cs typeface="Verdana"/>
              </a:rPr>
              <a:t>2</a:t>
            </a:r>
            <a:r>
              <a:rPr sz="800" spc="-140" dirty="0">
                <a:latin typeface="Verdana"/>
                <a:cs typeface="Verdana"/>
              </a:rPr>
              <a:t> </a:t>
            </a:r>
            <a:r>
              <a:rPr sz="800" spc="-50" dirty="0">
                <a:latin typeface="Verdana"/>
                <a:cs typeface="Verdana"/>
              </a:rPr>
              <a:t>N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7745" y="4879339"/>
            <a:ext cx="51479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85445" algn="l"/>
              </a:tabLst>
            </a:pPr>
            <a:r>
              <a:rPr sz="2000" dirty="0">
                <a:latin typeface="Times New Roman"/>
                <a:cs typeface="Times New Roman"/>
              </a:rPr>
              <a:t>Determine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</a:t>
            </a:r>
            <a:r>
              <a:rPr sz="1950" baseline="-6410" dirty="0">
                <a:latin typeface="Times New Roman"/>
                <a:cs typeface="Times New Roman"/>
              </a:rPr>
              <a:t>c</a:t>
            </a:r>
            <a:r>
              <a:rPr sz="1950" spc="165" baseline="-64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satisfy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these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conditions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89959" y="157353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41953" y="3197351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30729" y="4009644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0"/>
                </a:moveTo>
                <a:lnTo>
                  <a:pt x="0" y="29336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59251" y="4448555"/>
            <a:ext cx="0" cy="290830"/>
          </a:xfrm>
          <a:custGeom>
            <a:avLst/>
            <a:gdLst/>
            <a:ahLst/>
            <a:cxnLst/>
            <a:rect l="l" t="t" r="r" b="b"/>
            <a:pathLst>
              <a:path h="290829">
                <a:moveTo>
                  <a:pt x="0" y="0"/>
                </a:moveTo>
                <a:lnTo>
                  <a:pt x="0" y="29032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5063" y="4123563"/>
            <a:ext cx="8083550" cy="0"/>
          </a:xfrm>
          <a:custGeom>
            <a:avLst/>
            <a:gdLst/>
            <a:ahLst/>
            <a:cxnLst/>
            <a:rect l="l" t="t" r="r" b="b"/>
            <a:pathLst>
              <a:path w="8083550">
                <a:moveTo>
                  <a:pt x="0" y="0"/>
                </a:moveTo>
                <a:lnTo>
                  <a:pt x="808329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89682" y="-94742"/>
            <a:ext cx="35375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0" dirty="0">
                <a:latin typeface="Calibri"/>
                <a:cs typeface="Calibri"/>
              </a:rPr>
              <a:t>Example</a:t>
            </a:r>
            <a:r>
              <a:rPr u="none" spc="-210" dirty="0">
                <a:latin typeface="Calibri"/>
                <a:cs typeface="Calibri"/>
              </a:rPr>
              <a:t> </a:t>
            </a:r>
            <a:r>
              <a:rPr u="none" spc="-10" dirty="0">
                <a:latin typeface="Calibri"/>
                <a:cs typeface="Calibri"/>
              </a:rPr>
              <a:t>Cont’d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3400" y="719836"/>
            <a:ext cx="290893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5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200" dirty="0">
                <a:latin typeface="Calibri"/>
                <a:cs typeface="Calibri"/>
              </a:rPr>
              <a:t>Satisfy</a:t>
            </a:r>
            <a:r>
              <a:rPr sz="2200" spc="-1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both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constrains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71104" y="983488"/>
            <a:ext cx="177165" cy="74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20"/>
              </a:lnSpc>
              <a:spcBef>
                <a:spcPts val="100"/>
              </a:spcBef>
            </a:pPr>
            <a:r>
              <a:rPr sz="1350" dirty="0">
                <a:latin typeface="Symbol"/>
                <a:cs typeface="Symbol"/>
              </a:rPr>
              <a:t></a:t>
            </a:r>
            <a:r>
              <a:rPr sz="1350" spc="-140" dirty="0">
                <a:latin typeface="Times New Roman"/>
                <a:cs typeface="Times New Roman"/>
              </a:rPr>
              <a:t> </a:t>
            </a:r>
            <a:r>
              <a:rPr sz="750" spc="-50" dirty="0">
                <a:latin typeface="Verdana"/>
                <a:cs typeface="Verdana"/>
              </a:rPr>
              <a:t>2</a:t>
            </a:r>
            <a:endParaRPr sz="750">
              <a:latin typeface="Verdana"/>
              <a:cs typeface="Verdana"/>
            </a:endParaRPr>
          </a:p>
          <a:p>
            <a:pPr marL="14604">
              <a:lnSpc>
                <a:spcPts val="1520"/>
              </a:lnSpc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7552" y="1167129"/>
            <a:ext cx="279590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3144" algn="l"/>
                <a:tab pos="1429385" algn="l"/>
                <a:tab pos="2716530" algn="l"/>
              </a:tabLst>
            </a:pPr>
            <a:r>
              <a:rPr sz="2025" baseline="2057" dirty="0">
                <a:latin typeface="Verdana"/>
                <a:cs typeface="Verdana"/>
              </a:rPr>
              <a:t>1</a:t>
            </a:r>
            <a:r>
              <a:rPr sz="2025" spc="330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Symbol"/>
                <a:cs typeface="Symbol"/>
              </a:rPr>
              <a:t></a:t>
            </a:r>
            <a:r>
              <a:rPr sz="2025" spc="592" baseline="2057" dirty="0">
                <a:latin typeface="Times New Roman"/>
                <a:cs typeface="Times New Roman"/>
              </a:rPr>
              <a:t> </a:t>
            </a:r>
            <a:r>
              <a:rPr sz="2025" spc="-75" baseline="4115" dirty="0">
                <a:latin typeface="Symbol"/>
                <a:cs typeface="Symbol"/>
              </a:rPr>
              <a:t>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025" spc="-75" baseline="4115" dirty="0">
                <a:latin typeface="Symbol"/>
                <a:cs typeface="Symbol"/>
              </a:rPr>
              <a:t></a:t>
            </a:r>
            <a:r>
              <a:rPr sz="2025" baseline="4115" dirty="0">
                <a:latin typeface="Times New Roman"/>
                <a:cs typeface="Times New Roman"/>
              </a:rPr>
              <a:t>	</a:t>
            </a:r>
            <a:r>
              <a:rPr sz="2025" baseline="2057" dirty="0">
                <a:latin typeface="Symbol"/>
                <a:cs typeface="Symbol"/>
              </a:rPr>
              <a:t></a:t>
            </a:r>
            <a:r>
              <a:rPr sz="2025" spc="719" baseline="2057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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72940" y="1164844"/>
            <a:ext cx="33718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25" dirty="0">
                <a:latin typeface="Verdana"/>
                <a:cs typeface="Verdana"/>
              </a:rPr>
              <a:t>and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7970" y="1164844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46090" y="1148841"/>
            <a:ext cx="18446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3440" algn="l"/>
                <a:tab pos="1226185" algn="l"/>
                <a:tab pos="1831339" algn="l"/>
              </a:tabLst>
            </a:pPr>
            <a:r>
              <a:rPr sz="2025" baseline="-4115" dirty="0">
                <a:latin typeface="Symbol"/>
                <a:cs typeface="Symbol"/>
              </a:rPr>
              <a:t></a:t>
            </a:r>
            <a:r>
              <a:rPr sz="2025" spc="607" baseline="-4115" dirty="0">
                <a:latin typeface="Times New Roman"/>
                <a:cs typeface="Times New Roman"/>
              </a:rPr>
              <a:t> </a:t>
            </a:r>
            <a:r>
              <a:rPr sz="1350" spc="-60" dirty="0">
                <a:latin typeface="Symbol"/>
                <a:cs typeface="Symbol"/>
              </a:rPr>
              <a:t>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50" u="sng" spc="-5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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025" u="sng" baseline="-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</a:t>
            </a:r>
            <a:r>
              <a:rPr sz="2025" u="sng" spc="697" baseline="-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25" u="sng" spc="-75" baseline="-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</a:t>
            </a:r>
            <a:r>
              <a:rPr sz="2025" u="sng" baseline="-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025" baseline="-4115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33523" y="1286002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2108" y="1251204"/>
            <a:ext cx="749300" cy="5073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375"/>
              </a:spcBef>
            </a:pPr>
            <a:r>
              <a:rPr sz="1350" spc="-50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  <a:tabLst>
                <a:tab pos="669925" algn="l"/>
              </a:tabLst>
            </a:pPr>
            <a:r>
              <a:rPr sz="1350" spc="-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9223" y="1248155"/>
            <a:ext cx="93980" cy="5130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400"/>
              </a:spcBef>
            </a:pPr>
            <a:r>
              <a:rPr sz="1350" spc="-50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350" spc="-50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78702" y="1248155"/>
            <a:ext cx="97155" cy="5130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  <a:p>
            <a:pPr marL="17780">
              <a:lnSpc>
                <a:spcPct val="100000"/>
              </a:lnSpc>
              <a:spcBef>
                <a:spcPts val="300"/>
              </a:spcBef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80964" y="1011682"/>
            <a:ext cx="19634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tabLst>
                <a:tab pos="1289050" algn="l"/>
                <a:tab pos="1815464" algn="l"/>
              </a:tabLst>
            </a:pPr>
            <a:r>
              <a:rPr sz="2025" baseline="4115" dirty="0">
                <a:latin typeface="Symbol"/>
                <a:cs typeface="Symbol"/>
              </a:rPr>
              <a:t></a:t>
            </a:r>
            <a:r>
              <a:rPr sz="2025" spc="82" baseline="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90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40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3</a:t>
            </a:r>
            <a:r>
              <a:rPr sz="1350" spc="-23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</a:t>
            </a:r>
            <a:r>
              <a:rPr sz="1350" spc="155" dirty="0">
                <a:latin typeface="Times New Roman"/>
                <a:cs typeface="Times New Roman"/>
              </a:rPr>
              <a:t> </a:t>
            </a:r>
            <a:r>
              <a:rPr sz="2025" baseline="4115" dirty="0">
                <a:latin typeface="Symbol"/>
                <a:cs typeface="Symbol"/>
              </a:rPr>
              <a:t></a:t>
            </a:r>
            <a:r>
              <a:rPr sz="2025" spc="-37" baseline="4115" dirty="0">
                <a:latin typeface="Times New Roman"/>
                <a:cs typeface="Times New Roman"/>
              </a:rPr>
              <a:t> </a:t>
            </a:r>
            <a:r>
              <a:rPr sz="1125" baseline="11111" dirty="0">
                <a:latin typeface="Verdana"/>
                <a:cs typeface="Verdana"/>
              </a:rPr>
              <a:t>2</a:t>
            </a:r>
            <a:r>
              <a:rPr sz="1125" spc="-232" baseline="11111" dirty="0">
                <a:latin typeface="Verdana"/>
                <a:cs typeface="Verdana"/>
              </a:rPr>
              <a:t> </a:t>
            </a:r>
            <a:r>
              <a:rPr sz="1125" spc="-75" baseline="11111" dirty="0">
                <a:latin typeface="Verdana"/>
                <a:cs typeface="Verdana"/>
              </a:rPr>
              <a:t>N</a:t>
            </a:r>
            <a:r>
              <a:rPr sz="1125" baseline="11111" dirty="0">
                <a:latin typeface="Verdana"/>
                <a:cs typeface="Verdana"/>
              </a:rPr>
              <a:t>	</a:t>
            </a:r>
            <a:r>
              <a:rPr sz="1350" spc="-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spc="-75" baseline="2057" dirty="0">
                <a:latin typeface="Verdana"/>
                <a:cs typeface="Verdana"/>
              </a:rPr>
              <a:t>1</a:t>
            </a:r>
            <a:endParaRPr sz="2025" baseline="2057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77847" y="1478279"/>
            <a:ext cx="193103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038225" algn="l"/>
              </a:tabLst>
            </a:pPr>
            <a:r>
              <a:rPr sz="1350" dirty="0">
                <a:latin typeface="Symbol"/>
                <a:cs typeface="Symbol"/>
              </a:rPr>
              <a:t>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1125" spc="-75" baseline="-25925" dirty="0">
                <a:latin typeface="Verdana"/>
                <a:cs typeface="Verdana"/>
              </a:rPr>
              <a:t>c</a:t>
            </a:r>
            <a:r>
              <a:rPr sz="1125" baseline="-25925" dirty="0">
                <a:latin typeface="Verdana"/>
                <a:cs typeface="Verdana"/>
              </a:rPr>
              <a:t>	</a:t>
            </a:r>
            <a:r>
              <a:rPr sz="2025" baseline="-4115" dirty="0">
                <a:latin typeface="Symbol"/>
                <a:cs typeface="Symbol"/>
              </a:rPr>
              <a:t></a:t>
            </a:r>
            <a:r>
              <a:rPr sz="2025" spc="37" baseline="-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210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.89125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16782" y="1499615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44615" y="1490471"/>
            <a:ext cx="3041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Symbol"/>
                <a:cs typeface="Symbol"/>
              </a:rPr>
              <a:t>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1125" spc="-75" baseline="-18518" dirty="0">
                <a:latin typeface="Verdana"/>
                <a:cs typeface="Verdana"/>
              </a:rPr>
              <a:t>c</a:t>
            </a:r>
            <a:endParaRPr sz="1125" baseline="-18518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54773" y="1478279"/>
            <a:ext cx="8788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25" baseline="-4115" dirty="0">
                <a:latin typeface="Symbol"/>
                <a:cs typeface="Symbol"/>
              </a:rPr>
              <a:t></a:t>
            </a:r>
            <a:r>
              <a:rPr sz="2025" spc="37" baseline="-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204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.17783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400" y="1729486"/>
            <a:ext cx="354139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200" spc="-10" dirty="0">
                <a:latin typeface="Calibri"/>
                <a:cs typeface="Calibri"/>
              </a:rPr>
              <a:t>Solve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these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equations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get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11402" y="1011682"/>
            <a:ext cx="261048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1307465" algn="l"/>
                <a:tab pos="1834514" algn="l"/>
                <a:tab pos="2420620" algn="l"/>
              </a:tabLst>
            </a:pPr>
            <a:r>
              <a:rPr sz="2025" baseline="4115" dirty="0">
                <a:latin typeface="Symbol"/>
                <a:cs typeface="Symbol"/>
              </a:rPr>
              <a:t></a:t>
            </a:r>
            <a:r>
              <a:rPr sz="2025" spc="75" baseline="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90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40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2</a:t>
            </a:r>
            <a:r>
              <a:rPr sz="1350" spc="-21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</a:t>
            </a:r>
            <a:r>
              <a:rPr sz="1350" spc="150" dirty="0">
                <a:latin typeface="Times New Roman"/>
                <a:cs typeface="Times New Roman"/>
              </a:rPr>
              <a:t> </a:t>
            </a:r>
            <a:r>
              <a:rPr sz="2025" baseline="4115" dirty="0">
                <a:latin typeface="Symbol"/>
                <a:cs typeface="Symbol"/>
              </a:rPr>
              <a:t></a:t>
            </a:r>
            <a:r>
              <a:rPr sz="2025" spc="-37" baseline="4115" dirty="0">
                <a:latin typeface="Times New Roman"/>
                <a:cs typeface="Times New Roman"/>
              </a:rPr>
              <a:t> </a:t>
            </a:r>
            <a:r>
              <a:rPr sz="1125" baseline="11111" dirty="0">
                <a:latin typeface="Verdana"/>
                <a:cs typeface="Verdana"/>
              </a:rPr>
              <a:t>2</a:t>
            </a:r>
            <a:r>
              <a:rPr sz="1125" spc="-225" baseline="11111" dirty="0">
                <a:latin typeface="Verdana"/>
                <a:cs typeface="Verdana"/>
              </a:rPr>
              <a:t> </a:t>
            </a:r>
            <a:r>
              <a:rPr sz="1125" spc="-75" baseline="11111" dirty="0">
                <a:latin typeface="Verdana"/>
                <a:cs typeface="Verdana"/>
              </a:rPr>
              <a:t>N</a:t>
            </a:r>
            <a:r>
              <a:rPr sz="1125" baseline="11111" dirty="0">
                <a:latin typeface="Verdana"/>
                <a:cs typeface="Verdana"/>
              </a:rPr>
              <a:t>	</a:t>
            </a:r>
            <a:r>
              <a:rPr sz="1350" spc="-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spc="-75" baseline="2057" dirty="0">
                <a:latin typeface="Verdana"/>
                <a:cs typeface="Verdana"/>
              </a:rPr>
              <a:t>1</a:t>
            </a:r>
            <a:r>
              <a:rPr sz="2025" baseline="2057" dirty="0">
                <a:latin typeface="Verdana"/>
                <a:cs typeface="Verdana"/>
              </a:rPr>
              <a:t>	</a:t>
            </a:r>
            <a:r>
              <a:rPr sz="1350" dirty="0">
                <a:latin typeface="Symbol"/>
                <a:cs typeface="Symbol"/>
              </a:rPr>
              <a:t></a:t>
            </a:r>
            <a:r>
              <a:rPr sz="1350" spc="-140" dirty="0">
                <a:latin typeface="Times New Roman"/>
                <a:cs typeface="Times New Roman"/>
              </a:rPr>
              <a:t> </a:t>
            </a:r>
            <a:r>
              <a:rPr sz="750" spc="-50" dirty="0">
                <a:latin typeface="Verdana"/>
                <a:cs typeface="Verdana"/>
              </a:rPr>
              <a:t>2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97304" y="3328416"/>
            <a:ext cx="8953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k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01292" y="3204971"/>
            <a:ext cx="4648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6710" algn="l"/>
              </a:tabLst>
            </a:pPr>
            <a:r>
              <a:rPr sz="1500" spc="-50" dirty="0">
                <a:latin typeface="Verdana"/>
                <a:cs typeface="Verdana"/>
              </a:rPr>
              <a:t>s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71192" y="3256788"/>
            <a:ext cx="57150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75" baseline="6775" dirty="0">
                <a:latin typeface="Symbol"/>
                <a:cs typeface="Symbol"/>
              </a:rPr>
              <a:t>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29" dirty="0">
                <a:latin typeface="Times New Roman"/>
                <a:cs typeface="Times New Roman"/>
              </a:rPr>
              <a:t> </a:t>
            </a:r>
            <a:r>
              <a:rPr sz="1500" spc="20" dirty="0">
                <a:latin typeface="Verdana"/>
                <a:cs typeface="Verdana"/>
              </a:rPr>
              <a:t>1</a:t>
            </a:r>
            <a:r>
              <a:rPr sz="2050" spc="20" dirty="0">
                <a:latin typeface="Symbol"/>
                <a:cs typeface="Symbol"/>
              </a:rPr>
              <a:t>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0445" y="2250439"/>
            <a:ext cx="6760209" cy="1344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0260">
              <a:lnSpc>
                <a:spcPts val="1430"/>
              </a:lnSpc>
              <a:spcBef>
                <a:spcPts val="100"/>
              </a:spcBef>
              <a:tabLst>
                <a:tab pos="3403600" algn="l"/>
                <a:tab pos="4058920" algn="l"/>
                <a:tab pos="4866640" algn="l"/>
              </a:tabLst>
            </a:pPr>
            <a:r>
              <a:rPr sz="1950" baseline="4273" dirty="0">
                <a:latin typeface="Verdana"/>
                <a:cs typeface="Verdana"/>
              </a:rPr>
              <a:t>N</a:t>
            </a:r>
            <a:r>
              <a:rPr sz="1950" spc="622" baseline="4273" dirty="0">
                <a:latin typeface="Verdana"/>
                <a:cs typeface="Verdana"/>
              </a:rPr>
              <a:t> </a:t>
            </a:r>
            <a:r>
              <a:rPr sz="1950" baseline="4273" dirty="0">
                <a:latin typeface="Symbol"/>
                <a:cs typeface="Symbol"/>
              </a:rPr>
              <a:t></a:t>
            </a:r>
            <a:r>
              <a:rPr sz="1950" spc="667" baseline="4273" dirty="0">
                <a:latin typeface="Times New Roman"/>
                <a:cs typeface="Times New Roman"/>
              </a:rPr>
              <a:t> </a:t>
            </a:r>
            <a:r>
              <a:rPr sz="1950" baseline="4273" dirty="0">
                <a:latin typeface="Verdana"/>
                <a:cs typeface="Verdana"/>
              </a:rPr>
              <a:t>5</a:t>
            </a:r>
            <a:r>
              <a:rPr sz="1950" spc="-277" baseline="4273" dirty="0">
                <a:latin typeface="Verdana"/>
                <a:cs typeface="Verdana"/>
              </a:rPr>
              <a:t> </a:t>
            </a:r>
            <a:r>
              <a:rPr sz="1950" spc="-15" baseline="4273" dirty="0">
                <a:latin typeface="Verdana"/>
                <a:cs typeface="Verdana"/>
              </a:rPr>
              <a:t>.</a:t>
            </a:r>
            <a:r>
              <a:rPr sz="1950" spc="-465" baseline="4273" dirty="0">
                <a:latin typeface="Verdana"/>
                <a:cs typeface="Verdana"/>
              </a:rPr>
              <a:t> </a:t>
            </a:r>
            <a:r>
              <a:rPr sz="1950" spc="-30" baseline="4273" dirty="0">
                <a:latin typeface="Verdana"/>
                <a:cs typeface="Verdana"/>
              </a:rPr>
              <a:t>8858</a:t>
            </a:r>
            <a:r>
              <a:rPr sz="1950" baseline="4273" dirty="0">
                <a:latin typeface="Verdana"/>
                <a:cs typeface="Verdana"/>
              </a:rPr>
              <a:t>	</a:t>
            </a:r>
            <a:r>
              <a:rPr sz="1950" baseline="4273" dirty="0">
                <a:latin typeface="Symbol"/>
                <a:cs typeface="Symbol"/>
              </a:rPr>
              <a:t></a:t>
            </a:r>
            <a:r>
              <a:rPr sz="1950" spc="652" baseline="4273" dirty="0">
                <a:latin typeface="Times New Roman"/>
                <a:cs typeface="Times New Roman"/>
              </a:rPr>
              <a:t> </a:t>
            </a:r>
            <a:r>
              <a:rPr sz="1950" spc="-89" baseline="4273" dirty="0">
                <a:latin typeface="Verdana"/>
                <a:cs typeface="Verdana"/>
              </a:rPr>
              <a:t>6</a:t>
            </a:r>
            <a:r>
              <a:rPr sz="1950" baseline="4273" dirty="0">
                <a:latin typeface="Verdana"/>
                <a:cs typeface="Verdana"/>
              </a:rPr>
              <a:t>	</a:t>
            </a:r>
            <a:r>
              <a:rPr sz="1950" spc="-37" baseline="4273" dirty="0">
                <a:latin typeface="Verdana"/>
                <a:cs typeface="Verdana"/>
              </a:rPr>
              <a:t>and</a:t>
            </a:r>
            <a:r>
              <a:rPr sz="1950" baseline="4273" dirty="0">
                <a:latin typeface="Verdana"/>
                <a:cs typeface="Verdana"/>
              </a:rPr>
              <a:t>	</a:t>
            </a:r>
            <a:r>
              <a:rPr sz="1300" dirty="0">
                <a:latin typeface="Symbol"/>
                <a:cs typeface="Symbol"/>
              </a:rPr>
              <a:t></a:t>
            </a:r>
            <a:r>
              <a:rPr sz="1300" spc="90" dirty="0">
                <a:latin typeface="Times New Roman"/>
                <a:cs typeface="Times New Roman"/>
              </a:rPr>
              <a:t> </a:t>
            </a:r>
            <a:r>
              <a:rPr sz="1125" baseline="-25925" dirty="0">
                <a:latin typeface="Verdana"/>
                <a:cs typeface="Verdana"/>
              </a:rPr>
              <a:t>c</a:t>
            </a:r>
            <a:r>
              <a:rPr sz="1125" spc="652" baseline="-25925" dirty="0">
                <a:latin typeface="Verdana"/>
                <a:cs typeface="Verdana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145" dirty="0">
                <a:latin typeface="Times New Roman"/>
                <a:cs typeface="Times New Roman"/>
              </a:rPr>
              <a:t>  </a:t>
            </a:r>
            <a:r>
              <a:rPr sz="1950" baseline="4273" dirty="0">
                <a:latin typeface="Verdana"/>
                <a:cs typeface="Verdana"/>
              </a:rPr>
              <a:t>0</a:t>
            </a:r>
            <a:r>
              <a:rPr sz="1950" spc="-315" baseline="4273" dirty="0">
                <a:latin typeface="Verdana"/>
                <a:cs typeface="Verdana"/>
              </a:rPr>
              <a:t> </a:t>
            </a:r>
            <a:r>
              <a:rPr sz="1950" spc="-15" baseline="4273" dirty="0">
                <a:latin typeface="Verdana"/>
                <a:cs typeface="Verdana"/>
              </a:rPr>
              <a:t>.</a:t>
            </a:r>
            <a:r>
              <a:rPr sz="1950" spc="-509" baseline="4273" dirty="0">
                <a:latin typeface="Verdana"/>
                <a:cs typeface="Verdana"/>
              </a:rPr>
              <a:t> </a:t>
            </a:r>
            <a:r>
              <a:rPr sz="1950" spc="-15" baseline="4273" dirty="0">
                <a:latin typeface="Verdana"/>
                <a:cs typeface="Verdana"/>
              </a:rPr>
              <a:t>70474</a:t>
            </a:r>
            <a:endParaRPr sz="1950" baseline="4273">
              <a:latin typeface="Verdana"/>
              <a:cs typeface="Verdana"/>
            </a:endParaRPr>
          </a:p>
          <a:p>
            <a:pPr marL="372745" indent="-347345">
              <a:lnSpc>
                <a:spcPts val="2510"/>
              </a:lnSpc>
              <a:buFont typeface="Times New Roman"/>
              <a:buChar char="•"/>
              <a:tabLst>
                <a:tab pos="372745" algn="l"/>
              </a:tabLst>
            </a:pPr>
            <a:r>
              <a:rPr sz="2200" dirty="0">
                <a:latin typeface="Calibri"/>
                <a:cs typeface="Calibri"/>
              </a:rPr>
              <a:t>N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must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integer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round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up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meet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spec</a:t>
            </a:r>
            <a:endParaRPr sz="2200">
              <a:latin typeface="Calibri"/>
              <a:cs typeface="Calibri"/>
            </a:endParaRPr>
          </a:p>
          <a:p>
            <a:pPr marL="372745" indent="-34544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72745" algn="l"/>
              </a:tabLst>
            </a:pPr>
            <a:r>
              <a:rPr sz="2200" spc="-10" dirty="0">
                <a:latin typeface="Calibri"/>
                <a:cs typeface="Calibri"/>
              </a:rPr>
              <a:t>Poles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transfer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function</a:t>
            </a:r>
            <a:endParaRPr sz="2200">
              <a:latin typeface="Calibri"/>
              <a:cs typeface="Calibri"/>
            </a:endParaRPr>
          </a:p>
          <a:p>
            <a:pPr marL="27305">
              <a:lnSpc>
                <a:spcPct val="100000"/>
              </a:lnSpc>
              <a:spcBef>
                <a:spcPts val="1160"/>
              </a:spcBef>
            </a:pPr>
            <a:r>
              <a:rPr sz="2200" spc="-50" dirty="0">
                <a:latin typeface="Times New Roman"/>
                <a:cs typeface="Times New Roman"/>
              </a:rPr>
              <a:t>•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76651" y="3105911"/>
            <a:ext cx="144335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7575" algn="l"/>
              </a:tabLst>
            </a:pPr>
            <a:r>
              <a:rPr sz="1275" baseline="3267" dirty="0">
                <a:latin typeface="Verdana"/>
                <a:cs typeface="Verdana"/>
              </a:rPr>
              <a:t>1</a:t>
            </a:r>
            <a:r>
              <a:rPr sz="1275" spc="52" baseline="3267" dirty="0">
                <a:latin typeface="Verdana"/>
                <a:cs typeface="Verdana"/>
              </a:rPr>
              <a:t> </a:t>
            </a:r>
            <a:r>
              <a:rPr sz="1275" baseline="3267" dirty="0">
                <a:latin typeface="Verdana"/>
                <a:cs typeface="Verdana"/>
              </a:rPr>
              <a:t>/</a:t>
            </a:r>
            <a:r>
              <a:rPr sz="1275" spc="-104" baseline="3267" dirty="0">
                <a:latin typeface="Verdana"/>
                <a:cs typeface="Verdana"/>
              </a:rPr>
              <a:t> </a:t>
            </a:r>
            <a:r>
              <a:rPr sz="1275" baseline="3267" dirty="0">
                <a:latin typeface="Verdana"/>
                <a:cs typeface="Verdana"/>
              </a:rPr>
              <a:t>12</a:t>
            </a:r>
            <a:r>
              <a:rPr sz="1275" spc="509" baseline="3267" dirty="0">
                <a:latin typeface="Verdana"/>
                <a:cs typeface="Verdana"/>
              </a:rPr>
              <a:t> </a:t>
            </a:r>
            <a:r>
              <a:rPr sz="3075" spc="-37" baseline="2710" dirty="0">
                <a:latin typeface="Symbol"/>
                <a:cs typeface="Symbol"/>
              </a:rPr>
              <a:t></a:t>
            </a:r>
            <a:r>
              <a:rPr sz="2250" spc="-37" baseline="1851" dirty="0">
                <a:latin typeface="Verdana"/>
                <a:cs typeface="Verdana"/>
              </a:rPr>
              <a:t>j</a:t>
            </a:r>
            <a:r>
              <a:rPr sz="2250" spc="-37" baseline="1851" dirty="0">
                <a:latin typeface="Symbol"/>
                <a:cs typeface="Symbol"/>
              </a:rPr>
              <a:t>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3075" spc="-15" baseline="2710" dirty="0">
                <a:latin typeface="Symbol"/>
                <a:cs typeface="Symbol"/>
              </a:rPr>
              <a:t></a:t>
            </a:r>
            <a:r>
              <a:rPr sz="3075" spc="-195" baseline="2710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</a:t>
            </a:r>
            <a:r>
              <a:rPr sz="2250" spc="165" baseline="1851" dirty="0">
                <a:latin typeface="Times New Roman"/>
                <a:cs typeface="Times New Roman"/>
              </a:rPr>
              <a:t>  </a:t>
            </a:r>
            <a:r>
              <a:rPr sz="1500" spc="-50" dirty="0">
                <a:latin typeface="Symbol"/>
                <a:cs typeface="Symbol"/>
              </a:rPr>
              <a:t>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09034" y="3088385"/>
            <a:ext cx="13017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5925" dirty="0">
                <a:latin typeface="Verdana"/>
                <a:cs typeface="Verdana"/>
              </a:rPr>
              <a:t>e</a:t>
            </a:r>
            <a:r>
              <a:rPr sz="2250" spc="-359" baseline="-25925" dirty="0">
                <a:latin typeface="Verdana"/>
                <a:cs typeface="Verdana"/>
              </a:rPr>
              <a:t> </a:t>
            </a:r>
            <a:r>
              <a:rPr sz="1200" spc="-10" dirty="0">
                <a:latin typeface="Symbol"/>
                <a:cs typeface="Symbol"/>
              </a:rPr>
              <a:t></a:t>
            </a:r>
            <a:r>
              <a:rPr sz="1200" spc="-13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50" dirty="0">
                <a:latin typeface="Times New Roman"/>
                <a:cs typeface="Times New Roman"/>
              </a:rPr>
              <a:t> </a:t>
            </a:r>
            <a:r>
              <a:rPr sz="850" spc="-10" dirty="0">
                <a:latin typeface="Verdana"/>
                <a:cs typeface="Verdana"/>
              </a:rPr>
              <a:t>/</a:t>
            </a:r>
            <a:r>
              <a:rPr sz="850" spc="-9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12</a:t>
            </a:r>
            <a:r>
              <a:rPr sz="850" spc="120" dirty="0">
                <a:latin typeface="Verdana"/>
                <a:cs typeface="Verdana"/>
              </a:rPr>
              <a:t> </a:t>
            </a:r>
            <a:r>
              <a:rPr sz="1200" spc="-10" dirty="0">
                <a:latin typeface="Symbol"/>
                <a:cs typeface="Symbol"/>
              </a:rPr>
              <a:t></a:t>
            </a:r>
            <a:r>
              <a:rPr sz="850" spc="-10" dirty="0">
                <a:latin typeface="Verdana"/>
                <a:cs typeface="Verdana"/>
              </a:rPr>
              <a:t>2</a:t>
            </a:r>
            <a:r>
              <a:rPr sz="850" spc="-190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k</a:t>
            </a:r>
            <a:r>
              <a:rPr sz="850" spc="1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</a:t>
            </a:r>
            <a:r>
              <a:rPr sz="850" spc="-9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11</a:t>
            </a:r>
            <a:r>
              <a:rPr sz="850" spc="50" dirty="0">
                <a:latin typeface="Verdana"/>
                <a:cs typeface="Verdana"/>
              </a:rPr>
              <a:t> </a:t>
            </a:r>
            <a:r>
              <a:rPr sz="1200" spc="-50" dirty="0">
                <a:latin typeface="Symbol"/>
                <a:cs typeface="Symbol"/>
              </a:rPr>
              <a:t>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72179" y="3363467"/>
            <a:ext cx="819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58234" y="3363467"/>
            <a:ext cx="819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65800" y="3206750"/>
            <a:ext cx="18427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8159" algn="l"/>
              </a:tabLst>
            </a:pPr>
            <a:r>
              <a:rPr sz="1500" spc="-25" dirty="0">
                <a:latin typeface="Verdana"/>
                <a:cs typeface="Verdana"/>
              </a:rPr>
              <a:t>for</a:t>
            </a:r>
            <a:r>
              <a:rPr sz="1500" dirty="0">
                <a:latin typeface="Verdana"/>
                <a:cs typeface="Verdana"/>
              </a:rPr>
              <a:t>	k</a:t>
            </a:r>
            <a:r>
              <a:rPr sz="1500" spc="33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37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0,1,...,11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0872" y="3434334"/>
            <a:ext cx="23933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Calibri"/>
                <a:cs typeface="Calibri"/>
              </a:rPr>
              <a:t>The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transfer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function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3255" y="3768852"/>
            <a:ext cx="61150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H</a:t>
            </a:r>
            <a:r>
              <a:rPr sz="1950" dirty="0">
                <a:latin typeface="Symbol"/>
                <a:cs typeface="Symbol"/>
              </a:rPr>
              <a:t></a:t>
            </a:r>
            <a:r>
              <a:rPr sz="1400" dirty="0">
                <a:latin typeface="Verdana"/>
                <a:cs typeface="Verdana"/>
              </a:rPr>
              <a:t>s</a:t>
            </a:r>
            <a:r>
              <a:rPr sz="1400" spc="-254" dirty="0">
                <a:latin typeface="Verdana"/>
                <a:cs typeface="Verdana"/>
              </a:rPr>
              <a:t> </a:t>
            </a:r>
            <a:r>
              <a:rPr sz="1950" dirty="0">
                <a:latin typeface="Symbol"/>
                <a:cs typeface="Symbol"/>
              </a:rPr>
              <a:t></a:t>
            </a:r>
            <a:r>
              <a:rPr sz="1950" spc="22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Symbol"/>
                <a:cs typeface="Symbol"/>
              </a:rPr>
              <a:t>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05629" y="3839717"/>
            <a:ext cx="8178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0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</a:t>
            </a:r>
            <a:r>
              <a:rPr sz="1400" spc="-35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12093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02453" y="4176267"/>
            <a:ext cx="10687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s</a:t>
            </a:r>
            <a:r>
              <a:rPr sz="1400" spc="240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4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254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.4945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42990" y="4054347"/>
            <a:ext cx="38481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50" spc="-55" dirty="0">
                <a:latin typeface="Symbol"/>
                <a:cs typeface="Symbol"/>
              </a:rPr>
              <a:t></a:t>
            </a:r>
            <a:r>
              <a:rPr sz="1400" spc="-55" dirty="0">
                <a:latin typeface="Verdana"/>
                <a:cs typeface="Verdana"/>
              </a:rPr>
              <a:t>s</a:t>
            </a:r>
            <a:r>
              <a:rPr sz="1350" spc="-82" baseline="24691" dirty="0">
                <a:latin typeface="Verdana"/>
                <a:cs typeface="Verdana"/>
              </a:rPr>
              <a:t>2</a:t>
            </a:r>
            <a:endParaRPr sz="1350" baseline="24691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592061" y="4054347"/>
            <a:ext cx="24307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2195" algn="l"/>
                <a:tab pos="2317750" algn="l"/>
              </a:tabLst>
            </a:pPr>
            <a:r>
              <a:rPr sz="1400" dirty="0">
                <a:latin typeface="Symbol"/>
                <a:cs typeface="Symbol"/>
              </a:rPr>
              <a:t></a:t>
            </a:r>
            <a:r>
              <a:rPr sz="1400" spc="254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1</a:t>
            </a:r>
            <a:r>
              <a:rPr sz="1400" spc="-26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</a:t>
            </a:r>
            <a:r>
              <a:rPr sz="1400" spc="-37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3585</a:t>
            </a:r>
            <a:r>
              <a:rPr sz="1400" dirty="0">
                <a:latin typeface="Verdana"/>
                <a:cs typeface="Verdana"/>
              </a:rPr>
              <a:t>	s</a:t>
            </a:r>
            <a:r>
              <a:rPr sz="1400" spc="240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4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22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.4945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2350" spc="-50" dirty="0">
                <a:latin typeface="Symbol"/>
                <a:cs typeface="Symbol"/>
              </a:rPr>
              <a:t>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7745" y="4055110"/>
            <a:ext cx="4326890" cy="718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0525">
              <a:lnSpc>
                <a:spcPts val="2815"/>
              </a:lnSpc>
              <a:spcBef>
                <a:spcPts val="100"/>
              </a:spcBef>
              <a:tabLst>
                <a:tab pos="1680845" algn="l"/>
                <a:tab pos="2927985" algn="l"/>
              </a:tabLst>
            </a:pPr>
            <a:r>
              <a:rPr sz="2350" spc="-40" dirty="0">
                <a:latin typeface="Symbol"/>
                <a:cs typeface="Symbol"/>
              </a:rPr>
              <a:t></a:t>
            </a:r>
            <a:r>
              <a:rPr sz="1400" spc="-40" dirty="0">
                <a:latin typeface="Verdana"/>
                <a:cs typeface="Verdana"/>
              </a:rPr>
              <a:t>s</a:t>
            </a:r>
            <a:r>
              <a:rPr sz="1400" spc="-345" dirty="0">
                <a:latin typeface="Verdana"/>
                <a:cs typeface="Verdana"/>
              </a:rPr>
              <a:t> </a:t>
            </a:r>
            <a:r>
              <a:rPr sz="1350" baseline="27777" dirty="0">
                <a:latin typeface="Verdana"/>
                <a:cs typeface="Verdana"/>
              </a:rPr>
              <a:t>2</a:t>
            </a:r>
            <a:r>
              <a:rPr sz="1350" spc="209" baseline="27777" dirty="0">
                <a:latin typeface="Verdana"/>
                <a:cs typeface="Verdana"/>
              </a:rPr>
              <a:t> 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4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28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.364</a:t>
            </a:r>
            <a:r>
              <a:rPr sz="1400" dirty="0">
                <a:latin typeface="Verdana"/>
                <a:cs typeface="Verdana"/>
              </a:rPr>
              <a:t>	s</a:t>
            </a:r>
            <a:r>
              <a:rPr sz="1400" spc="204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40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254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.4945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2350" spc="-80" dirty="0">
                <a:latin typeface="Symbol"/>
                <a:cs typeface="Symbol"/>
              </a:rPr>
              <a:t></a:t>
            </a:r>
            <a:r>
              <a:rPr sz="1400" spc="-80" dirty="0">
                <a:latin typeface="Verdana"/>
                <a:cs typeface="Verdana"/>
              </a:rPr>
              <a:t>s</a:t>
            </a:r>
            <a:r>
              <a:rPr sz="1400" spc="-360" dirty="0">
                <a:latin typeface="Verdana"/>
                <a:cs typeface="Verdana"/>
              </a:rPr>
              <a:t> </a:t>
            </a:r>
            <a:r>
              <a:rPr sz="1350" baseline="27777" dirty="0">
                <a:latin typeface="Verdana"/>
                <a:cs typeface="Verdana"/>
              </a:rPr>
              <a:t>2</a:t>
            </a:r>
            <a:r>
              <a:rPr sz="1350" spc="270" baseline="27777" dirty="0">
                <a:latin typeface="Verdana"/>
                <a:cs typeface="Verdana"/>
              </a:rPr>
              <a:t> 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3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30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.9945</a:t>
            </a:r>
            <a:endParaRPr sz="1400">
              <a:latin typeface="Verdana"/>
              <a:cs typeface="Verdana"/>
            </a:endParaRPr>
          </a:p>
          <a:p>
            <a:pPr marL="385445" indent="-347345">
              <a:lnSpc>
                <a:spcPts val="2635"/>
              </a:lnSpc>
              <a:buFont typeface="Times New Roman"/>
              <a:buChar char="•"/>
              <a:tabLst>
                <a:tab pos="385445" algn="l"/>
              </a:tabLst>
            </a:pPr>
            <a:r>
              <a:rPr sz="2200" spc="-10" dirty="0">
                <a:latin typeface="Calibri"/>
                <a:cs typeface="Calibri"/>
              </a:rPr>
              <a:t>Mapping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z-</a:t>
            </a:r>
            <a:r>
              <a:rPr sz="2200" spc="-10" dirty="0">
                <a:latin typeface="Calibri"/>
                <a:cs typeface="Calibri"/>
              </a:rPr>
              <a:t>domain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1352" y="4982971"/>
            <a:ext cx="63055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spc="-35" dirty="0">
                <a:latin typeface="Verdana"/>
                <a:cs typeface="Verdana"/>
              </a:rPr>
              <a:t>H</a:t>
            </a:r>
            <a:r>
              <a:rPr sz="2000" spc="-35" dirty="0">
                <a:latin typeface="Symbol"/>
                <a:cs typeface="Symbol"/>
              </a:rPr>
              <a:t></a:t>
            </a:r>
            <a:r>
              <a:rPr sz="1450" spc="-35" dirty="0">
                <a:latin typeface="Verdana"/>
                <a:cs typeface="Verdana"/>
              </a:rPr>
              <a:t>z</a:t>
            </a:r>
            <a:r>
              <a:rPr sz="1450" spc="-315" dirty="0">
                <a:latin typeface="Verdana"/>
                <a:cs typeface="Verdana"/>
              </a:rPr>
              <a:t> </a:t>
            </a:r>
            <a:r>
              <a:rPr sz="2000" dirty="0">
                <a:latin typeface="Symbol"/>
                <a:cs typeface="Symbol"/>
              </a:rPr>
              <a:t>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65673" y="4948682"/>
            <a:ext cx="922019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Symbol"/>
                <a:cs typeface="Symbol"/>
              </a:rPr>
              <a:t></a:t>
            </a:r>
            <a:r>
              <a:rPr sz="1450" spc="36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2</a:t>
            </a:r>
            <a:r>
              <a:rPr sz="1450" spc="-22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55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1428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15235" y="4979161"/>
            <a:ext cx="523494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5355" algn="l"/>
                <a:tab pos="4391025" algn="l"/>
              </a:tabLst>
            </a:pP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0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45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2871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44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4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4466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1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1</a:t>
            </a:r>
            <a:r>
              <a:rPr sz="1450" spc="-24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1450" spc="-40" dirty="0">
                <a:latin typeface="Verdana"/>
                <a:cs typeface="Verdana"/>
              </a:rPr>
              <a:t>1455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0555" y="4912867"/>
            <a:ext cx="379349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3447415" algn="l"/>
              </a:tabLst>
            </a:pP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67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5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1</a:t>
            </a:r>
            <a:r>
              <a:rPr sz="950" dirty="0">
                <a:latin typeface="Verdana"/>
                <a:cs typeface="Verdana"/>
              </a:rPr>
              <a:t>	</a:t>
            </a: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00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2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1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55317" y="5191505"/>
            <a:ext cx="64471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4990" algn="l"/>
                <a:tab pos="6433820" algn="l"/>
              </a:tabLst>
            </a:pP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484" dirty="0">
                <a:latin typeface="Times New Roman"/>
                <a:cs typeface="Times New Roman"/>
              </a:rPr>
              <a:t> 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17980" y="5433821"/>
            <a:ext cx="25990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1</a:t>
            </a:r>
            <a:r>
              <a:rPr sz="1450" spc="170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29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1</a:t>
            </a:r>
            <a:r>
              <a:rPr sz="1450" spc="-24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7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2971</a:t>
            </a:r>
            <a:r>
              <a:rPr sz="1450" spc="445" dirty="0">
                <a:latin typeface="Verdana"/>
                <a:cs typeface="Verdana"/>
              </a:rPr>
              <a:t> </a:t>
            </a:r>
            <a:r>
              <a:rPr sz="2175" baseline="5747" dirty="0">
                <a:latin typeface="Verdana"/>
                <a:cs typeface="Verdana"/>
              </a:rPr>
              <a:t>z</a:t>
            </a:r>
            <a:r>
              <a:rPr sz="2175" spc="-367" baseline="5747" dirty="0">
                <a:latin typeface="Verdana"/>
                <a:cs typeface="Verdana"/>
              </a:rPr>
              <a:t> </a:t>
            </a:r>
            <a:r>
              <a:rPr sz="1425" spc="-15" baseline="32163" dirty="0">
                <a:latin typeface="Symbol"/>
                <a:cs typeface="Symbol"/>
              </a:rPr>
              <a:t></a:t>
            </a:r>
            <a:r>
              <a:rPr sz="1425" spc="-225" baseline="32163" dirty="0">
                <a:latin typeface="Times New Roman"/>
                <a:cs typeface="Times New Roman"/>
              </a:rPr>
              <a:t> </a:t>
            </a:r>
            <a:r>
              <a:rPr sz="1425" baseline="32163" dirty="0">
                <a:latin typeface="Verdana"/>
                <a:cs typeface="Verdana"/>
              </a:rPr>
              <a:t>1</a:t>
            </a:r>
            <a:r>
              <a:rPr sz="1425" spc="225" baseline="32163" dirty="0">
                <a:latin typeface="Verdana"/>
                <a:cs typeface="Verdana"/>
              </a:rPr>
              <a:t> 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46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4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55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6949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94885" y="5361178"/>
            <a:ext cx="3676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67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0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2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82209" y="5433821"/>
            <a:ext cx="110553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1</a:t>
            </a:r>
            <a:r>
              <a:rPr sz="1450" spc="22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30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1</a:t>
            </a:r>
            <a:r>
              <a:rPr sz="1450" spc="-24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1450" spc="-40" dirty="0">
                <a:latin typeface="Verdana"/>
                <a:cs typeface="Verdana"/>
              </a:rPr>
              <a:t>0691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16445" y="5433821"/>
            <a:ext cx="9182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Symbol"/>
                <a:cs typeface="Symbol"/>
              </a:rPr>
              <a:t></a:t>
            </a:r>
            <a:r>
              <a:rPr sz="1450" spc="49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4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75" dirty="0">
                <a:latin typeface="Verdana"/>
                <a:cs typeface="Verdana"/>
              </a:rPr>
              <a:t> </a:t>
            </a:r>
            <a:r>
              <a:rPr sz="1450" spc="-40" dirty="0">
                <a:latin typeface="Verdana"/>
                <a:cs typeface="Verdana"/>
              </a:rPr>
              <a:t>3699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66611" y="5361178"/>
            <a:ext cx="186118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511300" algn="l"/>
              </a:tabLst>
            </a:pP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67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5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1</a:t>
            </a:r>
            <a:r>
              <a:rPr sz="950" dirty="0">
                <a:latin typeface="Verdana"/>
                <a:cs typeface="Verdana"/>
              </a:rPr>
              <a:t>	</a:t>
            </a: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37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6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2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33067" y="5680709"/>
            <a:ext cx="184594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4880" algn="l"/>
              </a:tabLst>
            </a:pPr>
            <a:r>
              <a:rPr sz="2175" spc="-15" baseline="1915" dirty="0">
                <a:latin typeface="Verdana"/>
                <a:cs typeface="Verdana"/>
              </a:rPr>
              <a:t>1</a:t>
            </a:r>
            <a:r>
              <a:rPr sz="2175" spc="-300" baseline="1915" dirty="0">
                <a:latin typeface="Verdana"/>
                <a:cs typeface="Verdana"/>
              </a:rPr>
              <a:t> </a:t>
            </a:r>
            <a:r>
              <a:rPr sz="2175" baseline="1915" dirty="0">
                <a:latin typeface="Verdana"/>
                <a:cs typeface="Verdana"/>
              </a:rPr>
              <a:t>.</a:t>
            </a:r>
            <a:r>
              <a:rPr sz="2175" spc="-517" baseline="1915" dirty="0">
                <a:latin typeface="Verdana"/>
                <a:cs typeface="Verdana"/>
              </a:rPr>
              <a:t> </a:t>
            </a:r>
            <a:r>
              <a:rPr sz="2175" spc="-30" baseline="1915" dirty="0">
                <a:latin typeface="Verdana"/>
                <a:cs typeface="Verdana"/>
              </a:rPr>
              <a:t>8557</a:t>
            </a:r>
            <a:r>
              <a:rPr sz="2175" baseline="1915" dirty="0">
                <a:latin typeface="Verdana"/>
                <a:cs typeface="Verdana"/>
              </a:rPr>
              <a:t>	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44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2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1450" spc="-40" dirty="0">
                <a:latin typeface="Verdana"/>
                <a:cs typeface="Verdana"/>
              </a:rPr>
              <a:t>6303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383279" y="5614415"/>
            <a:ext cx="37084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00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2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1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29639" y="5887211"/>
            <a:ext cx="323532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21990" algn="l"/>
              </a:tabLst>
            </a:pPr>
            <a:r>
              <a:rPr sz="1450" dirty="0">
                <a:latin typeface="Symbol"/>
                <a:cs typeface="Symbol"/>
              </a:rPr>
              <a:t></a:t>
            </a:r>
            <a:r>
              <a:rPr sz="1450" spc="500" dirty="0">
                <a:latin typeface="Times New Roman"/>
                <a:cs typeface="Times New Roman"/>
              </a:rPr>
              <a:t> 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315972" y="6056629"/>
            <a:ext cx="36195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67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5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1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08455" y="6129020"/>
            <a:ext cx="28949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652905" algn="l"/>
              </a:tabLst>
            </a:pPr>
            <a:r>
              <a:rPr sz="1450" dirty="0">
                <a:latin typeface="Verdana"/>
                <a:cs typeface="Verdana"/>
              </a:rPr>
              <a:t>1</a:t>
            </a:r>
            <a:r>
              <a:rPr sz="1450" spc="220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6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9972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38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29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.257</a:t>
            </a:r>
            <a:r>
              <a:rPr sz="1450" spc="395" dirty="0">
                <a:latin typeface="Verdana"/>
                <a:cs typeface="Verdana"/>
              </a:rPr>
              <a:t> </a:t>
            </a:r>
            <a:r>
              <a:rPr sz="2175" baseline="3831" dirty="0">
                <a:latin typeface="Verdana"/>
                <a:cs typeface="Verdana"/>
              </a:rPr>
              <a:t>z</a:t>
            </a:r>
            <a:r>
              <a:rPr sz="2175" spc="-292" baseline="3831" dirty="0">
                <a:latin typeface="Verdana"/>
                <a:cs typeface="Verdana"/>
              </a:rPr>
              <a:t> </a:t>
            </a:r>
            <a:r>
              <a:rPr sz="1425" spc="-15" baseline="29239" dirty="0">
                <a:latin typeface="Symbol"/>
                <a:cs typeface="Symbol"/>
              </a:rPr>
              <a:t></a:t>
            </a:r>
            <a:r>
              <a:rPr sz="1425" spc="-97" baseline="29239" dirty="0">
                <a:latin typeface="Times New Roman"/>
                <a:cs typeface="Times New Roman"/>
              </a:rPr>
              <a:t> </a:t>
            </a:r>
            <a:r>
              <a:rPr sz="1425" spc="-75" baseline="29239" dirty="0">
                <a:latin typeface="Verdana"/>
                <a:cs typeface="Verdana"/>
              </a:rPr>
              <a:t>2</a:t>
            </a:r>
            <a:endParaRPr sz="1425" baseline="29239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9180" rIns="0" bIns="0" rtlCol="0">
            <a:spAutoFit/>
          </a:bodyPr>
          <a:lstStyle/>
          <a:p>
            <a:pPr marL="1933575">
              <a:lnSpc>
                <a:spcPct val="100000"/>
              </a:lnSpc>
              <a:spcBef>
                <a:spcPts val="95"/>
              </a:spcBef>
            </a:pPr>
            <a:r>
              <a:rPr u="none" spc="-55" dirty="0">
                <a:latin typeface="Calibri"/>
                <a:cs typeface="Calibri"/>
              </a:rPr>
              <a:t>Example</a:t>
            </a:r>
            <a:r>
              <a:rPr u="none" spc="-220" dirty="0">
                <a:latin typeface="Calibri"/>
                <a:cs typeface="Calibri"/>
              </a:rPr>
              <a:t> </a:t>
            </a:r>
            <a:r>
              <a:rPr u="none" spc="-10" dirty="0">
                <a:latin typeface="Calibri"/>
                <a:cs typeface="Calibri"/>
              </a:rPr>
              <a:t>Cont’d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4748" y="3449573"/>
            <a:ext cx="4467606" cy="26700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3327" y="634745"/>
            <a:ext cx="4517135" cy="2716529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86552" y="3660394"/>
            <a:ext cx="1987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aseline="1851" dirty="0">
                <a:latin typeface="Symbol"/>
                <a:cs typeface="Symbol"/>
              </a:rPr>
              <a:t></a:t>
            </a:r>
            <a:r>
              <a:rPr sz="2250" spc="-247" baseline="1851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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00371" y="2404109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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768" y="90170"/>
            <a:ext cx="7477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Filter</a:t>
            </a:r>
            <a:r>
              <a:rPr sz="3600" u="none" spc="-140" dirty="0"/>
              <a:t> </a:t>
            </a:r>
            <a:r>
              <a:rPr sz="3600" u="none" dirty="0"/>
              <a:t>Design</a:t>
            </a:r>
            <a:r>
              <a:rPr sz="3600" u="none" spc="-110" dirty="0"/>
              <a:t> </a:t>
            </a:r>
            <a:r>
              <a:rPr sz="3600" u="none" dirty="0"/>
              <a:t>by</a:t>
            </a:r>
            <a:r>
              <a:rPr sz="3600" u="none" spc="-120" dirty="0"/>
              <a:t> </a:t>
            </a:r>
            <a:r>
              <a:rPr sz="3600" u="none" spc="-10" dirty="0"/>
              <a:t>Bilinear</a:t>
            </a:r>
            <a:r>
              <a:rPr sz="3600" u="none" spc="-190" dirty="0"/>
              <a:t> </a:t>
            </a:r>
            <a:r>
              <a:rPr sz="3600" u="none" spc="-10" dirty="0"/>
              <a:t>Transformation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33400" y="720371"/>
            <a:ext cx="5471795" cy="13639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295"/>
              </a:spcBef>
              <a:buFont typeface="Arial MT"/>
              <a:buChar char="•"/>
              <a:tabLst>
                <a:tab pos="360045" algn="l"/>
              </a:tabLst>
            </a:pPr>
            <a:r>
              <a:rPr sz="1800" dirty="0">
                <a:latin typeface="Times New Roman"/>
                <a:cs typeface="Times New Roman"/>
              </a:rPr>
              <a:t>Get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around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aliasing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problem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invariance</a:t>
            </a: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195"/>
              </a:spcBef>
              <a:buFont typeface="Arial MT"/>
              <a:buChar char="•"/>
              <a:tabLst>
                <a:tab pos="360045" algn="l"/>
              </a:tabLst>
            </a:pPr>
            <a:r>
              <a:rPr sz="1800" dirty="0">
                <a:latin typeface="Times New Roman"/>
                <a:cs typeface="Times New Roman"/>
              </a:rPr>
              <a:t>Map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entire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s-</a:t>
            </a:r>
            <a:r>
              <a:rPr sz="1800" dirty="0">
                <a:latin typeface="Times New Roman"/>
                <a:cs typeface="Times New Roman"/>
              </a:rPr>
              <a:t>plane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onto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unit-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z-</a:t>
            </a:r>
            <a:r>
              <a:rPr sz="1800" spc="-10" dirty="0">
                <a:latin typeface="Times New Roman"/>
                <a:cs typeface="Times New Roman"/>
              </a:rPr>
              <a:t>plane</a:t>
            </a:r>
            <a:endParaRPr sz="1800">
              <a:latin typeface="Times New Roman"/>
              <a:cs typeface="Times New Roman"/>
            </a:endParaRPr>
          </a:p>
          <a:p>
            <a:pPr marL="758825" lvl="1" indent="-289560">
              <a:lnSpc>
                <a:spcPts val="1860"/>
              </a:lnSpc>
              <a:spcBef>
                <a:spcPts val="210"/>
              </a:spcBef>
              <a:buFont typeface="Arial MT"/>
              <a:buChar char="–"/>
              <a:tabLst>
                <a:tab pos="758825" algn="l"/>
              </a:tabLst>
            </a:pPr>
            <a:r>
              <a:rPr sz="1600" spc="-10" dirty="0">
                <a:latin typeface="Times New Roman"/>
                <a:cs typeface="Times New Roman"/>
              </a:rPr>
              <a:t>Nonlinear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transformation</a:t>
            </a:r>
            <a:endParaRPr sz="1600">
              <a:latin typeface="Times New Roman"/>
              <a:cs typeface="Times New Roman"/>
            </a:endParaRPr>
          </a:p>
          <a:p>
            <a:pPr marL="758825" lvl="1" indent="-289560">
              <a:lnSpc>
                <a:spcPts val="1725"/>
              </a:lnSpc>
              <a:buFont typeface="Arial MT"/>
              <a:buChar char="–"/>
              <a:tabLst>
                <a:tab pos="758825" algn="l"/>
              </a:tabLst>
            </a:pPr>
            <a:r>
              <a:rPr sz="1600" spc="-20" dirty="0">
                <a:latin typeface="Times New Roman"/>
                <a:cs typeface="Times New Roman"/>
              </a:rPr>
              <a:t>Frequency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response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subject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warping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ts val="2025"/>
              </a:lnSpc>
              <a:buFont typeface="Arial MT"/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Bilinear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transformation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908" y="2063750"/>
            <a:ext cx="146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83253" y="2182367"/>
            <a:ext cx="3479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s</a:t>
            </a:r>
            <a:r>
              <a:rPr sz="1500" spc="390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2994" y="2165603"/>
            <a:ext cx="14008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3695" algn="l"/>
                <a:tab pos="1314450" algn="l"/>
              </a:tabLst>
            </a:pPr>
            <a:r>
              <a:rPr sz="2250" u="sng" baseline="-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baseline="1851" dirty="0">
                <a:latin typeface="Symbol"/>
                <a:cs typeface="Symbol"/>
              </a:rPr>
              <a:t></a:t>
            </a:r>
            <a:r>
              <a:rPr sz="2250" baseline="1851" dirty="0">
                <a:latin typeface="Times New Roman"/>
                <a:cs typeface="Times New Roman"/>
              </a:rPr>
              <a:t> </a:t>
            </a:r>
            <a:r>
              <a:rPr sz="2250" u="sng" baseline="18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400" y="2726182"/>
            <a:ext cx="3644900" cy="603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ts val="2095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1800" spc="-20" dirty="0">
                <a:latin typeface="Times New Roman"/>
                <a:cs typeface="Times New Roman"/>
              </a:rPr>
              <a:t>Transformed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function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ts val="2455"/>
              </a:lnSpc>
            </a:pPr>
            <a:r>
              <a:rPr sz="2250" baseline="3703" dirty="0">
                <a:latin typeface="Verdana"/>
                <a:cs typeface="Verdana"/>
              </a:rPr>
              <a:t>H</a:t>
            </a:r>
            <a:r>
              <a:rPr sz="2250" spc="-494" baseline="3703" dirty="0">
                <a:latin typeface="Verdana"/>
                <a:cs typeface="Verdana"/>
              </a:rPr>
              <a:t> </a:t>
            </a:r>
            <a:r>
              <a:rPr sz="3150" spc="-52" baseline="2645" dirty="0">
                <a:latin typeface="Symbol"/>
                <a:cs typeface="Symbol"/>
              </a:rPr>
              <a:t></a:t>
            </a:r>
            <a:r>
              <a:rPr sz="2250" spc="-52" baseline="3703" dirty="0">
                <a:latin typeface="Verdana"/>
                <a:cs typeface="Verdana"/>
              </a:rPr>
              <a:t>z</a:t>
            </a:r>
            <a:r>
              <a:rPr sz="2250" spc="-345" baseline="3703" dirty="0">
                <a:latin typeface="Verdana"/>
                <a:cs typeface="Verdana"/>
              </a:rPr>
              <a:t> </a:t>
            </a:r>
            <a:r>
              <a:rPr sz="3150" baseline="2645" dirty="0">
                <a:latin typeface="Symbol"/>
                <a:cs typeface="Symbol"/>
              </a:rPr>
              <a:t></a:t>
            </a:r>
            <a:r>
              <a:rPr sz="3150" spc="292" baseline="2645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</a:t>
            </a:r>
            <a:r>
              <a:rPr sz="2250" spc="104" baseline="3703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H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68140" y="2475738"/>
            <a:ext cx="1428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11396" y="2610611"/>
            <a:ext cx="971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3764" y="2296667"/>
            <a:ext cx="3403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5" baseline="3086" dirty="0">
                <a:latin typeface="Symbol"/>
                <a:cs typeface="Symbol"/>
              </a:rPr>
              <a:t></a:t>
            </a:r>
            <a:r>
              <a:rPr sz="1350" spc="-75" baseline="3086" dirty="0">
                <a:latin typeface="Times New Roman"/>
                <a:cs typeface="Times New Roman"/>
              </a:rPr>
              <a:t> </a:t>
            </a:r>
            <a:r>
              <a:rPr sz="1350" baseline="3086" dirty="0">
                <a:latin typeface="Verdana"/>
                <a:cs typeface="Verdana"/>
              </a:rPr>
              <a:t>1</a:t>
            </a:r>
            <a:r>
              <a:rPr sz="1350" spc="487" baseline="3086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5573" y="2005076"/>
            <a:ext cx="9410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9259" dirty="0">
                <a:latin typeface="Symbol"/>
                <a:cs typeface="Symbol"/>
              </a:rPr>
              <a:t></a:t>
            </a:r>
            <a:r>
              <a:rPr sz="2250" spc="15" baseline="-9259" dirty="0">
                <a:latin typeface="Times New Roman"/>
                <a:cs typeface="Times New Roman"/>
              </a:rPr>
              <a:t> </a:t>
            </a:r>
            <a:r>
              <a:rPr sz="2250" baseline="-14814" dirty="0">
                <a:latin typeface="Verdana"/>
                <a:cs typeface="Verdana"/>
              </a:rPr>
              <a:t>1</a:t>
            </a:r>
            <a:r>
              <a:rPr sz="2250" spc="284" baseline="-14814" dirty="0">
                <a:latin typeface="Verdana"/>
                <a:cs typeface="Verdana"/>
              </a:rPr>
              <a:t> </a:t>
            </a:r>
            <a:r>
              <a:rPr sz="2250" baseline="-14814" dirty="0">
                <a:latin typeface="Symbol"/>
                <a:cs typeface="Symbol"/>
              </a:rPr>
              <a:t></a:t>
            </a:r>
            <a:r>
              <a:rPr sz="2250" spc="120" baseline="-14814" dirty="0">
                <a:latin typeface="Times New Roman"/>
                <a:cs typeface="Times New Roman"/>
              </a:rPr>
              <a:t>  </a:t>
            </a:r>
            <a:r>
              <a:rPr sz="2250" baseline="-25925" dirty="0">
                <a:latin typeface="Verdana"/>
                <a:cs typeface="Verdana"/>
              </a:rPr>
              <a:t>z</a:t>
            </a:r>
            <a:r>
              <a:rPr sz="2250" spc="-202" baseline="-25925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4490" y="2078228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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56176" y="2508503"/>
            <a:ext cx="11296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017905" algn="l"/>
              </a:tabLst>
            </a:pPr>
            <a:r>
              <a:rPr sz="2250" baseline="-9259" dirty="0">
                <a:latin typeface="Symbol"/>
                <a:cs typeface="Symbol"/>
              </a:rPr>
              <a:t></a:t>
            </a:r>
            <a:r>
              <a:rPr sz="2250" spc="82" baseline="-9259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215" dirty="0">
                <a:latin typeface="Verdana"/>
                <a:cs typeface="Verdana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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spc="-75" baseline="1851" dirty="0">
                <a:latin typeface="Symbol"/>
                <a:cs typeface="Symbol"/>
              </a:rPr>
              <a:t></a:t>
            </a:r>
            <a:endParaRPr sz="2250" baseline="1851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73550" y="2965958"/>
            <a:ext cx="342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</a:t>
            </a:r>
            <a:r>
              <a:rPr sz="1500" spc="185" dirty="0">
                <a:latin typeface="Times New Roman"/>
                <a:cs typeface="Times New Roman"/>
              </a:rPr>
              <a:t> </a:t>
            </a:r>
            <a:r>
              <a:rPr sz="2250" spc="-75" baseline="-7407" dirty="0">
                <a:latin typeface="Verdana"/>
                <a:cs typeface="Verdana"/>
              </a:rPr>
              <a:t>2</a:t>
            </a:r>
            <a:endParaRPr sz="2250" baseline="-7407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15509" y="3048253"/>
            <a:ext cx="9283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98805" algn="l"/>
              </a:tabLst>
            </a:pPr>
            <a:r>
              <a:rPr sz="2250" baseline="5555" dirty="0">
                <a:latin typeface="Symbol"/>
                <a:cs typeface="Symbol"/>
              </a:rPr>
              <a:t></a:t>
            </a:r>
            <a:r>
              <a:rPr sz="2250" spc="-67" baseline="5555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1</a:t>
            </a:r>
            <a:r>
              <a:rPr sz="2250" spc="142" baseline="1851" dirty="0">
                <a:latin typeface="Verdana"/>
                <a:cs typeface="Verdana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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baseline="-24074" dirty="0">
                <a:latin typeface="Verdana"/>
                <a:cs typeface="Verdana"/>
              </a:rPr>
              <a:t>z</a:t>
            </a:r>
            <a:r>
              <a:rPr sz="2250" spc="-315" baseline="-24074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12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63946" y="3062732"/>
            <a:ext cx="2895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spc="-37" baseline="-18518" dirty="0">
                <a:latin typeface="Symbol"/>
                <a:cs typeface="Symbol"/>
              </a:rPr>
              <a:t></a:t>
            </a:r>
            <a:r>
              <a:rPr sz="1500" spc="-25" dirty="0">
                <a:latin typeface="Symbol"/>
                <a:cs typeface="Symbol"/>
              </a:rPr>
              <a:t></a:t>
            </a:r>
            <a:r>
              <a:rPr sz="2250" spc="-37" baseline="3703" dirty="0">
                <a:latin typeface="Symbol"/>
                <a:cs typeface="Symbol"/>
              </a:rPr>
              <a:t></a:t>
            </a:r>
            <a:endParaRPr sz="2250" baseline="3703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43628" y="3628390"/>
            <a:ext cx="1955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5" baseline="6172" dirty="0">
                <a:latin typeface="Verdana"/>
                <a:cs typeface="Verdana"/>
              </a:rPr>
              <a:t>d</a:t>
            </a:r>
            <a:r>
              <a:rPr sz="1350" spc="-179" baseline="6172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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8000" y="3551174"/>
            <a:ext cx="4094479" cy="96964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R="43180" algn="r">
              <a:lnSpc>
                <a:spcPct val="100000"/>
              </a:lnSpc>
              <a:spcBef>
                <a:spcPts val="770"/>
              </a:spcBef>
            </a:pPr>
            <a:r>
              <a:rPr sz="1500" spc="-50" dirty="0">
                <a:latin typeface="Symbol"/>
                <a:cs typeface="Symbol"/>
              </a:rPr>
              <a:t></a:t>
            </a:r>
            <a:endParaRPr sz="1500">
              <a:latin typeface="Symbol"/>
              <a:cs typeface="Symbol"/>
            </a:endParaRPr>
          </a:p>
          <a:p>
            <a:pPr marL="385445" indent="-347345">
              <a:lnSpc>
                <a:spcPts val="2080"/>
              </a:lnSpc>
              <a:spcBef>
                <a:spcPts val="800"/>
              </a:spcBef>
              <a:buFont typeface="Arial MT"/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Again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baseline="-13888" dirty="0">
                <a:latin typeface="Times New Roman"/>
                <a:cs typeface="Times New Roman"/>
              </a:rPr>
              <a:t>d</a:t>
            </a:r>
            <a:r>
              <a:rPr sz="1800" spc="135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cancels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ignore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it</a:t>
            </a:r>
            <a:endParaRPr sz="1800">
              <a:latin typeface="Times New Roman"/>
              <a:cs typeface="Times New Roman"/>
            </a:endParaRPr>
          </a:p>
          <a:p>
            <a:pPr marL="385445" indent="-345440">
              <a:lnSpc>
                <a:spcPts val="2080"/>
              </a:lnSpc>
              <a:buFont typeface="Arial MT"/>
              <a:buChar char="•"/>
              <a:tabLst>
                <a:tab pos="385445" algn="l"/>
              </a:tabLst>
            </a:pP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solve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transformation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88890" y="3569716"/>
            <a:ext cx="3416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</a:t>
            </a:r>
            <a:r>
              <a:rPr sz="1500" spc="484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z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36390" y="3224276"/>
            <a:ext cx="1797050" cy="486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68325" algn="l"/>
                <a:tab pos="1626235" algn="l"/>
              </a:tabLst>
            </a:pPr>
            <a:r>
              <a:rPr sz="1350" baseline="-21604" dirty="0">
                <a:latin typeface="Verdana"/>
                <a:cs typeface="Verdana"/>
              </a:rPr>
              <a:t>c</a:t>
            </a:r>
            <a:r>
              <a:rPr sz="1350" spc="195" baseline="-21604" dirty="0">
                <a:latin typeface="Verdana"/>
                <a:cs typeface="Verdana"/>
              </a:rPr>
              <a:t> </a:t>
            </a:r>
            <a:r>
              <a:rPr sz="2250" spc="-75" baseline="-7407" dirty="0">
                <a:latin typeface="Symbol"/>
                <a:cs typeface="Symbol"/>
              </a:rPr>
              <a:t></a:t>
            </a:r>
            <a:r>
              <a:rPr sz="2250" u="sng" baseline="-740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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2250" baseline="-11111" dirty="0">
                <a:latin typeface="Symbol"/>
                <a:cs typeface="Symbol"/>
              </a:rPr>
              <a:t></a:t>
            </a:r>
            <a:endParaRPr sz="2250" baseline="-11111">
              <a:latin typeface="Symbol"/>
              <a:cs typeface="Symbol"/>
            </a:endParaRPr>
          </a:p>
          <a:p>
            <a:pPr marL="1322070">
              <a:lnSpc>
                <a:spcPct val="100000"/>
              </a:lnSpc>
              <a:spcBef>
                <a:spcPts val="25"/>
              </a:spcBef>
            </a:pPr>
            <a:r>
              <a:rPr sz="1350" spc="-15" baseline="3086" dirty="0">
                <a:latin typeface="Symbol"/>
                <a:cs typeface="Symbol"/>
              </a:rPr>
              <a:t></a:t>
            </a:r>
            <a:r>
              <a:rPr sz="1350" spc="-75" baseline="3086" dirty="0">
                <a:latin typeface="Times New Roman"/>
                <a:cs typeface="Times New Roman"/>
              </a:rPr>
              <a:t> </a:t>
            </a:r>
            <a:r>
              <a:rPr sz="1350" baseline="3086" dirty="0">
                <a:latin typeface="Verdana"/>
                <a:cs typeface="Verdana"/>
              </a:rPr>
              <a:t>1</a:t>
            </a:r>
            <a:r>
              <a:rPr sz="1350" spc="487" baseline="3086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99582" y="3614673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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56155" y="4434332"/>
            <a:ext cx="13538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5980" algn="l"/>
              </a:tabLst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2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475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Symbol"/>
                <a:cs typeface="Symbol"/>
              </a:rPr>
              <a:t></a:t>
            </a:r>
            <a:r>
              <a:rPr sz="1500" spc="-25" dirty="0">
                <a:latin typeface="Verdana"/>
                <a:cs typeface="Verdana"/>
              </a:rPr>
              <a:t>T</a:t>
            </a:r>
            <a:r>
              <a:rPr sz="1500" dirty="0">
                <a:latin typeface="Verdana"/>
                <a:cs typeface="Verdana"/>
              </a:rPr>
              <a:t>	/</a:t>
            </a:r>
            <a:r>
              <a:rPr sz="1500" spc="-8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254" dirty="0">
                <a:latin typeface="Verdana"/>
                <a:cs typeface="Verdana"/>
              </a:rPr>
              <a:t> </a:t>
            </a:r>
            <a:r>
              <a:rPr sz="2100" spc="-25" dirty="0">
                <a:latin typeface="Symbol"/>
                <a:cs typeface="Symbol"/>
              </a:rPr>
              <a:t></a:t>
            </a:r>
            <a:r>
              <a:rPr sz="1500" spc="-25" dirty="0">
                <a:latin typeface="Verdana"/>
                <a:cs typeface="Verdana"/>
              </a:rPr>
              <a:t>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59482" y="4739894"/>
            <a:ext cx="10096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Verdana"/>
                <a:cs typeface="Verdana"/>
              </a:rPr>
              <a:t>d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33550" y="4986020"/>
            <a:ext cx="139827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1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45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Symbol"/>
                <a:cs typeface="Symbol"/>
              </a:rPr>
              <a:t></a:t>
            </a:r>
            <a:r>
              <a:rPr sz="1500" spc="-10" dirty="0">
                <a:latin typeface="Verdana"/>
                <a:cs typeface="Verdana"/>
              </a:rPr>
              <a:t>T</a:t>
            </a:r>
            <a:r>
              <a:rPr sz="1500" spc="-270" dirty="0">
                <a:latin typeface="Verdana"/>
                <a:cs typeface="Verdana"/>
              </a:rPr>
              <a:t> </a:t>
            </a:r>
            <a:r>
              <a:rPr sz="1275" baseline="-22875" dirty="0">
                <a:latin typeface="Verdana"/>
                <a:cs typeface="Verdana"/>
              </a:rPr>
              <a:t>d</a:t>
            </a:r>
            <a:r>
              <a:rPr sz="1275" spc="157" baseline="-22875" dirty="0">
                <a:latin typeface="Verdana"/>
                <a:cs typeface="Verdana"/>
              </a:rPr>
              <a:t> 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5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254" dirty="0">
                <a:latin typeface="Verdana"/>
                <a:cs typeface="Verdana"/>
              </a:rPr>
              <a:t> </a:t>
            </a:r>
            <a:r>
              <a:rPr sz="2100" spc="-25" dirty="0">
                <a:latin typeface="Symbol"/>
                <a:cs typeface="Symbol"/>
              </a:rPr>
              <a:t></a:t>
            </a:r>
            <a:r>
              <a:rPr sz="1500" spc="-25" dirty="0">
                <a:latin typeface="Verdana"/>
                <a:cs typeface="Verdana"/>
              </a:rPr>
              <a:t>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09116" y="4523485"/>
            <a:ext cx="47142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2075" algn="r">
              <a:lnSpc>
                <a:spcPts val="1750"/>
              </a:lnSpc>
              <a:spcBef>
                <a:spcPts val="100"/>
              </a:spcBef>
              <a:tabLst>
                <a:tab pos="917575" algn="l"/>
                <a:tab pos="1542415" algn="l"/>
                <a:tab pos="2154555" algn="l"/>
              </a:tabLst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54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85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Symbol"/>
                <a:cs typeface="Symbol"/>
              </a:rPr>
              <a:t></a:t>
            </a:r>
            <a:r>
              <a:rPr sz="1500" spc="-114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T</a:t>
            </a:r>
            <a:r>
              <a:rPr sz="1500" dirty="0">
                <a:latin typeface="Verdana"/>
                <a:cs typeface="Verdana"/>
              </a:rPr>
              <a:t>	/</a:t>
            </a:r>
            <a:r>
              <a:rPr sz="1500" spc="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345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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Verdana"/>
                <a:cs typeface="Verdana"/>
              </a:rPr>
              <a:t>j</a:t>
            </a:r>
            <a:r>
              <a:rPr sz="1500" dirty="0">
                <a:latin typeface="Symbol"/>
                <a:cs typeface="Symbol"/>
              </a:rPr>
              <a:t></a:t>
            </a:r>
            <a:r>
              <a:rPr sz="1500" spc="11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T</a:t>
            </a:r>
            <a:r>
              <a:rPr sz="1500" dirty="0">
                <a:latin typeface="Verdana"/>
                <a:cs typeface="Verdana"/>
              </a:rPr>
              <a:t>	/</a:t>
            </a:r>
            <a:r>
              <a:rPr sz="1500" spc="2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  <a:p>
            <a:pPr marR="55880" algn="r">
              <a:lnSpc>
                <a:spcPts val="1750"/>
              </a:lnSpc>
              <a:tabLst>
                <a:tab pos="1828164" algn="l"/>
                <a:tab pos="2143125" algn="l"/>
                <a:tab pos="2905125" algn="l"/>
                <a:tab pos="4139565" algn="l"/>
                <a:tab pos="4612005" algn="l"/>
              </a:tabLst>
            </a:pPr>
            <a:r>
              <a:rPr sz="1500" dirty="0">
                <a:latin typeface="Verdana"/>
                <a:cs typeface="Verdana"/>
              </a:rPr>
              <a:t>z</a:t>
            </a:r>
            <a:r>
              <a:rPr sz="1500" spc="409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85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850" u="sng" spc="-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</a:t>
            </a:r>
            <a:r>
              <a:rPr sz="85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850" u="sng" spc="-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</a:t>
            </a:r>
            <a:r>
              <a:rPr sz="85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endParaRPr sz="850">
              <a:latin typeface="Verdana"/>
              <a:cs typeface="Verdana"/>
            </a:endParaRPr>
          </a:p>
          <a:p>
            <a:pPr marL="2165985">
              <a:lnSpc>
                <a:spcPct val="100000"/>
              </a:lnSpc>
              <a:spcBef>
                <a:spcPts val="700"/>
              </a:spcBef>
              <a:tabLst>
                <a:tab pos="3706495" algn="l"/>
              </a:tabLst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7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9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</a:t>
            </a:r>
            <a:r>
              <a:rPr sz="1500" spc="-9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T</a:t>
            </a:r>
            <a:r>
              <a:rPr sz="1500" spc="-315" dirty="0">
                <a:latin typeface="Verdana"/>
                <a:cs typeface="Verdana"/>
              </a:rPr>
              <a:t> </a:t>
            </a:r>
            <a:r>
              <a:rPr sz="1275" baseline="-19607" dirty="0">
                <a:latin typeface="Verdana"/>
                <a:cs typeface="Verdana"/>
              </a:rPr>
              <a:t>d</a:t>
            </a:r>
            <a:r>
              <a:rPr sz="1275" spc="165" baseline="-19607" dirty="0">
                <a:latin typeface="Verdana"/>
                <a:cs typeface="Verdana"/>
              </a:rPr>
              <a:t> 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2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345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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Verdana"/>
                <a:cs typeface="Verdana"/>
              </a:rPr>
              <a:t>j</a:t>
            </a:r>
            <a:r>
              <a:rPr sz="1500" dirty="0">
                <a:latin typeface="Symbol"/>
                <a:cs typeface="Symbol"/>
              </a:rPr>
              <a:t></a:t>
            </a:r>
            <a:r>
              <a:rPr sz="1500" spc="11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T</a:t>
            </a:r>
            <a:r>
              <a:rPr sz="1500" spc="-290" dirty="0">
                <a:latin typeface="Verdana"/>
                <a:cs typeface="Verdana"/>
              </a:rPr>
              <a:t> </a:t>
            </a:r>
            <a:r>
              <a:rPr sz="1275" baseline="-19607" dirty="0">
                <a:latin typeface="Verdana"/>
                <a:cs typeface="Verdana"/>
              </a:rPr>
              <a:t>d</a:t>
            </a:r>
            <a:r>
              <a:rPr sz="1275" spc="345" baseline="-19607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2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35571" y="4737861"/>
            <a:ext cx="11156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3444" algn="l"/>
              </a:tabLst>
            </a:pPr>
            <a:r>
              <a:rPr sz="1500" dirty="0">
                <a:latin typeface="Verdana"/>
                <a:cs typeface="Verdana"/>
              </a:rPr>
              <a:t>s</a:t>
            </a:r>
            <a:r>
              <a:rPr sz="1500" spc="42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</a:t>
            </a:r>
            <a:r>
              <a:rPr sz="1500" spc="75" dirty="0">
                <a:latin typeface="Times New Roman"/>
                <a:cs typeface="Times New Roman"/>
              </a:rPr>
              <a:t>  </a:t>
            </a:r>
            <a:r>
              <a:rPr sz="1500" spc="-50" dirty="0">
                <a:latin typeface="Symbol"/>
                <a:cs typeface="Symbol"/>
              </a:rPr>
              <a:t>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25" dirty="0">
                <a:latin typeface="Verdana"/>
                <a:cs typeface="Verdana"/>
              </a:rPr>
              <a:t>j</a:t>
            </a:r>
            <a:r>
              <a:rPr sz="1500" spc="-25" dirty="0">
                <a:latin typeface="Symbol"/>
                <a:cs typeface="Symbol"/>
              </a:rPr>
              <a:t>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3400" y="5412839"/>
            <a:ext cx="5994400" cy="5994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330"/>
              </a:spcBef>
              <a:buFont typeface="Arial MT"/>
              <a:buChar char="•"/>
              <a:tabLst>
                <a:tab pos="360045" algn="l"/>
              </a:tabLst>
            </a:pPr>
            <a:r>
              <a:rPr sz="1800" dirty="0">
                <a:latin typeface="Times New Roman"/>
                <a:cs typeface="Times New Roman"/>
              </a:rPr>
              <a:t>Maps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left-</a:t>
            </a:r>
            <a:r>
              <a:rPr sz="1800" dirty="0">
                <a:latin typeface="Times New Roman"/>
                <a:cs typeface="Times New Roman"/>
              </a:rPr>
              <a:t>half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s-</a:t>
            </a:r>
            <a:r>
              <a:rPr sz="1800" dirty="0">
                <a:latin typeface="Times New Roman"/>
                <a:cs typeface="Times New Roman"/>
              </a:rPr>
              <a:t>plane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into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inside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unit-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z</a:t>
            </a:r>
            <a:endParaRPr sz="18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204"/>
              </a:spcBef>
              <a:tabLst>
                <a:tab pos="758825" algn="l"/>
              </a:tabLst>
            </a:pPr>
            <a:r>
              <a:rPr sz="1600" spc="-50" dirty="0">
                <a:latin typeface="Arial MT"/>
                <a:cs typeface="Arial MT"/>
              </a:rPr>
              <a:t>–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Stable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one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domain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would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stay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other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77745" y="4985765"/>
            <a:ext cx="1363980" cy="11430"/>
          </a:xfrm>
          <a:custGeom>
            <a:avLst/>
            <a:gdLst/>
            <a:ahLst/>
            <a:cxnLst/>
            <a:rect l="l" t="t" r="r" b="b"/>
            <a:pathLst>
              <a:path w="1363980" h="11429">
                <a:moveTo>
                  <a:pt x="1363980" y="0"/>
                </a:moveTo>
                <a:lnTo>
                  <a:pt x="0" y="0"/>
                </a:lnTo>
                <a:lnTo>
                  <a:pt x="0" y="11430"/>
                </a:lnTo>
                <a:lnTo>
                  <a:pt x="1363980" y="11430"/>
                </a:lnTo>
                <a:lnTo>
                  <a:pt x="13639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64990" y="3469132"/>
            <a:ext cx="6724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09575" algn="l"/>
              </a:tabLst>
            </a:pPr>
            <a:r>
              <a:rPr sz="2250" baseline="-31481" dirty="0">
                <a:latin typeface="Symbol"/>
                <a:cs typeface="Symbol"/>
              </a:rPr>
              <a:t></a:t>
            </a:r>
            <a:r>
              <a:rPr sz="2250" spc="-22" baseline="-31481" dirty="0">
                <a:latin typeface="Times New Roman"/>
                <a:cs typeface="Times New Roman"/>
              </a:rPr>
              <a:t> </a:t>
            </a:r>
            <a:r>
              <a:rPr sz="2250" spc="-89" baseline="-20370" dirty="0">
                <a:latin typeface="Verdana"/>
                <a:cs typeface="Verdana"/>
              </a:rPr>
              <a:t>T</a:t>
            </a:r>
            <a:r>
              <a:rPr sz="2250" baseline="-2037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</a:t>
            </a:r>
            <a:r>
              <a:rPr sz="1500" spc="-155" dirty="0">
                <a:latin typeface="Times New Roman"/>
                <a:cs typeface="Times New Roman"/>
              </a:rPr>
              <a:t> </a:t>
            </a:r>
            <a:r>
              <a:rPr sz="2250" spc="-75" baseline="-24074" dirty="0">
                <a:latin typeface="Verdana"/>
                <a:cs typeface="Verdana"/>
              </a:rPr>
              <a:t>1</a:t>
            </a:r>
            <a:endParaRPr sz="2250" baseline="-24074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61458" y="2445258"/>
            <a:ext cx="1257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z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8758" y="1520189"/>
            <a:ext cx="1383030" cy="0"/>
          </a:xfrm>
          <a:custGeom>
            <a:avLst/>
            <a:gdLst/>
            <a:ahLst/>
            <a:cxnLst/>
            <a:rect l="l" t="t" r="r" b="b"/>
            <a:pathLst>
              <a:path w="1383029">
                <a:moveTo>
                  <a:pt x="0" y="0"/>
                </a:moveTo>
                <a:lnTo>
                  <a:pt x="138303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0355" y="4383023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33209" y="4383023"/>
            <a:ext cx="487045" cy="0"/>
          </a:xfrm>
          <a:custGeom>
            <a:avLst/>
            <a:gdLst/>
            <a:ahLst/>
            <a:cxnLst/>
            <a:rect l="l" t="t" r="r" b="b"/>
            <a:pathLst>
              <a:path w="487045">
                <a:moveTo>
                  <a:pt x="0" y="0"/>
                </a:moveTo>
                <a:lnTo>
                  <a:pt x="48691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7292" y="4383023"/>
            <a:ext cx="295910" cy="0"/>
          </a:xfrm>
          <a:custGeom>
            <a:avLst/>
            <a:gdLst/>
            <a:ahLst/>
            <a:cxnLst/>
            <a:rect l="l" t="t" r="r" b="b"/>
            <a:pathLst>
              <a:path w="295910">
                <a:moveTo>
                  <a:pt x="0" y="0"/>
                </a:moveTo>
                <a:lnTo>
                  <a:pt x="29565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12316" y="3004820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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65883" y="28701"/>
            <a:ext cx="53816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Bilinear</a:t>
            </a:r>
            <a:r>
              <a:rPr u="none" spc="-200" dirty="0"/>
              <a:t> </a:t>
            </a:r>
            <a:r>
              <a:rPr u="none" spc="-10" dirty="0"/>
              <a:t>Transformation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3400" y="770889"/>
            <a:ext cx="44564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On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unit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circle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transform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becomes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76600" y="1361694"/>
            <a:ext cx="651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z</a:t>
            </a:r>
            <a:r>
              <a:rPr sz="1500" spc="44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14" dirty="0">
                <a:latin typeface="Times New Roman"/>
                <a:cs typeface="Times New Roman"/>
              </a:rPr>
              <a:t>  </a:t>
            </a:r>
            <a:r>
              <a:rPr sz="2250" spc="-75" baseline="37037" dirty="0">
                <a:latin typeface="Verdana"/>
                <a:cs typeface="Verdana"/>
              </a:rPr>
              <a:t>1</a:t>
            </a:r>
            <a:endParaRPr sz="2250" baseline="37037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3255" y="1209294"/>
            <a:ext cx="1179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72415" algn="l"/>
              </a:tabLst>
            </a:pPr>
            <a:r>
              <a:rPr sz="1500" spc="-50" dirty="0">
                <a:latin typeface="Symbol"/>
                <a:cs typeface="Symbol"/>
              </a:rPr>
              <a:t>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Verdana"/>
                <a:cs typeface="Verdana"/>
              </a:rPr>
              <a:t>j</a:t>
            </a:r>
            <a:r>
              <a:rPr sz="1500" dirty="0">
                <a:latin typeface="Symbol"/>
                <a:cs typeface="Symbol"/>
              </a:rPr>
              <a:t></a:t>
            </a:r>
            <a:r>
              <a:rPr sz="1500" spc="11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T</a:t>
            </a:r>
            <a:r>
              <a:rPr sz="1500" spc="-315" dirty="0">
                <a:latin typeface="Verdana"/>
                <a:cs typeface="Verdana"/>
              </a:rPr>
              <a:t> </a:t>
            </a:r>
            <a:r>
              <a:rPr sz="1275" baseline="-19607" dirty="0">
                <a:latin typeface="Verdana"/>
                <a:cs typeface="Verdana"/>
              </a:rPr>
              <a:t>d</a:t>
            </a:r>
            <a:r>
              <a:rPr sz="1275" spc="179" baseline="-19607" dirty="0">
                <a:latin typeface="Verdana"/>
                <a:cs typeface="Verdana"/>
              </a:rPr>
              <a:t> 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0191" y="1621028"/>
            <a:ext cx="466090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180" algn="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6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20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Verdana"/>
                <a:cs typeface="Verdana"/>
              </a:rPr>
              <a:t>j</a:t>
            </a:r>
            <a:r>
              <a:rPr sz="1500" dirty="0">
                <a:latin typeface="Symbol"/>
                <a:cs typeface="Symbol"/>
              </a:rPr>
              <a:t></a:t>
            </a:r>
            <a:r>
              <a:rPr sz="1500" spc="114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T</a:t>
            </a:r>
            <a:r>
              <a:rPr sz="1500" spc="-310" dirty="0">
                <a:latin typeface="Verdana"/>
                <a:cs typeface="Verdana"/>
              </a:rPr>
              <a:t> </a:t>
            </a:r>
            <a:r>
              <a:rPr sz="1275" baseline="-19607" dirty="0">
                <a:latin typeface="Verdana"/>
                <a:cs typeface="Verdana"/>
              </a:rPr>
              <a:t>d</a:t>
            </a:r>
            <a:r>
              <a:rPr sz="1275" spc="195" baseline="-19607" dirty="0">
                <a:latin typeface="Verdana"/>
                <a:cs typeface="Verdana"/>
              </a:rPr>
              <a:t> 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3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1500">
              <a:latin typeface="Verdana"/>
              <a:cs typeface="Verdana"/>
            </a:endParaRPr>
          </a:p>
          <a:p>
            <a:pPr marL="372745" indent="-347345">
              <a:lnSpc>
                <a:spcPct val="100000"/>
              </a:lnSpc>
              <a:buFont typeface="Arial MT"/>
              <a:buChar char="•"/>
              <a:tabLst>
                <a:tab pos="372745" algn="l"/>
              </a:tabLst>
            </a:pP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derive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relation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between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Symbol"/>
                <a:cs typeface="Symbol"/>
              </a:rPr>
              <a:t></a:t>
            </a:r>
            <a:r>
              <a:rPr sz="2000" spc="-1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Symbol"/>
                <a:cs typeface="Symbol"/>
              </a:rPr>
              <a:t>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4779" y="1258061"/>
            <a:ext cx="5327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4074" dirty="0">
                <a:latin typeface="Symbol"/>
                <a:cs typeface="Symbol"/>
              </a:rPr>
              <a:t></a:t>
            </a:r>
            <a:r>
              <a:rPr sz="2250" spc="284" baseline="-24074" dirty="0">
                <a:latin typeface="Times New Roman"/>
                <a:cs typeface="Times New Roman"/>
              </a:rPr>
              <a:t> </a:t>
            </a: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104" baseline="-24074" dirty="0">
                <a:latin typeface="Verdana"/>
                <a:cs typeface="Verdana"/>
              </a:rPr>
              <a:t> </a:t>
            </a:r>
            <a:r>
              <a:rPr sz="850" spc="-25" dirty="0">
                <a:latin typeface="Verdana"/>
                <a:cs typeface="Verdana"/>
              </a:rPr>
              <a:t>j</a:t>
            </a:r>
            <a:r>
              <a:rPr sz="850" spc="-25" dirty="0">
                <a:latin typeface="Symbol"/>
                <a:cs typeface="Symbol"/>
              </a:rPr>
              <a:t>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9453" y="2594609"/>
            <a:ext cx="146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4469" y="2554223"/>
            <a:ext cx="10229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5555" dirty="0">
                <a:latin typeface="Symbol"/>
                <a:cs typeface="Symbol"/>
              </a:rPr>
              <a:t></a:t>
            </a:r>
            <a:r>
              <a:rPr sz="2250" spc="-15" baseline="-5555" dirty="0">
                <a:latin typeface="Times New Roman"/>
                <a:cs typeface="Times New Roman"/>
              </a:rPr>
              <a:t> </a:t>
            </a:r>
            <a:r>
              <a:rPr sz="2250" baseline="-9259" dirty="0">
                <a:latin typeface="Verdana"/>
                <a:cs typeface="Verdana"/>
              </a:rPr>
              <a:t>1</a:t>
            </a:r>
            <a:r>
              <a:rPr sz="2250" spc="315" baseline="-9259" dirty="0">
                <a:latin typeface="Verdana"/>
                <a:cs typeface="Verdana"/>
              </a:rPr>
              <a:t> </a:t>
            </a:r>
            <a:r>
              <a:rPr sz="2250" baseline="-9259" dirty="0">
                <a:latin typeface="Symbol"/>
                <a:cs typeface="Symbol"/>
              </a:rPr>
              <a:t></a:t>
            </a:r>
            <a:r>
              <a:rPr sz="2250" spc="120" baseline="-9259" dirty="0">
                <a:latin typeface="Times New Roman"/>
                <a:cs typeface="Times New Roman"/>
              </a:rPr>
              <a:t>  </a:t>
            </a:r>
            <a:r>
              <a:rPr sz="2250" baseline="-24074" dirty="0">
                <a:latin typeface="Verdana"/>
                <a:cs typeface="Verdana"/>
              </a:rPr>
              <a:t>e</a:t>
            </a:r>
            <a:r>
              <a:rPr sz="2250" spc="-202" baseline="-24074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135" dirty="0">
                <a:latin typeface="Times New Roman"/>
                <a:cs typeface="Times New Roman"/>
              </a:rPr>
              <a:t> </a:t>
            </a:r>
            <a:r>
              <a:rPr sz="900" spc="-35" dirty="0">
                <a:latin typeface="Verdana"/>
                <a:cs typeface="Verdana"/>
              </a:rPr>
              <a:t>j</a:t>
            </a:r>
            <a:r>
              <a:rPr sz="900" spc="-35" dirty="0">
                <a:latin typeface="Symbol"/>
                <a:cs typeface="Symbol"/>
              </a:rPr>
              <a:t>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54985" y="2638805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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08958" y="2503932"/>
            <a:ext cx="252984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36550" algn="l"/>
              </a:tabLst>
            </a:pPr>
            <a:r>
              <a:rPr sz="1500" spc="-50" dirty="0">
                <a:latin typeface="Verdana"/>
                <a:cs typeface="Verdana"/>
              </a:rPr>
              <a:t>2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2250" baseline="5555" dirty="0">
                <a:latin typeface="Symbol"/>
                <a:cs typeface="Symbol"/>
              </a:rPr>
              <a:t></a:t>
            </a:r>
            <a:r>
              <a:rPr sz="2250" spc="-225" baseline="55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32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</a:t>
            </a:r>
            <a:r>
              <a:rPr sz="1500" spc="-180" dirty="0">
                <a:latin typeface="Verdana"/>
                <a:cs typeface="Verdana"/>
              </a:rPr>
              <a:t> </a:t>
            </a:r>
            <a:r>
              <a:rPr sz="1425" baseline="29239" dirty="0">
                <a:latin typeface="Symbol"/>
                <a:cs typeface="Symbol"/>
              </a:rPr>
              <a:t></a:t>
            </a:r>
            <a:r>
              <a:rPr sz="1425" spc="-52" baseline="29239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Verdana"/>
                <a:cs typeface="Verdana"/>
              </a:rPr>
              <a:t>j</a:t>
            </a:r>
            <a:r>
              <a:rPr sz="1425" baseline="29239" dirty="0">
                <a:latin typeface="Symbol"/>
                <a:cs typeface="Symbol"/>
              </a:rPr>
              <a:t></a:t>
            </a:r>
            <a:r>
              <a:rPr sz="1425" spc="195" baseline="29239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Verdana"/>
                <a:cs typeface="Verdana"/>
              </a:rPr>
              <a:t>/</a:t>
            </a:r>
            <a:r>
              <a:rPr sz="1425" spc="-37" baseline="26315" dirty="0">
                <a:latin typeface="Verdana"/>
                <a:cs typeface="Verdana"/>
              </a:rPr>
              <a:t> </a:t>
            </a:r>
            <a:r>
              <a:rPr sz="1425" baseline="26315" dirty="0">
                <a:latin typeface="Verdana"/>
                <a:cs typeface="Verdana"/>
              </a:rPr>
              <a:t>2</a:t>
            </a:r>
            <a:r>
              <a:rPr sz="1425" spc="44" baseline="263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j</a:t>
            </a:r>
            <a:r>
              <a:rPr sz="1500" spc="-1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sin</a:t>
            </a:r>
            <a:r>
              <a:rPr sz="1500" spc="7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</a:t>
            </a:r>
            <a:r>
              <a:rPr sz="1500" dirty="0">
                <a:latin typeface="Symbol"/>
                <a:cs typeface="Symbol"/>
              </a:rPr>
              <a:t></a:t>
            </a:r>
            <a:r>
              <a:rPr sz="1500" spc="4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6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204" dirty="0">
                <a:latin typeface="Verdana"/>
                <a:cs typeface="Verdana"/>
              </a:rPr>
              <a:t> </a:t>
            </a:r>
            <a:r>
              <a:rPr sz="2150" spc="-25" dirty="0">
                <a:latin typeface="Symbol"/>
                <a:cs typeface="Symbol"/>
              </a:rPr>
              <a:t></a:t>
            </a:r>
            <a:r>
              <a:rPr sz="2250" spc="-37" baseline="5555" dirty="0">
                <a:latin typeface="Symbol"/>
                <a:cs typeface="Symbol"/>
              </a:rPr>
              <a:t></a:t>
            </a:r>
            <a:endParaRPr sz="2250" baseline="5555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1410" y="2577846"/>
            <a:ext cx="1290955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>
              <a:lnSpc>
                <a:spcPts val="1750"/>
              </a:lnSpc>
              <a:spcBef>
                <a:spcPts val="100"/>
              </a:spcBef>
              <a:tabLst>
                <a:tab pos="810260" algn="l"/>
              </a:tabLst>
            </a:pPr>
            <a:r>
              <a:rPr sz="2250" baseline="1851" dirty="0">
                <a:latin typeface="Verdana"/>
                <a:cs typeface="Verdana"/>
              </a:rPr>
              <a:t>2</a:t>
            </a:r>
            <a:r>
              <a:rPr sz="2250" spc="-217" baseline="1851" dirty="0">
                <a:latin typeface="Verdana"/>
                <a:cs typeface="Verdana"/>
              </a:rPr>
              <a:t> </a:t>
            </a:r>
            <a:r>
              <a:rPr sz="2250" spc="-75" baseline="1851" dirty="0">
                <a:latin typeface="Verdana"/>
                <a:cs typeface="Verdana"/>
              </a:rPr>
              <a:t>j</a:t>
            </a:r>
            <a:r>
              <a:rPr sz="2250" baseline="1851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</a:t>
            </a:r>
            <a:r>
              <a:rPr sz="1500" spc="225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</a:t>
            </a:r>
            <a:r>
              <a:rPr sz="2250" spc="322" baseline="1851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</a:t>
            </a:r>
            <a:endParaRPr sz="1500">
              <a:latin typeface="Symbol"/>
              <a:cs typeface="Symbol"/>
            </a:endParaRPr>
          </a:p>
          <a:p>
            <a:pPr marL="50800">
              <a:lnSpc>
                <a:spcPts val="1750"/>
              </a:lnSpc>
              <a:tabLst>
                <a:tab pos="391795" algn="l"/>
                <a:tab pos="1166495" algn="l"/>
              </a:tabLst>
            </a:pPr>
            <a:r>
              <a:rPr sz="2250" u="sng" baseline="1481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baseline="1851" dirty="0">
                <a:latin typeface="Verdana"/>
                <a:cs typeface="Verdana"/>
              </a:rPr>
              <a:t>tan</a:t>
            </a:r>
            <a:r>
              <a:rPr sz="2250" spc="660" baseline="1851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</a:t>
            </a:r>
            <a:r>
              <a:rPr sz="1500" spc="80" dirty="0"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0780" y="2773934"/>
            <a:ext cx="14681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3695" algn="l"/>
                <a:tab pos="1381760" algn="l"/>
              </a:tabLst>
            </a:pP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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spc="-89" baseline="5555" dirty="0">
                <a:latin typeface="Symbol"/>
                <a:cs typeface="Symbol"/>
              </a:rPr>
              <a:t></a:t>
            </a:r>
            <a:endParaRPr sz="2250" baseline="5555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6241" y="2798317"/>
            <a:ext cx="62795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101215" algn="l"/>
                <a:tab pos="2803525" algn="l"/>
                <a:tab pos="3184525" algn="l"/>
                <a:tab pos="3420110" algn="l"/>
                <a:tab pos="3762375" algn="l"/>
                <a:tab pos="4217670" algn="l"/>
                <a:tab pos="5895975" algn="l"/>
              </a:tabLst>
            </a:pPr>
            <a:r>
              <a:rPr sz="2250" baseline="1851" dirty="0">
                <a:latin typeface="Verdana"/>
                <a:cs typeface="Verdana"/>
              </a:rPr>
              <a:t>s</a:t>
            </a:r>
            <a:r>
              <a:rPr sz="2250" spc="585" baseline="1851" dirty="0">
                <a:latin typeface="Verdana"/>
                <a:cs typeface="Verdana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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baseline="1851" dirty="0">
                <a:latin typeface="Symbol"/>
                <a:cs typeface="Symbol"/>
              </a:rPr>
              <a:t></a:t>
            </a:r>
            <a:r>
              <a:rPr sz="2250" spc="172" baseline="1851" dirty="0">
                <a:latin typeface="Times New Roman"/>
                <a:cs typeface="Times New Roman"/>
              </a:rPr>
              <a:t>  </a:t>
            </a:r>
            <a:r>
              <a:rPr sz="2250" baseline="1851" dirty="0">
                <a:latin typeface="Symbol"/>
                <a:cs typeface="Symbol"/>
              </a:rPr>
              <a:t></a:t>
            </a:r>
            <a:r>
              <a:rPr sz="2250" spc="622" baseline="1851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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spc="-75" baseline="1851" dirty="0">
                <a:latin typeface="Verdana"/>
                <a:cs typeface="Verdana"/>
              </a:rPr>
              <a:t>j</a:t>
            </a:r>
            <a:r>
              <a:rPr sz="2250" baseline="1851" dirty="0">
                <a:latin typeface="Verdana"/>
                <a:cs typeface="Verdana"/>
              </a:rPr>
              <a:t>	</a:t>
            </a:r>
            <a:r>
              <a:rPr sz="2250" spc="-75" baseline="1851" dirty="0">
                <a:latin typeface="Symbol"/>
                <a:cs typeface="Symbol"/>
              </a:rPr>
              <a:t>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u="sng" baseline="18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baseline="16666" dirty="0">
                <a:latin typeface="Symbol"/>
                <a:cs typeface="Symbol"/>
              </a:rPr>
              <a:t></a:t>
            </a:r>
            <a:r>
              <a:rPr sz="2250" baseline="16666" dirty="0">
                <a:latin typeface="Times New Roman"/>
                <a:cs typeface="Times New Roman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</a:t>
            </a:r>
            <a:r>
              <a:rPr sz="900" u="sng" spc="1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j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</a:t>
            </a:r>
            <a:r>
              <a:rPr sz="900" u="sng" spc="1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/</a:t>
            </a:r>
            <a:r>
              <a:rPr sz="900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900" u="sng" spc="-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2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900" spc="-145" dirty="0">
                <a:latin typeface="Verdana"/>
                <a:cs typeface="Verdana"/>
              </a:rPr>
              <a:t> </a:t>
            </a:r>
            <a:r>
              <a:rPr sz="2250" baseline="-14814" dirty="0">
                <a:latin typeface="Symbol"/>
                <a:cs typeface="Symbol"/>
              </a:rPr>
              <a:t></a:t>
            </a:r>
            <a:r>
              <a:rPr sz="2250" spc="135" baseline="-14814" dirty="0">
                <a:latin typeface="Times New Roman"/>
                <a:cs typeface="Times New Roman"/>
              </a:rPr>
              <a:t>  </a:t>
            </a:r>
            <a:r>
              <a:rPr sz="2250" baseline="16666" dirty="0">
                <a:latin typeface="Symbol"/>
                <a:cs typeface="Symbol"/>
              </a:rPr>
              <a:t></a:t>
            </a:r>
            <a:endParaRPr sz="2250" baseline="16666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1646" y="3082544"/>
            <a:ext cx="1428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59916" y="3151123"/>
            <a:ext cx="2438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latin typeface="Verdana"/>
                <a:cs typeface="Verdana"/>
              </a:rPr>
              <a:t>d</a:t>
            </a:r>
            <a:r>
              <a:rPr sz="1350" spc="367" baseline="3086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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53233" y="3004058"/>
            <a:ext cx="425450" cy="457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795" algn="r">
              <a:lnSpc>
                <a:spcPts val="1700"/>
              </a:lnSpc>
              <a:spcBef>
                <a:spcPts val="100"/>
              </a:spcBef>
            </a:pPr>
            <a:r>
              <a:rPr sz="1350" baseline="3086" dirty="0">
                <a:latin typeface="Symbol"/>
                <a:cs typeface="Symbol"/>
              </a:rPr>
              <a:t></a:t>
            </a:r>
            <a:r>
              <a:rPr sz="1350" spc="209" baseline="3086" dirty="0">
                <a:latin typeface="Times New Roman"/>
                <a:cs typeface="Times New Roman"/>
              </a:rPr>
              <a:t> </a:t>
            </a:r>
            <a:r>
              <a:rPr sz="1350" baseline="3086" dirty="0">
                <a:latin typeface="Verdana"/>
                <a:cs typeface="Verdana"/>
              </a:rPr>
              <a:t>j</a:t>
            </a:r>
            <a:r>
              <a:rPr sz="1350" baseline="3086" dirty="0">
                <a:latin typeface="Symbol"/>
                <a:cs typeface="Symbol"/>
              </a:rPr>
              <a:t></a:t>
            </a:r>
            <a:r>
              <a:rPr sz="1350" spc="742" baseline="3086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  <a:p>
            <a:pPr marR="5080" algn="r">
              <a:lnSpc>
                <a:spcPts val="1700"/>
              </a:lnSpc>
            </a:pP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34235" y="3130550"/>
            <a:ext cx="5835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10" dirty="0">
                <a:latin typeface="Verdana"/>
                <a:cs typeface="Verdana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</a:t>
            </a:r>
            <a:r>
              <a:rPr sz="2250" spc="165" baseline="1851" dirty="0">
                <a:latin typeface="Times New Roman"/>
                <a:cs typeface="Times New Roman"/>
              </a:rPr>
              <a:t>  </a:t>
            </a:r>
            <a:r>
              <a:rPr sz="2250" spc="-75" baseline="1851" dirty="0">
                <a:latin typeface="Verdana"/>
                <a:cs typeface="Verdana"/>
              </a:rPr>
              <a:t>e</a:t>
            </a:r>
            <a:endParaRPr sz="2250" baseline="1851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26052" y="3169411"/>
            <a:ext cx="311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" algn="l"/>
              </a:tabLst>
            </a:pPr>
            <a:r>
              <a:rPr sz="1350" spc="-75" baseline="3086" dirty="0">
                <a:latin typeface="Verdana"/>
                <a:cs typeface="Verdana"/>
              </a:rPr>
              <a:t>d</a:t>
            </a:r>
            <a:r>
              <a:rPr sz="1350" baseline="3086" dirty="0">
                <a:latin typeface="Verdana"/>
                <a:cs typeface="Verdana"/>
              </a:rPr>
              <a:t>	</a:t>
            </a:r>
            <a:r>
              <a:rPr sz="1500" spc="-50" dirty="0">
                <a:latin typeface="Symbol"/>
                <a:cs typeface="Symbol"/>
              </a:rPr>
              <a:t>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01084" y="3113023"/>
            <a:ext cx="7315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9740" algn="l"/>
              </a:tabLst>
            </a:pPr>
            <a:r>
              <a:rPr sz="1500" spc="-50" dirty="0">
                <a:latin typeface="Verdana"/>
                <a:cs typeface="Verdana"/>
              </a:rPr>
              <a:t>T</a:t>
            </a:r>
            <a:r>
              <a:rPr sz="1500" dirty="0">
                <a:latin typeface="Verdana"/>
                <a:cs typeface="Verdana"/>
              </a:rPr>
              <a:t>	2</a:t>
            </a:r>
            <a:r>
              <a:rPr sz="1500" spc="-35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98770" y="3019298"/>
            <a:ext cx="118999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Verdana"/>
                <a:cs typeface="Verdana"/>
              </a:rPr>
              <a:t>cos</a:t>
            </a:r>
            <a:r>
              <a:rPr sz="1500" spc="23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</a:t>
            </a:r>
            <a:r>
              <a:rPr sz="1500" dirty="0">
                <a:latin typeface="Symbol"/>
                <a:cs typeface="Symbol"/>
              </a:rPr>
              <a:t></a:t>
            </a:r>
            <a:r>
              <a:rPr sz="1500" spc="1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110" dirty="0">
                <a:latin typeface="Verdana"/>
                <a:cs typeface="Verdana"/>
              </a:rPr>
              <a:t> </a:t>
            </a:r>
            <a:r>
              <a:rPr sz="2250" baseline="-11111" dirty="0">
                <a:latin typeface="Verdana"/>
                <a:cs typeface="Verdana"/>
              </a:rPr>
              <a:t>2</a:t>
            </a:r>
            <a:r>
              <a:rPr sz="2250" spc="-480" baseline="-11111" dirty="0">
                <a:latin typeface="Verdana"/>
                <a:cs typeface="Verdana"/>
              </a:rPr>
              <a:t> </a:t>
            </a:r>
            <a:r>
              <a:rPr sz="3225" spc="-75" baseline="-7751" dirty="0">
                <a:latin typeface="Symbol"/>
                <a:cs typeface="Symbol"/>
              </a:rPr>
              <a:t></a:t>
            </a:r>
            <a:endParaRPr sz="3225" baseline="-7751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58533" y="3185922"/>
            <a:ext cx="939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Symbol"/>
                <a:cs typeface="Symbol"/>
              </a:rPr>
              <a:t>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59243" y="3266185"/>
            <a:ext cx="971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31228" y="3137408"/>
            <a:ext cx="10280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3444" algn="l"/>
              </a:tabLst>
            </a:pPr>
            <a:r>
              <a:rPr sz="1500" spc="-50" dirty="0">
                <a:latin typeface="Verdana"/>
                <a:cs typeface="Verdana"/>
              </a:rPr>
              <a:t>T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spc="-50" dirty="0"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69352" y="3157220"/>
            <a:ext cx="4483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1950" algn="l"/>
              </a:tabLst>
            </a:pPr>
            <a:r>
              <a:rPr sz="1500" spc="-50" dirty="0">
                <a:latin typeface="Symbol"/>
                <a:cs typeface="Symbol"/>
              </a:rPr>
              <a:t>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3400" y="3670808"/>
            <a:ext cx="2080895" cy="785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Which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yields</a:t>
            </a:r>
            <a:endParaRPr sz="20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725"/>
              </a:spcBef>
              <a:tabLst>
                <a:tab pos="292100" algn="l"/>
              </a:tabLst>
            </a:pPr>
            <a:r>
              <a:rPr sz="1550" spc="-50" dirty="0">
                <a:latin typeface="Symbol"/>
                <a:cs typeface="Symbol"/>
              </a:rPr>
              <a:t>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71394" y="3997452"/>
            <a:ext cx="150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32505" y="3979164"/>
            <a:ext cx="927100" cy="775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6405">
              <a:lnSpc>
                <a:spcPts val="1825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</a:t>
            </a:r>
            <a:r>
              <a:rPr sz="1550" spc="165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Symbol"/>
                <a:cs typeface="Symbol"/>
              </a:rPr>
              <a:t></a:t>
            </a:r>
            <a:r>
              <a:rPr sz="2325" spc="225" baseline="3584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</a:t>
            </a:r>
            <a:endParaRPr sz="1550">
              <a:latin typeface="Symbol"/>
              <a:cs typeface="Symbol"/>
            </a:endParaRPr>
          </a:p>
          <a:p>
            <a:pPr marL="38100">
              <a:lnSpc>
                <a:spcPts val="1825"/>
              </a:lnSpc>
              <a:tabLst>
                <a:tab pos="800100" algn="l"/>
              </a:tabLst>
            </a:pPr>
            <a:r>
              <a:rPr sz="2325" baseline="1792" dirty="0">
                <a:latin typeface="Verdana"/>
                <a:cs typeface="Verdana"/>
              </a:rPr>
              <a:t>tan</a:t>
            </a:r>
            <a:r>
              <a:rPr sz="2325" spc="240" baseline="1792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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</a:t>
            </a:r>
            <a:endParaRPr sz="1550">
              <a:latin typeface="Symbol"/>
              <a:cs typeface="Symbol"/>
            </a:endParaRPr>
          </a:p>
          <a:p>
            <a:pPr marL="443230">
              <a:lnSpc>
                <a:spcPct val="100000"/>
              </a:lnSpc>
              <a:spcBef>
                <a:spcPts val="405"/>
              </a:spcBef>
            </a:pPr>
            <a:r>
              <a:rPr sz="1550" dirty="0">
                <a:latin typeface="Symbol"/>
                <a:cs typeface="Symbol"/>
              </a:rPr>
              <a:t></a:t>
            </a:r>
            <a:r>
              <a:rPr sz="1550" spc="130" dirty="0">
                <a:latin typeface="Times New Roman"/>
                <a:cs typeface="Times New Roman"/>
              </a:rPr>
              <a:t> </a:t>
            </a:r>
            <a:r>
              <a:rPr sz="2325" baseline="5376" dirty="0">
                <a:latin typeface="Verdana"/>
                <a:cs typeface="Verdana"/>
              </a:rPr>
              <a:t>2</a:t>
            </a:r>
            <a:r>
              <a:rPr sz="2325" spc="127" baseline="5376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71771" y="4168394"/>
            <a:ext cx="22352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latin typeface="Verdana"/>
                <a:cs typeface="Verdana"/>
              </a:rPr>
              <a:t>or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00497" y="4152391"/>
            <a:ext cx="130111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</a:t>
            </a:r>
            <a:r>
              <a:rPr sz="1550" spc="44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3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2</a:t>
            </a:r>
            <a:r>
              <a:rPr sz="1550" spc="110" dirty="0">
                <a:latin typeface="Verdana"/>
                <a:cs typeface="Verdana"/>
              </a:rPr>
              <a:t> </a:t>
            </a:r>
            <a:r>
              <a:rPr sz="1550" spc="-10" dirty="0">
                <a:latin typeface="Verdana"/>
                <a:cs typeface="Verdana"/>
              </a:rPr>
              <a:t>arctan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462776" y="4011929"/>
            <a:ext cx="7473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</a:t>
            </a:r>
            <a:r>
              <a:rPr sz="1550" spc="185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Symbol"/>
                <a:cs typeface="Symbol"/>
              </a:rPr>
              <a:t></a:t>
            </a:r>
            <a:r>
              <a:rPr sz="2325" spc="-15" baseline="3584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T</a:t>
            </a:r>
            <a:r>
              <a:rPr sz="1350" baseline="-21604" dirty="0">
                <a:latin typeface="Verdana"/>
                <a:cs typeface="Verdana"/>
              </a:rPr>
              <a:t>d</a:t>
            </a:r>
            <a:r>
              <a:rPr sz="1350" spc="150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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88429" y="4177487"/>
            <a:ext cx="100965" cy="5740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50" spc="-50" dirty="0">
                <a:latin typeface="Symbol"/>
                <a:cs typeface="Symbol"/>
              </a:rPr>
              <a:t></a:t>
            </a:r>
            <a:endParaRPr sz="15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550" spc="-50" dirty="0">
                <a:latin typeface="Symbol"/>
                <a:cs typeface="Symbol"/>
              </a:rPr>
              <a:t>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37907" y="4177487"/>
            <a:ext cx="100965" cy="5740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50" spc="-50" dirty="0">
                <a:latin typeface="Symbol"/>
                <a:cs typeface="Symbol"/>
              </a:rPr>
              <a:t></a:t>
            </a:r>
            <a:endParaRPr sz="15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25673" y="4488433"/>
            <a:ext cx="22288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25" spc="-37" baseline="3584" dirty="0">
                <a:latin typeface="Verdana"/>
                <a:cs typeface="Verdana"/>
              </a:rPr>
              <a:t>T</a:t>
            </a:r>
            <a:r>
              <a:rPr sz="1000" spc="-25" dirty="0">
                <a:latin typeface="Verdana"/>
                <a:cs typeface="Verdana"/>
              </a:rPr>
              <a:t>d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781292" y="4448809"/>
            <a:ext cx="150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2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6214" rIns="0" bIns="0" rtlCol="0">
            <a:spAutoFit/>
          </a:bodyPr>
          <a:lstStyle/>
          <a:p>
            <a:pPr marL="1025525">
              <a:lnSpc>
                <a:spcPct val="100000"/>
              </a:lnSpc>
              <a:spcBef>
                <a:spcPts val="95"/>
              </a:spcBef>
            </a:pPr>
            <a:r>
              <a:rPr u="none" spc="-35" dirty="0">
                <a:latin typeface="Calibri"/>
                <a:cs typeface="Calibri"/>
              </a:rPr>
              <a:t>Bilinear</a:t>
            </a:r>
            <a:r>
              <a:rPr u="none" spc="-204" dirty="0">
                <a:latin typeface="Calibri"/>
                <a:cs typeface="Calibri"/>
              </a:rPr>
              <a:t> </a:t>
            </a:r>
            <a:r>
              <a:rPr u="none" spc="-10" dirty="0">
                <a:latin typeface="Calibri"/>
                <a:cs typeface="Calibri"/>
              </a:rPr>
              <a:t>Transformation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5672" y="906780"/>
            <a:ext cx="6598158" cy="5129784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3102" y="107823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2796" y="107823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58661" y="110413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9959" y="1533905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89653" y="1533905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17207" y="1559813"/>
            <a:ext cx="0" cy="288925"/>
          </a:xfrm>
          <a:custGeom>
            <a:avLst/>
            <a:gdLst/>
            <a:ahLst/>
            <a:cxnLst/>
            <a:rect l="l" t="t" r="r" b="b"/>
            <a:pathLst>
              <a:path h="288925">
                <a:moveTo>
                  <a:pt x="0" y="0"/>
                </a:moveTo>
                <a:lnTo>
                  <a:pt x="0" y="28879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96945" y="2291333"/>
            <a:ext cx="0" cy="287655"/>
          </a:xfrm>
          <a:custGeom>
            <a:avLst/>
            <a:gdLst/>
            <a:ahLst/>
            <a:cxnLst/>
            <a:rect l="l" t="t" r="r" b="b"/>
            <a:pathLst>
              <a:path h="287655">
                <a:moveTo>
                  <a:pt x="0" y="0"/>
                </a:moveTo>
                <a:lnTo>
                  <a:pt x="0" y="28727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77590" y="2291333"/>
            <a:ext cx="0" cy="287655"/>
          </a:xfrm>
          <a:custGeom>
            <a:avLst/>
            <a:gdLst/>
            <a:ahLst/>
            <a:cxnLst/>
            <a:rect l="l" t="t" r="r" b="b"/>
            <a:pathLst>
              <a:path h="287655">
                <a:moveTo>
                  <a:pt x="0" y="0"/>
                </a:moveTo>
                <a:lnTo>
                  <a:pt x="0" y="28727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53455" y="2291333"/>
            <a:ext cx="0" cy="287655"/>
          </a:xfrm>
          <a:custGeom>
            <a:avLst/>
            <a:gdLst/>
            <a:ahLst/>
            <a:cxnLst/>
            <a:rect l="l" t="t" r="r" b="b"/>
            <a:pathLst>
              <a:path h="287655">
                <a:moveTo>
                  <a:pt x="0" y="0"/>
                </a:moveTo>
                <a:lnTo>
                  <a:pt x="0" y="28727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64529" y="2291333"/>
            <a:ext cx="0" cy="287655"/>
          </a:xfrm>
          <a:custGeom>
            <a:avLst/>
            <a:gdLst/>
            <a:ahLst/>
            <a:cxnLst/>
            <a:rect l="l" t="t" r="r" b="b"/>
            <a:pathLst>
              <a:path h="287655">
                <a:moveTo>
                  <a:pt x="0" y="0"/>
                </a:moveTo>
                <a:lnTo>
                  <a:pt x="0" y="28727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60285" y="2434589"/>
            <a:ext cx="515620" cy="0"/>
          </a:xfrm>
          <a:custGeom>
            <a:avLst/>
            <a:gdLst/>
            <a:ahLst/>
            <a:cxnLst/>
            <a:rect l="l" t="t" r="r" b="b"/>
            <a:pathLst>
              <a:path w="515620">
                <a:moveTo>
                  <a:pt x="0" y="0"/>
                </a:moveTo>
                <a:lnTo>
                  <a:pt x="5151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42076" y="3123438"/>
            <a:ext cx="512445" cy="0"/>
          </a:xfrm>
          <a:custGeom>
            <a:avLst/>
            <a:gdLst/>
            <a:ahLst/>
            <a:cxnLst/>
            <a:rect l="l" t="t" r="r" b="b"/>
            <a:pathLst>
              <a:path w="512445">
                <a:moveTo>
                  <a:pt x="0" y="0"/>
                </a:moveTo>
                <a:lnTo>
                  <a:pt x="5120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22420" y="4235958"/>
            <a:ext cx="0" cy="291465"/>
          </a:xfrm>
          <a:custGeom>
            <a:avLst/>
            <a:gdLst/>
            <a:ahLst/>
            <a:cxnLst/>
            <a:rect l="l" t="t" r="r" b="b"/>
            <a:pathLst>
              <a:path h="291464">
                <a:moveTo>
                  <a:pt x="0" y="0"/>
                </a:moveTo>
                <a:lnTo>
                  <a:pt x="0" y="29108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41541" y="110413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4328" y="1559813"/>
            <a:ext cx="0" cy="288925"/>
          </a:xfrm>
          <a:custGeom>
            <a:avLst/>
            <a:gdLst/>
            <a:ahLst/>
            <a:cxnLst/>
            <a:rect l="l" t="t" r="r" b="b"/>
            <a:pathLst>
              <a:path h="288925">
                <a:moveTo>
                  <a:pt x="0" y="0"/>
                </a:moveTo>
                <a:lnTo>
                  <a:pt x="0" y="28879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84447" y="2985516"/>
            <a:ext cx="0" cy="287655"/>
          </a:xfrm>
          <a:custGeom>
            <a:avLst/>
            <a:gdLst/>
            <a:ahLst/>
            <a:cxnLst/>
            <a:rect l="l" t="t" r="r" b="b"/>
            <a:pathLst>
              <a:path h="287654">
                <a:moveTo>
                  <a:pt x="0" y="0"/>
                </a:moveTo>
                <a:lnTo>
                  <a:pt x="0" y="28727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54167" y="3129533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36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43805" y="4381500"/>
            <a:ext cx="1378585" cy="0"/>
          </a:xfrm>
          <a:custGeom>
            <a:avLst/>
            <a:gdLst/>
            <a:ahLst/>
            <a:cxnLst/>
            <a:rect l="l" t="t" r="r" b="b"/>
            <a:pathLst>
              <a:path w="1378585">
                <a:moveTo>
                  <a:pt x="0" y="0"/>
                </a:moveTo>
                <a:lnTo>
                  <a:pt x="137845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33317" y="4175760"/>
            <a:ext cx="673735" cy="44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5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H</a:t>
            </a:r>
            <a:r>
              <a:rPr sz="1350" spc="340" dirty="0">
                <a:latin typeface="Verdana"/>
                <a:cs typeface="Verdana"/>
              </a:rPr>
              <a:t> </a:t>
            </a:r>
            <a:r>
              <a:rPr sz="1900" dirty="0">
                <a:latin typeface="Symbol"/>
                <a:cs typeface="Symbol"/>
              </a:rPr>
              <a:t></a:t>
            </a:r>
            <a:r>
              <a:rPr sz="1350" dirty="0">
                <a:latin typeface="Verdana"/>
                <a:cs typeface="Verdana"/>
              </a:rPr>
              <a:t>j</a:t>
            </a:r>
            <a:r>
              <a:rPr sz="1350" dirty="0">
                <a:latin typeface="Symbol"/>
                <a:cs typeface="Symbol"/>
              </a:rPr>
              <a:t></a:t>
            </a:r>
            <a:r>
              <a:rPr sz="1350" spc="13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</a:t>
            </a:r>
            <a:endParaRPr sz="1900">
              <a:latin typeface="Symbol"/>
              <a:cs typeface="Symbol"/>
            </a:endParaRPr>
          </a:p>
          <a:p>
            <a:pPr marL="185420">
              <a:lnSpc>
                <a:spcPts val="1050"/>
              </a:lnSpc>
            </a:pPr>
            <a:r>
              <a:rPr sz="900" spc="-50" dirty="0"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43296" y="4587239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597909" y="-24637"/>
            <a:ext cx="19450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>
                <a:latin typeface="Calibri"/>
                <a:cs typeface="Calibri"/>
              </a:rPr>
              <a:t>Example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33400" y="659130"/>
            <a:ext cx="504634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200" dirty="0">
                <a:latin typeface="Calibri"/>
                <a:cs typeface="Calibri"/>
              </a:rPr>
              <a:t>Bilinear</a:t>
            </a:r>
            <a:r>
              <a:rPr sz="2200" spc="-12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transform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applied</a:t>
            </a:r>
            <a:r>
              <a:rPr sz="2200" spc="-1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Butterworth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42820" y="1000251"/>
            <a:ext cx="230505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071245" algn="l"/>
              </a:tabLst>
            </a:pP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6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20" dirty="0">
                <a:latin typeface="Verdana"/>
                <a:cs typeface="Verdana"/>
              </a:rPr>
              <a:t> </a:t>
            </a:r>
            <a:r>
              <a:rPr sz="1350" spc="-20" dirty="0">
                <a:latin typeface="Verdana"/>
                <a:cs typeface="Verdana"/>
              </a:rPr>
              <a:t>89125</a:t>
            </a:r>
            <a:r>
              <a:rPr sz="1350" dirty="0">
                <a:latin typeface="Verdana"/>
                <a:cs typeface="Verdana"/>
              </a:rPr>
              <a:t>	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47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H</a:t>
            </a:r>
            <a:r>
              <a:rPr sz="2200" spc="-10" dirty="0">
                <a:latin typeface="Symbol"/>
                <a:cs typeface="Symbol"/>
              </a:rPr>
              <a:t></a:t>
            </a:r>
            <a:r>
              <a:rPr sz="1350" spc="-10" dirty="0">
                <a:latin typeface="Verdana"/>
                <a:cs typeface="Verdana"/>
              </a:rPr>
              <a:t>e</a:t>
            </a:r>
            <a:r>
              <a:rPr sz="1350" spc="-220" dirty="0">
                <a:latin typeface="Verdana"/>
                <a:cs typeface="Verdana"/>
              </a:rPr>
              <a:t> </a:t>
            </a:r>
            <a:r>
              <a:rPr sz="1350" baseline="24691" dirty="0">
                <a:latin typeface="Verdana"/>
                <a:cs typeface="Verdana"/>
              </a:rPr>
              <a:t>j</a:t>
            </a:r>
            <a:r>
              <a:rPr sz="1350" baseline="24691" dirty="0">
                <a:latin typeface="Symbol"/>
                <a:cs typeface="Symbol"/>
              </a:rPr>
              <a:t></a:t>
            </a:r>
            <a:r>
              <a:rPr sz="1350" spc="240" baseline="24691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</a:t>
            </a:r>
            <a:r>
              <a:rPr sz="2200" spc="19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32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72605" y="1112265"/>
            <a:ext cx="651510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Symbol"/>
                <a:cs typeface="Symbol"/>
              </a:rPr>
              <a:t></a:t>
            </a:r>
            <a:r>
              <a:rPr sz="1350" spc="16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8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25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2</a:t>
            </a:r>
            <a:r>
              <a:rPr sz="1350" spc="-190" dirty="0">
                <a:latin typeface="Verdana"/>
                <a:cs typeface="Verdana"/>
              </a:rPr>
              <a:t> </a:t>
            </a:r>
            <a:r>
              <a:rPr sz="1350" spc="-50" dirty="0">
                <a:latin typeface="Symbol"/>
                <a:cs typeface="Symbol"/>
              </a:rPr>
              <a:t></a:t>
            </a:r>
            <a:endParaRPr sz="1350">
              <a:latin typeface="Symbol"/>
              <a:cs typeface="Symbol"/>
            </a:endParaRPr>
          </a:p>
          <a:p>
            <a:pPr marL="88900">
              <a:lnSpc>
                <a:spcPct val="100000"/>
              </a:lnSpc>
              <a:spcBef>
                <a:spcPts val="1500"/>
              </a:spcBef>
              <a:tabLst>
                <a:tab pos="344805" algn="l"/>
              </a:tabLst>
            </a:pPr>
            <a:r>
              <a:rPr sz="1350" spc="-50" dirty="0">
                <a:latin typeface="Symbol"/>
                <a:cs typeface="Symbol"/>
              </a:rPr>
              <a:t>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19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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65576" y="1397254"/>
            <a:ext cx="168465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4115" dirty="0">
                <a:latin typeface="Verdana"/>
                <a:cs typeface="Verdana"/>
              </a:rPr>
              <a:t>H</a:t>
            </a:r>
            <a:r>
              <a:rPr sz="3300" baseline="3787" dirty="0">
                <a:latin typeface="Symbol"/>
                <a:cs typeface="Symbol"/>
              </a:rPr>
              <a:t></a:t>
            </a:r>
            <a:r>
              <a:rPr sz="2025" baseline="4115" dirty="0">
                <a:latin typeface="Verdana"/>
                <a:cs typeface="Verdana"/>
              </a:rPr>
              <a:t>e</a:t>
            </a:r>
            <a:r>
              <a:rPr sz="2025" spc="-225" baseline="4115" dirty="0">
                <a:latin typeface="Verdana"/>
                <a:cs typeface="Verdana"/>
              </a:rPr>
              <a:t> </a:t>
            </a:r>
            <a:r>
              <a:rPr sz="1350" baseline="30864" dirty="0">
                <a:latin typeface="Verdana"/>
                <a:cs typeface="Verdana"/>
              </a:rPr>
              <a:t>j</a:t>
            </a:r>
            <a:r>
              <a:rPr sz="1350" baseline="30864" dirty="0">
                <a:latin typeface="Symbol"/>
                <a:cs typeface="Symbol"/>
              </a:rPr>
              <a:t></a:t>
            </a:r>
            <a:r>
              <a:rPr sz="1350" spc="225" baseline="30864" dirty="0">
                <a:latin typeface="Times New Roman"/>
                <a:cs typeface="Times New Roman"/>
              </a:rPr>
              <a:t> </a:t>
            </a:r>
            <a:r>
              <a:rPr sz="3300" baseline="3787" dirty="0">
                <a:latin typeface="Symbol"/>
                <a:cs typeface="Symbol"/>
              </a:rPr>
              <a:t></a:t>
            </a:r>
            <a:r>
              <a:rPr sz="3300" spc="457" baseline="3787" dirty="0">
                <a:latin typeface="Times New Roman"/>
                <a:cs typeface="Times New Roman"/>
              </a:rPr>
              <a:t> </a:t>
            </a:r>
            <a:r>
              <a:rPr sz="2025" baseline="4115" dirty="0">
                <a:latin typeface="Symbol"/>
                <a:cs typeface="Symbol"/>
              </a:rPr>
              <a:t></a:t>
            </a:r>
            <a:r>
              <a:rPr sz="2025" spc="675" baseline="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0.17783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37784" y="1112265"/>
            <a:ext cx="681990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0"/>
              </a:spcBef>
              <a:tabLst>
                <a:tab pos="487680" algn="l"/>
              </a:tabLst>
            </a:pPr>
            <a:r>
              <a:rPr sz="1350" dirty="0">
                <a:latin typeface="Verdana"/>
                <a:cs typeface="Verdana"/>
              </a:rPr>
              <a:t>0</a:t>
            </a:r>
            <a:r>
              <a:rPr sz="1350" spc="385" dirty="0">
                <a:latin typeface="Verdana"/>
                <a:cs typeface="Verdana"/>
              </a:rPr>
              <a:t> </a:t>
            </a:r>
            <a:r>
              <a:rPr sz="1350" spc="-60" dirty="0">
                <a:latin typeface="Symbol"/>
                <a:cs typeface="Symbol"/>
              </a:rPr>
              <a:t>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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204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45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3</a:t>
            </a:r>
            <a:r>
              <a:rPr sz="1350" spc="-21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</a:t>
            </a:r>
            <a:r>
              <a:rPr sz="1350" spc="470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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3400" y="1723389"/>
            <a:ext cx="55448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200" dirty="0">
                <a:latin typeface="Calibri"/>
                <a:cs typeface="Calibri"/>
              </a:rPr>
              <a:t>Apply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bilinear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transformation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specifications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50060" y="2237740"/>
            <a:ext cx="114109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3144" algn="l"/>
              </a:tabLst>
            </a:pP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3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00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89125</a:t>
            </a:r>
            <a:r>
              <a:rPr sz="1350" dirty="0">
                <a:latin typeface="Verdana"/>
                <a:cs typeface="Verdana"/>
              </a:rPr>
              <a:t>	</a:t>
            </a:r>
            <a:r>
              <a:rPr sz="2025" spc="-75" baseline="4115" dirty="0">
                <a:latin typeface="Symbol"/>
                <a:cs typeface="Symbol"/>
              </a:rPr>
              <a:t></a:t>
            </a:r>
            <a:endParaRPr sz="2025" baseline="4115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93898" y="2160777"/>
            <a:ext cx="97218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25" baseline="2057" dirty="0">
                <a:latin typeface="Verdana"/>
                <a:cs typeface="Verdana"/>
              </a:rPr>
              <a:t>H</a:t>
            </a:r>
            <a:r>
              <a:rPr sz="2775" baseline="1501" dirty="0">
                <a:latin typeface="Symbol"/>
                <a:cs typeface="Symbol"/>
              </a:rPr>
              <a:t></a:t>
            </a:r>
            <a:r>
              <a:rPr sz="2025" baseline="2057" dirty="0">
                <a:latin typeface="Verdana"/>
                <a:cs typeface="Verdana"/>
              </a:rPr>
              <a:t>j</a:t>
            </a:r>
            <a:r>
              <a:rPr sz="2025" baseline="2057" dirty="0">
                <a:latin typeface="Symbol"/>
                <a:cs typeface="Symbol"/>
              </a:rPr>
              <a:t></a:t>
            </a:r>
            <a:r>
              <a:rPr sz="2025" spc="44" baseline="2057" dirty="0">
                <a:latin typeface="Times New Roman"/>
                <a:cs typeface="Times New Roman"/>
              </a:rPr>
              <a:t> </a:t>
            </a:r>
            <a:r>
              <a:rPr sz="2775" baseline="1501" dirty="0">
                <a:latin typeface="Symbol"/>
                <a:cs typeface="Symbol"/>
              </a:rPr>
              <a:t></a:t>
            </a:r>
            <a:r>
              <a:rPr sz="2775" spc="44" baseline="1501" dirty="0">
                <a:latin typeface="Times New Roman"/>
                <a:cs typeface="Times New Roman"/>
              </a:rPr>
              <a:t>  </a:t>
            </a:r>
            <a:r>
              <a:rPr sz="1350" dirty="0">
                <a:latin typeface="Symbol"/>
                <a:cs typeface="Symbol"/>
              </a:rPr>
              <a:t></a:t>
            </a:r>
            <a:r>
              <a:rPr sz="1350" spc="38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09717" y="2234691"/>
            <a:ext cx="8604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900" algn="l"/>
                <a:tab pos="753110" algn="l"/>
              </a:tabLst>
            </a:pPr>
            <a:r>
              <a:rPr sz="1350" dirty="0">
                <a:latin typeface="Verdana"/>
                <a:cs typeface="Verdana"/>
              </a:rPr>
              <a:t>0</a:t>
            </a:r>
            <a:r>
              <a:rPr sz="1350" spc="375" dirty="0">
                <a:latin typeface="Verdana"/>
                <a:cs typeface="Verdana"/>
              </a:rPr>
              <a:t> </a:t>
            </a:r>
            <a:r>
              <a:rPr sz="1350" spc="-50" dirty="0">
                <a:latin typeface="Symbol"/>
                <a:cs typeface="Symbol"/>
              </a:rPr>
              <a:t>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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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19621" y="2091690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2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34556" y="2067052"/>
            <a:ext cx="74104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Symbol"/>
                <a:cs typeface="Symbol"/>
              </a:rPr>
              <a:t></a:t>
            </a:r>
            <a:r>
              <a:rPr sz="1350" spc="70" dirty="0">
                <a:latin typeface="Times New Roman"/>
                <a:cs typeface="Times New Roman"/>
              </a:rPr>
              <a:t> </a:t>
            </a:r>
            <a:r>
              <a:rPr sz="2025" spc="-15" baseline="4115" dirty="0">
                <a:latin typeface="Verdana"/>
                <a:cs typeface="Verdana"/>
              </a:rPr>
              <a:t>0</a:t>
            </a:r>
            <a:r>
              <a:rPr sz="2025" spc="-284" baseline="4115" dirty="0">
                <a:latin typeface="Verdana"/>
                <a:cs typeface="Verdana"/>
              </a:rPr>
              <a:t> </a:t>
            </a:r>
            <a:r>
              <a:rPr sz="2025" baseline="4115" dirty="0">
                <a:latin typeface="Verdana"/>
                <a:cs typeface="Verdana"/>
              </a:rPr>
              <a:t>.</a:t>
            </a:r>
            <a:r>
              <a:rPr sz="2025" spc="-487" baseline="4115" dirty="0">
                <a:latin typeface="Verdana"/>
                <a:cs typeface="Verdana"/>
              </a:rPr>
              <a:t> </a:t>
            </a:r>
            <a:r>
              <a:rPr sz="2025" spc="-15" baseline="4115" dirty="0">
                <a:latin typeface="Verdana"/>
                <a:cs typeface="Verdana"/>
              </a:rPr>
              <a:t>2</a:t>
            </a:r>
            <a:r>
              <a:rPr sz="2025" spc="-262" baseline="4115" dirty="0">
                <a:latin typeface="Verdana"/>
                <a:cs typeface="Verdana"/>
              </a:rPr>
              <a:t> </a:t>
            </a:r>
            <a:r>
              <a:rPr sz="2025" baseline="4115" dirty="0">
                <a:latin typeface="Symbol"/>
                <a:cs typeface="Symbol"/>
              </a:rPr>
              <a:t></a:t>
            </a:r>
            <a:r>
              <a:rPr sz="2025" spc="240" baseline="411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03042" y="2892551"/>
            <a:ext cx="60007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dirty="0">
                <a:latin typeface="Verdana"/>
                <a:cs typeface="Verdana"/>
              </a:rPr>
              <a:t>H</a:t>
            </a:r>
            <a:r>
              <a:rPr sz="1350" spc="-275" dirty="0">
                <a:latin typeface="Verdana"/>
                <a:cs typeface="Verdana"/>
              </a:rPr>
              <a:t> </a:t>
            </a:r>
            <a:r>
              <a:rPr sz="1850" dirty="0">
                <a:latin typeface="Symbol"/>
                <a:cs typeface="Symbol"/>
              </a:rPr>
              <a:t></a:t>
            </a:r>
            <a:r>
              <a:rPr sz="1350" dirty="0">
                <a:latin typeface="Verdana"/>
                <a:cs typeface="Verdana"/>
              </a:rPr>
              <a:t>j</a:t>
            </a:r>
            <a:r>
              <a:rPr sz="1350" dirty="0">
                <a:latin typeface="Symbol"/>
                <a:cs typeface="Symbol"/>
              </a:rPr>
              <a:t></a:t>
            </a:r>
            <a:r>
              <a:rPr sz="1350" spc="21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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98617" y="2827020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2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33515" y="2248408"/>
            <a:ext cx="8159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39090" algn="l"/>
              </a:tabLst>
            </a:pP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50" dirty="0">
                <a:latin typeface="Verdana"/>
                <a:cs typeface="Verdana"/>
              </a:rPr>
              <a:t>tan</a:t>
            </a:r>
            <a:r>
              <a:rPr sz="1350" spc="110" dirty="0">
                <a:latin typeface="Verdana"/>
                <a:cs typeface="Verdana"/>
              </a:rPr>
              <a:t> </a:t>
            </a:r>
            <a:r>
              <a:rPr sz="2025" spc="-75" baseline="-12345" dirty="0">
                <a:latin typeface="Symbol"/>
                <a:cs typeface="Symbol"/>
              </a:rPr>
              <a:t></a:t>
            </a:r>
            <a:endParaRPr sz="2025" baseline="-12345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89929" y="2450438"/>
            <a:ext cx="1059815" cy="57277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07340">
              <a:lnSpc>
                <a:spcPct val="100000"/>
              </a:lnSpc>
              <a:spcBef>
                <a:spcPts val="630"/>
              </a:spcBef>
              <a:tabLst>
                <a:tab pos="955040" algn="l"/>
              </a:tabLst>
            </a:pPr>
            <a:r>
              <a:rPr sz="2025" spc="-15" baseline="2057" dirty="0">
                <a:latin typeface="Verdana"/>
                <a:cs typeface="Verdana"/>
              </a:rPr>
              <a:t>T</a:t>
            </a:r>
            <a:r>
              <a:rPr sz="2025" spc="-397" baseline="2057" dirty="0">
                <a:latin typeface="Verdana"/>
                <a:cs typeface="Verdana"/>
              </a:rPr>
              <a:t> </a:t>
            </a:r>
            <a:r>
              <a:rPr sz="1125" spc="-75" baseline="-18518" dirty="0">
                <a:latin typeface="Verdana"/>
                <a:cs typeface="Verdana"/>
              </a:rPr>
              <a:t>d</a:t>
            </a:r>
            <a:r>
              <a:rPr sz="1125" baseline="-18518" dirty="0">
                <a:latin typeface="Verdana"/>
                <a:cs typeface="Verdana"/>
              </a:rPr>
              <a:t>	</a:t>
            </a:r>
            <a:r>
              <a:rPr sz="1350" spc="-50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535"/>
              </a:spcBef>
            </a:pPr>
            <a:r>
              <a:rPr sz="1350" dirty="0">
                <a:latin typeface="Symbol"/>
                <a:cs typeface="Symbol"/>
              </a:rPr>
              <a:t></a:t>
            </a:r>
            <a:r>
              <a:rPr sz="1350" spc="70" dirty="0">
                <a:latin typeface="Times New Roman"/>
                <a:cs typeface="Times New Roman"/>
              </a:rPr>
              <a:t> </a:t>
            </a:r>
            <a:r>
              <a:rPr sz="2025" spc="-15" baseline="2057" dirty="0">
                <a:latin typeface="Verdana"/>
                <a:cs typeface="Verdana"/>
              </a:rPr>
              <a:t>0</a:t>
            </a:r>
            <a:r>
              <a:rPr sz="2025" spc="-284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Verdana"/>
                <a:cs typeface="Verdana"/>
              </a:rPr>
              <a:t>.</a:t>
            </a:r>
            <a:r>
              <a:rPr sz="2025" spc="-517" baseline="2057" dirty="0">
                <a:latin typeface="Verdana"/>
                <a:cs typeface="Verdana"/>
              </a:rPr>
              <a:t> </a:t>
            </a:r>
            <a:r>
              <a:rPr sz="2025" spc="-15" baseline="2057" dirty="0">
                <a:latin typeface="Verdana"/>
                <a:cs typeface="Verdana"/>
              </a:rPr>
              <a:t>3</a:t>
            </a:r>
            <a:r>
              <a:rPr sz="2025" spc="-315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Symbol"/>
                <a:cs typeface="Symbol"/>
              </a:rPr>
              <a:t></a:t>
            </a:r>
            <a:r>
              <a:rPr sz="2025" spc="209" baseline="2057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91145" y="2261869"/>
            <a:ext cx="91440" cy="4876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3670300" y="2979769"/>
          <a:ext cx="3893185" cy="471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3870"/>
                <a:gridCol w="595630"/>
                <a:gridCol w="338455"/>
                <a:gridCol w="504825"/>
                <a:gridCol w="212090"/>
                <a:gridCol w="415289"/>
              </a:tblGrid>
              <a:tr h="22732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350" dirty="0">
                          <a:latin typeface="Symbol"/>
                          <a:cs typeface="Symbol"/>
                        </a:rPr>
                        <a:t></a:t>
                      </a:r>
                      <a:r>
                        <a:rPr sz="1350" spc="12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350" spc="-10" dirty="0">
                          <a:latin typeface="Verdana"/>
                          <a:cs typeface="Verdana"/>
                        </a:rPr>
                        <a:t>0.17783</a:t>
                      </a:r>
                      <a:endParaRPr sz="1350">
                        <a:latin typeface="Verdana"/>
                        <a:cs typeface="Verdana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R="98425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350" dirty="0">
                          <a:latin typeface="Verdana"/>
                          <a:cs typeface="Verdana"/>
                        </a:rPr>
                        <a:t>tan</a:t>
                      </a:r>
                      <a:r>
                        <a:rPr sz="1350" spc="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50" spc="-50" dirty="0">
                          <a:latin typeface="Symbol"/>
                          <a:cs typeface="Symbol"/>
                        </a:rPr>
                        <a:t></a:t>
                      </a:r>
                      <a:endParaRPr sz="1350">
                        <a:latin typeface="Symbol"/>
                        <a:cs typeface="Symbol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350" dirty="0">
                          <a:latin typeface="Symbol"/>
                          <a:cs typeface="Symbol"/>
                        </a:rPr>
                        <a:t></a:t>
                      </a:r>
                      <a:r>
                        <a:rPr sz="1350" spc="3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-75" baseline="2057" dirty="0">
                          <a:latin typeface="Symbol"/>
                          <a:cs typeface="Symbol"/>
                        </a:rPr>
                        <a:t></a:t>
                      </a:r>
                      <a:endParaRPr sz="2025" baseline="2057">
                        <a:latin typeface="Symbol"/>
                        <a:cs typeface="Symbol"/>
                      </a:endParaRPr>
                    </a:p>
                  </a:txBody>
                  <a:tcPr marL="0" marR="0" marT="635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50" spc="-50" dirty="0">
                          <a:latin typeface="Symbol"/>
                          <a:cs typeface="Symbol"/>
                        </a:rPr>
                        <a:t></a:t>
                      </a:r>
                      <a:endParaRPr sz="1350">
                        <a:latin typeface="Symbol"/>
                        <a:cs typeface="Symbo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350" dirty="0">
                          <a:latin typeface="Symbol"/>
                          <a:cs typeface="Symbol"/>
                        </a:rPr>
                        <a:t></a:t>
                      </a:r>
                      <a:r>
                        <a:rPr sz="135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0" dirty="0">
                          <a:latin typeface="Symbol"/>
                          <a:cs typeface="Symbol"/>
                        </a:rPr>
                        <a:t></a:t>
                      </a:r>
                      <a:endParaRPr sz="1350">
                        <a:latin typeface="Symbol"/>
                        <a:cs typeface="Symbol"/>
                      </a:endParaRPr>
                    </a:p>
                  </a:txBody>
                  <a:tcPr marL="0" marR="0" marT="254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R="52069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350" spc="-10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1350" spc="-2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25" spc="-75" baseline="-22222" dirty="0">
                          <a:latin typeface="Verdana"/>
                          <a:cs typeface="Verdana"/>
                        </a:rPr>
                        <a:t>d</a:t>
                      </a:r>
                      <a:endParaRPr sz="1125" baseline="-22222">
                        <a:latin typeface="Verdana"/>
                        <a:cs typeface="Verdana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1590"/>
                        </a:lnSpc>
                        <a:spcBef>
                          <a:spcPts val="240"/>
                        </a:spcBef>
                      </a:pPr>
                      <a:r>
                        <a:rPr sz="1350" spc="-50" dirty="0">
                          <a:latin typeface="Symbol"/>
                          <a:cs typeface="Symbol"/>
                        </a:rPr>
                        <a:t></a:t>
                      </a:r>
                      <a:endParaRPr sz="1350">
                        <a:latin typeface="Symbol"/>
                        <a:cs typeface="Symbo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350" spc="-50" dirty="0">
                          <a:latin typeface="Verdana"/>
                          <a:cs typeface="Verdana"/>
                        </a:rPr>
                        <a:t>2</a:t>
                      </a:r>
                      <a:endParaRPr sz="1350">
                        <a:latin typeface="Verdana"/>
                        <a:cs typeface="Verdana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590"/>
                        </a:lnSpc>
                        <a:spcBef>
                          <a:spcPts val="240"/>
                        </a:spcBef>
                      </a:pPr>
                      <a:r>
                        <a:rPr sz="1350" spc="-50" dirty="0">
                          <a:latin typeface="Symbol"/>
                          <a:cs typeface="Symbol"/>
                        </a:rPr>
                        <a:t></a:t>
                      </a:r>
                      <a:endParaRPr sz="1350">
                        <a:latin typeface="Symbol"/>
                        <a:cs typeface="Symbol"/>
                      </a:endParaRPr>
                    </a:p>
                  </a:txBody>
                  <a:tcPr marL="0" marR="0" marT="3048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7034276" y="2488438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2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07745" y="3419094"/>
            <a:ext cx="621538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85445" algn="l"/>
              </a:tabLst>
            </a:pPr>
            <a:r>
              <a:rPr sz="2200" dirty="0">
                <a:latin typeface="Calibri"/>
                <a:cs typeface="Calibri"/>
              </a:rPr>
              <a:t>We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can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assume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</a:t>
            </a:r>
            <a:r>
              <a:rPr sz="2175" baseline="-13409" dirty="0">
                <a:latin typeface="Calibri"/>
                <a:cs typeface="Calibri"/>
              </a:rPr>
              <a:t>d</a:t>
            </a:r>
            <a:r>
              <a:rPr sz="2200" dirty="0">
                <a:latin typeface="Calibri"/>
                <a:cs typeface="Calibri"/>
              </a:rPr>
              <a:t>=1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apply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specifications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to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3400" y="4373626"/>
            <a:ext cx="10560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200" spc="-30" dirty="0">
                <a:latin typeface="Calibri"/>
                <a:cs typeface="Calibri"/>
              </a:rPr>
              <a:t>To</a:t>
            </a:r>
            <a:r>
              <a:rPr sz="2200" spc="-1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get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25467" y="4150867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29684" y="4226052"/>
            <a:ext cx="12001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146802" y="4086605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521708" y="4389882"/>
            <a:ext cx="9848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1</a:t>
            </a:r>
            <a:r>
              <a:rPr sz="1350" spc="15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spc="35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</a:t>
            </a:r>
            <a:r>
              <a:rPr sz="1350" dirty="0">
                <a:latin typeface="Symbol"/>
                <a:cs typeface="Symbol"/>
              </a:rPr>
              <a:t></a:t>
            </a:r>
            <a:r>
              <a:rPr sz="1350" spc="35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Verdana"/>
                <a:cs typeface="Verdana"/>
              </a:rPr>
              <a:t>/</a:t>
            </a:r>
            <a:r>
              <a:rPr sz="1350" spc="110" dirty="0">
                <a:latin typeface="Verdana"/>
                <a:cs typeface="Verdana"/>
              </a:rPr>
              <a:t> </a:t>
            </a:r>
            <a:r>
              <a:rPr sz="1350" spc="-50" dirty="0">
                <a:latin typeface="Symbol"/>
                <a:cs typeface="Symbol"/>
              </a:rPr>
              <a:t>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15178" y="4267961"/>
            <a:ext cx="28575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spc="-37" baseline="-23391" dirty="0">
                <a:latin typeface="Symbol"/>
                <a:cs typeface="Symbol"/>
              </a:rPr>
              <a:t></a:t>
            </a:r>
            <a:r>
              <a:rPr sz="800" spc="-25" dirty="0">
                <a:latin typeface="Verdana"/>
                <a:cs typeface="Verdana"/>
              </a:rPr>
              <a:t>2N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84072" y="5107178"/>
            <a:ext cx="6381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10288" dirty="0">
                <a:latin typeface="Symbol"/>
                <a:cs typeface="Symbol"/>
              </a:rPr>
              <a:t></a:t>
            </a:r>
            <a:r>
              <a:rPr sz="2025" spc="22" baseline="10288" dirty="0">
                <a:latin typeface="Times New Roman"/>
                <a:cs typeface="Times New Roman"/>
              </a:rPr>
              <a:t> </a:t>
            </a:r>
            <a:r>
              <a:rPr sz="2025" baseline="6172" dirty="0">
                <a:latin typeface="Verdana"/>
                <a:cs typeface="Verdana"/>
              </a:rPr>
              <a:t>2</a:t>
            </a:r>
            <a:r>
              <a:rPr sz="2025" spc="97" baseline="6172" dirty="0">
                <a:latin typeface="Verdana"/>
                <a:cs typeface="Verdana"/>
              </a:rPr>
              <a:t> </a:t>
            </a:r>
            <a:r>
              <a:rPr sz="1350" spc="-25" dirty="0">
                <a:latin typeface="Verdana"/>
                <a:cs typeface="Verdana"/>
              </a:rPr>
              <a:t>tan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990085" y="4957826"/>
            <a:ext cx="2279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-16460" dirty="0">
                <a:latin typeface="Symbol"/>
                <a:cs typeface="Symbol"/>
              </a:rPr>
              <a:t></a:t>
            </a:r>
            <a:r>
              <a:rPr sz="2025" spc="-209" baseline="-16460" dirty="0">
                <a:latin typeface="Times New Roman"/>
                <a:cs typeface="Times New Roman"/>
              </a:rPr>
              <a:t> </a:t>
            </a:r>
            <a:r>
              <a:rPr sz="750" spc="-50" dirty="0">
                <a:latin typeface="Verdana"/>
                <a:cs typeface="Verdana"/>
              </a:rPr>
              <a:t>2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39204" y="5148326"/>
            <a:ext cx="18161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Verdana"/>
                <a:cs typeface="Verdana"/>
              </a:rPr>
              <a:t>2</a:t>
            </a:r>
            <a:r>
              <a:rPr sz="750" spc="-75" dirty="0">
                <a:latin typeface="Verdana"/>
                <a:cs typeface="Verdana"/>
              </a:rPr>
              <a:t> </a:t>
            </a:r>
            <a:r>
              <a:rPr sz="750" spc="-50" dirty="0">
                <a:latin typeface="Verdana"/>
                <a:cs typeface="Verdana"/>
              </a:rPr>
              <a:t>N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334508" y="5113273"/>
            <a:ext cx="13963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44855" algn="l"/>
              </a:tabLst>
            </a:pPr>
            <a:r>
              <a:rPr sz="2025" baseline="12345" dirty="0">
                <a:latin typeface="Symbol"/>
                <a:cs typeface="Symbol"/>
              </a:rPr>
              <a:t></a:t>
            </a:r>
            <a:r>
              <a:rPr sz="2025" spc="22" baseline="12345" dirty="0">
                <a:latin typeface="Times New Roman"/>
                <a:cs typeface="Times New Roman"/>
              </a:rPr>
              <a:t> </a:t>
            </a:r>
            <a:r>
              <a:rPr sz="2025" baseline="8230" dirty="0">
                <a:latin typeface="Verdana"/>
                <a:cs typeface="Verdana"/>
              </a:rPr>
              <a:t>2</a:t>
            </a:r>
            <a:r>
              <a:rPr sz="2025" spc="82" baseline="8230" dirty="0">
                <a:latin typeface="Verdana"/>
                <a:cs typeface="Verdana"/>
              </a:rPr>
              <a:t> </a:t>
            </a:r>
            <a:r>
              <a:rPr sz="2025" spc="-37" baseline="2057" dirty="0">
                <a:latin typeface="Verdana"/>
                <a:cs typeface="Verdana"/>
              </a:rPr>
              <a:t>tan</a:t>
            </a:r>
            <a:r>
              <a:rPr sz="2025" baseline="2057" dirty="0">
                <a:latin typeface="Verdana"/>
                <a:cs typeface="Verdana"/>
              </a:rPr>
              <a:t>	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90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4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15</a:t>
            </a:r>
            <a:r>
              <a:rPr sz="1350" spc="100" dirty="0">
                <a:latin typeface="Verdana"/>
                <a:cs typeface="Verdana"/>
              </a:rPr>
              <a:t> </a:t>
            </a:r>
            <a:r>
              <a:rPr sz="1350" spc="-50" dirty="0">
                <a:latin typeface="Symbol"/>
                <a:cs typeface="Symbol"/>
              </a:rPr>
              <a:t>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80973" y="5271515"/>
            <a:ext cx="340423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633220" algn="l"/>
                <a:tab pos="2054225" algn="l"/>
                <a:tab pos="3365500" algn="l"/>
              </a:tabLst>
            </a:pPr>
            <a:r>
              <a:rPr sz="1350" dirty="0">
                <a:latin typeface="Verdana"/>
                <a:cs typeface="Verdana"/>
              </a:rPr>
              <a:t>1</a:t>
            </a:r>
            <a:r>
              <a:rPr sz="1350" spc="21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spc="65" dirty="0">
                <a:latin typeface="Times New Roman"/>
                <a:cs typeface="Times New Roman"/>
              </a:rPr>
              <a:t> </a:t>
            </a:r>
            <a:r>
              <a:rPr sz="2025" spc="-37" baseline="4115" dirty="0">
                <a:latin typeface="Symbol"/>
                <a:cs typeface="Symbol"/>
              </a:rPr>
              <a:t></a:t>
            </a:r>
            <a:r>
              <a:rPr sz="2025" strike="sngStrike" spc="-37" baseline="-18518" dirty="0">
                <a:latin typeface="Symbol"/>
                <a:cs typeface="Symbol"/>
              </a:rPr>
              <a:t></a:t>
            </a:r>
            <a:r>
              <a:rPr sz="2025" strike="sngStrike" baseline="-18518" dirty="0">
                <a:latin typeface="Times New Roman"/>
                <a:cs typeface="Times New Roman"/>
              </a:rPr>
              <a:t>	</a:t>
            </a:r>
            <a:r>
              <a:rPr sz="2025" strike="noStrike" spc="-75" baseline="6172" dirty="0">
                <a:latin typeface="Symbol"/>
                <a:cs typeface="Symbol"/>
              </a:rPr>
              <a:t></a:t>
            </a:r>
            <a:r>
              <a:rPr sz="2025" strike="noStrike" baseline="6172" dirty="0">
                <a:latin typeface="Times New Roman"/>
                <a:cs typeface="Times New Roman"/>
              </a:rPr>
              <a:t>	</a:t>
            </a:r>
            <a:r>
              <a:rPr sz="2025" strike="noStrike" baseline="4115" dirty="0">
                <a:latin typeface="Symbol"/>
                <a:cs typeface="Symbol"/>
              </a:rPr>
              <a:t></a:t>
            </a:r>
            <a:r>
              <a:rPr sz="2025" strike="noStrike" spc="187" baseline="4115" dirty="0">
                <a:latin typeface="Times New Roman"/>
                <a:cs typeface="Times New Roman"/>
              </a:rPr>
              <a:t> </a:t>
            </a:r>
            <a:r>
              <a:rPr sz="1350" strike="noStrike" spc="-50" dirty="0">
                <a:latin typeface="Symbol"/>
                <a:cs typeface="Symbol"/>
              </a:rPr>
              <a:t></a:t>
            </a:r>
            <a:r>
              <a:rPr sz="1350" u="sng" strike="noStrike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69872" y="5091684"/>
            <a:ext cx="182308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147445" algn="l"/>
                <a:tab pos="1675130" algn="l"/>
              </a:tabLst>
            </a:pPr>
            <a:r>
              <a:rPr sz="2025" spc="-15" baseline="2057" dirty="0">
                <a:latin typeface="Verdana"/>
                <a:cs typeface="Verdana"/>
              </a:rPr>
              <a:t>0</a:t>
            </a:r>
            <a:r>
              <a:rPr sz="2025" spc="-284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Verdana"/>
                <a:cs typeface="Verdana"/>
              </a:rPr>
              <a:t>.</a:t>
            </a:r>
            <a:r>
              <a:rPr sz="2025" spc="-480" baseline="2057" dirty="0">
                <a:latin typeface="Verdana"/>
                <a:cs typeface="Verdana"/>
              </a:rPr>
              <a:t> </a:t>
            </a:r>
            <a:r>
              <a:rPr sz="2025" spc="-15" baseline="2057" dirty="0">
                <a:latin typeface="Verdana"/>
                <a:cs typeface="Verdana"/>
              </a:rPr>
              <a:t>1</a:t>
            </a:r>
            <a:r>
              <a:rPr sz="2025" spc="-382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Symbol"/>
                <a:cs typeface="Symbol"/>
              </a:rPr>
              <a:t></a:t>
            </a:r>
            <a:r>
              <a:rPr sz="2025" spc="637" baseline="2057" dirty="0">
                <a:latin typeface="Times New Roman"/>
                <a:cs typeface="Times New Roman"/>
              </a:rPr>
              <a:t> </a:t>
            </a:r>
            <a:r>
              <a:rPr sz="2025" spc="-52" baseline="-41152" dirty="0">
                <a:latin typeface="Symbol"/>
                <a:cs typeface="Symbol"/>
              </a:rPr>
              <a:t></a:t>
            </a:r>
            <a:r>
              <a:rPr sz="1125" spc="-52" baseline="3703" dirty="0">
                <a:latin typeface="Verdana"/>
                <a:cs typeface="Verdana"/>
              </a:rPr>
              <a:t>2</a:t>
            </a:r>
            <a:r>
              <a:rPr sz="1125" spc="-225" baseline="3703" dirty="0">
                <a:latin typeface="Verdana"/>
                <a:cs typeface="Verdana"/>
              </a:rPr>
              <a:t> </a:t>
            </a:r>
            <a:r>
              <a:rPr sz="1125" spc="-75" baseline="3703" dirty="0">
                <a:latin typeface="Verdana"/>
                <a:cs typeface="Verdana"/>
              </a:rPr>
              <a:t>N</a:t>
            </a:r>
            <a:r>
              <a:rPr sz="1125" baseline="3703" dirty="0">
                <a:latin typeface="Verdana"/>
                <a:cs typeface="Verdana"/>
              </a:rPr>
              <a:t>	</a:t>
            </a:r>
            <a:r>
              <a:rPr sz="1350" spc="-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spc="-75" baseline="2057" dirty="0">
                <a:latin typeface="Verdana"/>
                <a:cs typeface="Verdana"/>
              </a:rPr>
              <a:t>1</a:t>
            </a:r>
            <a:endParaRPr sz="2025" baseline="2057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357115" y="5244846"/>
            <a:ext cx="33782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25" dirty="0">
                <a:latin typeface="Verdana"/>
                <a:cs typeface="Verdana"/>
              </a:rPr>
              <a:t>and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116571" y="5271515"/>
            <a:ext cx="138747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08100" algn="l"/>
              </a:tabLst>
            </a:pPr>
            <a:r>
              <a:rPr sz="2025" baseline="4115" dirty="0">
                <a:latin typeface="Symbol"/>
                <a:cs typeface="Symbol"/>
              </a:rPr>
              <a:t></a:t>
            </a:r>
            <a:r>
              <a:rPr sz="2025" spc="697" baseline="4115" dirty="0">
                <a:latin typeface="Times New Roman"/>
                <a:cs typeface="Times New Roman"/>
              </a:rPr>
              <a:t> </a:t>
            </a:r>
            <a:r>
              <a:rPr sz="1350" spc="-60" dirty="0">
                <a:latin typeface="Symbol"/>
                <a:cs typeface="Symbol"/>
              </a:rPr>
              <a:t>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31188" y="5449061"/>
            <a:ext cx="15748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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329433" y="5342128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902204" y="5446014"/>
            <a:ext cx="87693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25" baseline="-4115" dirty="0">
                <a:latin typeface="Symbol"/>
                <a:cs typeface="Symbol"/>
              </a:rPr>
              <a:t></a:t>
            </a:r>
            <a:r>
              <a:rPr sz="2025" spc="37" baseline="-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229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.89125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969003" y="5369559"/>
            <a:ext cx="16383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r>
              <a:rPr sz="2025" spc="-75" baseline="-30864" dirty="0">
                <a:latin typeface="Symbol"/>
                <a:cs typeface="Symbol"/>
              </a:rPr>
              <a:t></a:t>
            </a:r>
            <a:endParaRPr sz="2025" baseline="-30864">
              <a:latin typeface="Symbol"/>
              <a:cs typeface="Symbo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970270" y="5449061"/>
            <a:ext cx="15748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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956809" y="5257038"/>
            <a:ext cx="195389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774825" algn="l"/>
              </a:tabLst>
            </a:pPr>
            <a:r>
              <a:rPr sz="2025" baseline="-6172" dirty="0">
                <a:latin typeface="Verdana"/>
                <a:cs typeface="Verdana"/>
              </a:rPr>
              <a:t>1</a:t>
            </a:r>
            <a:r>
              <a:rPr sz="2025" spc="315" baseline="-6172" dirty="0">
                <a:latin typeface="Verdana"/>
                <a:cs typeface="Verdana"/>
              </a:rPr>
              <a:t> </a:t>
            </a:r>
            <a:r>
              <a:rPr sz="2025" baseline="-4115" dirty="0">
                <a:latin typeface="Symbol"/>
                <a:cs typeface="Symbol"/>
              </a:rPr>
              <a:t></a:t>
            </a:r>
            <a:r>
              <a:rPr sz="2025" spc="104" baseline="-4115" dirty="0">
                <a:latin typeface="Times New Roman"/>
                <a:cs typeface="Times New Roman"/>
              </a:rPr>
              <a:t> </a:t>
            </a:r>
            <a:r>
              <a:rPr sz="1350" spc="-25" dirty="0">
                <a:latin typeface="Symbol"/>
                <a:cs typeface="Symbol"/>
              </a:rPr>
              <a:t></a:t>
            </a:r>
            <a:r>
              <a:rPr sz="2025" strike="sngStrike" spc="-37" baseline="-26748" dirty="0">
                <a:latin typeface="Symbol"/>
                <a:cs typeface="Symbol"/>
              </a:rPr>
              <a:t></a:t>
            </a:r>
            <a:r>
              <a:rPr sz="2025" strike="sngStrike" baseline="-26748" dirty="0">
                <a:latin typeface="Times New Roman"/>
                <a:cs typeface="Times New Roman"/>
              </a:rPr>
              <a:t>	</a:t>
            </a:r>
            <a:r>
              <a:rPr sz="2025" strike="noStrike" spc="-37" baseline="4115" dirty="0">
                <a:latin typeface="Symbol"/>
                <a:cs typeface="Symbol"/>
              </a:rPr>
              <a:t></a:t>
            </a:r>
            <a:r>
              <a:rPr sz="2025" strike="noStrike" spc="-37" baseline="12345" dirty="0">
                <a:latin typeface="Symbol"/>
                <a:cs typeface="Symbol"/>
              </a:rPr>
              <a:t></a:t>
            </a:r>
            <a:endParaRPr sz="2025" baseline="12345">
              <a:latin typeface="Symbol"/>
              <a:cs typeface="Symbo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744207" y="5339333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317740" y="5446014"/>
            <a:ext cx="87693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25" baseline="-4115" dirty="0">
                <a:latin typeface="Symbol"/>
                <a:cs typeface="Symbol"/>
              </a:rPr>
              <a:t></a:t>
            </a:r>
            <a:r>
              <a:rPr sz="2025" spc="37" baseline="-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229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.17783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430768" y="5467350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321042" y="5110226"/>
            <a:ext cx="128651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9115" algn="l"/>
                <a:tab pos="1124585" algn="l"/>
              </a:tabLst>
            </a:pPr>
            <a:r>
              <a:rPr sz="1350" spc="-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spc="-75" baseline="2057" dirty="0">
                <a:latin typeface="Verdana"/>
                <a:cs typeface="Verdana"/>
              </a:rPr>
              <a:t>1</a:t>
            </a:r>
            <a:r>
              <a:rPr sz="2025" baseline="2057" dirty="0">
                <a:latin typeface="Verdana"/>
                <a:cs typeface="Verdana"/>
              </a:rPr>
              <a:t>	</a:t>
            </a:r>
            <a:r>
              <a:rPr sz="1350" dirty="0">
                <a:latin typeface="Symbol"/>
                <a:cs typeface="Symbol"/>
              </a:rPr>
              <a:t></a:t>
            </a:r>
            <a:r>
              <a:rPr sz="1350" spc="-165" dirty="0">
                <a:latin typeface="Times New Roman"/>
                <a:cs typeface="Times New Roman"/>
              </a:rPr>
              <a:t> </a:t>
            </a:r>
            <a:r>
              <a:rPr sz="750" spc="-50" dirty="0">
                <a:latin typeface="Verdana"/>
                <a:cs typeface="Verdana"/>
              </a:rPr>
              <a:t>2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06677" y="5653278"/>
            <a:ext cx="131381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3105" algn="l"/>
                <a:tab pos="1234440" algn="l"/>
              </a:tabLst>
            </a:pPr>
            <a:r>
              <a:rPr sz="1350" spc="-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750" spc="-50" dirty="0">
                <a:latin typeface="Verdana"/>
                <a:cs typeface="Verdana"/>
              </a:rPr>
              <a:t>c</a:t>
            </a:r>
            <a:r>
              <a:rPr sz="750" dirty="0">
                <a:latin typeface="Verdana"/>
                <a:cs typeface="Verdana"/>
              </a:rPr>
              <a:t>	</a:t>
            </a: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150102" y="5734050"/>
            <a:ext cx="7556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0" dirty="0">
                <a:latin typeface="Verdana"/>
                <a:cs typeface="Verdana"/>
              </a:rPr>
              <a:t>c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369559" y="5662421"/>
            <a:ext cx="146685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7475" algn="l"/>
              </a:tabLst>
            </a:pPr>
            <a:r>
              <a:rPr sz="1350" spc="-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spc="-75" baseline="2057" dirty="0">
                <a:latin typeface="Symbol"/>
                <a:cs typeface="Symbol"/>
              </a:rPr>
              <a:t></a:t>
            </a:r>
            <a:endParaRPr sz="2025" baseline="2057">
              <a:latin typeface="Symbol"/>
              <a:cs typeface="Symbo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004566" y="2985516"/>
            <a:ext cx="0" cy="287655"/>
          </a:xfrm>
          <a:custGeom>
            <a:avLst/>
            <a:gdLst/>
            <a:ahLst/>
            <a:cxnLst/>
            <a:rect l="l" t="t" r="r" b="b"/>
            <a:pathLst>
              <a:path h="287654">
                <a:moveTo>
                  <a:pt x="0" y="0"/>
                </a:moveTo>
                <a:lnTo>
                  <a:pt x="0" y="28727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440429" y="4236720"/>
            <a:ext cx="0" cy="291465"/>
          </a:xfrm>
          <a:custGeom>
            <a:avLst/>
            <a:gdLst/>
            <a:ahLst/>
            <a:cxnLst/>
            <a:rect l="l" t="t" r="r" b="b"/>
            <a:pathLst>
              <a:path h="291464">
                <a:moveTo>
                  <a:pt x="0" y="0"/>
                </a:moveTo>
                <a:lnTo>
                  <a:pt x="0" y="29108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0107" y="1079753"/>
            <a:ext cx="228600" cy="710565"/>
          </a:xfrm>
          <a:custGeom>
            <a:avLst/>
            <a:gdLst/>
            <a:ahLst/>
            <a:cxnLst/>
            <a:rect l="l" t="t" r="r" b="b"/>
            <a:pathLst>
              <a:path w="228600" h="710564">
                <a:moveTo>
                  <a:pt x="228600" y="0"/>
                </a:moveTo>
                <a:lnTo>
                  <a:pt x="0" y="710184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7517" y="1434846"/>
            <a:ext cx="970280" cy="0"/>
          </a:xfrm>
          <a:custGeom>
            <a:avLst/>
            <a:gdLst/>
            <a:ahLst/>
            <a:cxnLst/>
            <a:rect l="l" t="t" r="r" b="b"/>
            <a:pathLst>
              <a:path w="970280">
                <a:moveTo>
                  <a:pt x="0" y="0"/>
                </a:moveTo>
                <a:lnTo>
                  <a:pt x="970026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3403" y="1434846"/>
            <a:ext cx="970280" cy="0"/>
          </a:xfrm>
          <a:custGeom>
            <a:avLst/>
            <a:gdLst/>
            <a:ahLst/>
            <a:cxnLst/>
            <a:rect l="l" t="t" r="r" b="b"/>
            <a:pathLst>
              <a:path w="970279">
                <a:moveTo>
                  <a:pt x="0" y="0"/>
                </a:moveTo>
                <a:lnTo>
                  <a:pt x="970026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8162" y="1215897"/>
            <a:ext cx="62674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log</a:t>
            </a:r>
            <a:r>
              <a:rPr sz="1350" spc="150" dirty="0">
                <a:latin typeface="Verdana"/>
                <a:cs typeface="Verdana"/>
              </a:rPr>
              <a:t> </a:t>
            </a:r>
            <a:r>
              <a:rPr sz="2025" baseline="-12345" dirty="0">
                <a:latin typeface="Symbol"/>
                <a:cs typeface="Symbol"/>
              </a:rPr>
              <a:t></a:t>
            </a:r>
            <a:r>
              <a:rPr sz="2025" spc="397" baseline="-12345" dirty="0">
                <a:latin typeface="Times New Roman"/>
                <a:cs typeface="Times New Roman"/>
              </a:rPr>
              <a:t> </a:t>
            </a:r>
            <a:r>
              <a:rPr sz="2025" spc="-75" baseline="-16460" dirty="0">
                <a:latin typeface="Symbol"/>
                <a:cs typeface="Symbol"/>
              </a:rPr>
              <a:t></a:t>
            </a:r>
            <a:endParaRPr sz="2025" baseline="-1646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9791" y="1017778"/>
            <a:ext cx="3270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4115" dirty="0">
                <a:latin typeface="Symbol"/>
                <a:cs typeface="Symbol"/>
              </a:rPr>
              <a:t></a:t>
            </a:r>
            <a:r>
              <a:rPr sz="1350" dirty="0">
                <a:latin typeface="Symbol"/>
                <a:cs typeface="Symbol"/>
              </a:rPr>
              <a:t></a:t>
            </a:r>
            <a:r>
              <a:rPr sz="1350" spc="85" dirty="0">
                <a:latin typeface="Times New Roman"/>
                <a:cs typeface="Times New Roman"/>
              </a:rPr>
              <a:t> </a:t>
            </a:r>
            <a:r>
              <a:rPr sz="2025" spc="-75" baseline="-18518" dirty="0">
                <a:latin typeface="Symbol"/>
                <a:cs typeface="Symbol"/>
              </a:rPr>
              <a:t></a:t>
            </a:r>
            <a:endParaRPr sz="2025" baseline="-18518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5027" y="1094740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66594" y="1064259"/>
            <a:ext cx="170815" cy="341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155">
              <a:lnSpc>
                <a:spcPts val="885"/>
              </a:lnSpc>
              <a:spcBef>
                <a:spcPts val="100"/>
              </a:spcBef>
            </a:pPr>
            <a:r>
              <a:rPr sz="750" spc="-50" dirty="0">
                <a:latin typeface="Verdana"/>
                <a:cs typeface="Verdana"/>
              </a:rPr>
              <a:t>2</a:t>
            </a:r>
            <a:endParaRPr sz="750">
              <a:latin typeface="Verdana"/>
              <a:cs typeface="Verdana"/>
            </a:endParaRPr>
          </a:p>
          <a:p>
            <a:pPr marL="12700">
              <a:lnSpc>
                <a:spcPts val="1605"/>
              </a:lnSpc>
            </a:pPr>
            <a:r>
              <a:rPr sz="1350" spc="-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0498" y="1307338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9244" y="1090929"/>
            <a:ext cx="24828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Symbol"/>
                <a:cs typeface="Symbol"/>
              </a:rPr>
              <a:t>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2025" spc="-75" baseline="-16460" dirty="0">
                <a:latin typeface="Symbol"/>
                <a:cs typeface="Symbol"/>
              </a:rPr>
              <a:t></a:t>
            </a:r>
            <a:endParaRPr sz="2025" baseline="-1646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49752" y="1362202"/>
            <a:ext cx="10699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12345" dirty="0">
                <a:latin typeface="Symbol"/>
                <a:cs typeface="Symbol"/>
              </a:rPr>
              <a:t></a:t>
            </a:r>
            <a:r>
              <a:rPr sz="2025" spc="-75" baseline="12345" dirty="0">
                <a:latin typeface="Times New Roman"/>
                <a:cs typeface="Times New Roman"/>
              </a:rPr>
              <a:t> </a:t>
            </a:r>
            <a:r>
              <a:rPr sz="2025" baseline="20576" dirty="0">
                <a:latin typeface="Symbol"/>
                <a:cs typeface="Symbol"/>
              </a:rPr>
              <a:t></a:t>
            </a:r>
            <a:r>
              <a:rPr sz="2025" spc="225" baseline="20576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60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25" dirty="0">
                <a:latin typeface="Verdana"/>
                <a:cs typeface="Verdana"/>
              </a:rPr>
              <a:t> </a:t>
            </a:r>
            <a:r>
              <a:rPr sz="1350" spc="-10" dirty="0">
                <a:latin typeface="Verdana"/>
                <a:cs typeface="Verdana"/>
              </a:rPr>
              <a:t>89125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2691" y="1152652"/>
            <a:ext cx="1346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86300" y="1083309"/>
            <a:ext cx="8636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0" dirty="0">
                <a:latin typeface="Verdana"/>
                <a:cs typeface="Verdana"/>
              </a:rPr>
              <a:t>2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00955" y="1179321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51628" y="1090929"/>
            <a:ext cx="26098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-37" baseline="-18518" dirty="0">
                <a:latin typeface="Symbol"/>
                <a:cs typeface="Symbol"/>
              </a:rPr>
              <a:t></a:t>
            </a:r>
            <a:r>
              <a:rPr sz="1350" spc="-25" dirty="0">
                <a:latin typeface="Symbol"/>
                <a:cs typeface="Symbol"/>
              </a:rPr>
              <a:t></a:t>
            </a:r>
            <a:r>
              <a:rPr sz="2025" spc="-37" baseline="4115" dirty="0">
                <a:latin typeface="Symbol"/>
                <a:cs typeface="Symbol"/>
              </a:rPr>
              <a:t></a:t>
            </a:r>
            <a:endParaRPr sz="2025" baseline="4115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68952" y="1225041"/>
            <a:ext cx="836294" cy="420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555"/>
              </a:lnSpc>
              <a:spcBef>
                <a:spcPts val="100"/>
              </a:spcBef>
              <a:tabLst>
                <a:tab pos="309245" algn="l"/>
              </a:tabLst>
            </a:pPr>
            <a:r>
              <a:rPr sz="1350" spc="-50" dirty="0">
                <a:latin typeface="Symbol"/>
                <a:cs typeface="Symbol"/>
              </a:rPr>
              <a:t>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baseline="-20576" dirty="0">
                <a:latin typeface="Symbol"/>
                <a:cs typeface="Symbol"/>
              </a:rPr>
              <a:t></a:t>
            </a:r>
            <a:r>
              <a:rPr sz="2025" spc="142" baseline="-20576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1</a:t>
            </a:r>
            <a:r>
              <a:rPr sz="1350" spc="-285" dirty="0">
                <a:latin typeface="Verdana"/>
                <a:cs typeface="Verdana"/>
              </a:rPr>
              <a:t> </a:t>
            </a:r>
            <a:r>
              <a:rPr sz="2025" baseline="-26748" dirty="0">
                <a:latin typeface="Symbol"/>
                <a:cs typeface="Symbol"/>
              </a:rPr>
              <a:t></a:t>
            </a:r>
            <a:r>
              <a:rPr sz="2025" spc="225" baseline="-26748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</a:t>
            </a:r>
            <a:endParaRPr sz="1350">
              <a:latin typeface="Symbol"/>
              <a:cs typeface="Symbol"/>
            </a:endParaRPr>
          </a:p>
          <a:p>
            <a:pPr marL="38100">
              <a:lnSpc>
                <a:spcPts val="1555"/>
              </a:lnSpc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60498" y="1414017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67536" y="3580257"/>
            <a:ext cx="8215630" cy="0"/>
          </a:xfrm>
          <a:custGeom>
            <a:avLst/>
            <a:gdLst/>
            <a:ahLst/>
            <a:cxnLst/>
            <a:rect l="l" t="t" r="r" b="b"/>
            <a:pathLst>
              <a:path w="8215630">
                <a:moveTo>
                  <a:pt x="0" y="0"/>
                </a:moveTo>
                <a:lnTo>
                  <a:pt x="8215122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33169" y="5037201"/>
            <a:ext cx="6312535" cy="0"/>
          </a:xfrm>
          <a:custGeom>
            <a:avLst/>
            <a:gdLst/>
            <a:ahLst/>
            <a:cxnLst/>
            <a:rect l="l" t="t" r="r" b="b"/>
            <a:pathLst>
              <a:path w="6312534">
                <a:moveTo>
                  <a:pt x="0" y="0"/>
                </a:moveTo>
                <a:lnTo>
                  <a:pt x="6312408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2501" y="5754242"/>
            <a:ext cx="3183255" cy="0"/>
          </a:xfrm>
          <a:custGeom>
            <a:avLst/>
            <a:gdLst/>
            <a:ahLst/>
            <a:cxnLst/>
            <a:rect l="l" t="t" r="r" b="b"/>
            <a:pathLst>
              <a:path w="3183254">
                <a:moveTo>
                  <a:pt x="0" y="0"/>
                </a:moveTo>
                <a:lnTo>
                  <a:pt x="318287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92423" y="1891283"/>
            <a:ext cx="73660" cy="228600"/>
          </a:xfrm>
          <a:custGeom>
            <a:avLst/>
            <a:gdLst/>
            <a:ahLst/>
            <a:cxnLst/>
            <a:rect l="l" t="t" r="r" b="b"/>
            <a:pathLst>
              <a:path w="73660" h="228600">
                <a:moveTo>
                  <a:pt x="73151" y="0"/>
                </a:moveTo>
                <a:lnTo>
                  <a:pt x="0" y="22860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8928" y="1714245"/>
            <a:ext cx="4430395" cy="8890"/>
          </a:xfrm>
          <a:custGeom>
            <a:avLst/>
            <a:gdLst/>
            <a:ahLst/>
            <a:cxnLst/>
            <a:rect l="l" t="t" r="r" b="b"/>
            <a:pathLst>
              <a:path w="4430395" h="8889">
                <a:moveTo>
                  <a:pt x="4430268" y="0"/>
                </a:moveTo>
                <a:lnTo>
                  <a:pt x="0" y="0"/>
                </a:lnTo>
                <a:lnTo>
                  <a:pt x="0" y="8382"/>
                </a:lnTo>
                <a:lnTo>
                  <a:pt x="4430268" y="8382"/>
                </a:lnTo>
                <a:lnTo>
                  <a:pt x="44302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59255" y="1512061"/>
            <a:ext cx="91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26744" y="1432305"/>
            <a:ext cx="116078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-225" baseline="-8230" dirty="0">
                <a:latin typeface="Symbol"/>
                <a:cs typeface="Symbol"/>
              </a:rPr>
              <a:t></a:t>
            </a:r>
            <a:r>
              <a:rPr sz="2025" spc="-225" baseline="12345" dirty="0">
                <a:latin typeface="Symbol"/>
                <a:cs typeface="Symbol"/>
              </a:rPr>
              <a:t></a:t>
            </a:r>
            <a:r>
              <a:rPr sz="2025" spc="-225" baseline="-22633" dirty="0">
                <a:latin typeface="Symbol"/>
                <a:cs typeface="Symbol"/>
              </a:rPr>
              <a:t></a:t>
            </a:r>
            <a:r>
              <a:rPr sz="2025" spc="127" baseline="-22633" dirty="0">
                <a:latin typeface="Times New Roman"/>
                <a:cs typeface="Times New Roman"/>
              </a:rPr>
              <a:t> </a:t>
            </a:r>
            <a:r>
              <a:rPr sz="2025" baseline="4115" dirty="0">
                <a:latin typeface="Symbol"/>
                <a:cs typeface="Symbol"/>
              </a:rPr>
              <a:t></a:t>
            </a:r>
            <a:r>
              <a:rPr sz="2025" spc="195" baseline="41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0</a:t>
            </a:r>
            <a:r>
              <a:rPr sz="1350" spc="-190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25" dirty="0">
                <a:latin typeface="Verdana"/>
                <a:cs typeface="Verdana"/>
              </a:rPr>
              <a:t> </a:t>
            </a:r>
            <a:r>
              <a:rPr sz="1350" spc="-20" dirty="0">
                <a:latin typeface="Verdana"/>
                <a:cs typeface="Verdana"/>
              </a:rPr>
              <a:t>17783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03067" y="1057402"/>
            <a:ext cx="454659" cy="68072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R="34290" algn="r">
              <a:lnSpc>
                <a:spcPct val="100000"/>
              </a:lnSpc>
              <a:spcBef>
                <a:spcPts val="320"/>
              </a:spcBef>
            </a:pPr>
            <a:r>
              <a:rPr sz="1350" spc="-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  <a:p>
            <a:pPr marR="36195" algn="r">
              <a:lnSpc>
                <a:spcPts val="1545"/>
              </a:lnSpc>
              <a:spcBef>
                <a:spcPts val="220"/>
              </a:spcBef>
            </a:pPr>
            <a:r>
              <a:rPr sz="1350" dirty="0">
                <a:latin typeface="Symbol"/>
                <a:cs typeface="Symbol"/>
              </a:rPr>
              <a:t></a:t>
            </a:r>
            <a:r>
              <a:rPr sz="1350" spc="185" dirty="0">
                <a:latin typeface="Times New Roman"/>
                <a:cs typeface="Times New Roman"/>
              </a:rPr>
              <a:t> </a:t>
            </a:r>
            <a:r>
              <a:rPr sz="2025" spc="-15" baseline="4115" dirty="0">
                <a:latin typeface="Verdana"/>
                <a:cs typeface="Verdana"/>
              </a:rPr>
              <a:t>1</a:t>
            </a:r>
            <a:r>
              <a:rPr sz="2025" spc="-284" baseline="4115" dirty="0">
                <a:latin typeface="Verdana"/>
                <a:cs typeface="Verdana"/>
              </a:rPr>
              <a:t> </a:t>
            </a:r>
            <a:r>
              <a:rPr sz="2025" spc="-89" baseline="-6172" dirty="0">
                <a:latin typeface="Symbol"/>
                <a:cs typeface="Symbol"/>
              </a:rPr>
              <a:t></a:t>
            </a:r>
            <a:endParaRPr sz="2025" baseline="-6172">
              <a:latin typeface="Symbol"/>
              <a:cs typeface="Symbol"/>
            </a:endParaRPr>
          </a:p>
          <a:p>
            <a:pPr marR="30480" algn="r">
              <a:lnSpc>
                <a:spcPts val="1545"/>
              </a:lnSpc>
            </a:pPr>
            <a:r>
              <a:rPr sz="1350" spc="-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57371" y="1414017"/>
            <a:ext cx="2444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-28806" dirty="0">
                <a:latin typeface="Symbol"/>
                <a:cs typeface="Symbol"/>
              </a:rPr>
              <a:t></a:t>
            </a:r>
            <a:r>
              <a:rPr sz="2025" spc="-75" baseline="-28806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55946" y="1512061"/>
            <a:ext cx="22860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spc="-52" baseline="2057" dirty="0">
                <a:latin typeface="Symbol"/>
                <a:cs typeface="Symbol"/>
              </a:rPr>
              <a:t></a:t>
            </a:r>
            <a:r>
              <a:rPr sz="2025" spc="-52" baseline="32921" dirty="0">
                <a:latin typeface="Symbol"/>
                <a:cs typeface="Symbol"/>
              </a:rPr>
              <a:t></a:t>
            </a:r>
            <a:r>
              <a:rPr sz="1350" spc="-35" dirty="0">
                <a:latin typeface="Symbol"/>
                <a:cs typeface="Symbol"/>
              </a:rPr>
              <a:t>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79771" y="1714245"/>
            <a:ext cx="59690" cy="8890"/>
          </a:xfrm>
          <a:custGeom>
            <a:avLst/>
            <a:gdLst/>
            <a:ahLst/>
            <a:cxnLst/>
            <a:rect l="l" t="t" r="r" b="b"/>
            <a:pathLst>
              <a:path w="59689" h="8889">
                <a:moveTo>
                  <a:pt x="59436" y="0"/>
                </a:moveTo>
                <a:lnTo>
                  <a:pt x="0" y="0"/>
                </a:lnTo>
                <a:lnTo>
                  <a:pt x="0" y="8382"/>
                </a:lnTo>
                <a:lnTo>
                  <a:pt x="59436" y="8382"/>
                </a:lnTo>
                <a:lnTo>
                  <a:pt x="594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696466" y="1781809"/>
            <a:ext cx="280733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Verdana"/>
                <a:cs typeface="Verdana"/>
              </a:rPr>
              <a:t>2</a:t>
            </a:r>
            <a:r>
              <a:rPr sz="1350" spc="-110" dirty="0">
                <a:latin typeface="Verdana"/>
                <a:cs typeface="Verdana"/>
              </a:rPr>
              <a:t> </a:t>
            </a:r>
            <a:r>
              <a:rPr sz="1350" spc="-20" dirty="0">
                <a:latin typeface="Verdana"/>
                <a:cs typeface="Verdana"/>
              </a:rPr>
              <a:t>log</a:t>
            </a:r>
            <a:r>
              <a:rPr sz="1350" spc="-110" dirty="0">
                <a:latin typeface="Verdana"/>
                <a:cs typeface="Verdana"/>
              </a:rPr>
              <a:t> </a:t>
            </a:r>
            <a:r>
              <a:rPr sz="2925" baseline="1424" dirty="0">
                <a:latin typeface="Symbol"/>
                <a:cs typeface="Symbol"/>
              </a:rPr>
              <a:t></a:t>
            </a:r>
            <a:r>
              <a:rPr sz="2025" baseline="2057" dirty="0">
                <a:latin typeface="Verdana"/>
                <a:cs typeface="Verdana"/>
              </a:rPr>
              <a:t>tan</a:t>
            </a:r>
            <a:r>
              <a:rPr sz="2025" spc="60" baseline="2057" dirty="0">
                <a:latin typeface="Verdana"/>
                <a:cs typeface="Verdana"/>
              </a:rPr>
              <a:t> </a:t>
            </a:r>
            <a:r>
              <a:rPr sz="2775" spc="-60" baseline="1501" dirty="0">
                <a:latin typeface="Symbol"/>
                <a:cs typeface="Symbol"/>
              </a:rPr>
              <a:t></a:t>
            </a:r>
            <a:r>
              <a:rPr sz="2025" spc="-60" baseline="2057" dirty="0">
                <a:latin typeface="Verdana"/>
                <a:cs typeface="Verdana"/>
              </a:rPr>
              <a:t>0</a:t>
            </a:r>
            <a:r>
              <a:rPr sz="2025" spc="-412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Verdana"/>
                <a:cs typeface="Verdana"/>
              </a:rPr>
              <a:t>.15</a:t>
            </a:r>
            <a:r>
              <a:rPr sz="2025" spc="-89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Symbol"/>
                <a:cs typeface="Symbol"/>
              </a:rPr>
              <a:t></a:t>
            </a:r>
            <a:r>
              <a:rPr sz="2025" spc="-157" baseline="2057" dirty="0">
                <a:latin typeface="Times New Roman"/>
                <a:cs typeface="Times New Roman"/>
              </a:rPr>
              <a:t> </a:t>
            </a:r>
            <a:r>
              <a:rPr sz="2775" baseline="1501" dirty="0">
                <a:latin typeface="Symbol"/>
                <a:cs typeface="Symbol"/>
              </a:rPr>
              <a:t></a:t>
            </a:r>
            <a:r>
              <a:rPr sz="2775" spc="480" baseline="1501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Verdana"/>
                <a:cs typeface="Verdana"/>
              </a:rPr>
              <a:t>tan</a:t>
            </a:r>
            <a:r>
              <a:rPr sz="1350" spc="110" dirty="0">
                <a:latin typeface="Verdana"/>
                <a:cs typeface="Verdana"/>
              </a:rPr>
              <a:t> </a:t>
            </a:r>
            <a:r>
              <a:rPr sz="2775" spc="-60" baseline="1501" dirty="0">
                <a:latin typeface="Symbol"/>
                <a:cs typeface="Symbol"/>
              </a:rPr>
              <a:t></a:t>
            </a:r>
            <a:r>
              <a:rPr sz="2025" spc="-60" baseline="2057" dirty="0">
                <a:latin typeface="Verdana"/>
                <a:cs typeface="Verdana"/>
              </a:rPr>
              <a:t>0</a:t>
            </a:r>
            <a:r>
              <a:rPr sz="2025" spc="-367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Verdana"/>
                <a:cs typeface="Verdana"/>
              </a:rPr>
              <a:t>.</a:t>
            </a:r>
            <a:r>
              <a:rPr sz="2025" spc="-525" baseline="2057" dirty="0">
                <a:latin typeface="Verdana"/>
                <a:cs typeface="Verdana"/>
              </a:rPr>
              <a:t> </a:t>
            </a:r>
            <a:r>
              <a:rPr sz="2025" spc="-15" baseline="2057" dirty="0">
                <a:latin typeface="Verdana"/>
                <a:cs typeface="Verdana"/>
              </a:rPr>
              <a:t>1</a:t>
            </a:r>
            <a:r>
              <a:rPr sz="2025" spc="-517" baseline="2057" dirty="0">
                <a:latin typeface="Verdana"/>
                <a:cs typeface="Verdana"/>
              </a:rPr>
              <a:t> </a:t>
            </a:r>
            <a:r>
              <a:rPr sz="2025" baseline="2057" dirty="0">
                <a:latin typeface="Symbol"/>
                <a:cs typeface="Symbol"/>
              </a:rPr>
              <a:t></a:t>
            </a:r>
            <a:r>
              <a:rPr sz="2025" spc="-150" baseline="2057" dirty="0">
                <a:latin typeface="Times New Roman"/>
                <a:cs typeface="Times New Roman"/>
              </a:rPr>
              <a:t> </a:t>
            </a:r>
            <a:r>
              <a:rPr sz="2775" spc="-37" baseline="1501" dirty="0">
                <a:latin typeface="Symbol"/>
                <a:cs typeface="Symbol"/>
              </a:rPr>
              <a:t></a:t>
            </a:r>
            <a:r>
              <a:rPr sz="2925" spc="-37" baseline="1424" dirty="0">
                <a:latin typeface="Symbol"/>
                <a:cs typeface="Symbol"/>
              </a:rPr>
              <a:t></a:t>
            </a:r>
            <a:endParaRPr sz="2925" baseline="1424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15110" y="2606802"/>
            <a:ext cx="1250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11122" y="2730245"/>
            <a:ext cx="8953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k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3400" y="126491"/>
            <a:ext cx="1460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804922" y="-116585"/>
            <a:ext cx="35306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40" dirty="0">
                <a:latin typeface="Calibri"/>
                <a:cs typeface="Calibri"/>
              </a:rPr>
              <a:t>Example</a:t>
            </a:r>
            <a:r>
              <a:rPr u="none" spc="-204" dirty="0">
                <a:latin typeface="Calibri"/>
                <a:cs typeface="Calibri"/>
              </a:rPr>
              <a:t> </a:t>
            </a:r>
            <a:r>
              <a:rPr u="none" spc="-10" dirty="0">
                <a:latin typeface="Calibri"/>
                <a:cs typeface="Calibri"/>
              </a:rPr>
              <a:t>Cont’d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867917" y="467867"/>
            <a:ext cx="21177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700" spc="-35" dirty="0">
                <a:latin typeface="Calibri"/>
                <a:cs typeface="Calibri"/>
              </a:rPr>
              <a:t>Solve</a:t>
            </a:r>
            <a:r>
              <a:rPr sz="2700" spc="-16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N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and</a:t>
            </a:r>
            <a:r>
              <a:rPr sz="2700" spc="-140" dirty="0">
                <a:latin typeface="Calibri"/>
                <a:cs typeface="Calibri"/>
              </a:rPr>
              <a:t> </a:t>
            </a:r>
            <a:r>
              <a:rPr sz="2700" spc="-30" dirty="0">
                <a:latin typeface="Symbol"/>
                <a:cs typeface="Symbol"/>
              </a:rPr>
              <a:t></a:t>
            </a:r>
            <a:r>
              <a:rPr sz="2700" spc="-220" dirty="0">
                <a:latin typeface="Times New Roman"/>
                <a:cs typeface="Times New Roman"/>
              </a:rPr>
              <a:t> </a:t>
            </a:r>
            <a:r>
              <a:rPr sz="2700" spc="-75" baseline="-18518" dirty="0">
                <a:latin typeface="Calibri"/>
                <a:cs typeface="Calibri"/>
              </a:rPr>
              <a:t>c</a:t>
            </a:r>
            <a:endParaRPr sz="2700" baseline="-18518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64297" y="1509522"/>
            <a:ext cx="106807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8935" algn="l"/>
              </a:tabLst>
            </a:pPr>
            <a:r>
              <a:rPr sz="1300" spc="-50" dirty="0">
                <a:latin typeface="Symbol"/>
                <a:cs typeface="Symbol"/>
              </a:rPr>
              <a:t>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2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Verdana"/>
                <a:cs typeface="Verdana"/>
              </a:rPr>
              <a:t>0</a:t>
            </a:r>
            <a:r>
              <a:rPr sz="1300" spc="-19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.</a:t>
            </a:r>
            <a:r>
              <a:rPr sz="1300" spc="-30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766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2458" y="1667255"/>
            <a:ext cx="35623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Verdana"/>
                <a:cs typeface="Verdana"/>
              </a:rPr>
              <a:t>N</a:t>
            </a:r>
            <a:r>
              <a:rPr sz="1350" spc="360" dirty="0">
                <a:latin typeface="Verdana"/>
                <a:cs typeface="Verdana"/>
              </a:rPr>
              <a:t> </a:t>
            </a:r>
            <a:r>
              <a:rPr sz="1350" spc="-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4047" y="1682496"/>
            <a:ext cx="126428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4880" algn="l"/>
              </a:tabLst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spc="44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Verdana"/>
                <a:cs typeface="Verdana"/>
              </a:rPr>
              <a:t>5</a:t>
            </a:r>
            <a:r>
              <a:rPr sz="1350" spc="-185" dirty="0">
                <a:latin typeface="Verdana"/>
                <a:cs typeface="Verdana"/>
              </a:rPr>
              <a:t> </a:t>
            </a:r>
            <a:r>
              <a:rPr sz="1350" dirty="0">
                <a:latin typeface="Verdana"/>
                <a:cs typeface="Verdana"/>
              </a:rPr>
              <a:t>.</a:t>
            </a:r>
            <a:r>
              <a:rPr sz="1350" spc="-325" dirty="0">
                <a:latin typeface="Verdana"/>
                <a:cs typeface="Verdana"/>
              </a:rPr>
              <a:t> </a:t>
            </a:r>
            <a:r>
              <a:rPr sz="1350" spc="-25" dirty="0">
                <a:latin typeface="Verdana"/>
                <a:cs typeface="Verdana"/>
              </a:rPr>
              <a:t>305</a:t>
            </a:r>
            <a:r>
              <a:rPr sz="1350" dirty="0">
                <a:latin typeface="Verdana"/>
                <a:cs typeface="Verdana"/>
              </a:rPr>
              <a:t>	</a:t>
            </a:r>
            <a:r>
              <a:rPr sz="1350" dirty="0">
                <a:latin typeface="Symbol"/>
                <a:cs typeface="Symbol"/>
              </a:rPr>
              <a:t></a:t>
            </a:r>
            <a:r>
              <a:rPr sz="1350" spc="465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Verdana"/>
                <a:cs typeface="Verdana"/>
              </a:rPr>
              <a:t>6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98664" y="1757171"/>
            <a:ext cx="7556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0" dirty="0">
                <a:latin typeface="Verdana"/>
                <a:cs typeface="Verdana"/>
              </a:rPr>
              <a:t>c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3400" y="2071370"/>
            <a:ext cx="77844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700" dirty="0">
                <a:latin typeface="Calibri"/>
                <a:cs typeface="Calibri"/>
              </a:rPr>
              <a:t>The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resulting</a:t>
            </a:r>
            <a:r>
              <a:rPr sz="2700" spc="-10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transfer</a:t>
            </a:r>
            <a:r>
              <a:rPr sz="2700" spc="-13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function</a:t>
            </a:r>
            <a:r>
              <a:rPr sz="2700" spc="-6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has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-9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following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poles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24989" y="2507995"/>
            <a:ext cx="146875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</a:t>
            </a:r>
            <a:r>
              <a:rPr sz="1500" spc="50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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-350" dirty="0">
                <a:latin typeface="Verdana"/>
                <a:cs typeface="Verdana"/>
              </a:rPr>
              <a:t> </a:t>
            </a:r>
            <a:r>
              <a:rPr sz="2050" spc="-80" dirty="0">
                <a:latin typeface="Symbol"/>
                <a:cs typeface="Symbol"/>
              </a:rPr>
              <a:t></a:t>
            </a:r>
            <a:r>
              <a:rPr sz="1275" spc="-120" baseline="55555" dirty="0">
                <a:latin typeface="Verdana"/>
                <a:cs typeface="Verdana"/>
              </a:rPr>
              <a:t>1</a:t>
            </a:r>
            <a:r>
              <a:rPr sz="1275" spc="-150" baseline="55555" dirty="0">
                <a:latin typeface="Verdana"/>
                <a:cs typeface="Verdana"/>
              </a:rPr>
              <a:t> </a:t>
            </a:r>
            <a:r>
              <a:rPr sz="1275" spc="-15" baseline="55555" dirty="0">
                <a:latin typeface="Verdana"/>
                <a:cs typeface="Verdana"/>
              </a:rPr>
              <a:t>/</a:t>
            </a:r>
            <a:r>
              <a:rPr sz="1275" spc="-120" baseline="55555" dirty="0">
                <a:latin typeface="Verdana"/>
                <a:cs typeface="Verdana"/>
              </a:rPr>
              <a:t> </a:t>
            </a:r>
            <a:r>
              <a:rPr sz="1275" baseline="55555" dirty="0">
                <a:latin typeface="Verdana"/>
                <a:cs typeface="Verdana"/>
              </a:rPr>
              <a:t>12</a:t>
            </a:r>
            <a:r>
              <a:rPr sz="1275" spc="480" baseline="55555" dirty="0">
                <a:latin typeface="Verdana"/>
                <a:cs typeface="Verdana"/>
              </a:rPr>
              <a:t> </a:t>
            </a:r>
            <a:r>
              <a:rPr sz="2050" spc="-25" dirty="0">
                <a:latin typeface="Symbol"/>
                <a:cs typeface="Symbol"/>
              </a:rPr>
              <a:t></a:t>
            </a:r>
            <a:r>
              <a:rPr sz="1500" spc="-25" dirty="0">
                <a:latin typeface="Verdana"/>
                <a:cs typeface="Verdana"/>
              </a:rPr>
              <a:t>j</a:t>
            </a:r>
            <a:r>
              <a:rPr sz="1500" spc="-25" dirty="0">
                <a:latin typeface="Symbol"/>
                <a:cs typeface="Symbol"/>
              </a:rPr>
              <a:t>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12997" y="2414269"/>
            <a:ext cx="195326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10845" algn="l"/>
                <a:tab pos="690880" algn="l"/>
              </a:tabLst>
            </a:pPr>
            <a:r>
              <a:rPr sz="3075" spc="-15" baseline="-20325" dirty="0">
                <a:latin typeface="Symbol"/>
                <a:cs typeface="Symbol"/>
              </a:rPr>
              <a:t></a:t>
            </a:r>
            <a:r>
              <a:rPr sz="3075" spc="-195" baseline="-20325" dirty="0">
                <a:latin typeface="Times New Roman"/>
                <a:cs typeface="Times New Roman"/>
              </a:rPr>
              <a:t> </a:t>
            </a:r>
            <a:r>
              <a:rPr sz="2250" spc="-75" baseline="-27777" dirty="0">
                <a:latin typeface="Symbol"/>
                <a:cs typeface="Symbol"/>
              </a:rPr>
              <a:t></a:t>
            </a:r>
            <a:r>
              <a:rPr sz="2250" baseline="-27777" dirty="0">
                <a:latin typeface="Times New Roman"/>
                <a:cs typeface="Times New Roman"/>
              </a:rPr>
              <a:t>	</a:t>
            </a:r>
            <a:r>
              <a:rPr sz="2250" spc="-75" baseline="-25925" dirty="0">
                <a:latin typeface="Symbol"/>
                <a:cs typeface="Symbol"/>
              </a:rPr>
              <a:t></a:t>
            </a:r>
            <a:r>
              <a:rPr sz="2250" baseline="-25925" dirty="0">
                <a:latin typeface="Times New Roman"/>
                <a:cs typeface="Times New Roman"/>
              </a:rPr>
              <a:t>	</a:t>
            </a:r>
            <a:r>
              <a:rPr sz="2250" baseline="-25925" dirty="0">
                <a:latin typeface="Verdana"/>
                <a:cs typeface="Verdana"/>
              </a:rPr>
              <a:t>e</a:t>
            </a:r>
            <a:r>
              <a:rPr sz="2250" spc="-359" baseline="-25925" dirty="0">
                <a:latin typeface="Verdana"/>
                <a:cs typeface="Verdana"/>
              </a:rPr>
              <a:t> </a:t>
            </a:r>
            <a:r>
              <a:rPr sz="1200" spc="-10" dirty="0">
                <a:latin typeface="Symbol"/>
                <a:cs typeface="Symbol"/>
              </a:rPr>
              <a:t>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</a:t>
            </a:r>
            <a:r>
              <a:rPr sz="850" spc="155" dirty="0">
                <a:latin typeface="Times New Roman"/>
                <a:cs typeface="Times New Roman"/>
              </a:rPr>
              <a:t> </a:t>
            </a:r>
            <a:r>
              <a:rPr sz="850" spc="-10" dirty="0">
                <a:latin typeface="Verdana"/>
                <a:cs typeface="Verdana"/>
              </a:rPr>
              <a:t>/</a:t>
            </a:r>
            <a:r>
              <a:rPr sz="850" spc="-9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12</a:t>
            </a:r>
            <a:r>
              <a:rPr sz="850" spc="130" dirty="0">
                <a:latin typeface="Verdana"/>
                <a:cs typeface="Verdana"/>
              </a:rPr>
              <a:t> </a:t>
            </a:r>
            <a:r>
              <a:rPr sz="1200" spc="-10" dirty="0">
                <a:latin typeface="Symbol"/>
                <a:cs typeface="Symbol"/>
              </a:rPr>
              <a:t></a:t>
            </a:r>
            <a:r>
              <a:rPr sz="850" spc="-10" dirty="0">
                <a:latin typeface="Verdana"/>
                <a:cs typeface="Verdana"/>
              </a:rPr>
              <a:t>2</a:t>
            </a:r>
            <a:r>
              <a:rPr sz="850" spc="-225" dirty="0">
                <a:latin typeface="Verdana"/>
                <a:cs typeface="Verdana"/>
              </a:rPr>
              <a:t> </a:t>
            </a:r>
            <a:r>
              <a:rPr sz="850" dirty="0">
                <a:latin typeface="Verdana"/>
                <a:cs typeface="Verdana"/>
              </a:rPr>
              <a:t>k</a:t>
            </a:r>
            <a:r>
              <a:rPr sz="850" spc="4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</a:t>
            </a:r>
            <a:r>
              <a:rPr sz="850" spc="-9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11</a:t>
            </a:r>
            <a:r>
              <a:rPr sz="850" spc="45" dirty="0">
                <a:latin typeface="Verdana"/>
                <a:cs typeface="Verdana"/>
              </a:rPr>
              <a:t> </a:t>
            </a:r>
            <a:r>
              <a:rPr sz="1200" spc="-50" dirty="0">
                <a:latin typeface="Symbol"/>
                <a:cs typeface="Symbol"/>
              </a:rPr>
              <a:t>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25621" y="2746501"/>
            <a:ext cx="819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11676" y="2746501"/>
            <a:ext cx="819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25591" y="2602991"/>
            <a:ext cx="18478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8159" algn="l"/>
              </a:tabLst>
            </a:pPr>
            <a:r>
              <a:rPr sz="1500" spc="-25" dirty="0">
                <a:latin typeface="Verdana"/>
                <a:cs typeface="Verdana"/>
              </a:rPr>
              <a:t>for</a:t>
            </a:r>
            <a:r>
              <a:rPr sz="1500" dirty="0">
                <a:latin typeface="Verdana"/>
                <a:cs typeface="Verdana"/>
              </a:rPr>
              <a:t>	k</a:t>
            </a:r>
            <a:r>
              <a:rPr sz="1500" spc="35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0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0,1,...,11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45845" y="2854705"/>
            <a:ext cx="1955164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3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47345" algn="l"/>
              </a:tabLst>
            </a:pPr>
            <a:r>
              <a:rPr sz="2700" dirty="0">
                <a:latin typeface="Calibri"/>
                <a:cs typeface="Calibri"/>
              </a:rPr>
              <a:t>Resulting</a:t>
            </a:r>
            <a:r>
              <a:rPr sz="2700" spc="-145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in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3642" y="3571747"/>
            <a:ext cx="78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c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033" y="3372866"/>
            <a:ext cx="71247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H</a:t>
            </a:r>
            <a:r>
              <a:rPr sz="1400" spc="480" dirty="0">
                <a:latin typeface="Verdana"/>
                <a:cs typeface="Verdana"/>
              </a:rPr>
              <a:t> </a:t>
            </a:r>
            <a:r>
              <a:rPr sz="1950" spc="-60" dirty="0">
                <a:latin typeface="Symbol"/>
                <a:cs typeface="Symbol"/>
              </a:rPr>
              <a:t></a:t>
            </a:r>
            <a:r>
              <a:rPr sz="1400" spc="-60" dirty="0">
                <a:latin typeface="Verdana"/>
                <a:cs typeface="Verdana"/>
              </a:rPr>
              <a:t>s</a:t>
            </a:r>
            <a:r>
              <a:rPr sz="1400" spc="-280" dirty="0">
                <a:latin typeface="Verdana"/>
                <a:cs typeface="Verdana"/>
              </a:rPr>
              <a:t> </a:t>
            </a:r>
            <a:r>
              <a:rPr sz="1950" dirty="0">
                <a:latin typeface="Symbol"/>
                <a:cs typeface="Symbol"/>
              </a:rPr>
              <a:t></a:t>
            </a:r>
            <a:r>
              <a:rPr sz="1950" spc="180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Symbol"/>
                <a:cs typeface="Symbol"/>
              </a:rPr>
              <a:t>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48555" y="3300221"/>
            <a:ext cx="8032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0</a:t>
            </a:r>
            <a:r>
              <a:rPr sz="1400" spc="-14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</a:t>
            </a:r>
            <a:r>
              <a:rPr sz="1400" spc="-350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20238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05180" y="3517138"/>
            <a:ext cx="5854065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5"/>
              </a:spcBef>
              <a:tabLst>
                <a:tab pos="1508760" algn="l"/>
                <a:tab pos="2765425" algn="l"/>
                <a:tab pos="4234815" algn="l"/>
                <a:tab pos="5494020" algn="l"/>
              </a:tabLst>
            </a:pPr>
            <a:r>
              <a:rPr sz="3525" spc="-60" baseline="1182" dirty="0">
                <a:latin typeface="Symbol"/>
                <a:cs typeface="Symbol"/>
              </a:rPr>
              <a:t></a:t>
            </a:r>
            <a:r>
              <a:rPr sz="2100" spc="-60" baseline="1984" dirty="0">
                <a:latin typeface="Verdana"/>
                <a:cs typeface="Verdana"/>
              </a:rPr>
              <a:t>s</a:t>
            </a:r>
            <a:r>
              <a:rPr sz="2100" spc="-555" baseline="1984" dirty="0">
                <a:latin typeface="Verdana"/>
                <a:cs typeface="Verdana"/>
              </a:rPr>
              <a:t> </a:t>
            </a:r>
            <a:r>
              <a:rPr sz="1350" baseline="27777" dirty="0">
                <a:latin typeface="Verdana"/>
                <a:cs typeface="Verdana"/>
              </a:rPr>
              <a:t>2</a:t>
            </a:r>
            <a:r>
              <a:rPr sz="1350" spc="225" baseline="27777" dirty="0">
                <a:latin typeface="Verdana"/>
                <a:cs typeface="Verdana"/>
              </a:rPr>
              <a:t> 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39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30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.3996</a:t>
            </a:r>
            <a:r>
              <a:rPr sz="1400" dirty="0">
                <a:latin typeface="Verdana"/>
                <a:cs typeface="Verdana"/>
              </a:rPr>
              <a:t>	s</a:t>
            </a:r>
            <a:r>
              <a:rPr sz="1400" spc="225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4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24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.5871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2350" spc="-60" dirty="0">
                <a:latin typeface="Symbol"/>
                <a:cs typeface="Symbol"/>
              </a:rPr>
              <a:t></a:t>
            </a:r>
            <a:r>
              <a:rPr sz="1400" spc="-60" dirty="0">
                <a:latin typeface="Verdana"/>
                <a:cs typeface="Verdana"/>
              </a:rPr>
              <a:t>s</a:t>
            </a:r>
            <a:r>
              <a:rPr sz="1350" spc="-89" baseline="24691" dirty="0">
                <a:latin typeface="Verdana"/>
                <a:cs typeface="Verdana"/>
              </a:rPr>
              <a:t>2</a:t>
            </a:r>
            <a:r>
              <a:rPr sz="1350" spc="644" baseline="24691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229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1</a:t>
            </a:r>
            <a:r>
              <a:rPr sz="1400" spc="-254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</a:t>
            </a:r>
            <a:r>
              <a:rPr sz="1400" spc="-35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0836</a:t>
            </a:r>
            <a:r>
              <a:rPr sz="1400" dirty="0">
                <a:latin typeface="Verdana"/>
                <a:cs typeface="Verdana"/>
              </a:rPr>
              <a:t>	s</a:t>
            </a:r>
            <a:r>
              <a:rPr sz="1400" spc="215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39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25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.5871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2350" spc="-30" dirty="0">
                <a:latin typeface="Symbol"/>
                <a:cs typeface="Symbol"/>
              </a:rPr>
              <a:t></a:t>
            </a:r>
            <a:r>
              <a:rPr sz="1400" spc="-30" dirty="0">
                <a:latin typeface="Verdana"/>
                <a:cs typeface="Verdana"/>
              </a:rPr>
              <a:t>s</a:t>
            </a:r>
            <a:r>
              <a:rPr sz="1350" spc="-44" baseline="24691" dirty="0">
                <a:latin typeface="Verdana"/>
                <a:cs typeface="Verdana"/>
              </a:rPr>
              <a:t>2</a:t>
            </a:r>
            <a:endParaRPr sz="1350" baseline="24691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08140" y="3517138"/>
            <a:ext cx="2426970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7275" algn="l"/>
                <a:tab pos="2313940" algn="l"/>
              </a:tabLst>
            </a:pPr>
            <a:r>
              <a:rPr sz="1400" dirty="0">
                <a:latin typeface="Symbol"/>
                <a:cs typeface="Symbol"/>
              </a:rPr>
              <a:t></a:t>
            </a:r>
            <a:r>
              <a:rPr sz="1400" spc="2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1</a:t>
            </a:r>
            <a:r>
              <a:rPr sz="1400" spc="-26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</a:t>
            </a:r>
            <a:r>
              <a:rPr sz="1400" spc="-37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4802</a:t>
            </a:r>
            <a:r>
              <a:rPr sz="1400" dirty="0">
                <a:latin typeface="Verdana"/>
                <a:cs typeface="Verdana"/>
              </a:rPr>
              <a:t>	s</a:t>
            </a:r>
            <a:r>
              <a:rPr sz="1400" spc="240" dirty="0">
                <a:latin typeface="Verdana"/>
                <a:cs typeface="Verdana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4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-22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.</a:t>
            </a:r>
            <a:r>
              <a:rPr sz="1400" spc="-35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5871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2350" spc="-50" dirty="0">
                <a:latin typeface="Symbol"/>
                <a:cs typeface="Symbol"/>
              </a:rPr>
              <a:t>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33400" y="4083811"/>
            <a:ext cx="552450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2700" dirty="0">
                <a:latin typeface="Calibri"/>
                <a:cs typeface="Calibri"/>
              </a:rPr>
              <a:t>Applying</a:t>
            </a:r>
            <a:r>
              <a:rPr sz="2700" spc="-8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-10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bilinear</a:t>
            </a:r>
            <a:r>
              <a:rPr sz="2700" spc="-100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transform</a:t>
            </a:r>
            <a:r>
              <a:rPr sz="2700" spc="-11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yields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747261" y="4586478"/>
            <a:ext cx="10845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17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45" dirty="0">
                <a:latin typeface="Verdana"/>
                <a:cs typeface="Verdana"/>
              </a:rPr>
              <a:t> </a:t>
            </a:r>
            <a:r>
              <a:rPr sz="1450" spc="-10" dirty="0">
                <a:latin typeface="Verdana"/>
                <a:cs typeface="Verdana"/>
              </a:rPr>
              <a:t>0007378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041900" y="4444491"/>
            <a:ext cx="101028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50" spc="-70" dirty="0">
                <a:latin typeface="Symbol"/>
                <a:cs typeface="Symbol"/>
              </a:rPr>
              <a:t></a:t>
            </a:r>
            <a:r>
              <a:rPr sz="1450" spc="-70" dirty="0">
                <a:latin typeface="Verdana"/>
                <a:cs typeface="Verdana"/>
              </a:rPr>
              <a:t>1</a:t>
            </a:r>
            <a:r>
              <a:rPr sz="1450" spc="-19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395" dirty="0">
                <a:latin typeface="Times New Roman"/>
                <a:cs typeface="Times New Roman"/>
              </a:rPr>
              <a:t> </a:t>
            </a:r>
            <a:r>
              <a:rPr sz="2175" baseline="-22988" dirty="0">
                <a:latin typeface="Verdana"/>
                <a:cs typeface="Verdana"/>
              </a:rPr>
              <a:t>z</a:t>
            </a:r>
            <a:r>
              <a:rPr sz="2175" spc="-262" baseline="-22988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9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65" dirty="0">
                <a:latin typeface="Verdana"/>
                <a:cs typeface="Verdana"/>
              </a:rPr>
              <a:t> </a:t>
            </a:r>
            <a:r>
              <a:rPr sz="3525" spc="-37" baseline="-15366" dirty="0">
                <a:latin typeface="Symbol"/>
                <a:cs typeface="Symbol"/>
              </a:rPr>
              <a:t></a:t>
            </a:r>
            <a:r>
              <a:rPr sz="1275" spc="-37" baseline="22875" dirty="0">
                <a:latin typeface="Verdana"/>
                <a:cs typeface="Verdana"/>
              </a:rPr>
              <a:t>6</a:t>
            </a:r>
            <a:endParaRPr sz="1275" baseline="22875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75360" y="4827523"/>
            <a:ext cx="6521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spc="-10" dirty="0">
                <a:latin typeface="Verdana"/>
                <a:cs typeface="Verdana"/>
              </a:rPr>
              <a:t>H</a:t>
            </a:r>
            <a:r>
              <a:rPr sz="2000" spc="-10" dirty="0">
                <a:latin typeface="Symbol"/>
                <a:cs typeface="Symbol"/>
              </a:rPr>
              <a:t></a:t>
            </a:r>
            <a:r>
              <a:rPr sz="1450" spc="-10" dirty="0">
                <a:latin typeface="Verdana"/>
                <a:cs typeface="Verdana"/>
              </a:rPr>
              <a:t>z</a:t>
            </a:r>
            <a:r>
              <a:rPr sz="1450" spc="-265" dirty="0">
                <a:latin typeface="Verdana"/>
                <a:cs typeface="Verdana"/>
              </a:rPr>
              <a:t> </a:t>
            </a:r>
            <a:r>
              <a:rPr sz="2000" dirty="0">
                <a:latin typeface="Symbol"/>
                <a:cs typeface="Symbol"/>
              </a:rPr>
              <a:t></a:t>
            </a:r>
            <a:r>
              <a:rPr sz="2000" spc="22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734820" y="4980940"/>
            <a:ext cx="116205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65" dirty="0">
                <a:latin typeface="Symbol"/>
                <a:cs typeface="Symbol"/>
              </a:rPr>
              <a:t></a:t>
            </a:r>
            <a:r>
              <a:rPr sz="1450" spc="-65" dirty="0">
                <a:latin typeface="Verdana"/>
                <a:cs typeface="Verdana"/>
              </a:rPr>
              <a:t>1</a:t>
            </a:r>
            <a:r>
              <a:rPr sz="1450" spc="-254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32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1</a:t>
            </a:r>
            <a:r>
              <a:rPr sz="1450" spc="-18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20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2686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86661" y="5697982"/>
            <a:ext cx="14274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49808" dirty="0">
                <a:latin typeface="Symbol"/>
                <a:cs typeface="Symbol"/>
              </a:rPr>
              <a:t></a:t>
            </a:r>
            <a:r>
              <a:rPr sz="2175" spc="719" baseline="49808" dirty="0">
                <a:latin typeface="Times New Roman"/>
                <a:cs typeface="Times New Roman"/>
              </a:rPr>
              <a:t> </a:t>
            </a:r>
            <a:r>
              <a:rPr sz="2350" spc="-55" dirty="0">
                <a:latin typeface="Symbol"/>
                <a:cs typeface="Symbol"/>
              </a:rPr>
              <a:t></a:t>
            </a:r>
            <a:r>
              <a:rPr sz="1450" spc="-55" dirty="0">
                <a:latin typeface="Verdana"/>
                <a:cs typeface="Verdana"/>
              </a:rPr>
              <a:t>1</a:t>
            </a:r>
            <a:r>
              <a:rPr sz="1450" spc="-22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38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1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55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9044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029204" y="4982972"/>
            <a:ext cx="37338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5244" algn="r">
              <a:lnSpc>
                <a:spcPct val="100000"/>
              </a:lnSpc>
              <a:spcBef>
                <a:spcPts val="100"/>
              </a:spcBef>
            </a:pPr>
            <a:r>
              <a:rPr sz="2175" baseline="-22988" dirty="0">
                <a:latin typeface="Verdana"/>
                <a:cs typeface="Verdana"/>
              </a:rPr>
              <a:t>z</a:t>
            </a:r>
            <a:r>
              <a:rPr sz="2175" spc="-352" baseline="-22988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20" dirty="0">
                <a:latin typeface="Times New Roman"/>
                <a:cs typeface="Times New Roman"/>
              </a:rPr>
              <a:t> </a:t>
            </a:r>
            <a:r>
              <a:rPr sz="850" spc="-6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90"/>
              </a:spcBef>
            </a:pPr>
            <a:endParaRPr sz="850">
              <a:latin typeface="Verdana"/>
              <a:cs typeface="Verdana"/>
            </a:endParaRPr>
          </a:p>
          <a:p>
            <a:pPr marR="30480" algn="r">
              <a:lnSpc>
                <a:spcPct val="100000"/>
              </a:lnSpc>
            </a:pP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017011" y="5687567"/>
            <a:ext cx="34544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22988" dirty="0">
                <a:latin typeface="Verdana"/>
                <a:cs typeface="Verdana"/>
              </a:rPr>
              <a:t>z</a:t>
            </a:r>
            <a:r>
              <a:rPr sz="2175" spc="-352" baseline="-22988" dirty="0">
                <a:latin typeface="Verdana"/>
                <a:cs typeface="Verdana"/>
              </a:rPr>
              <a:t> </a:t>
            </a:r>
            <a:r>
              <a:rPr sz="850" spc="-25" dirty="0">
                <a:latin typeface="Symbol"/>
                <a:cs typeface="Symbol"/>
              </a:rPr>
              <a:t></a:t>
            </a:r>
            <a:r>
              <a:rPr sz="850" spc="-25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92423" y="5811773"/>
            <a:ext cx="9817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7662" dirty="0">
                <a:latin typeface="Symbol"/>
                <a:cs typeface="Symbol"/>
              </a:rPr>
              <a:t></a:t>
            </a:r>
            <a:r>
              <a:rPr sz="2175" spc="690" baseline="7662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2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2155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59478" y="5597397"/>
            <a:ext cx="48450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22988" dirty="0">
                <a:latin typeface="Verdana"/>
                <a:cs typeface="Verdana"/>
              </a:rPr>
              <a:t>z</a:t>
            </a:r>
            <a:r>
              <a:rPr sz="2175" spc="-487" baseline="-22988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2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75" dirty="0">
                <a:latin typeface="Verdana"/>
                <a:cs typeface="Verdana"/>
              </a:rPr>
              <a:t> </a:t>
            </a:r>
            <a:r>
              <a:rPr sz="3525" spc="-89" baseline="-15366" dirty="0">
                <a:latin typeface="Symbol"/>
                <a:cs typeface="Symbol"/>
              </a:rPr>
              <a:t></a:t>
            </a:r>
            <a:endParaRPr sz="3525" baseline="-15366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389376" y="4980940"/>
            <a:ext cx="26517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98550" algn="l"/>
              </a:tabLst>
            </a:pPr>
            <a:r>
              <a:rPr sz="2175" baseline="5747" dirty="0">
                <a:latin typeface="Symbol"/>
                <a:cs typeface="Symbol"/>
              </a:rPr>
              <a:t></a:t>
            </a:r>
            <a:r>
              <a:rPr sz="2175" spc="719" baseline="5747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25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1450" spc="-20" dirty="0">
                <a:latin typeface="Verdana"/>
                <a:cs typeface="Verdana"/>
              </a:rPr>
              <a:t>7051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75" dirty="0">
                <a:latin typeface="Verdana"/>
                <a:cs typeface="Verdana"/>
              </a:rPr>
              <a:t>z</a:t>
            </a:r>
            <a:r>
              <a:rPr sz="1425" spc="112" baseline="26315" dirty="0">
                <a:latin typeface="Symbol"/>
                <a:cs typeface="Symbol"/>
              </a:rPr>
              <a:t></a:t>
            </a:r>
            <a:r>
              <a:rPr sz="1425" spc="-225" baseline="26315" dirty="0">
                <a:latin typeface="Times New Roman"/>
                <a:cs typeface="Times New Roman"/>
              </a:rPr>
              <a:t> </a:t>
            </a:r>
            <a:r>
              <a:rPr sz="1425" baseline="26315" dirty="0">
                <a:latin typeface="Verdana"/>
                <a:cs typeface="Verdana"/>
              </a:rPr>
              <a:t>2</a:t>
            </a:r>
            <a:r>
              <a:rPr sz="1425" spc="-195" baseline="26315" dirty="0">
                <a:latin typeface="Verdana"/>
                <a:cs typeface="Verdana"/>
              </a:rPr>
              <a:t> </a:t>
            </a:r>
            <a:r>
              <a:rPr sz="2350" spc="-90" dirty="0">
                <a:latin typeface="Symbol"/>
                <a:cs typeface="Symbol"/>
              </a:rPr>
              <a:t></a:t>
            </a:r>
            <a:r>
              <a:rPr sz="1450" spc="-90" dirty="0">
                <a:latin typeface="Verdana"/>
                <a:cs typeface="Verdana"/>
              </a:rPr>
              <a:t>1</a:t>
            </a:r>
            <a:r>
              <a:rPr sz="1450" spc="-3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24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1</a:t>
            </a:r>
            <a:r>
              <a:rPr sz="1450" spc="-260" dirty="0">
                <a:latin typeface="Verdana"/>
                <a:cs typeface="Verdana"/>
              </a:rPr>
              <a:t> </a:t>
            </a:r>
            <a:r>
              <a:rPr sz="1450" spc="-10" dirty="0">
                <a:latin typeface="Verdana"/>
                <a:cs typeface="Verdana"/>
              </a:rPr>
              <a:t>.0106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09208" y="5025644"/>
            <a:ext cx="3587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97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15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1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37197" y="5091938"/>
            <a:ext cx="9048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Symbol"/>
                <a:cs typeface="Symbol"/>
              </a:rPr>
              <a:t></a:t>
            </a:r>
            <a:r>
              <a:rPr sz="1450" spc="41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Verdana"/>
                <a:cs typeface="Verdana"/>
              </a:rPr>
              <a:t>0</a:t>
            </a:r>
            <a:r>
              <a:rPr sz="1450" spc="-270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.</a:t>
            </a:r>
            <a:r>
              <a:rPr sz="1450" spc="-375" dirty="0">
                <a:latin typeface="Verdana"/>
                <a:cs typeface="Verdana"/>
              </a:rPr>
              <a:t> </a:t>
            </a:r>
            <a:r>
              <a:rPr sz="1450" spc="-40" dirty="0">
                <a:latin typeface="Verdana"/>
                <a:cs typeface="Verdana"/>
              </a:rPr>
              <a:t>3583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539228" y="4913884"/>
            <a:ext cx="53403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5325" dirty="0">
                <a:latin typeface="Verdana"/>
                <a:cs typeface="Verdana"/>
              </a:rPr>
              <a:t>z</a:t>
            </a:r>
            <a:r>
              <a:rPr sz="2175" spc="-300" baseline="-15325" dirty="0">
                <a:latin typeface="Verdana"/>
                <a:cs typeface="Verdana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7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Verdana"/>
                <a:cs typeface="Verdana"/>
              </a:rPr>
              <a:t>2</a:t>
            </a:r>
            <a:r>
              <a:rPr sz="950" spc="125" dirty="0">
                <a:latin typeface="Verdana"/>
                <a:cs typeface="Verdana"/>
              </a:rPr>
              <a:t> </a:t>
            </a:r>
            <a:r>
              <a:rPr sz="3525" spc="-75" baseline="-9456" dirty="0">
                <a:latin typeface="Symbol"/>
                <a:cs typeface="Symbol"/>
              </a:rPr>
              <a:t></a:t>
            </a:r>
            <a:endParaRPr sz="3525" baseline="-9456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7721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Graphical</a:t>
            </a:r>
            <a:r>
              <a:rPr u="none" spc="-275" dirty="0"/>
              <a:t> </a:t>
            </a:r>
            <a:r>
              <a:rPr u="none" spc="-10" dirty="0"/>
              <a:t>Representation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1848" y="1389888"/>
            <a:ext cx="4848860" cy="5657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graphs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will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represent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Symbol"/>
                <a:cs typeface="Symbol"/>
              </a:rPr>
              <a:t></a:t>
            </a:r>
            <a:r>
              <a:rPr sz="1800" spc="-20" dirty="0">
                <a:latin typeface="Times New Roman"/>
                <a:cs typeface="Times New Roman"/>
              </a:rPr>
              <a:t>(</a:t>
            </a:r>
            <a:r>
              <a:rPr sz="1800" i="1" spc="-20" dirty="0">
                <a:latin typeface="Times New Roman"/>
                <a:cs typeface="Times New Roman"/>
              </a:rPr>
              <a:t>x</a:t>
            </a:r>
            <a:r>
              <a:rPr sz="1800" spc="-20" dirty="0">
                <a:latin typeface="Times New Roman"/>
                <a:cs typeface="Times New Roman"/>
              </a:rPr>
              <a:t>-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spike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unit </a:t>
            </a:r>
            <a:r>
              <a:rPr sz="1800" dirty="0">
                <a:latin typeface="Times New Roman"/>
                <a:cs typeface="Times New Roman"/>
              </a:rPr>
              <a:t>height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located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x</a:t>
            </a:r>
            <a:r>
              <a:rPr sz="1725" spc="-37" baseline="-4830" dirty="0">
                <a:latin typeface="Times New Roman"/>
                <a:cs typeface="Times New Roman"/>
              </a:rPr>
              <a:t>0</a:t>
            </a:r>
            <a:r>
              <a:rPr sz="1800" spc="-25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6180" y="2361057"/>
            <a:ext cx="7162800" cy="2971800"/>
            <a:chOff x="686180" y="2361057"/>
            <a:chExt cx="7162800" cy="2971800"/>
          </a:xfrm>
        </p:grpSpPr>
        <p:sp>
          <p:nvSpPr>
            <p:cNvPr id="5" name="object 5"/>
            <p:cNvSpPr/>
            <p:nvPr/>
          </p:nvSpPr>
          <p:spPr>
            <a:xfrm>
              <a:off x="1676780" y="2361057"/>
              <a:ext cx="0" cy="2971800"/>
            </a:xfrm>
            <a:custGeom>
              <a:avLst/>
              <a:gdLst/>
              <a:ahLst/>
              <a:cxnLst/>
              <a:rect l="l" t="t" r="r" b="b"/>
              <a:pathLst>
                <a:path h="2971800">
                  <a:moveTo>
                    <a:pt x="0" y="0"/>
                  </a:moveTo>
                  <a:lnTo>
                    <a:pt x="0" y="29718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6180" y="4418457"/>
              <a:ext cx="7162800" cy="0"/>
            </a:xfrm>
            <a:custGeom>
              <a:avLst/>
              <a:gdLst/>
              <a:ahLst/>
              <a:cxnLst/>
              <a:rect l="l" t="t" r="r" b="b"/>
              <a:pathLst>
                <a:path w="7162800">
                  <a:moveTo>
                    <a:pt x="0" y="0"/>
                  </a:moveTo>
                  <a:lnTo>
                    <a:pt x="71628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81475" y="3313176"/>
              <a:ext cx="19050" cy="1104900"/>
            </a:xfrm>
            <a:custGeom>
              <a:avLst/>
              <a:gdLst/>
              <a:ahLst/>
              <a:cxnLst/>
              <a:rect l="l" t="t" r="r" b="b"/>
              <a:pathLst>
                <a:path w="19050" h="1104900">
                  <a:moveTo>
                    <a:pt x="0" y="1104900"/>
                  </a:moveTo>
                  <a:lnTo>
                    <a:pt x="19050" y="110490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2900" y="3236976"/>
              <a:ext cx="76200" cy="76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76780" y="3275457"/>
              <a:ext cx="4419600" cy="0"/>
            </a:xfrm>
            <a:custGeom>
              <a:avLst/>
              <a:gdLst/>
              <a:ahLst/>
              <a:cxnLst/>
              <a:rect l="l" t="t" r="r" b="b"/>
              <a:pathLst>
                <a:path w="4419600">
                  <a:moveTo>
                    <a:pt x="0" y="0"/>
                  </a:moveTo>
                  <a:lnTo>
                    <a:pt x="44196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83208" y="302945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3646" y="3653535"/>
            <a:ext cx="138493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9125" algn="l"/>
                <a:tab pos="932815" algn="l"/>
              </a:tabLst>
            </a:pPr>
            <a:r>
              <a:rPr sz="2300" dirty="0">
                <a:latin typeface="Times New Roman"/>
                <a:cs typeface="Times New Roman"/>
              </a:rPr>
              <a:t>δ(</a:t>
            </a:r>
            <a:r>
              <a:rPr sz="2300" spc="275" dirty="0">
                <a:latin typeface="Times New Roman"/>
                <a:cs typeface="Times New Roman"/>
              </a:rPr>
              <a:t> </a:t>
            </a:r>
            <a:r>
              <a:rPr sz="2300" i="1" spc="-50" dirty="0">
                <a:latin typeface="Times New Roman"/>
                <a:cs typeface="Times New Roman"/>
              </a:rPr>
              <a:t>x</a:t>
            </a:r>
            <a:r>
              <a:rPr sz="2300" i="1" dirty="0">
                <a:latin typeface="Times New Roman"/>
                <a:cs typeface="Times New Roman"/>
              </a:rPr>
              <a:t>	</a:t>
            </a:r>
            <a:r>
              <a:rPr sz="2300" spc="-50" dirty="0">
                <a:latin typeface="Symbol"/>
                <a:cs typeface="Symbol"/>
              </a:rPr>
              <a:t></a:t>
            </a:r>
            <a:r>
              <a:rPr sz="2300" dirty="0">
                <a:latin typeface="Times New Roman"/>
                <a:cs typeface="Times New Roman"/>
              </a:rPr>
              <a:t>	</a:t>
            </a:r>
            <a:r>
              <a:rPr sz="2300" i="1" spc="-20" dirty="0">
                <a:latin typeface="Times New Roman"/>
                <a:cs typeface="Times New Roman"/>
              </a:rPr>
              <a:t>x</a:t>
            </a:r>
            <a:r>
              <a:rPr sz="2300" i="1" spc="-229" dirty="0">
                <a:latin typeface="Times New Roman"/>
                <a:cs typeface="Times New Roman"/>
              </a:rPr>
              <a:t> </a:t>
            </a:r>
            <a:r>
              <a:rPr sz="2250" baseline="-5555" dirty="0">
                <a:latin typeface="Times New Roman"/>
                <a:cs typeface="Times New Roman"/>
              </a:rPr>
              <a:t>0</a:t>
            </a:r>
            <a:r>
              <a:rPr sz="2250" spc="292" baseline="-5555" dirty="0">
                <a:latin typeface="Times New Roman"/>
                <a:cs typeface="Times New Roman"/>
              </a:rPr>
              <a:t> </a:t>
            </a:r>
            <a:r>
              <a:rPr sz="2300" spc="-50" dirty="0">
                <a:latin typeface="Times New Roman"/>
                <a:cs typeface="Times New Roman"/>
              </a:rPr>
              <a:t>)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66285" y="4712970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i="1" spc="-175" dirty="0">
                <a:latin typeface="Times New Roman"/>
                <a:cs typeface="Times New Roman"/>
              </a:rPr>
              <a:t> </a:t>
            </a:r>
            <a:r>
              <a:rPr sz="1575" spc="-75" baseline="-21164" dirty="0">
                <a:latin typeface="Times New Roman"/>
                <a:cs typeface="Times New Roman"/>
              </a:rPr>
              <a:t>0</a:t>
            </a:r>
            <a:endParaRPr sz="1575" baseline="-2116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037" rIns="0" bIns="0" rtlCol="0">
            <a:spAutoFit/>
          </a:bodyPr>
          <a:lstStyle/>
          <a:p>
            <a:pPr marL="1936750">
              <a:lnSpc>
                <a:spcPct val="100000"/>
              </a:lnSpc>
              <a:spcBef>
                <a:spcPts val="95"/>
              </a:spcBef>
            </a:pPr>
            <a:r>
              <a:rPr u="none" spc="-55" dirty="0">
                <a:latin typeface="Calibri"/>
                <a:cs typeface="Calibri"/>
              </a:rPr>
              <a:t>Example</a:t>
            </a:r>
            <a:r>
              <a:rPr u="none" spc="-220" dirty="0">
                <a:latin typeface="Calibri"/>
                <a:cs typeface="Calibri"/>
              </a:rPr>
              <a:t> </a:t>
            </a:r>
            <a:r>
              <a:rPr u="none" spc="-10" dirty="0">
                <a:latin typeface="Calibri"/>
                <a:cs typeface="Calibri"/>
              </a:rPr>
              <a:t>Cont’d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36826" y="729233"/>
            <a:ext cx="4739005" cy="5447665"/>
            <a:chOff x="2036826" y="729233"/>
            <a:chExt cx="4739005" cy="5447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7692" y="729233"/>
              <a:ext cx="4592574" cy="27592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6826" y="3339845"/>
              <a:ext cx="4738878" cy="28369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1615452"/>
            <a:ext cx="6740525" cy="120332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894"/>
              </a:spcBef>
              <a:buFont typeface="Arial MT"/>
              <a:buChar char="•"/>
              <a:tabLst>
                <a:tab pos="360045" algn="l"/>
                <a:tab pos="560133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obtain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G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i="1" dirty="0">
                <a:latin typeface="Times New Roman"/>
                <a:cs typeface="Times New Roman"/>
              </a:rPr>
              <a:t>z</a:t>
            </a:r>
            <a:r>
              <a:rPr sz="3200" dirty="0">
                <a:latin typeface="Times New Roman"/>
                <a:cs typeface="Times New Roman"/>
              </a:rPr>
              <a:t>)</a:t>
            </a:r>
            <a:r>
              <a:rPr sz="3200" spc="-125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replace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s</a:t>
            </a:r>
            <a:r>
              <a:rPr sz="3200" i="1" spc="-135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by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20" dirty="0">
                <a:latin typeface="Times New Roman"/>
                <a:cs typeface="Times New Roman"/>
              </a:rPr>
              <a:t>f</a:t>
            </a:r>
            <a:r>
              <a:rPr sz="3200" spc="-20" dirty="0">
                <a:latin typeface="Times New Roman"/>
                <a:cs typeface="Times New Roman"/>
              </a:rPr>
              <a:t>(</a:t>
            </a:r>
            <a:r>
              <a:rPr sz="3200" i="1" spc="-20" dirty="0">
                <a:latin typeface="Times New Roman"/>
                <a:cs typeface="Times New Roman"/>
              </a:rPr>
              <a:t>z</a:t>
            </a:r>
            <a:r>
              <a:rPr sz="3200" spc="-20" dirty="0">
                <a:latin typeface="Times New Roman"/>
                <a:cs typeface="Times New Roman"/>
              </a:rPr>
              <a:t>)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20" dirty="0">
                <a:latin typeface="Times New Roman"/>
                <a:cs typeface="Times New Roman"/>
              </a:rPr>
              <a:t>H</a:t>
            </a:r>
            <a:r>
              <a:rPr sz="3200" spc="-20" dirty="0">
                <a:latin typeface="Times New Roman"/>
                <a:cs typeface="Times New Roman"/>
              </a:rPr>
              <a:t>(</a:t>
            </a:r>
            <a:r>
              <a:rPr sz="3200" i="1" spc="-20" dirty="0">
                <a:latin typeface="Times New Roman"/>
                <a:cs typeface="Times New Roman"/>
              </a:rPr>
              <a:t>s</a:t>
            </a:r>
            <a:r>
              <a:rPr sz="3200" spc="-20" dirty="0">
                <a:latin typeface="Times New Roman"/>
                <a:cs typeface="Times New Roman"/>
              </a:rPr>
              <a:t>)</a:t>
            </a:r>
            <a:endParaRPr sz="3200">
              <a:latin typeface="Times New Roman"/>
              <a:cs typeface="Times New Roman"/>
            </a:endParaRPr>
          </a:p>
          <a:p>
            <a:pPr marL="356235" indent="-343535">
              <a:lnSpc>
                <a:spcPct val="100000"/>
              </a:lnSpc>
              <a:spcBef>
                <a:spcPts val="795"/>
              </a:spcBef>
              <a:buFont typeface="Arial MT"/>
              <a:buChar char="•"/>
              <a:tabLst>
                <a:tab pos="35623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Start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requirements</a:t>
            </a:r>
            <a:r>
              <a:rPr sz="32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20" dirty="0">
                <a:latin typeface="Times New Roman"/>
                <a:cs typeface="Times New Roman"/>
              </a:rPr>
              <a:t>G</a:t>
            </a:r>
            <a:r>
              <a:rPr sz="3200" spc="-20" dirty="0">
                <a:latin typeface="Times New Roman"/>
                <a:cs typeface="Times New Roman"/>
              </a:rPr>
              <a:t>(</a:t>
            </a:r>
            <a:r>
              <a:rPr sz="3200" i="1" spc="-20" dirty="0">
                <a:latin typeface="Times New Roman"/>
                <a:cs typeface="Times New Roman"/>
              </a:rPr>
              <a:t>z</a:t>
            </a:r>
            <a:r>
              <a:rPr sz="3200" spc="-20" dirty="0">
                <a:latin typeface="Times New Roman"/>
                <a:cs typeface="Times New Roman"/>
              </a:rPr>
              <a:t>)</a:t>
            </a:r>
            <a:endParaRPr sz="3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95107" y="3163252"/>
          <a:ext cx="6202680" cy="3278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1540"/>
                <a:gridCol w="2666365"/>
              </a:tblGrid>
              <a:tr h="549910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5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G</a:t>
                      </a:r>
                      <a:r>
                        <a:rPr sz="24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(</a:t>
                      </a:r>
                      <a:r>
                        <a:rPr sz="25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z</a:t>
                      </a:r>
                      <a:r>
                        <a:rPr sz="24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)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4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Available</a:t>
                      </a:r>
                      <a:r>
                        <a:rPr sz="2400" u="sng" spc="-9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 </a:t>
                      </a:r>
                      <a:r>
                        <a:rPr sz="25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H</a:t>
                      </a:r>
                      <a:r>
                        <a:rPr sz="24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(</a:t>
                      </a:r>
                      <a:r>
                        <a:rPr sz="25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s</a:t>
                      </a:r>
                      <a:r>
                        <a:rPr sz="24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/>
                          <a:cs typeface="Tahoma"/>
                        </a:rPr>
                        <a:t>)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2400" spc="-10" dirty="0">
                          <a:latin typeface="Tahoma"/>
                          <a:cs typeface="Tahoma"/>
                        </a:rPr>
                        <a:t>Stable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2400" spc="-10" dirty="0">
                          <a:latin typeface="Tahoma"/>
                          <a:cs typeface="Tahoma"/>
                        </a:rPr>
                        <a:t>Stable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1978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400" dirty="0">
                          <a:latin typeface="Tahoma"/>
                          <a:cs typeface="Tahoma"/>
                        </a:rPr>
                        <a:t>Real</a:t>
                      </a:r>
                      <a:r>
                        <a:rPr sz="2400" spc="-1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240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Rational</a:t>
                      </a:r>
                      <a:r>
                        <a:rPr sz="24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2400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500" spc="-50" dirty="0">
                          <a:latin typeface="Tahoma"/>
                          <a:cs typeface="Tahoma"/>
                        </a:rPr>
                        <a:t>z</a:t>
                      </a:r>
                      <a:endParaRPr sz="25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233679">
                        <a:lnSpc>
                          <a:spcPct val="104400"/>
                        </a:lnSpc>
                        <a:spcBef>
                          <a:spcPts val="85"/>
                        </a:spcBef>
                      </a:pPr>
                      <a:r>
                        <a:rPr sz="2400" spc="-10" dirty="0">
                          <a:latin typeface="Tahoma"/>
                          <a:cs typeface="Tahoma"/>
                        </a:rPr>
                        <a:t>Real</a:t>
                      </a:r>
                      <a:r>
                        <a:rPr sz="2400" spc="-1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2400" spc="-1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Rational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2400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500" spc="-50" dirty="0">
                          <a:latin typeface="Tahoma"/>
                          <a:cs typeface="Tahoma"/>
                        </a:rPr>
                        <a:t>s</a:t>
                      </a:r>
                      <a:endParaRPr sz="2500">
                        <a:latin typeface="Tahoma"/>
                        <a:cs typeface="Tahom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400" dirty="0">
                          <a:latin typeface="Tahoma"/>
                          <a:cs typeface="Tahoma"/>
                        </a:rPr>
                        <a:t>Order</a:t>
                      </a:r>
                      <a:r>
                        <a:rPr sz="2400" spc="-1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500" spc="-50" dirty="0">
                          <a:latin typeface="Tahoma"/>
                          <a:cs typeface="Tahoma"/>
                        </a:rPr>
                        <a:t>n</a:t>
                      </a:r>
                      <a:endParaRPr sz="25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400" dirty="0">
                          <a:latin typeface="Tahoma"/>
                          <a:cs typeface="Tahoma"/>
                        </a:rPr>
                        <a:t>Order</a:t>
                      </a:r>
                      <a:r>
                        <a:rPr sz="2400" spc="-1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500" spc="-50" dirty="0">
                          <a:latin typeface="Tahoma"/>
                          <a:cs typeface="Tahoma"/>
                        </a:rPr>
                        <a:t>n</a:t>
                      </a:r>
                      <a:endParaRPr sz="25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12165">
                <a:tc>
                  <a:txBody>
                    <a:bodyPr/>
                    <a:lstStyle/>
                    <a:p>
                      <a:pPr marL="120014">
                        <a:lnSpc>
                          <a:spcPts val="2790"/>
                        </a:lnSpc>
                        <a:spcBef>
                          <a:spcPts val="170"/>
                        </a:spcBef>
                      </a:pPr>
                      <a:r>
                        <a:rPr sz="2400" spc="-10" dirty="0">
                          <a:latin typeface="Tahoma"/>
                          <a:cs typeface="Tahoma"/>
                        </a:rPr>
                        <a:t>L.P.</a:t>
                      </a:r>
                      <a:r>
                        <a:rPr sz="2400" spc="-1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(lowpass)</a:t>
                      </a:r>
                      <a:r>
                        <a:rPr sz="2400" spc="-1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cutoff</a:t>
                      </a:r>
                      <a:r>
                        <a:rPr sz="3300" spc="-15" baseline="-11363" dirty="0">
                          <a:latin typeface="Symbol"/>
                          <a:cs typeface="Symbol"/>
                        </a:rPr>
                        <a:t></a:t>
                      </a:r>
                      <a:endParaRPr sz="3300" baseline="-11363">
                        <a:latin typeface="Symbol"/>
                        <a:cs typeface="Symbol"/>
                      </a:endParaRPr>
                    </a:p>
                    <a:p>
                      <a:pPr marR="156210" algn="r">
                        <a:lnSpc>
                          <a:spcPts val="1650"/>
                        </a:lnSpc>
                      </a:pPr>
                      <a:r>
                        <a:rPr sz="1450" i="1" spc="-50" dirty="0">
                          <a:latin typeface="Times New Roman"/>
                          <a:cs typeface="Times New Roman"/>
                        </a:rPr>
                        <a:t>c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2810"/>
                        </a:lnSpc>
                        <a:spcBef>
                          <a:spcPts val="160"/>
                        </a:spcBef>
                        <a:tabLst>
                          <a:tab pos="1630680" algn="l"/>
                        </a:tabLst>
                      </a:pPr>
                      <a:r>
                        <a:rPr sz="2400" spc="-10" dirty="0">
                          <a:latin typeface="Tahoma"/>
                          <a:cs typeface="Tahoma"/>
                        </a:rPr>
                        <a:t>L.P.</a:t>
                      </a:r>
                      <a:r>
                        <a:rPr sz="2400" spc="-1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cutoff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	</a:t>
                      </a:r>
                      <a:r>
                        <a:rPr sz="3450" baseline="-10869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3450" spc="127" baseline="-1086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i="1" spc="-75" baseline="-11363" dirty="0">
                          <a:latin typeface="Times New Roman"/>
                          <a:cs typeface="Times New Roman"/>
                        </a:rPr>
                        <a:t>T</a:t>
                      </a:r>
                      <a:endParaRPr sz="3300" baseline="-11363">
                        <a:latin typeface="Times New Roman"/>
                        <a:cs typeface="Times New Roman"/>
                      </a:endParaRPr>
                    </a:p>
                    <a:p>
                      <a:pPr marR="670560" algn="r">
                        <a:lnSpc>
                          <a:spcPts val="1670"/>
                        </a:lnSpc>
                      </a:pPr>
                      <a:r>
                        <a:rPr sz="1450" i="1" spc="-50" dirty="0">
                          <a:latin typeface="Times New Roman"/>
                          <a:cs typeface="Times New Roman"/>
                        </a:rPr>
                        <a:t>c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495044" y="249174"/>
            <a:ext cx="6209030" cy="1136650"/>
            <a:chOff x="1495044" y="249174"/>
            <a:chExt cx="6209030" cy="11366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044" y="249174"/>
              <a:ext cx="6208776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7677" y="562356"/>
              <a:ext cx="3667505" cy="8229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81074" y="30987"/>
            <a:ext cx="615251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595120" marR="5080" indent="-1583055">
              <a:lnSpc>
                <a:spcPct val="102000"/>
              </a:lnSpc>
              <a:spcBef>
                <a:spcPts val="5"/>
              </a:spcBef>
            </a:pPr>
            <a:r>
              <a:rPr sz="4000" u="none" dirty="0"/>
              <a:t>IIR</a:t>
            </a:r>
            <a:r>
              <a:rPr sz="4000" u="none" spc="-160" dirty="0"/>
              <a:t> </a:t>
            </a:r>
            <a:r>
              <a:rPr sz="4000" u="none" dirty="0"/>
              <a:t>Digital</a:t>
            </a:r>
            <a:r>
              <a:rPr sz="4000" u="none" spc="-100" dirty="0"/>
              <a:t> </a:t>
            </a:r>
            <a:r>
              <a:rPr sz="4000" u="none" dirty="0"/>
              <a:t>Filter:</a:t>
            </a:r>
            <a:r>
              <a:rPr sz="4000" u="none" spc="-150" dirty="0"/>
              <a:t> </a:t>
            </a:r>
            <a:r>
              <a:rPr sz="4000" u="none" dirty="0"/>
              <a:t>The</a:t>
            </a:r>
            <a:r>
              <a:rPr sz="4000" u="none" spc="-125" dirty="0"/>
              <a:t> </a:t>
            </a:r>
            <a:r>
              <a:rPr sz="4000" u="none" spc="-10" dirty="0"/>
              <a:t>bilinear transformation</a:t>
            </a:r>
            <a:endParaRPr sz="4000"/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586230"/>
            <a:ext cx="61017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Mapping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i="1" spc="-30" dirty="0">
                <a:latin typeface="Times New Roman"/>
                <a:cs typeface="Times New Roman"/>
              </a:rPr>
              <a:t>s</a:t>
            </a:r>
            <a:r>
              <a:rPr sz="3200" spc="-30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plane</a:t>
            </a:r>
            <a:r>
              <a:rPr sz="32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into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i="1" spc="-40" dirty="0">
                <a:latin typeface="Times New Roman"/>
                <a:cs typeface="Times New Roman"/>
              </a:rPr>
              <a:t>z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plane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7473" y="664463"/>
            <a:ext cx="5412485" cy="44729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8932" y="464819"/>
            <a:ext cx="53562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39620" algn="l"/>
              </a:tabLst>
            </a:pPr>
            <a:r>
              <a:rPr u="none" spc="-10" dirty="0"/>
              <a:t>Bilinear</a:t>
            </a:r>
            <a:r>
              <a:rPr u="none" dirty="0"/>
              <a:t>	</a:t>
            </a:r>
            <a:r>
              <a:rPr u="none" spc="-100" dirty="0"/>
              <a:t>Transformation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371600" y="2987039"/>
            <a:ext cx="6468110" cy="2990850"/>
            <a:chOff x="1371600" y="2987039"/>
            <a:chExt cx="6468110" cy="29908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0" y="2987039"/>
              <a:ext cx="6467856" cy="29908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5238" y="4018787"/>
              <a:ext cx="3658870" cy="268605"/>
            </a:xfrm>
            <a:custGeom>
              <a:avLst/>
              <a:gdLst/>
              <a:ahLst/>
              <a:cxnLst/>
              <a:rect l="l" t="t" r="r" b="b"/>
              <a:pathLst>
                <a:path w="3658870" h="268604">
                  <a:moveTo>
                    <a:pt x="3652647" y="237744"/>
                  </a:moveTo>
                  <a:lnTo>
                    <a:pt x="3581527" y="237744"/>
                  </a:lnTo>
                  <a:lnTo>
                    <a:pt x="3579622" y="268224"/>
                  </a:lnTo>
                  <a:lnTo>
                    <a:pt x="3652647" y="237744"/>
                  </a:lnTo>
                  <a:close/>
                </a:path>
                <a:path w="3658870" h="268604">
                  <a:moveTo>
                    <a:pt x="3658362" y="235204"/>
                  </a:moveTo>
                  <a:lnTo>
                    <a:pt x="3584702" y="192532"/>
                  </a:lnTo>
                  <a:lnTo>
                    <a:pt x="3582797" y="224409"/>
                  </a:lnTo>
                  <a:lnTo>
                    <a:pt x="1270" y="0"/>
                  </a:lnTo>
                  <a:lnTo>
                    <a:pt x="0" y="12700"/>
                  </a:lnTo>
                  <a:lnTo>
                    <a:pt x="3582162" y="237109"/>
                  </a:lnTo>
                  <a:lnTo>
                    <a:pt x="3594862" y="237109"/>
                  </a:lnTo>
                  <a:lnTo>
                    <a:pt x="3654552" y="237109"/>
                  </a:lnTo>
                  <a:lnTo>
                    <a:pt x="3658362" y="235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43580" y="4483226"/>
              <a:ext cx="2057400" cy="1447800"/>
            </a:xfrm>
            <a:custGeom>
              <a:avLst/>
              <a:gdLst/>
              <a:ahLst/>
              <a:cxnLst/>
              <a:rect l="l" t="t" r="r" b="b"/>
              <a:pathLst>
                <a:path w="2057400" h="1447800">
                  <a:moveTo>
                    <a:pt x="0" y="0"/>
                  </a:moveTo>
                  <a:lnTo>
                    <a:pt x="2057400" y="14478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96790" y="4519548"/>
              <a:ext cx="2077720" cy="1416050"/>
            </a:xfrm>
            <a:custGeom>
              <a:avLst/>
              <a:gdLst/>
              <a:ahLst/>
              <a:cxnLst/>
              <a:rect l="l" t="t" r="r" b="b"/>
              <a:pathLst>
                <a:path w="2077720" h="1416050">
                  <a:moveTo>
                    <a:pt x="2070735" y="0"/>
                  </a:moveTo>
                  <a:lnTo>
                    <a:pt x="0" y="1405509"/>
                  </a:lnTo>
                  <a:lnTo>
                    <a:pt x="7620" y="1415669"/>
                  </a:lnTo>
                  <a:lnTo>
                    <a:pt x="2077720" y="10795"/>
                  </a:lnTo>
                  <a:lnTo>
                    <a:pt x="20707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9745" y="4482083"/>
              <a:ext cx="84454" cy="742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7473" y="534162"/>
            <a:ext cx="5401056" cy="4465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8932" y="290830"/>
            <a:ext cx="53784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Bilinear</a:t>
            </a:r>
            <a:r>
              <a:rPr u="none" spc="-210" dirty="0"/>
              <a:t> </a:t>
            </a:r>
            <a:r>
              <a:rPr u="none" spc="-10" dirty="0"/>
              <a:t>Transformation</a:t>
            </a:r>
          </a:p>
        </p:txBody>
      </p:sp>
      <p:sp>
        <p:nvSpPr>
          <p:cNvPr id="4" name="object 4"/>
          <p:cNvSpPr/>
          <p:nvPr/>
        </p:nvSpPr>
        <p:spPr>
          <a:xfrm>
            <a:off x="2987801" y="2223516"/>
            <a:ext cx="1189990" cy="0"/>
          </a:xfrm>
          <a:custGeom>
            <a:avLst/>
            <a:gdLst/>
            <a:ahLst/>
            <a:cxnLst/>
            <a:rect l="l" t="t" r="r" b="b"/>
            <a:pathLst>
              <a:path w="1189989">
                <a:moveTo>
                  <a:pt x="0" y="0"/>
                </a:moveTo>
                <a:lnTo>
                  <a:pt x="118948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6345" y="1087446"/>
            <a:ext cx="6563995" cy="9423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420"/>
              </a:spcBef>
              <a:buFont typeface="Arial MT"/>
              <a:buChar char="•"/>
              <a:tabLst>
                <a:tab pos="385445" algn="l"/>
                <a:tab pos="1132205" algn="l"/>
                <a:tab pos="1394460" algn="l"/>
                <a:tab pos="1702435" algn="l"/>
                <a:tab pos="2367280" algn="l"/>
              </a:tabLst>
            </a:pP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For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z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dirty="0">
                <a:latin typeface="Times New Roman"/>
                <a:cs typeface="Times New Roman"/>
              </a:rPr>
              <a:t>e</a:t>
            </a:r>
            <a:r>
              <a:rPr sz="2350" i="1" spc="245" dirty="0">
                <a:latin typeface="Times New Roman"/>
                <a:cs typeface="Times New Roman"/>
              </a:rPr>
              <a:t> </a:t>
            </a:r>
            <a:r>
              <a:rPr sz="2325" i="1" spc="-37" baseline="23297" dirty="0">
                <a:latin typeface="Times New Roman"/>
                <a:cs typeface="Times New Roman"/>
              </a:rPr>
              <a:t>j</a:t>
            </a:r>
            <a:r>
              <a:rPr sz="2325" spc="-37" baseline="23297" dirty="0">
                <a:latin typeface="Symbol"/>
                <a:cs typeface="Symbol"/>
              </a:rPr>
              <a:t></a:t>
            </a:r>
            <a:r>
              <a:rPr sz="2325" baseline="23297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unity</a:t>
            </a:r>
            <a:r>
              <a:rPr sz="3200" i="1" spc="-140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scalar</a:t>
            </a:r>
            <a:r>
              <a:rPr sz="3200" i="1" spc="-12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have</a:t>
            </a:r>
            <a:endParaRPr sz="3200">
              <a:latin typeface="Times New Roman"/>
              <a:cs typeface="Times New Roman"/>
            </a:endParaRPr>
          </a:p>
          <a:p>
            <a:pPr marL="1416050">
              <a:lnSpc>
                <a:spcPct val="100000"/>
              </a:lnSpc>
              <a:spcBef>
                <a:spcPts val="235"/>
              </a:spcBef>
              <a:tabLst>
                <a:tab pos="1927860" algn="l"/>
                <a:tab pos="2748280" algn="l"/>
              </a:tabLst>
            </a:pPr>
            <a:r>
              <a:rPr sz="3525" i="1" baseline="-43735" dirty="0">
                <a:latin typeface="Times New Roman"/>
                <a:cs typeface="Times New Roman"/>
              </a:rPr>
              <a:t>j</a:t>
            </a:r>
            <a:r>
              <a:rPr sz="3525" i="1" spc="-569" baseline="-43735" dirty="0">
                <a:latin typeface="Times New Roman"/>
                <a:cs typeface="Times New Roman"/>
              </a:rPr>
              <a:t> </a:t>
            </a:r>
            <a:r>
              <a:rPr sz="3525" spc="-89" baseline="-43735" dirty="0">
                <a:latin typeface="Symbol"/>
                <a:cs typeface="Symbol"/>
              </a:rPr>
              <a:t></a:t>
            </a:r>
            <a:r>
              <a:rPr sz="3525" baseline="-43735" dirty="0">
                <a:latin typeface="Times New Roman"/>
                <a:cs typeface="Times New Roman"/>
              </a:rPr>
              <a:t>	</a:t>
            </a:r>
            <a:r>
              <a:rPr sz="3525" baseline="-43735" dirty="0">
                <a:latin typeface="Symbol"/>
                <a:cs typeface="Symbol"/>
              </a:rPr>
              <a:t></a:t>
            </a:r>
            <a:r>
              <a:rPr sz="3525" spc="480" baseline="-43735" dirty="0">
                <a:latin typeface="Times New Roman"/>
                <a:cs typeface="Times New Roman"/>
              </a:rPr>
              <a:t> </a:t>
            </a:r>
            <a:r>
              <a:rPr sz="3525" baseline="-17730" dirty="0">
                <a:latin typeface="Times New Roman"/>
                <a:cs typeface="Times New Roman"/>
              </a:rPr>
              <a:t>1</a:t>
            </a:r>
            <a:r>
              <a:rPr sz="3525" spc="89" baseline="-17730" dirty="0">
                <a:latin typeface="Times New Roman"/>
                <a:cs typeface="Times New Roman"/>
              </a:rPr>
              <a:t> </a:t>
            </a:r>
            <a:r>
              <a:rPr sz="3525" spc="-75" baseline="-17730" dirty="0">
                <a:latin typeface="Symbol"/>
                <a:cs typeface="Symbol"/>
              </a:rPr>
              <a:t></a:t>
            </a:r>
            <a:r>
              <a:rPr sz="3525" baseline="-17730" dirty="0">
                <a:latin typeface="Times New Roman"/>
                <a:cs typeface="Times New Roman"/>
              </a:rPr>
              <a:t>	</a:t>
            </a:r>
            <a:r>
              <a:rPr sz="3525" i="1" baseline="-27186" dirty="0">
                <a:latin typeface="Times New Roman"/>
                <a:cs typeface="Times New Roman"/>
              </a:rPr>
              <a:t>e</a:t>
            </a:r>
            <a:r>
              <a:rPr sz="3525" i="1" spc="-247" baseline="-27186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45" dirty="0">
                <a:latin typeface="Times New Roman"/>
                <a:cs typeface="Times New Roman"/>
              </a:rPr>
              <a:t> </a:t>
            </a:r>
            <a:r>
              <a:rPr sz="1500" i="1" spc="-25" dirty="0">
                <a:latin typeface="Times New Roman"/>
                <a:cs typeface="Times New Roman"/>
              </a:rPr>
              <a:t>j</a:t>
            </a:r>
            <a:r>
              <a:rPr sz="1550" spc="-25" dirty="0">
                <a:latin typeface="Symbol"/>
                <a:cs typeface="Symbol"/>
              </a:rPr>
              <a:t>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16682" y="2135886"/>
            <a:ext cx="113093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baseline="-31914" dirty="0">
                <a:latin typeface="Times New Roman"/>
                <a:cs typeface="Times New Roman"/>
              </a:rPr>
              <a:t>1</a:t>
            </a:r>
            <a:r>
              <a:rPr sz="3525" spc="195" baseline="-31914" dirty="0">
                <a:latin typeface="Times New Roman"/>
                <a:cs typeface="Times New Roman"/>
              </a:rPr>
              <a:t> </a:t>
            </a:r>
            <a:r>
              <a:rPr sz="3525" baseline="-31914" dirty="0">
                <a:latin typeface="Symbol"/>
                <a:cs typeface="Symbol"/>
              </a:rPr>
              <a:t></a:t>
            </a:r>
            <a:r>
              <a:rPr sz="3525" spc="540" baseline="-31914" dirty="0">
                <a:latin typeface="Times New Roman"/>
                <a:cs typeface="Times New Roman"/>
              </a:rPr>
              <a:t> </a:t>
            </a:r>
            <a:r>
              <a:rPr sz="3525" i="1" baseline="-30732" dirty="0">
                <a:latin typeface="Times New Roman"/>
                <a:cs typeface="Times New Roman"/>
              </a:rPr>
              <a:t>e</a:t>
            </a:r>
            <a:r>
              <a:rPr sz="3525" i="1" spc="-172" baseline="-30732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5" dirty="0">
                <a:latin typeface="Times New Roman"/>
                <a:cs typeface="Times New Roman"/>
              </a:rPr>
              <a:t> </a:t>
            </a:r>
            <a:r>
              <a:rPr sz="1500" i="1" spc="-25" dirty="0">
                <a:latin typeface="Times New Roman"/>
                <a:cs typeface="Times New Roman"/>
              </a:rPr>
              <a:t>j</a:t>
            </a:r>
            <a:r>
              <a:rPr sz="1550" spc="-25" dirty="0">
                <a:latin typeface="Symbol"/>
                <a:cs typeface="Symbol"/>
              </a:rPr>
              <a:t>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71771" y="1940560"/>
            <a:ext cx="1898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Symbol"/>
                <a:cs typeface="Symbol"/>
              </a:rPr>
              <a:t>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8867" y="1980437"/>
            <a:ext cx="157416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86765" algn="l"/>
              </a:tabLst>
            </a:pPr>
            <a:r>
              <a:rPr sz="2350" i="1" dirty="0">
                <a:latin typeface="Times New Roman"/>
                <a:cs typeface="Times New Roman"/>
              </a:rPr>
              <a:t>j</a:t>
            </a:r>
            <a:r>
              <a:rPr sz="2350" i="1" spc="95" dirty="0">
                <a:latin typeface="Times New Roman"/>
                <a:cs typeface="Times New Roman"/>
              </a:rPr>
              <a:t> </a:t>
            </a:r>
            <a:r>
              <a:rPr sz="2350" spc="-20" dirty="0">
                <a:latin typeface="Times New Roman"/>
                <a:cs typeface="Times New Roman"/>
              </a:rPr>
              <a:t>tan(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500" dirty="0">
                <a:latin typeface="Symbol"/>
                <a:cs typeface="Symbol"/>
              </a:rPr>
              <a:t>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/</a:t>
            </a:r>
            <a:r>
              <a:rPr sz="2350" spc="14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2</a:t>
            </a:r>
            <a:r>
              <a:rPr sz="2350" spc="-18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9725" y="2879344"/>
            <a:ext cx="3587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77870" y="3058921"/>
            <a:ext cx="23050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0" dirty="0">
                <a:latin typeface="Symbol"/>
                <a:cs typeface="Symbol"/>
              </a:rPr>
              <a:t>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80205" y="2989833"/>
            <a:ext cx="1793239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405" algn="l"/>
                <a:tab pos="926465" algn="l"/>
                <a:tab pos="1301750" algn="l"/>
              </a:tabLst>
            </a:pP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20" dirty="0">
                <a:latin typeface="Times New Roman"/>
                <a:cs typeface="Times New Roman"/>
              </a:rPr>
              <a:t>tan(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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Times New Roman"/>
                <a:cs typeface="Times New Roman"/>
              </a:rPr>
              <a:t>/</a:t>
            </a:r>
            <a:r>
              <a:rPr sz="2350" spc="1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2</a:t>
            </a:r>
            <a:r>
              <a:rPr sz="2350" spc="-16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3620" y="3713988"/>
            <a:ext cx="4439411" cy="2309622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7473" y="534162"/>
            <a:ext cx="5401056" cy="4465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6234" rIns="0" bIns="0" rtlCol="0">
            <a:spAutoFit/>
          </a:bodyPr>
          <a:lstStyle/>
          <a:p>
            <a:pPr marL="998219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Bilinear</a:t>
            </a:r>
            <a:r>
              <a:rPr u="none" spc="-210" dirty="0"/>
              <a:t> </a:t>
            </a:r>
            <a:r>
              <a:rPr u="none" spc="-10" dirty="0"/>
              <a:t>Transformation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6600" y="1202384"/>
            <a:ext cx="7668259" cy="324104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715"/>
              </a:spcBef>
              <a:buFont typeface="Arial MT"/>
              <a:buChar char="•"/>
              <a:tabLst>
                <a:tab pos="385445" algn="l"/>
              </a:tabLst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Mapping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32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highly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nonlinear</a:t>
            </a:r>
            <a:endParaRPr sz="3200">
              <a:latin typeface="Times New Roman"/>
              <a:cs typeface="Times New Roman"/>
            </a:endParaRPr>
          </a:p>
          <a:p>
            <a:pPr marL="385445" marR="17780" indent="-345440">
              <a:lnSpc>
                <a:spcPct val="101000"/>
              </a:lnSpc>
              <a:spcBef>
                <a:spcPts val="580"/>
              </a:spcBef>
              <a:buFont typeface="Arial MT"/>
              <a:buChar char="•"/>
              <a:tabLst>
                <a:tab pos="385445" algn="l"/>
                <a:tab pos="1537335" algn="l"/>
                <a:tab pos="1848485" algn="l"/>
                <a:tab pos="2320925" algn="l"/>
                <a:tab pos="2488565" algn="l"/>
                <a:tab pos="2724150" algn="l"/>
                <a:tab pos="3034030" algn="l"/>
                <a:tab pos="3150870" algn="l"/>
                <a:tab pos="3699510" algn="l"/>
                <a:tab pos="4549775" algn="l"/>
                <a:tab pos="4852035" algn="l"/>
                <a:tab pos="522033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Complete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negative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imaginary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axis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25" dirty="0">
                <a:latin typeface="Times New Roman"/>
                <a:cs typeface="Times New Roman"/>
              </a:rPr>
              <a:t>s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-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plane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525" spc="-75" baseline="11820" dirty="0">
                <a:latin typeface="Symbol"/>
                <a:cs typeface="Symbol"/>
              </a:rPr>
              <a:t></a:t>
            </a:r>
            <a:r>
              <a:rPr sz="3525" baseline="11820" dirty="0">
                <a:latin typeface="Times New Roman"/>
                <a:cs typeface="Times New Roman"/>
              </a:rPr>
              <a:t>	</a:t>
            </a:r>
            <a:r>
              <a:rPr sz="3525" spc="-75" baseline="11820" dirty="0">
                <a:latin typeface="Symbol"/>
                <a:cs typeface="Symbol"/>
              </a:rPr>
              <a:t></a:t>
            </a:r>
            <a:r>
              <a:rPr sz="3525" baseline="11820" dirty="0">
                <a:latin typeface="Times New Roman"/>
                <a:cs typeface="Times New Roman"/>
              </a:rPr>
              <a:t>	</a:t>
            </a:r>
            <a:r>
              <a:rPr sz="3525" spc="-37" baseline="11820" dirty="0">
                <a:latin typeface="Symbol"/>
                <a:cs typeface="Symbol"/>
              </a:rPr>
              <a:t></a:t>
            </a:r>
            <a:r>
              <a:rPr sz="3525" baseline="11820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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Times New Roman"/>
                <a:cs typeface="Times New Roman"/>
              </a:rPr>
              <a:t>0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mapped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into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lower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half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unit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circle</a:t>
            </a:r>
            <a:r>
              <a:rPr sz="32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40" dirty="0">
                <a:latin typeface="Times New Roman"/>
                <a:cs typeface="Times New Roman"/>
              </a:rPr>
              <a:t>z</a:t>
            </a:r>
            <a:r>
              <a:rPr sz="3200" spc="-40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plane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32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525" i="1" spc="-75" baseline="1182" dirty="0">
                <a:latin typeface="Times New Roman"/>
                <a:cs typeface="Times New Roman"/>
              </a:rPr>
              <a:t>z</a:t>
            </a:r>
            <a:r>
              <a:rPr sz="3525" i="1" baseline="1182" dirty="0">
                <a:latin typeface="Times New Roman"/>
                <a:cs typeface="Times New Roman"/>
              </a:rPr>
              <a:t>	</a:t>
            </a:r>
            <a:r>
              <a:rPr sz="3525" spc="-75" baseline="1182" dirty="0">
                <a:latin typeface="Symbol"/>
                <a:cs typeface="Symbol"/>
              </a:rPr>
              <a:t>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-254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Times New Roman"/>
                <a:cs typeface="Times New Roman"/>
              </a:rPr>
              <a:t>1</a:t>
            </a:r>
            <a:r>
              <a:rPr sz="3525" baseline="1182" dirty="0">
                <a:latin typeface="Times New Roman"/>
                <a:cs typeface="Times New Roman"/>
              </a:rPr>
              <a:t>	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525" i="1" spc="-75" baseline="1182" dirty="0">
                <a:latin typeface="Times New Roman"/>
                <a:cs typeface="Times New Roman"/>
              </a:rPr>
              <a:t>z</a:t>
            </a:r>
            <a:r>
              <a:rPr sz="3525" i="1" baseline="1182" dirty="0">
                <a:latin typeface="Times New Roman"/>
                <a:cs typeface="Times New Roman"/>
              </a:rPr>
              <a:t>		</a:t>
            </a:r>
            <a:r>
              <a:rPr sz="3525" baseline="1182" dirty="0">
                <a:latin typeface="Symbol"/>
                <a:cs typeface="Symbol"/>
              </a:rPr>
              <a:t></a:t>
            </a:r>
            <a:r>
              <a:rPr sz="3525" spc="315" baseline="1182" dirty="0">
                <a:latin typeface="Times New Roman"/>
                <a:cs typeface="Times New Roman"/>
              </a:rPr>
              <a:t> </a:t>
            </a:r>
            <a:r>
              <a:rPr sz="3525" spc="-89" baseline="1182" dirty="0">
                <a:latin typeface="Times New Roman"/>
                <a:cs typeface="Times New Roman"/>
              </a:rPr>
              <a:t>1</a:t>
            </a:r>
            <a:endParaRPr sz="3525" baseline="1182">
              <a:latin typeface="Times New Roman"/>
              <a:cs typeface="Times New Roman"/>
            </a:endParaRPr>
          </a:p>
          <a:p>
            <a:pPr marL="385445" indent="-345440">
              <a:lnSpc>
                <a:spcPct val="100000"/>
              </a:lnSpc>
              <a:spcBef>
                <a:spcPts val="930"/>
              </a:spcBef>
              <a:buFont typeface="Arial MT"/>
              <a:buChar char="•"/>
              <a:tabLst>
                <a:tab pos="385445" algn="l"/>
              </a:tabLst>
            </a:pP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Complete</a:t>
            </a:r>
            <a:r>
              <a:rPr sz="3200" spc="-1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positive</a:t>
            </a:r>
            <a:r>
              <a:rPr sz="3200" spc="-1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imaginary</a:t>
            </a:r>
            <a:r>
              <a:rPr sz="3200" spc="-1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axis</a:t>
            </a:r>
            <a:r>
              <a:rPr sz="3200" spc="-1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in</a:t>
            </a:r>
            <a:r>
              <a:rPr sz="3200" spc="-1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3200" spc="-10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i="1" spc="-25" dirty="0">
                <a:latin typeface="Times New Roman"/>
                <a:cs typeface="Times New Roman"/>
              </a:rPr>
              <a:t>s</a:t>
            </a: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1625" y="4437633"/>
            <a:ext cx="35312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2964815" algn="l"/>
              </a:tabLst>
            </a:pPr>
            <a:r>
              <a:rPr sz="4800" baseline="1736" dirty="0">
                <a:solidFill>
                  <a:srgbClr val="006600"/>
                </a:solidFill>
                <a:latin typeface="Times New Roman"/>
                <a:cs typeface="Times New Roman"/>
              </a:rPr>
              <a:t>plane</a:t>
            </a:r>
            <a:r>
              <a:rPr sz="4800" spc="37" baseline="1736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006600"/>
                </a:solidFill>
                <a:latin typeface="Times New Roman"/>
                <a:cs typeface="Times New Roman"/>
              </a:rPr>
              <a:t>from</a:t>
            </a:r>
            <a:r>
              <a:rPr sz="4800" spc="-75" baseline="1736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150" spc="-75" baseline="-2645" dirty="0">
                <a:latin typeface="Symbol"/>
                <a:cs typeface="Symbol"/>
              </a:rPr>
              <a:t></a:t>
            </a:r>
            <a:r>
              <a:rPr sz="3150" baseline="-2645" dirty="0">
                <a:latin typeface="Times New Roman"/>
                <a:cs typeface="Times New Roman"/>
              </a:rPr>
              <a:t>	</a:t>
            </a: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to</a:t>
            </a:r>
            <a:r>
              <a:rPr sz="3150" spc="-37" baseline="-5291" dirty="0">
                <a:latin typeface="Symbol"/>
                <a:cs typeface="Symbol"/>
              </a:rPr>
              <a:t></a:t>
            </a:r>
            <a:endParaRPr sz="3150" baseline="-5291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11982" y="4612640"/>
            <a:ext cx="18681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0515" algn="l"/>
                <a:tab pos="1365885" algn="l"/>
                <a:tab pos="1664335" algn="l"/>
              </a:tabLst>
            </a:pPr>
            <a:r>
              <a:rPr sz="3150" spc="-75" baseline="2645" dirty="0">
                <a:latin typeface="Symbol"/>
                <a:cs typeface="Symbol"/>
              </a:rPr>
              <a:t></a:t>
            </a:r>
            <a:r>
              <a:rPr sz="3150" baseline="2645" dirty="0">
                <a:latin typeface="Times New Roman"/>
                <a:cs typeface="Times New Roman"/>
              </a:rPr>
              <a:t>	</a:t>
            </a:r>
            <a:r>
              <a:rPr sz="3150" spc="-75" baseline="2645" dirty="0">
                <a:latin typeface="Times New Roman"/>
                <a:cs typeface="Times New Roman"/>
              </a:rPr>
              <a:t>0</a:t>
            </a:r>
            <a:r>
              <a:rPr sz="3150" baseline="2645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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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40247" y="4437633"/>
            <a:ext cx="29724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is</a:t>
            </a:r>
            <a:r>
              <a:rPr sz="3200" spc="-1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mapped</a:t>
            </a:r>
            <a:r>
              <a:rPr sz="3200" spc="-10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into</a:t>
            </a:r>
            <a:r>
              <a:rPr sz="3200" spc="-17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9725" y="4931409"/>
            <a:ext cx="6704965" cy="9963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240"/>
              </a:spcBef>
              <a:tabLst>
                <a:tab pos="993775" algn="l"/>
                <a:tab pos="1252855" algn="l"/>
                <a:tab pos="1914525" algn="l"/>
                <a:tab pos="2484755" algn="l"/>
                <a:tab pos="2789555" algn="l"/>
              </a:tabLst>
            </a:pP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upper</a:t>
            </a:r>
            <a:r>
              <a:rPr sz="3200" spc="-10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half</a:t>
            </a:r>
            <a:r>
              <a:rPr sz="3200" spc="-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of</a:t>
            </a:r>
            <a:r>
              <a:rPr sz="32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3200" spc="-8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unit</a:t>
            </a:r>
            <a:r>
              <a:rPr sz="3200" spc="-9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circle</a:t>
            </a:r>
            <a:r>
              <a:rPr sz="3200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in</a:t>
            </a:r>
            <a:r>
              <a:rPr sz="3200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3200" spc="-1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i="1" spc="-30" dirty="0">
                <a:latin typeface="Times New Roman"/>
                <a:cs typeface="Times New Roman"/>
              </a:rPr>
              <a:t>z</a:t>
            </a:r>
            <a:r>
              <a:rPr sz="3200" spc="-30" dirty="0">
                <a:solidFill>
                  <a:srgbClr val="006600"/>
                </a:solidFill>
                <a:latin typeface="Times New Roman"/>
                <a:cs typeface="Times New Roman"/>
              </a:rPr>
              <a:t>-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plane </a:t>
            </a:r>
            <a:r>
              <a:rPr sz="3200" spc="-20" dirty="0">
                <a:solidFill>
                  <a:srgbClr val="006600"/>
                </a:solidFill>
                <a:latin typeface="Times New Roman"/>
                <a:cs typeface="Times New Roman"/>
              </a:rPr>
              <a:t>from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	</a:t>
            </a:r>
            <a:r>
              <a:rPr sz="3525" i="1" spc="-75" baseline="1182" dirty="0">
                <a:latin typeface="Times New Roman"/>
                <a:cs typeface="Times New Roman"/>
              </a:rPr>
              <a:t>z</a:t>
            </a:r>
            <a:r>
              <a:rPr sz="3525" i="1" baseline="1182" dirty="0">
                <a:latin typeface="Times New Roman"/>
                <a:cs typeface="Times New Roman"/>
              </a:rPr>
              <a:t>	</a:t>
            </a:r>
            <a:r>
              <a:rPr sz="3525" baseline="1182" dirty="0">
                <a:latin typeface="Symbol"/>
                <a:cs typeface="Symbol"/>
              </a:rPr>
              <a:t></a:t>
            </a:r>
            <a:r>
              <a:rPr sz="3525" spc="300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Times New Roman"/>
                <a:cs typeface="Times New Roman"/>
              </a:rPr>
              <a:t>1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to</a:t>
            </a:r>
            <a:r>
              <a:rPr sz="3525" i="1" spc="-37" baseline="1182" dirty="0">
                <a:latin typeface="Times New Roman"/>
                <a:cs typeface="Times New Roman"/>
              </a:rPr>
              <a:t>z</a:t>
            </a:r>
            <a:r>
              <a:rPr sz="3525" i="1" baseline="1182" dirty="0">
                <a:latin typeface="Times New Roman"/>
                <a:cs typeface="Times New Roman"/>
              </a:rPr>
              <a:t>	</a:t>
            </a:r>
            <a:r>
              <a:rPr sz="3525" spc="-75" baseline="1182" dirty="0">
                <a:latin typeface="Symbol"/>
                <a:cs typeface="Symbol"/>
              </a:rPr>
              <a:t>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-315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Times New Roman"/>
                <a:cs typeface="Times New Roman"/>
              </a:rPr>
              <a:t>1</a:t>
            </a:r>
            <a:endParaRPr sz="3525" baseline="118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7473" y="534162"/>
            <a:ext cx="5401056" cy="4465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8932" y="290830"/>
            <a:ext cx="53784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Bilinear</a:t>
            </a:r>
            <a:r>
              <a:rPr u="none" spc="-210" dirty="0"/>
              <a:t> </a:t>
            </a:r>
            <a:r>
              <a:rPr u="none" spc="-10" dirty="0"/>
              <a:t>Transformation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2000" y="1053591"/>
            <a:ext cx="7176770" cy="2065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marR="5080" indent="-34544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Nonlinear</a:t>
            </a:r>
            <a:r>
              <a:rPr sz="3200" spc="-1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mapping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introduces</a:t>
            </a:r>
            <a:r>
              <a:rPr sz="3200" spc="-1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distortion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frequency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axis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called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frequency warping</a:t>
            </a:r>
            <a:endParaRPr sz="32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70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Effect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warping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shown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below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4455" y="3263646"/>
            <a:ext cx="3437382" cy="3409188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4623" y="990600"/>
            <a:ext cx="5606033" cy="5554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43838" y="4612385"/>
            <a:ext cx="14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0" dirty="0">
                <a:latin typeface="Times New Roman"/>
                <a:cs typeface="Times New Roman"/>
              </a:rPr>
              <a:t>z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99411" y="790702"/>
            <a:ext cx="56235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25" dirty="0"/>
              <a:t>Spectral</a:t>
            </a:r>
            <a:r>
              <a:rPr u="none" spc="-225" dirty="0"/>
              <a:t> </a:t>
            </a:r>
            <a:r>
              <a:rPr u="none" spc="-10" dirty="0"/>
              <a:t>Transformations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3900" y="2007107"/>
            <a:ext cx="784923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8145" indent="-347345">
              <a:lnSpc>
                <a:spcPct val="100000"/>
              </a:lnSpc>
              <a:spcBef>
                <a:spcPts val="95"/>
              </a:spcBef>
              <a:buSzPct val="150000"/>
              <a:buFont typeface="Arial MT"/>
              <a:buChar char="•"/>
              <a:tabLst>
                <a:tab pos="398145" algn="l"/>
                <a:tab pos="3916045" algn="l"/>
              </a:tabLst>
            </a:pPr>
            <a:r>
              <a:rPr sz="4800" spc="-3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4800" spc="-405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transform</a:t>
            </a:r>
            <a:r>
              <a:rPr sz="4800" spc="6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G</a:t>
            </a:r>
            <a:r>
              <a:rPr sz="2400" i="1" spc="-95" dirty="0">
                <a:latin typeface="Times New Roman"/>
                <a:cs typeface="Times New Roman"/>
              </a:rPr>
              <a:t> </a:t>
            </a:r>
            <a:r>
              <a:rPr sz="2475" i="1" baseline="-20202" dirty="0">
                <a:latin typeface="Times New Roman"/>
                <a:cs typeface="Times New Roman"/>
              </a:rPr>
              <a:t>L</a:t>
            </a:r>
            <a:r>
              <a:rPr sz="2475" i="1" spc="240" baseline="-20202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z</a:t>
            </a:r>
            <a:r>
              <a:rPr sz="2400" i="1" spc="-15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)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4800" spc="-247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given</a:t>
            </a:r>
            <a:r>
              <a:rPr sz="4800" spc="-262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4800" spc="-187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spc="-15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transfer</a:t>
            </a:r>
            <a:endParaRPr sz="4800" baseline="1736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9163" y="4519929"/>
            <a:ext cx="24257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394" y="2466594"/>
            <a:ext cx="7760334" cy="228346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82270" marR="73025">
              <a:lnSpc>
                <a:spcPct val="88000"/>
              </a:lnSpc>
              <a:spcBef>
                <a:spcPts val="55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another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transfer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32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i="1" baseline="-1157" dirty="0">
                <a:latin typeface="Times New Roman"/>
                <a:cs typeface="Times New Roman"/>
              </a:rPr>
              <a:t>G</a:t>
            </a:r>
            <a:r>
              <a:rPr sz="3600" i="1" spc="-142" baseline="-1157" dirty="0">
                <a:latin typeface="Times New Roman"/>
                <a:cs typeface="Times New Roman"/>
              </a:rPr>
              <a:t> </a:t>
            </a:r>
            <a:r>
              <a:rPr sz="2475" i="1" baseline="-21885" dirty="0">
                <a:latin typeface="Times New Roman"/>
                <a:cs typeface="Times New Roman"/>
              </a:rPr>
              <a:t>D</a:t>
            </a:r>
            <a:r>
              <a:rPr sz="2475" i="1" spc="-97" baseline="-21885" dirty="0">
                <a:latin typeface="Times New Roman"/>
                <a:cs typeface="Times New Roman"/>
              </a:rPr>
              <a:t> </a:t>
            </a:r>
            <a:r>
              <a:rPr sz="3600" baseline="-1157" dirty="0">
                <a:latin typeface="Times New Roman"/>
                <a:cs typeface="Times New Roman"/>
              </a:rPr>
              <a:t>(</a:t>
            </a:r>
            <a:r>
              <a:rPr sz="3600" spc="-142" baseline="-1157" dirty="0">
                <a:latin typeface="Times New Roman"/>
                <a:cs typeface="Times New Roman"/>
              </a:rPr>
              <a:t> </a:t>
            </a:r>
            <a:r>
              <a:rPr sz="3600" i="1" spc="-37" baseline="-1157" dirty="0">
                <a:latin typeface="Times New Roman"/>
                <a:cs typeface="Times New Roman"/>
              </a:rPr>
              <a:t>z</a:t>
            </a:r>
            <a:r>
              <a:rPr sz="3600" spc="-37" baseline="-2314" dirty="0">
                <a:latin typeface="Times New Roman"/>
                <a:cs typeface="Times New Roman"/>
              </a:rPr>
              <a:t>ˆ</a:t>
            </a:r>
            <a:r>
              <a:rPr sz="3600" spc="-37" baseline="-1157" dirty="0">
                <a:latin typeface="Times New Roman"/>
                <a:cs typeface="Times New Roman"/>
              </a:rPr>
              <a:t>)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that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may</a:t>
            </a:r>
            <a:r>
              <a:rPr sz="3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lowpass,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highpass,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bandpass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or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bandstop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(solutions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given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by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Constantinides)</a:t>
            </a:r>
            <a:endParaRPr sz="3200">
              <a:latin typeface="Times New Roman"/>
              <a:cs typeface="Times New Roman"/>
            </a:endParaRPr>
          </a:p>
          <a:p>
            <a:pPr marL="1193165" indent="-1155065">
              <a:lnSpc>
                <a:spcPts val="3800"/>
              </a:lnSpc>
              <a:buClr>
                <a:srgbClr val="FF0000"/>
              </a:buClr>
              <a:buFont typeface="Arial MT"/>
              <a:buChar char="•"/>
              <a:tabLst>
                <a:tab pos="119316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has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been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used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denote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unit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delay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12023" y="4745735"/>
            <a:ext cx="24257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6866" y="4847590"/>
            <a:ext cx="67652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791075" algn="l"/>
              </a:tabLst>
            </a:pPr>
            <a:r>
              <a:rPr sz="4800" spc="-15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4800" spc="-284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prototype</a:t>
            </a:r>
            <a:r>
              <a:rPr sz="4800" spc="-232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800" spc="-15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lowpass</a:t>
            </a:r>
            <a:r>
              <a:rPr sz="4800" spc="-195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800" spc="-15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r>
              <a:rPr sz="48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2400" i="1" spc="-25" dirty="0">
                <a:latin typeface="Times New Roman"/>
                <a:cs typeface="Times New Roman"/>
              </a:rPr>
              <a:t>G</a:t>
            </a:r>
            <a:r>
              <a:rPr sz="2400" i="1" spc="-175" dirty="0">
                <a:latin typeface="Times New Roman"/>
                <a:cs typeface="Times New Roman"/>
              </a:rPr>
              <a:t> </a:t>
            </a:r>
            <a:r>
              <a:rPr sz="2475" i="1" baseline="-20202" dirty="0">
                <a:latin typeface="Times New Roman"/>
                <a:cs typeface="Times New Roman"/>
              </a:rPr>
              <a:t>L</a:t>
            </a:r>
            <a:r>
              <a:rPr sz="2475" i="1" spc="165" baseline="-20202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z</a:t>
            </a:r>
            <a:r>
              <a:rPr sz="2400" i="1" spc="-2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4800" spc="487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i="1" spc="-37" baseline="4629" dirty="0">
                <a:latin typeface="Times New Roman"/>
                <a:cs typeface="Times New Roman"/>
              </a:rPr>
              <a:t>z</a:t>
            </a:r>
            <a:r>
              <a:rPr sz="3600" spc="-37" baseline="1157" dirty="0">
                <a:latin typeface="Times New Roman"/>
                <a:cs typeface="Times New Roman"/>
              </a:rPr>
              <a:t>ˆ</a:t>
            </a:r>
            <a:endParaRPr sz="3600" baseline="1157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3817" y="5286502"/>
            <a:ext cx="6891655" cy="95250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8100" marR="30480">
              <a:lnSpc>
                <a:spcPts val="3460"/>
              </a:lnSpc>
              <a:spcBef>
                <a:spcPts val="530"/>
              </a:spcBef>
              <a:tabLst>
                <a:tab pos="214185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denote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unit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delay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transformed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G</a:t>
            </a:r>
            <a:r>
              <a:rPr sz="3600" i="1" spc="-172" baseline="1157" dirty="0">
                <a:latin typeface="Times New Roman"/>
                <a:cs typeface="Times New Roman"/>
              </a:rPr>
              <a:t> </a:t>
            </a:r>
            <a:r>
              <a:rPr sz="2475" i="1" baseline="-16835" dirty="0">
                <a:latin typeface="Times New Roman"/>
                <a:cs typeface="Times New Roman"/>
              </a:rPr>
              <a:t>D</a:t>
            </a:r>
            <a:r>
              <a:rPr sz="2475" i="1" spc="375" baseline="-16835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(</a:t>
            </a:r>
            <a:r>
              <a:rPr sz="3600" spc="-247" baseline="1157" dirty="0">
                <a:latin typeface="Times New Roman"/>
                <a:cs typeface="Times New Roman"/>
              </a:rPr>
              <a:t> </a:t>
            </a:r>
            <a:r>
              <a:rPr sz="3600" i="1" spc="-37" baseline="1157" dirty="0">
                <a:latin typeface="Times New Roman"/>
                <a:cs typeface="Times New Roman"/>
              </a:rPr>
              <a:t>z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3600" spc="-37" baseline="1157" dirty="0">
                <a:latin typeface="Times New Roman"/>
                <a:cs typeface="Times New Roman"/>
              </a:rPr>
              <a:t>)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avoid</a:t>
            </a:r>
            <a:r>
              <a:rPr sz="32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confusion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223" y="656081"/>
            <a:ext cx="5606033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8032" rIns="0" bIns="0" rtlCol="0">
            <a:spAutoFit/>
          </a:bodyPr>
          <a:lstStyle/>
          <a:p>
            <a:pPr marL="875030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Spectral</a:t>
            </a:r>
            <a:r>
              <a:rPr u="none" spc="-204" dirty="0"/>
              <a:t> </a:t>
            </a:r>
            <a:r>
              <a:rPr u="none" spc="-10" dirty="0"/>
              <a:t>Transformations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3400" y="1592325"/>
            <a:ext cx="71577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  <a:tab pos="3893185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Unit</a:t>
            </a:r>
            <a:r>
              <a:rPr sz="32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circles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z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525" i="1" baseline="3546" dirty="0">
                <a:latin typeface="Times New Roman"/>
                <a:cs typeface="Times New Roman"/>
              </a:rPr>
              <a:t>z</a:t>
            </a:r>
            <a:r>
              <a:rPr sz="2350" dirty="0">
                <a:latin typeface="Times New Roman"/>
                <a:cs typeface="Times New Roman"/>
              </a:rPr>
              <a:t>ˆ</a:t>
            </a:r>
            <a:r>
              <a:rPr sz="2350" spc="-65" dirty="0">
                <a:latin typeface="Times New Roman"/>
                <a:cs typeface="Times New Roman"/>
              </a:rPr>
              <a:t> 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planes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defined</a:t>
            </a:r>
            <a:r>
              <a:rPr sz="32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by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74339" y="2174748"/>
            <a:ext cx="13646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02895" algn="l"/>
                <a:tab pos="614045" algn="l"/>
                <a:tab pos="1224280" algn="l"/>
              </a:tabLst>
            </a:pPr>
            <a:r>
              <a:rPr sz="2400" i="1" spc="-50" dirty="0">
                <a:latin typeface="Times New Roman"/>
                <a:cs typeface="Times New Roman"/>
              </a:rPr>
              <a:t>z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dirty="0">
                <a:latin typeface="Times New Roman"/>
                <a:cs typeface="Times New Roman"/>
              </a:rPr>
              <a:t>e</a:t>
            </a:r>
            <a:r>
              <a:rPr sz="2400" i="1" spc="260" dirty="0">
                <a:latin typeface="Times New Roman"/>
                <a:cs typeface="Times New Roman"/>
              </a:rPr>
              <a:t> </a:t>
            </a:r>
            <a:r>
              <a:rPr sz="2325" i="1" spc="-37" baseline="25089" dirty="0">
                <a:latin typeface="Times New Roman"/>
                <a:cs typeface="Times New Roman"/>
              </a:rPr>
              <a:t>j</a:t>
            </a:r>
            <a:r>
              <a:rPr sz="2325" spc="-37" baseline="25089" dirty="0">
                <a:latin typeface="Symbol"/>
                <a:cs typeface="Symbol"/>
              </a:rPr>
              <a:t></a:t>
            </a:r>
            <a:r>
              <a:rPr sz="2325" baseline="25089" dirty="0"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4070" y="2174240"/>
            <a:ext cx="1144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3600" i="1" baseline="-17361" dirty="0">
                <a:latin typeface="Times New Roman"/>
                <a:cs typeface="Times New Roman"/>
              </a:rPr>
              <a:t>z</a:t>
            </a:r>
            <a:r>
              <a:rPr sz="3600" baseline="-18518" dirty="0">
                <a:latin typeface="Times New Roman"/>
                <a:cs typeface="Times New Roman"/>
              </a:rPr>
              <a:t>ˆ</a:t>
            </a:r>
            <a:r>
              <a:rPr sz="3600" spc="-104" baseline="-18518" dirty="0">
                <a:latin typeface="Times New Roman"/>
                <a:cs typeface="Times New Roman"/>
              </a:rPr>
              <a:t> </a:t>
            </a:r>
            <a:r>
              <a:rPr sz="3600" spc="-75" baseline="-17361" dirty="0">
                <a:latin typeface="Symbol"/>
                <a:cs typeface="Symbol"/>
              </a:rPr>
              <a:t></a:t>
            </a:r>
            <a:r>
              <a:rPr sz="3600" baseline="-17361" dirty="0">
                <a:latin typeface="Times New Roman"/>
                <a:cs typeface="Times New Roman"/>
              </a:rPr>
              <a:t>	</a:t>
            </a:r>
            <a:r>
              <a:rPr sz="3600" i="1" baseline="-16203" dirty="0">
                <a:latin typeface="Times New Roman"/>
                <a:cs typeface="Times New Roman"/>
              </a:rPr>
              <a:t>e</a:t>
            </a:r>
            <a:r>
              <a:rPr sz="3600" i="1" spc="112" baseline="-16203" dirty="0">
                <a:latin typeface="Times New Roman"/>
                <a:cs typeface="Times New Roman"/>
              </a:rPr>
              <a:t> </a:t>
            </a:r>
            <a:r>
              <a:rPr sz="1550" i="1" spc="-25" dirty="0">
                <a:latin typeface="Times New Roman"/>
                <a:cs typeface="Times New Roman"/>
              </a:rPr>
              <a:t>j</a:t>
            </a:r>
            <a:r>
              <a:rPr sz="1550" spc="-25" dirty="0">
                <a:latin typeface="Symbol"/>
                <a:cs typeface="Symbol"/>
              </a:rPr>
              <a:t></a:t>
            </a:r>
            <a:r>
              <a:rPr sz="1550" spc="-25" dirty="0">
                <a:latin typeface="Times New Roman"/>
                <a:cs typeface="Times New Roman"/>
              </a:rPr>
              <a:t>ˆ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45" y="2637231"/>
            <a:ext cx="5887720" cy="341122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423545" indent="-347345">
              <a:lnSpc>
                <a:spcPct val="100000"/>
              </a:lnSpc>
              <a:spcBef>
                <a:spcPts val="894"/>
              </a:spcBef>
              <a:buFont typeface="Arial MT"/>
              <a:buChar char="•"/>
              <a:tabLst>
                <a:tab pos="4235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Transformation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35" dirty="0">
                <a:latin typeface="Times New Roman"/>
                <a:cs typeface="Times New Roman"/>
              </a:rPr>
              <a:t>z</a:t>
            </a:r>
            <a:r>
              <a:rPr sz="3200" spc="-35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domain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endParaRPr sz="3200">
              <a:latin typeface="Times New Roman"/>
              <a:cs typeface="Times New Roman"/>
            </a:endParaRPr>
          </a:p>
          <a:p>
            <a:pPr marL="560705">
              <a:lnSpc>
                <a:spcPct val="100000"/>
              </a:lnSpc>
              <a:spcBef>
                <a:spcPts val="800"/>
              </a:spcBef>
            </a:pPr>
            <a:r>
              <a:rPr sz="3525" i="1" spc="-30" baseline="11820" dirty="0">
                <a:latin typeface="Times New Roman"/>
                <a:cs typeface="Times New Roman"/>
              </a:rPr>
              <a:t>z</a:t>
            </a:r>
            <a:r>
              <a:rPr sz="3525" spc="-30" baseline="9456" dirty="0">
                <a:latin typeface="Times New Roman"/>
                <a:cs typeface="Times New Roman"/>
              </a:rPr>
              <a:t>ˆ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-domain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given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by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20"/>
              </a:spcBef>
            </a:pPr>
            <a:endParaRPr sz="3200">
              <a:latin typeface="Times New Roman"/>
              <a:cs typeface="Times New Roman"/>
            </a:endParaRPr>
          </a:p>
          <a:p>
            <a:pPr marL="423545" indent="-347345">
              <a:lnSpc>
                <a:spcPts val="3700"/>
              </a:lnSpc>
              <a:buFont typeface="Arial MT"/>
              <a:buChar char="•"/>
              <a:tabLst>
                <a:tab pos="423545" algn="l"/>
              </a:tabLst>
            </a:pPr>
            <a:r>
              <a:rPr sz="3200" spc="-20" dirty="0">
                <a:solidFill>
                  <a:srgbClr val="006600"/>
                </a:solidFill>
                <a:latin typeface="Times New Roman"/>
                <a:cs typeface="Times New Roman"/>
              </a:rPr>
              <a:t>Then</a:t>
            </a:r>
            <a:endParaRPr sz="3200">
              <a:latin typeface="Times New Roman"/>
              <a:cs typeface="Times New Roman"/>
            </a:endParaRPr>
          </a:p>
          <a:p>
            <a:pPr marL="2997200">
              <a:lnSpc>
                <a:spcPts val="2680"/>
              </a:lnSpc>
              <a:tabLst>
                <a:tab pos="3246755" algn="l"/>
                <a:tab pos="3554729" algn="l"/>
              </a:tabLst>
            </a:pPr>
            <a:r>
              <a:rPr sz="3525" i="1" spc="-75" baseline="1182" dirty="0">
                <a:latin typeface="Times New Roman"/>
                <a:cs typeface="Times New Roman"/>
              </a:rPr>
              <a:t>z</a:t>
            </a:r>
            <a:r>
              <a:rPr sz="3525" i="1" baseline="1182" dirty="0">
                <a:latin typeface="Times New Roman"/>
                <a:cs typeface="Times New Roman"/>
              </a:rPr>
              <a:t>	</a:t>
            </a:r>
            <a:r>
              <a:rPr sz="3525" spc="-75" baseline="1182" dirty="0">
                <a:latin typeface="Symbol"/>
                <a:cs typeface="Symbol"/>
              </a:rPr>
              <a:t>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525" i="1" baseline="1182" dirty="0">
                <a:latin typeface="Times New Roman"/>
                <a:cs typeface="Times New Roman"/>
              </a:rPr>
              <a:t>F</a:t>
            </a:r>
            <a:r>
              <a:rPr sz="3525" i="1" spc="367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(</a:t>
            </a:r>
            <a:r>
              <a:rPr sz="3525" spc="-172" baseline="1182" dirty="0">
                <a:latin typeface="Times New Roman"/>
                <a:cs typeface="Times New Roman"/>
              </a:rPr>
              <a:t> </a:t>
            </a:r>
            <a:r>
              <a:rPr sz="3525" i="1" spc="-37" baseline="1182" dirty="0">
                <a:latin typeface="Times New Roman"/>
                <a:cs typeface="Times New Roman"/>
              </a:rPr>
              <a:t>z</a:t>
            </a:r>
            <a:r>
              <a:rPr sz="2350" spc="-25" dirty="0">
                <a:latin typeface="Times New Roman"/>
                <a:cs typeface="Times New Roman"/>
              </a:rPr>
              <a:t>ˆ</a:t>
            </a:r>
            <a:r>
              <a:rPr sz="3525" spc="-37" baseline="1182" dirty="0">
                <a:latin typeface="Times New Roman"/>
                <a:cs typeface="Times New Roman"/>
              </a:rPr>
              <a:t>)</a:t>
            </a:r>
            <a:endParaRPr sz="3525" baseline="1182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2350">
              <a:latin typeface="Times New Roman"/>
              <a:cs typeface="Times New Roman"/>
            </a:endParaRPr>
          </a:p>
          <a:p>
            <a:pPr marL="2289175">
              <a:lnSpc>
                <a:spcPct val="100000"/>
              </a:lnSpc>
              <a:tabLst>
                <a:tab pos="3691890" algn="l"/>
              </a:tabLst>
            </a:pPr>
            <a:r>
              <a:rPr sz="3600" i="1" baseline="1157" dirty="0">
                <a:latin typeface="Times New Roman"/>
                <a:cs typeface="Times New Roman"/>
              </a:rPr>
              <a:t>G</a:t>
            </a:r>
            <a:r>
              <a:rPr sz="3600" i="1" spc="-225" baseline="1157" dirty="0">
                <a:latin typeface="Times New Roman"/>
                <a:cs typeface="Times New Roman"/>
              </a:rPr>
              <a:t> </a:t>
            </a:r>
            <a:r>
              <a:rPr sz="2475" i="1" baseline="-18518" dirty="0">
                <a:latin typeface="Times New Roman"/>
                <a:cs typeface="Times New Roman"/>
              </a:rPr>
              <a:t>D</a:t>
            </a:r>
            <a:r>
              <a:rPr sz="2475" i="1" spc="397" baseline="-18518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(</a:t>
            </a:r>
            <a:r>
              <a:rPr sz="3600" spc="-232" baseline="1157" dirty="0"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z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225" baseline="1157" dirty="0">
                <a:latin typeface="Times New Roman"/>
                <a:cs typeface="Times New Roman"/>
              </a:rPr>
              <a:t> </a:t>
            </a:r>
            <a:r>
              <a:rPr sz="3600" spc="-75" baseline="1157" dirty="0">
                <a:latin typeface="Symbol"/>
                <a:cs typeface="Symbol"/>
              </a:rPr>
              <a:t>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i="1" baseline="1157" dirty="0">
                <a:latin typeface="Times New Roman"/>
                <a:cs typeface="Times New Roman"/>
              </a:rPr>
              <a:t>G</a:t>
            </a:r>
            <a:r>
              <a:rPr sz="3600" i="1" spc="-104" baseline="1157" dirty="0">
                <a:latin typeface="Times New Roman"/>
                <a:cs typeface="Times New Roman"/>
              </a:rPr>
              <a:t> </a:t>
            </a:r>
            <a:r>
              <a:rPr sz="2475" i="1" baseline="-18518" dirty="0">
                <a:latin typeface="Times New Roman"/>
                <a:cs typeface="Times New Roman"/>
              </a:rPr>
              <a:t>L</a:t>
            </a:r>
            <a:r>
              <a:rPr sz="2475" i="1" spc="-52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{</a:t>
            </a:r>
            <a:r>
              <a:rPr sz="3600" spc="-330" baseline="1157" dirty="0"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F</a:t>
            </a:r>
            <a:r>
              <a:rPr sz="3600" i="1" spc="390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(</a:t>
            </a:r>
            <a:r>
              <a:rPr sz="3600" spc="-142" baseline="1157" dirty="0">
                <a:latin typeface="Times New Roman"/>
                <a:cs typeface="Times New Roman"/>
              </a:rPr>
              <a:t> </a:t>
            </a:r>
            <a:r>
              <a:rPr sz="3600" i="1" spc="-30" baseline="1157" dirty="0">
                <a:latin typeface="Times New Roman"/>
                <a:cs typeface="Times New Roman"/>
              </a:rPr>
              <a:t>z</a:t>
            </a:r>
            <a:r>
              <a:rPr sz="2400" spc="-20" dirty="0">
                <a:latin typeface="Times New Roman"/>
                <a:cs typeface="Times New Roman"/>
              </a:rPr>
              <a:t>ˆ</a:t>
            </a:r>
            <a:r>
              <a:rPr sz="3600" spc="-30" baseline="1157" dirty="0">
                <a:latin typeface="Times New Roman"/>
                <a:cs typeface="Times New Roman"/>
              </a:rPr>
              <a:t>)}</a:t>
            </a:r>
            <a:endParaRPr sz="3600" baseline="1157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223" y="656081"/>
            <a:ext cx="5606033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8032" rIns="0" bIns="0" rtlCol="0">
            <a:spAutoFit/>
          </a:bodyPr>
          <a:lstStyle/>
          <a:p>
            <a:pPr marL="875030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Spectral</a:t>
            </a:r>
            <a:r>
              <a:rPr u="none" spc="-204" dirty="0"/>
              <a:t> </a:t>
            </a:r>
            <a:r>
              <a:rPr u="none" spc="-10" dirty="0"/>
              <a:t>Transformations</a:t>
            </a:r>
          </a:p>
        </p:txBody>
      </p:sp>
      <p:sp>
        <p:nvSpPr>
          <p:cNvPr id="4" name="object 4"/>
          <p:cNvSpPr/>
          <p:nvPr/>
        </p:nvSpPr>
        <p:spPr>
          <a:xfrm>
            <a:off x="4219955" y="1719833"/>
            <a:ext cx="0" cy="443865"/>
          </a:xfrm>
          <a:custGeom>
            <a:avLst/>
            <a:gdLst/>
            <a:ahLst/>
            <a:cxnLst/>
            <a:rect l="l" t="t" r="r" b="b"/>
            <a:pathLst>
              <a:path h="443864">
                <a:moveTo>
                  <a:pt x="0" y="0"/>
                </a:moveTo>
                <a:lnTo>
                  <a:pt x="0" y="44348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65320" y="1719833"/>
            <a:ext cx="0" cy="443865"/>
          </a:xfrm>
          <a:custGeom>
            <a:avLst/>
            <a:gdLst/>
            <a:ahLst/>
            <a:cxnLst/>
            <a:rect l="l" t="t" r="r" b="b"/>
            <a:pathLst>
              <a:path h="443864">
                <a:moveTo>
                  <a:pt x="0" y="0"/>
                </a:moveTo>
                <a:lnTo>
                  <a:pt x="0" y="44348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8173" y="2877311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47132" y="2265426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92496" y="2265426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47132" y="2875788"/>
            <a:ext cx="0" cy="445770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0"/>
                </a:moveTo>
                <a:lnTo>
                  <a:pt x="0" y="44577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92496" y="2875788"/>
            <a:ext cx="0" cy="445770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0"/>
                </a:moveTo>
                <a:lnTo>
                  <a:pt x="0" y="44577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50179" y="3487673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95544" y="3487673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37959" y="5138165"/>
            <a:ext cx="0" cy="447040"/>
          </a:xfrm>
          <a:custGeom>
            <a:avLst/>
            <a:gdLst/>
            <a:ahLst/>
            <a:cxnLst/>
            <a:rect l="l" t="t" r="r" b="b"/>
            <a:pathLst>
              <a:path h="447039">
                <a:moveTo>
                  <a:pt x="0" y="0"/>
                </a:moveTo>
                <a:lnTo>
                  <a:pt x="0" y="446531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30394" y="1715008"/>
            <a:ext cx="760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baseline="1157" dirty="0">
                <a:latin typeface="Times New Roman"/>
                <a:cs typeface="Times New Roman"/>
              </a:rPr>
              <a:t>F</a:t>
            </a:r>
            <a:r>
              <a:rPr sz="3600" i="1" spc="165" baseline="1157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(</a:t>
            </a:r>
            <a:r>
              <a:rPr sz="3600" spc="-359" baseline="1157" dirty="0">
                <a:latin typeface="Times New Roman"/>
                <a:cs typeface="Times New Roman"/>
              </a:rPr>
              <a:t> </a:t>
            </a:r>
            <a:r>
              <a:rPr sz="3600" i="1" spc="-37" baseline="1157" dirty="0">
                <a:latin typeface="Times New Roman"/>
                <a:cs typeface="Times New Roman"/>
              </a:rPr>
              <a:t>z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3600" spc="-37" baseline="1157" dirty="0">
                <a:latin typeface="Times New Roman"/>
                <a:cs typeface="Times New Roman"/>
              </a:rPr>
              <a:t>)</a:t>
            </a:r>
            <a:endParaRPr sz="3600" baseline="1157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400" y="1610613"/>
            <a:ext cx="66179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  <a:tab pos="1402715" algn="l"/>
                <a:tab pos="1651635" algn="l"/>
                <a:tab pos="1966595" algn="l"/>
                <a:tab pos="2866390" algn="l"/>
                <a:tab pos="4021454" algn="l"/>
                <a:tab pos="5469255" algn="l"/>
              </a:tabLst>
            </a:pP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525" i="1" spc="-75" baseline="3546" dirty="0">
                <a:latin typeface="Times New Roman"/>
                <a:cs typeface="Times New Roman"/>
              </a:rPr>
              <a:t>z</a:t>
            </a:r>
            <a:r>
              <a:rPr sz="3525" i="1" baseline="3546" dirty="0">
                <a:latin typeface="Times New Roman"/>
                <a:cs typeface="Times New Roman"/>
              </a:rPr>
              <a:t>	</a:t>
            </a:r>
            <a:r>
              <a:rPr sz="3525" spc="-75" baseline="3546" dirty="0">
                <a:latin typeface="Symbol"/>
                <a:cs typeface="Symbol"/>
              </a:rPr>
              <a:t></a:t>
            </a:r>
            <a:r>
              <a:rPr sz="3525" baseline="3546" dirty="0">
                <a:latin typeface="Times New Roman"/>
                <a:cs typeface="Times New Roman"/>
              </a:rPr>
              <a:t>	</a:t>
            </a:r>
            <a:r>
              <a:rPr sz="3525" i="1" baseline="3546" dirty="0">
                <a:latin typeface="Times New Roman"/>
                <a:cs typeface="Times New Roman"/>
              </a:rPr>
              <a:t>F</a:t>
            </a:r>
            <a:r>
              <a:rPr sz="3525" i="1" spc="405" baseline="3546" dirty="0">
                <a:latin typeface="Times New Roman"/>
                <a:cs typeface="Times New Roman"/>
              </a:rPr>
              <a:t> </a:t>
            </a:r>
            <a:r>
              <a:rPr sz="3525" baseline="3546" dirty="0">
                <a:latin typeface="Times New Roman"/>
                <a:cs typeface="Times New Roman"/>
              </a:rPr>
              <a:t>(</a:t>
            </a:r>
            <a:r>
              <a:rPr sz="3525" spc="-172" baseline="3546" dirty="0">
                <a:latin typeface="Times New Roman"/>
                <a:cs typeface="Times New Roman"/>
              </a:rPr>
              <a:t> </a:t>
            </a:r>
            <a:r>
              <a:rPr sz="3525" i="1" spc="-37" baseline="3546" dirty="0">
                <a:latin typeface="Times New Roman"/>
                <a:cs typeface="Times New Roman"/>
              </a:rPr>
              <a:t>z</a:t>
            </a:r>
            <a:r>
              <a:rPr sz="3525" spc="-37" baseline="1182" dirty="0">
                <a:latin typeface="Times New Roman"/>
                <a:cs typeface="Times New Roman"/>
              </a:rPr>
              <a:t>ˆ</a:t>
            </a:r>
            <a:r>
              <a:rPr sz="3525" spc="-37" baseline="3546" dirty="0">
                <a:latin typeface="Times New Roman"/>
                <a:cs typeface="Times New Roman"/>
              </a:rPr>
              <a:t>)</a:t>
            </a:r>
            <a:r>
              <a:rPr sz="3525" baseline="3546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thus</a:t>
            </a:r>
            <a:r>
              <a:rPr sz="3600" i="1" spc="-15" baseline="1157" dirty="0">
                <a:latin typeface="Times New Roman"/>
                <a:cs typeface="Times New Roman"/>
              </a:rPr>
              <a:t>z</a:t>
            </a:r>
            <a:r>
              <a:rPr sz="3600" i="1" baseline="1157" dirty="0">
                <a:latin typeface="Times New Roman"/>
                <a:cs typeface="Times New Roman"/>
              </a:rPr>
              <a:t>	</a:t>
            </a:r>
            <a:r>
              <a:rPr sz="3600" spc="-75" baseline="1157" dirty="0">
                <a:latin typeface="Symbol"/>
                <a:cs typeface="Symbol"/>
              </a:rPr>
              <a:t>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hence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55467" y="2988309"/>
            <a:ext cx="1604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1157" dirty="0">
                <a:latin typeface="Times New Roman"/>
                <a:cs typeface="Times New Roman"/>
              </a:rPr>
              <a:t>F</a:t>
            </a:r>
            <a:r>
              <a:rPr sz="3600" i="1" spc="209" baseline="1157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(</a:t>
            </a:r>
            <a:r>
              <a:rPr sz="3600" spc="-225" baseline="1157" dirty="0"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z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30" baseline="1157" dirty="0">
                <a:latin typeface="Times New Roman"/>
                <a:cs typeface="Times New Roman"/>
              </a:rPr>
              <a:t> </a:t>
            </a:r>
            <a:r>
              <a:rPr sz="3600" spc="-30" baseline="-6944" dirty="0">
                <a:latin typeface="Symbol"/>
                <a:cs typeface="Symbol"/>
              </a:rPr>
              <a:t></a:t>
            </a:r>
            <a:r>
              <a:rPr sz="3600" spc="-307" baseline="-6944" dirty="0">
                <a:latin typeface="Times New Roman"/>
                <a:cs typeface="Times New Roman"/>
              </a:rPr>
              <a:t> </a:t>
            </a:r>
            <a:r>
              <a:rPr sz="3600" baseline="10416" dirty="0">
                <a:latin typeface="Symbol"/>
                <a:cs typeface="Symbol"/>
              </a:rPr>
              <a:t></a:t>
            </a:r>
            <a:r>
              <a:rPr sz="3600" spc="202" baseline="10416" dirty="0">
                <a:latin typeface="Times New Roman"/>
                <a:cs typeface="Times New Roman"/>
              </a:rPr>
              <a:t> </a:t>
            </a:r>
            <a:r>
              <a:rPr sz="3600" spc="-37" baseline="1157" dirty="0">
                <a:latin typeface="Times New Roman"/>
                <a:cs typeface="Times New Roman"/>
              </a:rPr>
              <a:t>1,</a:t>
            </a:r>
            <a:endParaRPr sz="3600" baseline="1157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19829" y="3578097"/>
            <a:ext cx="1765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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8935" y="3491229"/>
            <a:ext cx="7747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30" baseline="20833" dirty="0">
                <a:latin typeface="Symbol"/>
                <a:cs typeface="Symbol"/>
              </a:rPr>
              <a:t></a:t>
            </a:r>
            <a:r>
              <a:rPr sz="3600" spc="-330" baseline="20833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</a:t>
            </a:r>
            <a:r>
              <a:rPr sz="2400" spc="285" dirty="0">
                <a:latin typeface="Times New Roman"/>
                <a:cs typeface="Times New Roman"/>
              </a:rPr>
              <a:t> </a:t>
            </a:r>
            <a:r>
              <a:rPr sz="3600" spc="-37" baseline="1157" dirty="0">
                <a:latin typeface="Times New Roman"/>
                <a:cs typeface="Times New Roman"/>
              </a:rPr>
              <a:t>1,</a:t>
            </a:r>
            <a:endParaRPr sz="3600" baseline="115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98494" y="2223770"/>
            <a:ext cx="2353945" cy="164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660"/>
              </a:lnSpc>
              <a:spcBef>
                <a:spcPts val="100"/>
              </a:spcBef>
              <a:tabLst>
                <a:tab pos="1106170" algn="l"/>
                <a:tab pos="1587500" algn="l"/>
                <a:tab pos="1892935" algn="l"/>
              </a:tabLst>
            </a:pPr>
            <a:r>
              <a:rPr sz="3600" spc="-30" baseline="-3472" dirty="0">
                <a:latin typeface="Symbol"/>
                <a:cs typeface="Symbol"/>
              </a:rPr>
              <a:t></a:t>
            </a:r>
            <a:r>
              <a:rPr sz="3600" spc="-330" baseline="-3472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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1,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if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spc="-50" dirty="0">
                <a:latin typeface="Times New Roman"/>
                <a:cs typeface="Times New Roman"/>
              </a:rPr>
              <a:t>z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</a:t>
            </a:r>
            <a:r>
              <a:rPr sz="2400" spc="18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550"/>
              </a:lnSpc>
            </a:pPr>
            <a:r>
              <a:rPr sz="2400" spc="-50" dirty="0">
                <a:latin typeface="Symbol"/>
                <a:cs typeface="Symbol"/>
              </a:rPr>
              <a:t></a:t>
            </a:r>
            <a:endParaRPr sz="2400">
              <a:latin typeface="Symbol"/>
              <a:cs typeface="Symbol"/>
            </a:endParaRPr>
          </a:p>
          <a:p>
            <a:pPr marR="5080" algn="r">
              <a:lnSpc>
                <a:spcPts val="2770"/>
              </a:lnSpc>
              <a:tabLst>
                <a:tab pos="481330" algn="l"/>
                <a:tab pos="786130" algn="l"/>
              </a:tabLst>
            </a:pPr>
            <a:r>
              <a:rPr sz="2400" spc="-25" dirty="0">
                <a:latin typeface="Times New Roman"/>
                <a:cs typeface="Times New Roman"/>
              </a:rPr>
              <a:t>if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spc="-50" dirty="0">
                <a:latin typeface="Times New Roman"/>
                <a:cs typeface="Times New Roman"/>
              </a:rPr>
              <a:t>z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</a:t>
            </a:r>
            <a:r>
              <a:rPr sz="2400" spc="18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  <a:p>
            <a:pPr marL="1122045">
              <a:lnSpc>
                <a:spcPct val="100000"/>
              </a:lnSpc>
              <a:spcBef>
                <a:spcPts val="1900"/>
              </a:spcBef>
              <a:tabLst>
                <a:tab pos="1603375" algn="l"/>
                <a:tab pos="1902460" algn="l"/>
              </a:tabLst>
            </a:pPr>
            <a:r>
              <a:rPr sz="2400" spc="-25" dirty="0">
                <a:latin typeface="Times New Roman"/>
                <a:cs typeface="Times New Roman"/>
              </a:rPr>
              <a:t>if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spc="-50" dirty="0">
                <a:latin typeface="Times New Roman"/>
                <a:cs typeface="Times New Roman"/>
              </a:rPr>
              <a:t>z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</a:t>
            </a:r>
            <a:r>
              <a:rPr sz="2400" spc="17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7745" y="3934967"/>
            <a:ext cx="76320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85445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Therefore</a:t>
            </a:r>
            <a:r>
              <a:rPr sz="3525" baseline="-7092" dirty="0">
                <a:latin typeface="Times New Roman"/>
                <a:cs typeface="Times New Roman"/>
              </a:rPr>
              <a:t>1</a:t>
            </a:r>
            <a:r>
              <a:rPr sz="3525" spc="-172" baseline="-7092" dirty="0">
                <a:latin typeface="Times New Roman"/>
                <a:cs typeface="Times New Roman"/>
              </a:rPr>
              <a:t> </a:t>
            </a:r>
            <a:r>
              <a:rPr sz="3525" baseline="-7092" dirty="0">
                <a:latin typeface="Times New Roman"/>
                <a:cs typeface="Times New Roman"/>
              </a:rPr>
              <a:t>/</a:t>
            </a:r>
            <a:r>
              <a:rPr sz="3525" spc="322" baseline="-7092" dirty="0">
                <a:latin typeface="Times New Roman"/>
                <a:cs typeface="Times New Roman"/>
              </a:rPr>
              <a:t> </a:t>
            </a:r>
            <a:r>
              <a:rPr sz="3525" i="1" baseline="-7092" dirty="0">
                <a:latin typeface="Times New Roman"/>
                <a:cs typeface="Times New Roman"/>
              </a:rPr>
              <a:t>F</a:t>
            </a:r>
            <a:r>
              <a:rPr sz="3525" i="1" spc="382" baseline="-7092" dirty="0">
                <a:latin typeface="Times New Roman"/>
                <a:cs typeface="Times New Roman"/>
              </a:rPr>
              <a:t> </a:t>
            </a:r>
            <a:r>
              <a:rPr sz="3525" baseline="-7092" dirty="0">
                <a:latin typeface="Times New Roman"/>
                <a:cs typeface="Times New Roman"/>
              </a:rPr>
              <a:t>(</a:t>
            </a:r>
            <a:r>
              <a:rPr sz="3525" spc="-172" baseline="-7092" dirty="0">
                <a:latin typeface="Times New Roman"/>
                <a:cs typeface="Times New Roman"/>
              </a:rPr>
              <a:t> </a:t>
            </a:r>
            <a:r>
              <a:rPr sz="3525" i="1" baseline="-7092" dirty="0">
                <a:latin typeface="Times New Roman"/>
                <a:cs typeface="Times New Roman"/>
              </a:rPr>
              <a:t>z</a:t>
            </a:r>
            <a:r>
              <a:rPr sz="3525" baseline="-9456" dirty="0">
                <a:latin typeface="Times New Roman"/>
                <a:cs typeface="Times New Roman"/>
              </a:rPr>
              <a:t>ˆ</a:t>
            </a:r>
            <a:r>
              <a:rPr sz="3525" baseline="-7092" dirty="0">
                <a:latin typeface="Times New Roman"/>
                <a:cs typeface="Times New Roman"/>
              </a:rPr>
              <a:t>)</a:t>
            </a:r>
            <a:r>
              <a:rPr sz="3525" spc="277" baseline="-7092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must</a:t>
            </a:r>
            <a:r>
              <a:rPr sz="2800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8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stable</a:t>
            </a:r>
            <a:r>
              <a:rPr sz="28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allpass</a:t>
            </a:r>
            <a:r>
              <a:rPr sz="28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function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62502" y="4642103"/>
            <a:ext cx="15621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spc="-50" dirty="0">
                <a:latin typeface="Times New Roman"/>
                <a:cs typeface="Times New Roman"/>
              </a:rPr>
              <a:t>L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53132" y="4659629"/>
            <a:ext cx="3147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659255" algn="l"/>
              </a:tabLst>
            </a:pPr>
            <a:r>
              <a:rPr sz="3600" spc="-75" baseline="1157" dirty="0">
                <a:latin typeface="Times New Roman"/>
                <a:cs typeface="Times New Roman"/>
              </a:rPr>
              <a:t>1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spc="-15" baseline="4629" dirty="0">
                <a:latin typeface="Symbol"/>
                <a:cs typeface="Symbol"/>
              </a:rPr>
              <a:t></a:t>
            </a:r>
            <a:r>
              <a:rPr sz="3600" spc="-359" baseline="4629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1</a:t>
            </a:r>
            <a:r>
              <a:rPr sz="3600" spc="52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43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Symbol"/>
                <a:cs typeface="Symbol"/>
              </a:rPr>
              <a:t></a:t>
            </a:r>
            <a:r>
              <a:rPr sz="3600" spc="-225" baseline="1157" dirty="0">
                <a:latin typeface="Times New Roman"/>
                <a:cs typeface="Times New Roman"/>
              </a:rPr>
              <a:t> </a:t>
            </a:r>
            <a:r>
              <a:rPr sz="2775" baseline="12012" dirty="0">
                <a:latin typeface="Times New Roman"/>
                <a:cs typeface="Times New Roman"/>
              </a:rPr>
              <a:t>*</a:t>
            </a:r>
            <a:r>
              <a:rPr sz="2775" spc="7" baseline="12012" dirty="0">
                <a:latin typeface="Times New Roman"/>
                <a:cs typeface="Times New Roman"/>
              </a:rPr>
              <a:t> </a:t>
            </a:r>
            <a:r>
              <a:rPr sz="3600" i="1" spc="-37" baseline="1157" dirty="0">
                <a:latin typeface="Times New Roman"/>
                <a:cs typeface="Times New Roman"/>
              </a:rPr>
              <a:t>z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3600" spc="-37" baseline="4629" dirty="0">
                <a:latin typeface="Symbol"/>
                <a:cs typeface="Symbol"/>
              </a:rPr>
              <a:t></a:t>
            </a:r>
            <a:endParaRPr sz="3600" baseline="4629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59000" y="5052567"/>
            <a:ext cx="3505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99160" algn="l"/>
                <a:tab pos="1243330" algn="l"/>
                <a:tab pos="1551305" algn="l"/>
                <a:tab pos="1953895" algn="l"/>
                <a:tab pos="2920365" algn="l"/>
                <a:tab pos="3267075" algn="l"/>
              </a:tabLst>
            </a:pPr>
            <a:r>
              <a:rPr sz="3600" u="sng" baseline="115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600" spc="-75" baseline="1157" dirty="0">
                <a:latin typeface="Symbol"/>
                <a:cs typeface="Symbol"/>
              </a:rPr>
              <a:t>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spc="-75" baseline="1157" dirty="0">
                <a:latin typeface="Symbol"/>
                <a:cs typeface="Symbol"/>
              </a:rPr>
              <a:t>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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3600" spc="-75" baseline="2314" dirty="0">
                <a:latin typeface="Symbol"/>
                <a:cs typeface="Symbol"/>
              </a:rPr>
              <a:t></a:t>
            </a:r>
            <a:r>
              <a:rPr sz="2775" u="heavy" baseline="300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775" u="heavy" spc="-75" baseline="3003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𝑙</a:t>
            </a:r>
            <a:r>
              <a:rPr sz="2775" u="heavy" baseline="3003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	</a:t>
            </a:r>
            <a:r>
              <a:rPr sz="3600" spc="-37" baseline="2314" dirty="0">
                <a:latin typeface="Symbol"/>
                <a:cs typeface="Symbol"/>
              </a:rPr>
              <a:t></a:t>
            </a:r>
            <a:r>
              <a:rPr sz="3600" spc="-37" baseline="1157" dirty="0">
                <a:latin typeface="Times New Roman"/>
                <a:cs typeface="Times New Roman"/>
              </a:rPr>
              <a:t>,</a:t>
            </a:r>
            <a:endParaRPr sz="3600" baseline="1157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02735" y="5512053"/>
            <a:ext cx="603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50" dirty="0">
                <a:latin typeface="Cambria Math"/>
                <a:cs typeface="Cambria Math"/>
              </a:rPr>
              <a:t>𝑙</a:t>
            </a:r>
            <a:r>
              <a:rPr sz="1850" spc="-100" dirty="0">
                <a:latin typeface="Cambria Math"/>
                <a:cs typeface="Cambria Math"/>
              </a:rPr>
              <a:t> </a:t>
            </a:r>
            <a:r>
              <a:rPr sz="1850" dirty="0">
                <a:latin typeface="Symbol"/>
                <a:cs typeface="Symbol"/>
              </a:rPr>
              <a:t></a:t>
            </a:r>
            <a:r>
              <a:rPr sz="1850" dirty="0">
                <a:latin typeface="Times New Roman"/>
                <a:cs typeface="Times New Roman"/>
              </a:rPr>
              <a:t>1</a:t>
            </a:r>
            <a:r>
              <a:rPr sz="1850" spc="-95" dirty="0">
                <a:latin typeface="Times New Roman"/>
                <a:cs typeface="Times New Roman"/>
              </a:rPr>
              <a:t> </a:t>
            </a:r>
            <a:r>
              <a:rPr sz="3600" spc="-75" baseline="-5787" dirty="0">
                <a:latin typeface="Symbol"/>
                <a:cs typeface="Symbol"/>
              </a:rPr>
              <a:t></a:t>
            </a:r>
            <a:endParaRPr sz="3600" baseline="-5787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4907" y="5455666"/>
            <a:ext cx="33483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214880" algn="l"/>
              </a:tabLst>
            </a:pPr>
            <a:r>
              <a:rPr sz="3600" i="1" baseline="1157" dirty="0">
                <a:latin typeface="Times New Roman"/>
                <a:cs typeface="Times New Roman"/>
              </a:rPr>
              <a:t>F</a:t>
            </a:r>
            <a:r>
              <a:rPr sz="3600" i="1" spc="202" baseline="1157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(</a:t>
            </a:r>
            <a:r>
              <a:rPr sz="3600" spc="-284" baseline="1157" dirty="0">
                <a:latin typeface="Times New Roman"/>
                <a:cs typeface="Times New Roman"/>
              </a:rPr>
              <a:t> </a:t>
            </a:r>
            <a:r>
              <a:rPr sz="3600" i="1" spc="-37" baseline="1157" dirty="0">
                <a:latin typeface="Times New Roman"/>
                <a:cs typeface="Times New Roman"/>
              </a:rPr>
              <a:t>z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3600" spc="-37" baseline="1157" dirty="0">
                <a:latin typeface="Times New Roman"/>
                <a:cs typeface="Times New Roman"/>
              </a:rPr>
              <a:t>)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i="1" baseline="1157" dirty="0">
                <a:latin typeface="Times New Roman"/>
                <a:cs typeface="Times New Roman"/>
              </a:rPr>
              <a:t>z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64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Symbol"/>
                <a:cs typeface="Symbol"/>
              </a:rPr>
              <a:t></a:t>
            </a:r>
            <a:r>
              <a:rPr sz="3600" spc="-359" baseline="1157" dirty="0">
                <a:latin typeface="Times New Roman"/>
                <a:cs typeface="Times New Roman"/>
              </a:rPr>
              <a:t> </a:t>
            </a:r>
            <a:r>
              <a:rPr sz="2775" baseline="-18018" dirty="0">
                <a:latin typeface="Cambria Math"/>
                <a:cs typeface="Cambria Math"/>
              </a:rPr>
              <a:t>𝑙</a:t>
            </a:r>
            <a:r>
              <a:rPr sz="2775" spc="150" baseline="-18018" dirty="0">
                <a:latin typeface="Cambria Math"/>
                <a:cs typeface="Cambria Math"/>
              </a:rPr>
              <a:t>  </a:t>
            </a:r>
            <a:r>
              <a:rPr sz="3600" spc="-89" baseline="-12731" dirty="0">
                <a:latin typeface="Symbol"/>
                <a:cs typeface="Symbol"/>
              </a:rPr>
              <a:t></a:t>
            </a:r>
            <a:endParaRPr sz="3600" baseline="-12731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05550" y="5244338"/>
            <a:ext cx="9969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0" dirty="0">
                <a:latin typeface="Cambria Math"/>
                <a:cs typeface="Cambria Math"/>
              </a:rPr>
              <a:t>𝑙</a:t>
            </a:r>
            <a:endParaRPr sz="1850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58661" y="5083047"/>
            <a:ext cx="101726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660" algn="l"/>
              </a:tabLst>
            </a:pPr>
            <a:r>
              <a:rPr sz="2400" spc="-50" dirty="0">
                <a:latin typeface="Symbol"/>
                <a:cs typeface="Symbol"/>
              </a:rPr>
              <a:t>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</a:t>
            </a:r>
            <a:r>
              <a:rPr sz="2400" spc="204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97373" y="1719833"/>
            <a:ext cx="0" cy="443865"/>
          </a:xfrm>
          <a:custGeom>
            <a:avLst/>
            <a:gdLst/>
            <a:ahLst/>
            <a:cxnLst/>
            <a:rect l="l" t="t" r="r" b="b"/>
            <a:pathLst>
              <a:path h="443864">
                <a:moveTo>
                  <a:pt x="0" y="0"/>
                </a:moveTo>
                <a:lnTo>
                  <a:pt x="0" y="44348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35573" y="1719833"/>
            <a:ext cx="0" cy="443865"/>
          </a:xfrm>
          <a:custGeom>
            <a:avLst/>
            <a:gdLst/>
            <a:ahLst/>
            <a:cxnLst/>
            <a:rect l="l" t="t" r="r" b="b"/>
            <a:pathLst>
              <a:path h="443864">
                <a:moveTo>
                  <a:pt x="0" y="0"/>
                </a:moveTo>
                <a:lnTo>
                  <a:pt x="0" y="44348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841498" y="2877311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43421" y="5138165"/>
            <a:ext cx="0" cy="447040"/>
          </a:xfrm>
          <a:custGeom>
            <a:avLst/>
            <a:gdLst/>
            <a:ahLst/>
            <a:cxnLst/>
            <a:rect l="l" t="t" r="r" b="b"/>
            <a:pathLst>
              <a:path h="447039">
                <a:moveTo>
                  <a:pt x="0" y="0"/>
                </a:moveTo>
                <a:lnTo>
                  <a:pt x="0" y="446531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8684" y="3308603"/>
            <a:ext cx="787400" cy="0"/>
          </a:xfrm>
          <a:custGeom>
            <a:avLst/>
            <a:gdLst/>
            <a:ahLst/>
            <a:cxnLst/>
            <a:rect l="l" t="t" r="r" b="b"/>
            <a:pathLst>
              <a:path w="787400">
                <a:moveTo>
                  <a:pt x="0" y="0"/>
                </a:moveTo>
                <a:lnTo>
                  <a:pt x="78714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7215" y="3308603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>
                <a:moveTo>
                  <a:pt x="0" y="0"/>
                </a:moveTo>
                <a:lnTo>
                  <a:pt x="983741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0664" y="6020561"/>
            <a:ext cx="752475" cy="0"/>
          </a:xfrm>
          <a:custGeom>
            <a:avLst/>
            <a:gdLst/>
            <a:ahLst/>
            <a:cxnLst/>
            <a:rect l="l" t="t" r="r" b="b"/>
            <a:pathLst>
              <a:path w="752475">
                <a:moveTo>
                  <a:pt x="0" y="0"/>
                </a:moveTo>
                <a:lnTo>
                  <a:pt x="75209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76240" y="1662176"/>
            <a:ext cx="1314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L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048" y="1370075"/>
            <a:ext cx="72504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356235" algn="l"/>
                <a:tab pos="4905375" algn="l"/>
              </a:tabLst>
            </a:pPr>
            <a:r>
              <a:rPr sz="420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4200" spc="-12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200" spc="-3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transform</a:t>
            </a:r>
            <a:r>
              <a:rPr sz="4200" spc="-292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4200" spc="-15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4200" spc="-202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200" spc="-15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3600" i="1" spc="-15" baseline="1157" dirty="0">
                <a:latin typeface="Times New Roman"/>
                <a:cs typeface="Times New Roman"/>
              </a:rPr>
              <a:t>G</a:t>
            </a:r>
            <a:r>
              <a:rPr sz="3600" i="1" baseline="1157" dirty="0">
                <a:latin typeface="Times New Roman"/>
                <a:cs typeface="Times New Roman"/>
              </a:rPr>
              <a:t>	</a:t>
            </a:r>
            <a:r>
              <a:rPr sz="2400" spc="-10" dirty="0">
                <a:latin typeface="Times New Roman"/>
                <a:cs typeface="Times New Roman"/>
              </a:rPr>
              <a:t>(</a:t>
            </a:r>
            <a:r>
              <a:rPr sz="2400" spc="-15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z</a:t>
            </a:r>
            <a:r>
              <a:rPr sz="2400" i="1" spc="-1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170" dirty="0"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4200" spc="-104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4200" spc="-52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200" spc="-15" baseline="1984" dirty="0">
                <a:solidFill>
                  <a:srgbClr val="FF0000"/>
                </a:solidFill>
                <a:latin typeface="Times New Roman"/>
                <a:cs typeface="Times New Roman"/>
              </a:rPr>
              <a:t>cutoff</a:t>
            </a:r>
            <a:endParaRPr sz="4200" baseline="1984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4325" y="1752161"/>
            <a:ext cx="6875780" cy="93091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sz="4200" baseline="3968" dirty="0">
                <a:solidFill>
                  <a:srgbClr val="FF0000"/>
                </a:solidFill>
                <a:latin typeface="Times New Roman"/>
                <a:cs typeface="Times New Roman"/>
              </a:rPr>
              <a:t>frequency</a:t>
            </a:r>
            <a:r>
              <a:rPr sz="4200" spc="-75" baseline="3968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750" baseline="1111" dirty="0">
                <a:latin typeface="Symbol"/>
                <a:cs typeface="Symbol"/>
              </a:rPr>
              <a:t></a:t>
            </a:r>
            <a:r>
              <a:rPr sz="3750" spc="-142" baseline="1111" dirty="0">
                <a:latin typeface="Times New Roman"/>
                <a:cs typeface="Times New Roman"/>
              </a:rPr>
              <a:t> </a:t>
            </a:r>
            <a:r>
              <a:rPr sz="2250" i="1" baseline="-18518" dirty="0">
                <a:latin typeface="Times New Roman"/>
                <a:cs typeface="Times New Roman"/>
              </a:rPr>
              <a:t>c</a:t>
            </a:r>
            <a:r>
              <a:rPr sz="2250" i="1" spc="-30" baseline="-18518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2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another</a:t>
            </a:r>
            <a:r>
              <a:rPr sz="28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2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G</a:t>
            </a:r>
            <a:r>
              <a:rPr sz="2400" i="1" spc="-30" dirty="0">
                <a:latin typeface="Times New Roman"/>
                <a:cs typeface="Times New Roman"/>
              </a:rPr>
              <a:t> </a:t>
            </a:r>
            <a:r>
              <a:rPr sz="2250" i="1" baseline="-22222" dirty="0">
                <a:latin typeface="Times New Roman"/>
                <a:cs typeface="Times New Roman"/>
              </a:rPr>
              <a:t>D</a:t>
            </a:r>
            <a:r>
              <a:rPr sz="2250" i="1" spc="-44" baseline="-22222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i="1" spc="-25" dirty="0">
                <a:latin typeface="Times New Roman"/>
                <a:cs typeface="Times New Roman"/>
              </a:rPr>
              <a:t>z</a:t>
            </a:r>
            <a:r>
              <a:rPr sz="3600" spc="-37" baseline="-2314" dirty="0">
                <a:latin typeface="Times New Roman"/>
                <a:cs typeface="Times New Roman"/>
              </a:rPr>
              <a:t>ˆ</a:t>
            </a:r>
            <a:r>
              <a:rPr sz="2400" spc="-25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z="2800" spc="-25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28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8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cutoff</a:t>
            </a:r>
            <a:r>
              <a:rPr sz="28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frequency</a:t>
            </a:r>
            <a:r>
              <a:rPr sz="2800" spc="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</a:t>
            </a:r>
            <a:r>
              <a:rPr sz="3600" baseline="-2314" dirty="0">
                <a:latin typeface="Times New Roman"/>
                <a:cs typeface="Times New Roman"/>
              </a:rPr>
              <a:t>ˆ</a:t>
            </a:r>
            <a:r>
              <a:rPr sz="2250" i="1" baseline="-22222" dirty="0">
                <a:latin typeface="Times New Roman"/>
                <a:cs typeface="Times New Roman"/>
              </a:rPr>
              <a:t>c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2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8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</a:t>
            </a:r>
            <a:r>
              <a:rPr sz="28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98723" y="2921254"/>
            <a:ext cx="81978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17220" algn="l"/>
              </a:tabLst>
            </a:pPr>
            <a:r>
              <a:rPr sz="3525" i="1" baseline="-21276" dirty="0">
                <a:latin typeface="Times New Roman"/>
                <a:cs typeface="Times New Roman"/>
              </a:rPr>
              <a:t>z</a:t>
            </a:r>
            <a:r>
              <a:rPr sz="3525" i="1" spc="-89" baseline="-21276" dirty="0">
                <a:latin typeface="Times New Roman"/>
                <a:cs typeface="Times New Roman"/>
              </a:rPr>
              <a:t> </a:t>
            </a:r>
            <a:r>
              <a:rPr sz="1850" spc="-25" dirty="0">
                <a:latin typeface="Symbol"/>
                <a:cs typeface="Symbol"/>
              </a:rPr>
              <a:t></a:t>
            </a:r>
            <a:r>
              <a:rPr sz="1850" spc="-25" dirty="0">
                <a:latin typeface="Times New Roman"/>
                <a:cs typeface="Times New Roman"/>
              </a:rPr>
              <a:t>1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3525" spc="-75" baseline="-21276" dirty="0">
                <a:latin typeface="Symbol"/>
                <a:cs typeface="Symbol"/>
              </a:rPr>
              <a:t></a:t>
            </a:r>
            <a:endParaRPr sz="3525" baseline="-21276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9100" y="2816098"/>
            <a:ext cx="1752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Times New Roman"/>
                <a:cs typeface="Times New Roman"/>
              </a:rPr>
              <a:t>1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97805" y="2881630"/>
            <a:ext cx="138303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baseline="-29550" dirty="0">
                <a:latin typeface="Symbol"/>
                <a:cs typeface="Symbol"/>
              </a:rPr>
              <a:t></a:t>
            </a:r>
            <a:r>
              <a:rPr sz="3525" spc="390" baseline="-29550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1</a:t>
            </a:r>
            <a:r>
              <a:rPr sz="3525" spc="52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465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</a:t>
            </a:r>
            <a:r>
              <a:rPr sz="3525" spc="577" baseline="1182" dirty="0">
                <a:latin typeface="Times New Roman"/>
                <a:cs typeface="Times New Roman"/>
              </a:rPr>
              <a:t> </a:t>
            </a:r>
            <a:r>
              <a:rPr sz="3525" i="1" spc="-37" baseline="1182" dirty="0">
                <a:latin typeface="Times New Roman"/>
                <a:cs typeface="Times New Roman"/>
              </a:rPr>
              <a:t>z</a:t>
            </a:r>
            <a:r>
              <a:rPr sz="2350" spc="-25" dirty="0">
                <a:latin typeface="Times New Roman"/>
                <a:cs typeface="Times New Roman"/>
              </a:rPr>
              <a:t>ˆ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4526" y="3398520"/>
            <a:ext cx="77533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25" i="1" baseline="1182" dirty="0">
                <a:latin typeface="Times New Roman"/>
                <a:cs typeface="Times New Roman"/>
              </a:rPr>
              <a:t>F</a:t>
            </a:r>
            <a:r>
              <a:rPr sz="3525" i="1" spc="232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(</a:t>
            </a:r>
            <a:r>
              <a:rPr sz="3525" spc="-172" baseline="1182" dirty="0">
                <a:latin typeface="Times New Roman"/>
                <a:cs typeface="Times New Roman"/>
              </a:rPr>
              <a:t> </a:t>
            </a:r>
            <a:r>
              <a:rPr sz="3525" i="1" spc="-37" baseline="1182" dirty="0">
                <a:latin typeface="Times New Roman"/>
                <a:cs typeface="Times New Roman"/>
              </a:rPr>
              <a:t>z</a:t>
            </a:r>
            <a:r>
              <a:rPr sz="2350" spc="-25" dirty="0">
                <a:latin typeface="Times New Roman"/>
                <a:cs typeface="Times New Roman"/>
              </a:rPr>
              <a:t>ˆ</a:t>
            </a:r>
            <a:r>
              <a:rPr sz="3525" spc="-37" baseline="1182" dirty="0">
                <a:latin typeface="Times New Roman"/>
                <a:cs typeface="Times New Roman"/>
              </a:rPr>
              <a:t>)</a:t>
            </a:r>
            <a:endParaRPr sz="3525" baseline="1182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47385" y="3336035"/>
            <a:ext cx="7613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25" i="1" baseline="1182" dirty="0">
                <a:latin typeface="Times New Roman"/>
                <a:cs typeface="Times New Roman"/>
              </a:rPr>
              <a:t>z</a:t>
            </a:r>
            <a:r>
              <a:rPr sz="2350" dirty="0">
                <a:latin typeface="Times New Roman"/>
                <a:cs typeface="Times New Roman"/>
              </a:rPr>
              <a:t>ˆ</a:t>
            </a:r>
            <a:r>
              <a:rPr sz="2350" spc="-110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359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Symbol"/>
                <a:cs typeface="Symbol"/>
              </a:rPr>
              <a:t></a:t>
            </a:r>
            <a:endParaRPr sz="3525" baseline="1182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6345" y="3879596"/>
            <a:ext cx="45827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854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unit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circle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420" dirty="0">
                <a:solidFill>
                  <a:srgbClr val="0000FF"/>
                </a:solidFill>
                <a:latin typeface="Times New Roman"/>
                <a:cs typeface="Times New Roman"/>
              </a:rPr>
              <a:t>ha</a:t>
            </a:r>
            <a:r>
              <a:rPr sz="2250" spc="-630" baseline="-29629" dirty="0">
                <a:latin typeface="Symbol"/>
                <a:cs typeface="Symbol"/>
              </a:rPr>
              <a:t></a:t>
            </a:r>
            <a:r>
              <a:rPr sz="3200" spc="-42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250" i="1" spc="-630" baseline="-29629" dirty="0">
                <a:latin typeface="Times New Roman"/>
                <a:cs typeface="Times New Roman"/>
              </a:rPr>
              <a:t>j</a:t>
            </a:r>
            <a:r>
              <a:rPr sz="2325" spc="-630" baseline="-28673" dirty="0">
                <a:latin typeface="Symbol"/>
                <a:cs typeface="Symbol"/>
              </a:rPr>
              <a:t></a:t>
            </a:r>
            <a:r>
              <a:rPr sz="3200" spc="-4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250" spc="-630" baseline="-31481" dirty="0">
                <a:latin typeface="Times New Roman"/>
                <a:cs typeface="Times New Roman"/>
              </a:rPr>
              <a:t>ˆ</a:t>
            </a:r>
            <a:endParaRPr sz="2250" baseline="-31481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93591" y="4371340"/>
            <a:ext cx="266700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24230" algn="l"/>
                <a:tab pos="1143635" algn="l"/>
                <a:tab pos="1998345" algn="l"/>
                <a:tab pos="2628265" algn="l"/>
              </a:tabLst>
            </a:pPr>
            <a:r>
              <a:rPr sz="3600" i="1" baseline="-24305" dirty="0">
                <a:latin typeface="Times New Roman"/>
                <a:cs typeface="Times New Roman"/>
              </a:rPr>
              <a:t>e</a:t>
            </a:r>
            <a:r>
              <a:rPr sz="3600" i="1" spc="-240" baseline="-24305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</a:t>
            </a:r>
            <a:r>
              <a:rPr sz="2250" spc="562" baseline="1851" dirty="0">
                <a:latin typeface="Times New Roman"/>
                <a:cs typeface="Times New Roman"/>
              </a:rPr>
              <a:t> </a:t>
            </a:r>
            <a:r>
              <a:rPr sz="2250" i="1" spc="-37" baseline="1851" dirty="0">
                <a:latin typeface="Times New Roman"/>
                <a:cs typeface="Times New Roman"/>
              </a:rPr>
              <a:t>j</a:t>
            </a:r>
            <a:r>
              <a:rPr sz="2325" spc="-37" baseline="1792" dirty="0">
                <a:latin typeface="Symbol"/>
                <a:cs typeface="Symbol"/>
              </a:rPr>
              <a:t>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3600" spc="-75" baseline="-24305" dirty="0">
                <a:latin typeface="Symbol"/>
                <a:cs typeface="Symbol"/>
              </a:rPr>
              <a:t></a:t>
            </a:r>
            <a:r>
              <a:rPr sz="3600" baseline="-24305" dirty="0">
                <a:latin typeface="Times New Roman"/>
                <a:cs typeface="Times New Roman"/>
              </a:rPr>
              <a:t>	</a:t>
            </a:r>
            <a:r>
              <a:rPr sz="2400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e	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</a:t>
            </a:r>
            <a:r>
              <a:rPr sz="2400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500" u="heavy" spc="-5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</a:t>
            </a:r>
            <a:r>
              <a:rPr sz="25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2253" y="4606290"/>
            <a:ext cx="151638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51535" algn="l"/>
              </a:tabLst>
            </a:pPr>
            <a:r>
              <a:rPr sz="3600" baseline="-17361" dirty="0">
                <a:latin typeface="Times New Roman"/>
                <a:cs typeface="Times New Roman"/>
              </a:rPr>
              <a:t>1</a:t>
            </a:r>
            <a:r>
              <a:rPr sz="3600" spc="-75" baseline="-17361" dirty="0">
                <a:latin typeface="Times New Roman"/>
                <a:cs typeface="Times New Roman"/>
              </a:rPr>
              <a:t> </a:t>
            </a:r>
            <a:r>
              <a:rPr sz="3600" baseline="-17361" dirty="0">
                <a:latin typeface="Symbol"/>
                <a:cs typeface="Symbol"/>
              </a:rPr>
              <a:t></a:t>
            </a:r>
            <a:r>
              <a:rPr sz="3600" spc="-15" baseline="-17361" dirty="0">
                <a:latin typeface="Times New Roman"/>
                <a:cs typeface="Times New Roman"/>
              </a:rPr>
              <a:t> </a:t>
            </a:r>
            <a:r>
              <a:rPr sz="3750" spc="-75" baseline="-16666" dirty="0">
                <a:latin typeface="Symbol"/>
                <a:cs typeface="Symbol"/>
              </a:rPr>
              <a:t></a:t>
            </a:r>
            <a:r>
              <a:rPr sz="3750" baseline="-16666" dirty="0">
                <a:latin typeface="Times New Roman"/>
                <a:cs typeface="Times New Roman"/>
              </a:rPr>
              <a:t>	</a:t>
            </a:r>
            <a:r>
              <a:rPr sz="3600" i="1" baseline="-16203" dirty="0">
                <a:latin typeface="Times New Roman"/>
                <a:cs typeface="Times New Roman"/>
              </a:rPr>
              <a:t>e</a:t>
            </a:r>
            <a:r>
              <a:rPr sz="3600" i="1" spc="-359" baseline="-16203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85" dirty="0">
                <a:latin typeface="Times New Roman"/>
                <a:cs typeface="Times New Roman"/>
              </a:rPr>
              <a:t> </a:t>
            </a:r>
            <a:r>
              <a:rPr sz="1550" i="1" spc="-25" dirty="0">
                <a:latin typeface="Times New Roman"/>
                <a:cs typeface="Times New Roman"/>
              </a:rPr>
              <a:t>j</a:t>
            </a:r>
            <a:r>
              <a:rPr sz="1550" spc="-25" dirty="0">
                <a:latin typeface="Symbol"/>
                <a:cs typeface="Symbol"/>
              </a:rPr>
              <a:t></a:t>
            </a:r>
            <a:r>
              <a:rPr sz="1550" spc="-25" dirty="0">
                <a:latin typeface="Times New Roman"/>
                <a:cs typeface="Times New Roman"/>
              </a:rPr>
              <a:t>ˆ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9725" y="5023865"/>
            <a:ext cx="20675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which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yields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20540" y="5316728"/>
            <a:ext cx="116141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3144" algn="l"/>
              </a:tabLst>
            </a:pPr>
            <a:r>
              <a:rPr sz="3525" baseline="1182" dirty="0">
                <a:latin typeface="Symbol"/>
                <a:cs typeface="Symbol"/>
              </a:rPr>
              <a:t></a:t>
            </a:r>
            <a:r>
              <a:rPr sz="3525" spc="-292" baseline="1182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3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</a:t>
            </a:r>
            <a:r>
              <a:rPr sz="2350" spc="130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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3525" spc="-75" baseline="3546" dirty="0">
                <a:latin typeface="Symbol"/>
                <a:cs typeface="Symbol"/>
              </a:rPr>
              <a:t></a:t>
            </a:r>
            <a:endParaRPr sz="3525" baseline="3546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19350" y="5503164"/>
            <a:ext cx="2082164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47065" algn="l"/>
                <a:tab pos="1010919" algn="l"/>
                <a:tab pos="1928495" algn="l"/>
              </a:tabLst>
            </a:pPr>
            <a:r>
              <a:rPr sz="2350" spc="-20" dirty="0">
                <a:latin typeface="Times New Roman"/>
                <a:cs typeface="Times New Roman"/>
              </a:rPr>
              <a:t>tan(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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Times New Roman"/>
                <a:cs typeface="Times New Roman"/>
              </a:rPr>
              <a:t>/</a:t>
            </a:r>
            <a:r>
              <a:rPr sz="2350" spc="11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2</a:t>
            </a:r>
            <a:r>
              <a:rPr sz="2350" spc="-18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)</a:t>
            </a:r>
            <a:r>
              <a:rPr sz="2350" spc="34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3525" spc="-75" baseline="-42553" dirty="0">
                <a:latin typeface="Symbol"/>
                <a:cs typeface="Symbol"/>
              </a:rPr>
              <a:t></a:t>
            </a:r>
            <a:endParaRPr sz="3525" baseline="-42553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22061" y="5539994"/>
            <a:ext cx="173482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48994" algn="l"/>
              </a:tabLst>
            </a:pPr>
            <a:r>
              <a:rPr sz="3525" baseline="-35460" dirty="0">
                <a:latin typeface="Symbol"/>
                <a:cs typeface="Symbol"/>
              </a:rPr>
              <a:t></a:t>
            </a:r>
            <a:r>
              <a:rPr sz="3525" spc="-217" baseline="-35460" dirty="0">
                <a:latin typeface="Times New Roman"/>
                <a:cs typeface="Times New Roman"/>
              </a:rPr>
              <a:t> </a:t>
            </a:r>
            <a:r>
              <a:rPr sz="3525" spc="-30" baseline="7092" dirty="0">
                <a:latin typeface="Times New Roman"/>
                <a:cs typeface="Times New Roman"/>
              </a:rPr>
              <a:t>tan(</a:t>
            </a:r>
            <a:r>
              <a:rPr sz="3525" baseline="7092" dirty="0">
                <a:latin typeface="Times New Roman"/>
                <a:cs typeface="Times New Roman"/>
              </a:rPr>
              <a:t>	</a:t>
            </a:r>
            <a:r>
              <a:rPr sz="3750" baseline="1111" dirty="0">
                <a:latin typeface="Symbol"/>
                <a:cs typeface="Symbol"/>
              </a:rPr>
              <a:t></a:t>
            </a:r>
            <a:r>
              <a:rPr sz="2350" dirty="0">
                <a:latin typeface="Times New Roman"/>
                <a:cs typeface="Times New Roman"/>
              </a:rPr>
              <a:t>ˆ</a:t>
            </a:r>
            <a:r>
              <a:rPr sz="2350" spc="45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/</a:t>
            </a:r>
            <a:r>
              <a:rPr sz="3525" spc="-7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2</a:t>
            </a:r>
            <a:r>
              <a:rPr sz="3525" spc="-397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Times New Roman"/>
                <a:cs typeface="Times New Roman"/>
              </a:rPr>
              <a:t>)</a:t>
            </a:r>
            <a:endParaRPr sz="3525" baseline="1182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04029" y="6030214"/>
            <a:ext cx="120332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49655" algn="l"/>
              </a:tabLst>
            </a:pPr>
            <a:r>
              <a:rPr sz="3525" baseline="-11820" dirty="0">
                <a:latin typeface="Symbol"/>
                <a:cs typeface="Symbol"/>
              </a:rPr>
              <a:t></a:t>
            </a:r>
            <a:r>
              <a:rPr sz="3525" spc="-112" baseline="-1182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100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120" baseline="1182" dirty="0">
                <a:latin typeface="Times New Roman"/>
                <a:cs typeface="Times New Roman"/>
              </a:rPr>
              <a:t> </a:t>
            </a:r>
            <a:r>
              <a:rPr sz="2500" spc="-60" dirty="0">
                <a:latin typeface="Symbol"/>
                <a:cs typeface="Symbol"/>
              </a:rPr>
              <a:t>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3525" spc="-75" baseline="-11820" dirty="0">
                <a:latin typeface="Symbol"/>
                <a:cs typeface="Symbol"/>
              </a:rPr>
              <a:t></a:t>
            </a:r>
            <a:endParaRPr sz="3525" baseline="-11820">
              <a:latin typeface="Symbol"/>
              <a:cs typeface="Symbo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792223" y="761"/>
            <a:ext cx="5599430" cy="1384300"/>
            <a:chOff x="1792223" y="761"/>
            <a:chExt cx="5599430" cy="138430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8775" y="261366"/>
              <a:ext cx="1834133" cy="4998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2295" y="761"/>
              <a:ext cx="841248" cy="77495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2983" y="761"/>
              <a:ext cx="1066800" cy="77495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9223" y="761"/>
              <a:ext cx="841248" cy="77495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9911" y="761"/>
              <a:ext cx="2590799" cy="77495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223" y="561593"/>
              <a:ext cx="5599176" cy="822960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094483" y="16255"/>
            <a:ext cx="476948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92100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Lowpass </a:t>
            </a:r>
            <a:r>
              <a:rPr sz="4000" u="none" spc="-20" dirty="0"/>
              <a:t>Spectral</a:t>
            </a:r>
            <a:r>
              <a:rPr sz="4000" u="none" spc="-180" dirty="0"/>
              <a:t> </a:t>
            </a:r>
            <a:r>
              <a:rPr sz="4000" u="none" spc="-105" dirty="0"/>
              <a:t>Transformation</a:t>
            </a:r>
            <a:endParaRPr sz="4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35763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Sampling</a:t>
            </a:r>
            <a:r>
              <a:rPr u="none" spc="-220" dirty="0"/>
              <a:t> </a:t>
            </a:r>
            <a:r>
              <a:rPr u="none" spc="-10" dirty="0"/>
              <a:t>Operation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447" y="1230121"/>
            <a:ext cx="4044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delta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samples</a:t>
            </a:r>
            <a:r>
              <a:rPr sz="1800" i="1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f</a:t>
            </a:r>
            <a:r>
              <a:rPr sz="1800" spc="-10" dirty="0">
                <a:latin typeface="Times New Roman"/>
                <a:cs typeface="Times New Roman"/>
              </a:rPr>
              <a:t>(</a:t>
            </a: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spc="-10" dirty="0">
                <a:latin typeface="Times New Roman"/>
                <a:cs typeface="Times New Roman"/>
              </a:rPr>
              <a:t>).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194" y="5381752"/>
            <a:ext cx="7599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Symbol"/>
                <a:cs typeface="Symbol"/>
              </a:rPr>
              <a:t></a:t>
            </a:r>
            <a:r>
              <a:rPr sz="1800" spc="-20" dirty="0">
                <a:latin typeface="Times New Roman"/>
                <a:cs typeface="Times New Roman"/>
              </a:rPr>
              <a:t>(</a:t>
            </a:r>
            <a:r>
              <a:rPr sz="1800" i="1" spc="-20" dirty="0">
                <a:latin typeface="Times New Roman"/>
                <a:cs typeface="Times New Roman"/>
              </a:rPr>
              <a:t>x</a:t>
            </a:r>
            <a:r>
              <a:rPr sz="1800" spc="-20" dirty="0">
                <a:latin typeface="Times New Roman"/>
                <a:cs typeface="Times New Roman"/>
              </a:rPr>
              <a:t>-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graphed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spike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3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height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725" baseline="-4830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located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x</a:t>
            </a:r>
            <a:r>
              <a:rPr sz="1725" spc="-37" baseline="-4830" dirty="0">
                <a:latin typeface="Times New Roman"/>
                <a:cs typeface="Times New Roman"/>
              </a:rPr>
              <a:t>0</a:t>
            </a:r>
            <a:r>
              <a:rPr sz="1800" spc="-25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8580" y="2057780"/>
            <a:ext cx="7162800" cy="2971800"/>
            <a:chOff x="838580" y="2057780"/>
            <a:chExt cx="7162800" cy="2971800"/>
          </a:xfrm>
        </p:grpSpPr>
        <p:sp>
          <p:nvSpPr>
            <p:cNvPr id="6" name="object 6"/>
            <p:cNvSpPr/>
            <p:nvPr/>
          </p:nvSpPr>
          <p:spPr>
            <a:xfrm>
              <a:off x="1829180" y="2057780"/>
              <a:ext cx="0" cy="2971800"/>
            </a:xfrm>
            <a:custGeom>
              <a:avLst/>
              <a:gdLst/>
              <a:ahLst/>
              <a:cxnLst/>
              <a:rect l="l" t="t" r="r" b="b"/>
              <a:pathLst>
                <a:path h="2971800">
                  <a:moveTo>
                    <a:pt x="0" y="0"/>
                  </a:moveTo>
                  <a:lnTo>
                    <a:pt x="0" y="29718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580" y="4115180"/>
              <a:ext cx="7162800" cy="0"/>
            </a:xfrm>
            <a:custGeom>
              <a:avLst/>
              <a:gdLst/>
              <a:ahLst/>
              <a:cxnLst/>
              <a:rect l="l" t="t" r="r" b="b"/>
              <a:pathLst>
                <a:path w="7162800">
                  <a:moveTo>
                    <a:pt x="0" y="0"/>
                  </a:moveTo>
                  <a:lnTo>
                    <a:pt x="71628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33875" y="3009264"/>
              <a:ext cx="19050" cy="1106170"/>
            </a:xfrm>
            <a:custGeom>
              <a:avLst/>
              <a:gdLst/>
              <a:ahLst/>
              <a:cxnLst/>
              <a:rect l="l" t="t" r="r" b="b"/>
              <a:pathLst>
                <a:path w="19050" h="1106170">
                  <a:moveTo>
                    <a:pt x="0" y="1106169"/>
                  </a:moveTo>
                  <a:lnTo>
                    <a:pt x="19050" y="1106169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1061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5300" y="2933700"/>
              <a:ext cx="76200" cy="762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29180" y="2972180"/>
              <a:ext cx="4419600" cy="0"/>
            </a:xfrm>
            <a:custGeom>
              <a:avLst/>
              <a:gdLst/>
              <a:ahLst/>
              <a:cxnLst/>
              <a:rect l="l" t="t" r="r" b="b"/>
              <a:pathLst>
                <a:path w="4419600">
                  <a:moveTo>
                    <a:pt x="0" y="0"/>
                  </a:moveTo>
                  <a:lnTo>
                    <a:pt x="44196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96847" y="2816097"/>
            <a:ext cx="463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Times New Roman"/>
                <a:cs typeface="Times New Roman"/>
              </a:rPr>
              <a:t>f</a:t>
            </a:r>
            <a:r>
              <a:rPr sz="1800" spc="-10" dirty="0">
                <a:latin typeface="Times New Roman"/>
                <a:cs typeface="Times New Roman"/>
              </a:rPr>
              <a:t>(</a:t>
            </a: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spc="-15" baseline="-13888" dirty="0">
                <a:latin typeface="Times New Roman"/>
                <a:cs typeface="Times New Roman"/>
              </a:rPr>
              <a:t>0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93590" y="3325367"/>
            <a:ext cx="218567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397635" algn="l"/>
                <a:tab pos="1717675" algn="l"/>
              </a:tabLst>
            </a:pPr>
            <a:r>
              <a:rPr sz="2300" i="1" dirty="0">
                <a:latin typeface="Times New Roman"/>
                <a:cs typeface="Times New Roman"/>
              </a:rPr>
              <a:t>f</a:t>
            </a:r>
            <a:r>
              <a:rPr sz="2300" i="1" spc="39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(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i="1" dirty="0">
                <a:latin typeface="Times New Roman"/>
                <a:cs typeface="Times New Roman"/>
              </a:rPr>
              <a:t>x</a:t>
            </a:r>
            <a:r>
              <a:rPr sz="2300" i="1" spc="-10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)</a:t>
            </a:r>
            <a:r>
              <a:rPr sz="2300" spc="5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δ(</a:t>
            </a:r>
            <a:r>
              <a:rPr sz="2300" spc="300" dirty="0">
                <a:latin typeface="Times New Roman"/>
                <a:cs typeface="Times New Roman"/>
              </a:rPr>
              <a:t> </a:t>
            </a:r>
            <a:r>
              <a:rPr sz="2300" i="1" spc="-50" dirty="0">
                <a:latin typeface="Times New Roman"/>
                <a:cs typeface="Times New Roman"/>
              </a:rPr>
              <a:t>x</a:t>
            </a:r>
            <a:r>
              <a:rPr sz="2300" i="1" dirty="0">
                <a:latin typeface="Times New Roman"/>
                <a:cs typeface="Times New Roman"/>
              </a:rPr>
              <a:t>	</a:t>
            </a:r>
            <a:r>
              <a:rPr sz="2300" spc="-50" dirty="0">
                <a:latin typeface="Symbol"/>
                <a:cs typeface="Symbol"/>
              </a:rPr>
              <a:t></a:t>
            </a:r>
            <a:r>
              <a:rPr sz="2300" dirty="0">
                <a:latin typeface="Times New Roman"/>
                <a:cs typeface="Times New Roman"/>
              </a:rPr>
              <a:t>	</a:t>
            </a:r>
            <a:r>
              <a:rPr sz="2300" i="1" spc="-20" dirty="0">
                <a:latin typeface="Times New Roman"/>
                <a:cs typeface="Times New Roman"/>
              </a:rPr>
              <a:t>x</a:t>
            </a:r>
            <a:r>
              <a:rPr sz="2300" i="1" spc="-229" dirty="0">
                <a:latin typeface="Times New Roman"/>
                <a:cs typeface="Times New Roman"/>
              </a:rPr>
              <a:t> </a:t>
            </a:r>
            <a:r>
              <a:rPr sz="2025" baseline="-24691" dirty="0">
                <a:latin typeface="Times New Roman"/>
                <a:cs typeface="Times New Roman"/>
              </a:rPr>
              <a:t>0</a:t>
            </a:r>
            <a:r>
              <a:rPr sz="2025" spc="352" baseline="-24691" dirty="0">
                <a:latin typeface="Times New Roman"/>
                <a:cs typeface="Times New Roman"/>
              </a:rPr>
              <a:t> </a:t>
            </a:r>
            <a:r>
              <a:rPr sz="2300" spc="-50" dirty="0">
                <a:latin typeface="Times New Roman"/>
                <a:cs typeface="Times New Roman"/>
              </a:rPr>
              <a:t>)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8685" y="4414011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i="1" spc="-175" dirty="0">
                <a:latin typeface="Times New Roman"/>
                <a:cs typeface="Times New Roman"/>
              </a:rPr>
              <a:t> </a:t>
            </a:r>
            <a:r>
              <a:rPr sz="1575" spc="-75" baseline="-21164" dirty="0">
                <a:latin typeface="Times New Roman"/>
                <a:cs typeface="Times New Roman"/>
              </a:rPr>
              <a:t>0</a:t>
            </a:r>
            <a:endParaRPr sz="1575" baseline="-2116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8423" y="0"/>
            <a:ext cx="5599430" cy="1384300"/>
            <a:chOff x="1868423" y="0"/>
            <a:chExt cx="5599430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4975" y="260604"/>
              <a:ext cx="1834133" cy="499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8495" y="0"/>
              <a:ext cx="841248" cy="7749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9183" y="0"/>
              <a:ext cx="1066800" cy="7749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5423" y="0"/>
              <a:ext cx="841248" cy="774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6111" y="0"/>
              <a:ext cx="2590799" cy="7749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8423" y="560831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70683" y="16255"/>
            <a:ext cx="4922520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92100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Lowpass </a:t>
            </a:r>
            <a:r>
              <a:rPr sz="4000" u="none" spc="-20" dirty="0"/>
              <a:t>Spectral</a:t>
            </a:r>
            <a:r>
              <a:rPr sz="4000" u="none" spc="-204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1921764" y="3660647"/>
            <a:ext cx="6844030" cy="0"/>
          </a:xfrm>
          <a:custGeom>
            <a:avLst/>
            <a:gdLst/>
            <a:ahLst/>
            <a:cxnLst/>
            <a:rect l="l" t="t" r="r" b="b"/>
            <a:pathLst>
              <a:path w="6844030">
                <a:moveTo>
                  <a:pt x="0" y="0"/>
                </a:moveTo>
                <a:lnTo>
                  <a:pt x="684352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8095" y="1207770"/>
            <a:ext cx="47193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3475" indent="-112077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133475" algn="l"/>
                <a:tab pos="3808095" algn="l"/>
                <a:tab pos="4265295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Solving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get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150" spc="-37" baseline="-3968" dirty="0">
                <a:latin typeface="Times New Roman"/>
                <a:cs typeface="Times New Roman"/>
              </a:rPr>
              <a:t>sin</a:t>
            </a:r>
            <a:r>
              <a:rPr sz="3150" baseline="-3968" dirty="0">
                <a:latin typeface="Times New Roman"/>
                <a:cs typeface="Times New Roman"/>
              </a:rPr>
              <a:t>	</a:t>
            </a:r>
            <a:r>
              <a:rPr sz="2900" spc="-25" dirty="0">
                <a:latin typeface="Symbol"/>
                <a:cs typeface="Symbol"/>
              </a:rPr>
              <a:t></a:t>
            </a:r>
            <a:r>
              <a:rPr sz="2400" spc="-25" dirty="0">
                <a:latin typeface="Times New Roman"/>
                <a:cs typeface="Times New Roman"/>
              </a:rPr>
              <a:t>(</a:t>
            </a:r>
            <a:r>
              <a:rPr sz="2550" spc="-25" dirty="0">
                <a:latin typeface="Symbol"/>
                <a:cs typeface="Symbol"/>
              </a:rPr>
              <a:t>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30061" y="1260094"/>
            <a:ext cx="143129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6125" algn="l"/>
              </a:tabLst>
            </a:pP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135" baseline="1157" dirty="0">
                <a:latin typeface="Times New Roman"/>
                <a:cs typeface="Times New Roman"/>
              </a:rPr>
              <a:t> </a:t>
            </a:r>
            <a:r>
              <a:rPr sz="3825" spc="-52" baseline="1089" dirty="0">
                <a:latin typeface="Symbol"/>
                <a:cs typeface="Symbol"/>
              </a:rPr>
              <a:t></a:t>
            </a:r>
            <a:r>
              <a:rPr sz="2400" spc="-35" dirty="0">
                <a:latin typeface="Times New Roman"/>
                <a:cs typeface="Times New Roman"/>
              </a:rPr>
              <a:t>ˆ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-30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52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54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1335" y="1571752"/>
            <a:ext cx="3460115" cy="874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31165" algn="l"/>
                <a:tab pos="1772285" algn="l"/>
                <a:tab pos="2562225" algn="l"/>
                <a:tab pos="3421379" algn="l"/>
              </a:tabLst>
            </a:pPr>
            <a:r>
              <a:rPr sz="3825" spc="-75" baseline="-19607" dirty="0">
                <a:latin typeface="Symbol"/>
                <a:cs typeface="Symbol"/>
              </a:rPr>
              <a:t></a:t>
            </a:r>
            <a:r>
              <a:rPr sz="3825" baseline="-19607" dirty="0">
                <a:latin typeface="Times New Roman"/>
                <a:cs typeface="Times New Roman"/>
              </a:rPr>
              <a:t>	</a:t>
            </a:r>
            <a:r>
              <a:rPr sz="3600" spc="-75" baseline="-19675" dirty="0">
                <a:latin typeface="Symbol"/>
                <a:cs typeface="Symbol"/>
              </a:rPr>
              <a:t></a:t>
            </a:r>
            <a:r>
              <a:rPr sz="16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5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6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5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6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650">
              <a:latin typeface="Times New Roman"/>
              <a:cs typeface="Times New Roman"/>
            </a:endParaRPr>
          </a:p>
          <a:p>
            <a:pPr marL="626745" algn="ctr">
              <a:lnSpc>
                <a:spcPct val="100000"/>
              </a:lnSpc>
              <a:spcBef>
                <a:spcPts val="140"/>
              </a:spcBef>
            </a:pPr>
            <a:r>
              <a:rPr sz="3600" baseline="1157" dirty="0">
                <a:latin typeface="Times New Roman"/>
                <a:cs typeface="Times New Roman"/>
              </a:rPr>
              <a:t>sin</a:t>
            </a:r>
            <a:r>
              <a:rPr sz="3600" spc="487" baseline="1157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Symbol"/>
                <a:cs typeface="Symbol"/>
              </a:rPr>
              <a:t></a:t>
            </a:r>
            <a:r>
              <a:rPr sz="3600" baseline="1157" dirty="0">
                <a:latin typeface="Times New Roman"/>
                <a:cs typeface="Times New Roman"/>
              </a:rPr>
              <a:t>(</a:t>
            </a:r>
            <a:r>
              <a:rPr sz="3825" baseline="1089" dirty="0">
                <a:latin typeface="Symbol"/>
                <a:cs typeface="Symbol"/>
              </a:rPr>
              <a:t></a:t>
            </a:r>
            <a:r>
              <a:rPr sz="3825" spc="-97" baseline="1089" dirty="0">
                <a:latin typeface="Times New Roman"/>
                <a:cs typeface="Times New Roman"/>
              </a:rPr>
              <a:t> </a:t>
            </a:r>
            <a:r>
              <a:rPr sz="2475" i="1" baseline="-18518" dirty="0">
                <a:latin typeface="Times New Roman"/>
                <a:cs typeface="Times New Roman"/>
              </a:rPr>
              <a:t>c</a:t>
            </a:r>
            <a:r>
              <a:rPr sz="2475" i="1" spc="172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Symbol"/>
                <a:cs typeface="Symbol"/>
              </a:rPr>
              <a:t></a:t>
            </a:r>
            <a:r>
              <a:rPr sz="3600" spc="300" baseline="1157" dirty="0">
                <a:latin typeface="Times New Roman"/>
                <a:cs typeface="Times New Roman"/>
              </a:rPr>
              <a:t> </a:t>
            </a:r>
            <a:r>
              <a:rPr sz="3825" baseline="1089" dirty="0">
                <a:latin typeface="Symbol"/>
                <a:cs typeface="Symbol"/>
              </a:rPr>
              <a:t>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2475" i="1" baseline="-18518" dirty="0">
                <a:latin typeface="Times New Roman"/>
                <a:cs typeface="Times New Roman"/>
              </a:rPr>
              <a:t>c</a:t>
            </a:r>
            <a:r>
              <a:rPr sz="2475" i="1" spc="247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4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89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179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1745" y="2438907"/>
            <a:ext cx="758888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u="heavy" dirty="0">
                <a:solidFill>
                  <a:srgbClr val="006600"/>
                </a:solidFill>
                <a:uFill>
                  <a:solidFill>
                    <a:srgbClr val="006600"/>
                  </a:solidFill>
                </a:uFill>
                <a:latin typeface="Times New Roman"/>
                <a:cs typeface="Times New Roman"/>
              </a:rPr>
              <a:t>Example</a:t>
            </a:r>
            <a:r>
              <a:rPr sz="3200" spc="-11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-</a:t>
            </a:r>
            <a:r>
              <a:rPr sz="3200" spc="-165" dirty="0"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Consider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lowpass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digital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1650" y="3406140"/>
            <a:ext cx="129730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5" dirty="0">
                <a:latin typeface="Times New Roman"/>
                <a:cs typeface="Times New Roman"/>
              </a:rPr>
              <a:t> </a:t>
            </a:r>
            <a:r>
              <a:rPr sz="2475" i="1" baseline="-20202" dirty="0">
                <a:latin typeface="Times New Roman"/>
                <a:cs typeface="Times New Roman"/>
              </a:rPr>
              <a:t>L</a:t>
            </a:r>
            <a:r>
              <a:rPr sz="2475" i="1" spc="322" baseline="-20202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6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)</a:t>
            </a:r>
            <a:r>
              <a:rPr sz="2350" spc="38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6661" y="3183381"/>
            <a:ext cx="25704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56335" algn="l"/>
                <a:tab pos="1833880" algn="l"/>
              </a:tabLst>
            </a:pP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6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.0662</a:t>
            </a:r>
            <a:r>
              <a:rPr sz="2350" dirty="0">
                <a:latin typeface="Times New Roman"/>
                <a:cs typeface="Times New Roman"/>
              </a:rPr>
              <a:t>	(1</a:t>
            </a:r>
            <a:r>
              <a:rPr sz="2350" spc="8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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3525" i="1" baseline="1182" dirty="0">
                <a:latin typeface="Times New Roman"/>
                <a:cs typeface="Times New Roman"/>
              </a:rPr>
              <a:t>z</a:t>
            </a:r>
            <a:r>
              <a:rPr sz="3525" i="1" spc="-37" baseline="1182" dirty="0">
                <a:latin typeface="Times New Roman"/>
                <a:cs typeface="Times New Roman"/>
              </a:rPr>
              <a:t> </a:t>
            </a:r>
            <a:r>
              <a:rPr sz="2325" baseline="25089" dirty="0">
                <a:latin typeface="Symbol"/>
                <a:cs typeface="Symbol"/>
              </a:rPr>
              <a:t></a:t>
            </a:r>
            <a:r>
              <a:rPr sz="2325" baseline="25089" dirty="0">
                <a:latin typeface="Times New Roman"/>
                <a:cs typeface="Times New Roman"/>
              </a:rPr>
              <a:t>1</a:t>
            </a:r>
            <a:r>
              <a:rPr sz="2325" spc="179" baseline="25089" dirty="0">
                <a:latin typeface="Times New Roman"/>
                <a:cs typeface="Times New Roman"/>
              </a:rPr>
              <a:t> </a:t>
            </a:r>
            <a:r>
              <a:rPr sz="3525" spc="-15" baseline="1182" dirty="0">
                <a:latin typeface="Times New Roman"/>
                <a:cs typeface="Times New Roman"/>
              </a:rPr>
              <a:t>)</a:t>
            </a:r>
            <a:r>
              <a:rPr sz="3525" spc="-419" baseline="1182" dirty="0">
                <a:latin typeface="Times New Roman"/>
                <a:cs typeface="Times New Roman"/>
              </a:rPr>
              <a:t> </a:t>
            </a:r>
            <a:r>
              <a:rPr sz="2325" spc="-75" baseline="25089" dirty="0">
                <a:latin typeface="Times New Roman"/>
                <a:cs typeface="Times New Roman"/>
              </a:rPr>
              <a:t>3</a:t>
            </a:r>
            <a:endParaRPr sz="2325" baseline="25089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90517" y="3528821"/>
            <a:ext cx="264477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4270" algn="l"/>
              </a:tabLst>
            </a:pP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2475" spc="-37" baseline="1683" dirty="0">
                <a:latin typeface="Symbol"/>
                <a:cs typeface="Symbol"/>
              </a:rPr>
              <a:t></a:t>
            </a:r>
            <a:r>
              <a:rPr sz="2475" spc="-37" baseline="1683" dirty="0">
                <a:latin typeface="Times New Roman"/>
                <a:cs typeface="Times New Roman"/>
              </a:rPr>
              <a:t>1</a:t>
            </a:r>
            <a:endParaRPr sz="2475" baseline="168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78368" y="3522726"/>
            <a:ext cx="29337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Symbol"/>
                <a:cs typeface="Symbol"/>
              </a:rPr>
              <a:t></a:t>
            </a:r>
            <a:r>
              <a:rPr sz="1650" spc="-3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17700" y="3771646"/>
            <a:ext cx="682752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5780" algn="l"/>
                <a:tab pos="2273935" algn="l"/>
                <a:tab pos="3034030" algn="l"/>
                <a:tab pos="4197985" algn="l"/>
                <a:tab pos="4741545" algn="l"/>
                <a:tab pos="5049520" algn="l"/>
                <a:tab pos="6186805" algn="l"/>
                <a:tab pos="6714490" algn="l"/>
              </a:tabLst>
            </a:pPr>
            <a:r>
              <a:rPr sz="2350" dirty="0">
                <a:latin typeface="Times New Roman"/>
                <a:cs typeface="Times New Roman"/>
              </a:rPr>
              <a:t>(1</a:t>
            </a:r>
            <a:r>
              <a:rPr sz="2350" spc="9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</a:t>
            </a:r>
            <a:r>
              <a:rPr sz="2350" spc="3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-14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.2593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z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20" dirty="0">
                <a:latin typeface="Times New Roman"/>
                <a:cs typeface="Times New Roman"/>
              </a:rPr>
              <a:t>)(</a:t>
            </a:r>
            <a:r>
              <a:rPr sz="2350" spc="-36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8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</a:t>
            </a:r>
            <a:r>
              <a:rPr sz="2350" dirty="0">
                <a:latin typeface="Times New Roman"/>
                <a:cs typeface="Times New Roman"/>
              </a:rPr>
              <a:t>	0</a:t>
            </a:r>
            <a:r>
              <a:rPr sz="2350" spc="-15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.6763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z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</a:t>
            </a:r>
            <a:r>
              <a:rPr sz="2350" dirty="0">
                <a:latin typeface="Times New Roman"/>
                <a:cs typeface="Times New Roman"/>
              </a:rPr>
              <a:t>	0</a:t>
            </a:r>
            <a:r>
              <a:rPr sz="2350" spc="-17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.3917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z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4286" y="4193285"/>
            <a:ext cx="6656705" cy="251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100"/>
              </a:spcBef>
              <a:tabLst>
                <a:tab pos="580580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which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has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passband</a:t>
            </a:r>
            <a:r>
              <a:rPr sz="3200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dc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-17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.25</a:t>
            </a:r>
            <a:r>
              <a:rPr sz="2350" spc="110" dirty="0">
                <a:latin typeface="Times New Roman"/>
                <a:cs typeface="Times New Roman"/>
              </a:rPr>
              <a:t> </a:t>
            </a:r>
            <a:r>
              <a:rPr sz="2450" spc="-50" dirty="0">
                <a:latin typeface="Symbol"/>
                <a:cs typeface="Symbol"/>
              </a:rPr>
              <a:t></a:t>
            </a:r>
            <a:endParaRPr sz="2450">
              <a:latin typeface="Symbol"/>
              <a:cs typeface="Symbol"/>
            </a:endParaRPr>
          </a:p>
          <a:p>
            <a:pPr marL="356870">
              <a:lnSpc>
                <a:spcPct val="100000"/>
              </a:lnSpc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0.5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dB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ripple</a:t>
            </a:r>
            <a:endParaRPr sz="3200">
              <a:latin typeface="Times New Roman"/>
              <a:cs typeface="Times New Roman"/>
            </a:endParaRPr>
          </a:p>
          <a:p>
            <a:pPr marL="356870" marR="269240" indent="-344805">
              <a:lnSpc>
                <a:spcPts val="3800"/>
              </a:lnSpc>
              <a:spcBef>
                <a:spcPts val="1019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spc="-10" dirty="0">
                <a:solidFill>
                  <a:srgbClr val="C0504D"/>
                </a:solidFill>
                <a:latin typeface="Times New Roman"/>
                <a:cs typeface="Times New Roman"/>
              </a:rPr>
              <a:t>Redesign</a:t>
            </a:r>
            <a:r>
              <a:rPr sz="3200" spc="-15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the</a:t>
            </a:r>
            <a:r>
              <a:rPr sz="3200" spc="-12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above</a:t>
            </a:r>
            <a:r>
              <a:rPr sz="3200" spc="-15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filter</a:t>
            </a:r>
            <a:r>
              <a:rPr sz="3200" spc="-15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to</a:t>
            </a:r>
            <a:r>
              <a:rPr sz="3200" spc="-90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move</a:t>
            </a:r>
            <a:r>
              <a:rPr sz="3200" spc="-8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C0504D"/>
                </a:solidFill>
                <a:latin typeface="Times New Roman"/>
                <a:cs typeface="Times New Roman"/>
              </a:rPr>
              <a:t>the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passband</a:t>
            </a:r>
            <a:r>
              <a:rPr sz="3200" spc="-16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edge</a:t>
            </a:r>
            <a:r>
              <a:rPr sz="3200" spc="-16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C0504D"/>
                </a:solidFill>
                <a:latin typeface="Times New Roman"/>
                <a:cs typeface="Times New Roman"/>
              </a:rPr>
              <a:t>to</a:t>
            </a:r>
            <a:endParaRPr sz="3200">
              <a:latin typeface="Times New Roman"/>
              <a:cs typeface="Times New Roman"/>
            </a:endParaRPr>
          </a:p>
          <a:p>
            <a:pPr marL="3681095">
              <a:lnSpc>
                <a:spcPct val="100000"/>
              </a:lnSpc>
              <a:spcBef>
                <a:spcPts val="334"/>
              </a:spcBef>
            </a:pP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-18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.</a:t>
            </a:r>
            <a:r>
              <a:rPr sz="2350" spc="-36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35</a:t>
            </a:r>
            <a:r>
              <a:rPr sz="2350" spc="-15" dirty="0">
                <a:latin typeface="Times New Roman"/>
                <a:cs typeface="Times New Roman"/>
              </a:rPr>
              <a:t> </a:t>
            </a:r>
            <a:r>
              <a:rPr sz="2450" spc="-50" dirty="0">
                <a:latin typeface="Symbol"/>
                <a:cs typeface="Symbol"/>
              </a:rPr>
              <a:t>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38871" y="4196333"/>
            <a:ext cx="7410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8423" y="0"/>
            <a:ext cx="5599430" cy="1384300"/>
            <a:chOff x="1868423" y="0"/>
            <a:chExt cx="5599430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4975" y="260604"/>
              <a:ext cx="1834133" cy="499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8495" y="0"/>
              <a:ext cx="841248" cy="7749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9183" y="0"/>
              <a:ext cx="1066800" cy="7749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5423" y="0"/>
              <a:ext cx="841248" cy="774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6111" y="0"/>
              <a:ext cx="2590799" cy="7749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8423" y="560831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73732" y="22351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9560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Lowpass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3473958" y="2068067"/>
            <a:ext cx="1717039" cy="0"/>
          </a:xfrm>
          <a:custGeom>
            <a:avLst/>
            <a:gdLst/>
            <a:ahLst/>
            <a:cxnLst/>
            <a:rect l="l" t="t" r="r" b="b"/>
            <a:pathLst>
              <a:path w="1717039">
                <a:moveTo>
                  <a:pt x="0" y="0"/>
                </a:moveTo>
                <a:lnTo>
                  <a:pt x="171678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0145" y="1216152"/>
            <a:ext cx="6145530" cy="1318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ts val="3710"/>
              </a:lnSpc>
              <a:spcBef>
                <a:spcPts val="100"/>
              </a:spcBef>
              <a:buFont typeface="Arial MT"/>
              <a:buChar char="•"/>
              <a:tabLst>
                <a:tab pos="385445" algn="l"/>
              </a:tabLst>
            </a:pP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Here</a:t>
            </a:r>
            <a:endParaRPr sz="3200">
              <a:latin typeface="Times New Roman"/>
              <a:cs typeface="Times New Roman"/>
            </a:endParaRPr>
          </a:p>
          <a:p>
            <a:pPr marL="1836420">
              <a:lnSpc>
                <a:spcPts val="2870"/>
              </a:lnSpc>
              <a:tabLst>
                <a:tab pos="2226945" algn="l"/>
                <a:tab pos="2531745" algn="l"/>
                <a:tab pos="3440429" algn="l"/>
                <a:tab pos="4635500" algn="l"/>
                <a:tab pos="4944110" algn="l"/>
              </a:tabLst>
            </a:pPr>
            <a:r>
              <a:rPr sz="3750" spc="-75" baseline="2222" dirty="0">
                <a:latin typeface="Symbol"/>
                <a:cs typeface="Symbol"/>
              </a:rPr>
              <a:t></a:t>
            </a:r>
            <a:r>
              <a:rPr sz="3750" baseline="2222" dirty="0">
                <a:latin typeface="Times New Roman"/>
                <a:cs typeface="Times New Roman"/>
              </a:rPr>
              <a:t>	</a:t>
            </a:r>
            <a:r>
              <a:rPr sz="3525" spc="-75" baseline="3546" dirty="0">
                <a:latin typeface="Symbol"/>
                <a:cs typeface="Symbol"/>
              </a:rPr>
              <a:t></a:t>
            </a:r>
            <a:r>
              <a:rPr sz="3525" baseline="3546" dirty="0">
                <a:latin typeface="Times New Roman"/>
                <a:cs typeface="Times New Roman"/>
              </a:rPr>
              <a:t>	</a:t>
            </a:r>
            <a:r>
              <a:rPr sz="3525" baseline="3546" dirty="0">
                <a:latin typeface="Symbol"/>
                <a:cs typeface="Symbol"/>
              </a:rPr>
              <a:t></a:t>
            </a:r>
            <a:r>
              <a:rPr sz="3525" spc="442" baseline="3546" dirty="0">
                <a:latin typeface="Times New Roman"/>
                <a:cs typeface="Times New Roman"/>
              </a:rPr>
              <a:t> </a:t>
            </a:r>
            <a:r>
              <a:rPr sz="3525" spc="-30" baseline="29550" dirty="0">
                <a:latin typeface="Times New Roman"/>
                <a:cs typeface="Times New Roman"/>
              </a:rPr>
              <a:t>sin(</a:t>
            </a:r>
            <a:r>
              <a:rPr sz="3525" baseline="29550" dirty="0">
                <a:latin typeface="Times New Roman"/>
                <a:cs typeface="Times New Roman"/>
              </a:rPr>
              <a:t>	</a:t>
            </a:r>
            <a:r>
              <a:rPr sz="3525" baseline="37825" dirty="0">
                <a:latin typeface="Times New Roman"/>
                <a:cs typeface="Times New Roman"/>
              </a:rPr>
              <a:t>0</a:t>
            </a:r>
            <a:r>
              <a:rPr sz="3525" spc="-277" baseline="37825" dirty="0">
                <a:latin typeface="Times New Roman"/>
                <a:cs typeface="Times New Roman"/>
              </a:rPr>
              <a:t> </a:t>
            </a:r>
            <a:r>
              <a:rPr sz="3525" baseline="37825" dirty="0">
                <a:latin typeface="Times New Roman"/>
                <a:cs typeface="Times New Roman"/>
              </a:rPr>
              <a:t>.05</a:t>
            </a:r>
            <a:r>
              <a:rPr sz="3525" spc="22" baseline="37825" dirty="0">
                <a:latin typeface="Times New Roman"/>
                <a:cs typeface="Times New Roman"/>
              </a:rPr>
              <a:t> </a:t>
            </a:r>
            <a:r>
              <a:rPr sz="3750" baseline="35555" dirty="0">
                <a:latin typeface="Symbol"/>
                <a:cs typeface="Symbol"/>
              </a:rPr>
              <a:t></a:t>
            </a:r>
            <a:r>
              <a:rPr sz="3750" spc="502" baseline="35555" dirty="0">
                <a:latin typeface="Times New Roman"/>
                <a:cs typeface="Times New Roman"/>
              </a:rPr>
              <a:t> </a:t>
            </a:r>
            <a:r>
              <a:rPr sz="3525" spc="-75" baseline="37825" dirty="0">
                <a:latin typeface="Times New Roman"/>
                <a:cs typeface="Times New Roman"/>
              </a:rPr>
              <a:t>)</a:t>
            </a:r>
            <a:r>
              <a:rPr sz="3525" baseline="37825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472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0</a:t>
            </a:r>
            <a:r>
              <a:rPr sz="3525" spc="-209" baseline="1182" dirty="0">
                <a:latin typeface="Times New Roman"/>
                <a:cs typeface="Times New Roman"/>
              </a:rPr>
              <a:t> </a:t>
            </a:r>
            <a:r>
              <a:rPr sz="3525" spc="-15" baseline="1182" dirty="0">
                <a:latin typeface="Times New Roman"/>
                <a:cs typeface="Times New Roman"/>
              </a:rPr>
              <a:t>.1934</a:t>
            </a:r>
            <a:endParaRPr sz="3525" baseline="1182">
              <a:latin typeface="Times New Roman"/>
              <a:cs typeface="Times New Roman"/>
            </a:endParaRPr>
          </a:p>
          <a:p>
            <a:pPr marL="2898140">
              <a:lnSpc>
                <a:spcPct val="100000"/>
              </a:lnSpc>
              <a:spcBef>
                <a:spcPts val="600"/>
              </a:spcBef>
              <a:tabLst>
                <a:tab pos="4217670" algn="l"/>
              </a:tabLst>
            </a:pPr>
            <a:r>
              <a:rPr sz="2350" dirty="0">
                <a:latin typeface="Times New Roman"/>
                <a:cs typeface="Times New Roman"/>
              </a:rPr>
              <a:t>sin(</a:t>
            </a:r>
            <a:r>
              <a:rPr sz="2350" spc="29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-229" dirty="0">
                <a:latin typeface="Times New Roman"/>
                <a:cs typeface="Times New Roman"/>
              </a:rPr>
              <a:t> </a:t>
            </a:r>
            <a:r>
              <a:rPr sz="2350" spc="-25" dirty="0">
                <a:latin typeface="Times New Roman"/>
                <a:cs typeface="Times New Roman"/>
              </a:rPr>
              <a:t>.3</a:t>
            </a:r>
            <a:r>
              <a:rPr sz="2500" spc="-25" dirty="0">
                <a:latin typeface="Symbol"/>
                <a:cs typeface="Symbol"/>
              </a:rPr>
              <a:t>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245" y="2519171"/>
            <a:ext cx="1428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FF0000"/>
                </a:solidFill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5972" y="2839211"/>
            <a:ext cx="751903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Hence,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desired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32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transfer</a:t>
            </a:r>
            <a:r>
              <a:rPr sz="32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02126" y="3530853"/>
            <a:ext cx="574675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25" i="1" baseline="1182" dirty="0">
                <a:latin typeface="Times New Roman"/>
                <a:cs typeface="Times New Roman"/>
              </a:rPr>
              <a:t>z</a:t>
            </a:r>
            <a:r>
              <a:rPr sz="2350" dirty="0">
                <a:latin typeface="Times New Roman"/>
                <a:cs typeface="Times New Roman"/>
              </a:rPr>
              <a:t>ˆ</a:t>
            </a:r>
            <a:r>
              <a:rPr sz="3525" baseline="1182" dirty="0">
                <a:latin typeface="Times New Roman"/>
                <a:cs typeface="Times New Roman"/>
              </a:rPr>
              <a:t>)</a:t>
            </a:r>
            <a:r>
              <a:rPr sz="3525" spc="-104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Symbol"/>
                <a:cs typeface="Symbol"/>
              </a:rPr>
              <a:t></a:t>
            </a:r>
            <a:endParaRPr sz="3525" baseline="1182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50285" y="3568953"/>
            <a:ext cx="2953385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1464945" algn="l"/>
              </a:tabLst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-25" dirty="0">
                <a:latin typeface="Times New Roman"/>
                <a:cs typeface="Times New Roman"/>
              </a:rPr>
              <a:t> </a:t>
            </a:r>
            <a:r>
              <a:rPr sz="2400" i="1" baseline="-19097" dirty="0">
                <a:latin typeface="Times New Roman"/>
                <a:cs typeface="Times New Roman"/>
              </a:rPr>
              <a:t>D</a:t>
            </a:r>
            <a:r>
              <a:rPr sz="2400" i="1" spc="585" baseline="-19097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(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-20" dirty="0">
                <a:latin typeface="Times New Roman"/>
                <a:cs typeface="Times New Roman"/>
              </a:rPr>
              <a:t> </a:t>
            </a:r>
            <a:r>
              <a:rPr sz="2400" i="1" baseline="-19097" dirty="0">
                <a:latin typeface="Times New Roman"/>
                <a:cs typeface="Times New Roman"/>
              </a:rPr>
              <a:t>L</a:t>
            </a:r>
            <a:r>
              <a:rPr sz="2400" i="1" spc="300" baseline="-19097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7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6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)</a:t>
            </a:r>
            <a:r>
              <a:rPr sz="2350" spc="400" dirty="0">
                <a:latin typeface="Times New Roman"/>
                <a:cs typeface="Times New Roman"/>
              </a:rPr>
              <a:t> </a:t>
            </a:r>
            <a:r>
              <a:rPr sz="2400" i="1" baseline="-20833" dirty="0">
                <a:latin typeface="Times New Roman"/>
                <a:cs typeface="Times New Roman"/>
              </a:rPr>
              <a:t>z</a:t>
            </a:r>
            <a:r>
              <a:rPr sz="2400" i="1" spc="-82" baseline="-20833" dirty="0">
                <a:latin typeface="Times New Roman"/>
                <a:cs typeface="Times New Roman"/>
              </a:rPr>
              <a:t> </a:t>
            </a:r>
            <a:r>
              <a:rPr sz="1350" baseline="6172" dirty="0">
                <a:latin typeface="Symbol"/>
                <a:cs typeface="Symbol"/>
              </a:rPr>
              <a:t></a:t>
            </a:r>
            <a:r>
              <a:rPr sz="1350" baseline="6172" dirty="0">
                <a:latin typeface="Times New Roman"/>
                <a:cs typeface="Times New Roman"/>
              </a:rPr>
              <a:t>1</a:t>
            </a:r>
            <a:r>
              <a:rPr sz="1350" spc="104" baseline="6172" dirty="0">
                <a:latin typeface="Times New Roman"/>
                <a:cs typeface="Times New Roman"/>
              </a:rPr>
              <a:t> </a:t>
            </a:r>
            <a:r>
              <a:rPr sz="2400" spc="-75" baseline="-20833" dirty="0">
                <a:latin typeface="Symbol"/>
                <a:cs typeface="Symbol"/>
              </a:rPr>
              <a:t></a:t>
            </a:r>
            <a:endParaRPr sz="2400" baseline="-20833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72632" y="3617214"/>
            <a:ext cx="11861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baseline="1736" dirty="0">
                <a:latin typeface="Times New Roman"/>
                <a:cs typeface="Times New Roman"/>
              </a:rPr>
              <a:t>z</a:t>
            </a:r>
            <a:r>
              <a:rPr sz="1600" dirty="0">
                <a:latin typeface="Times New Roman"/>
                <a:cs typeface="Times New Roman"/>
              </a:rPr>
              <a:t>ˆ</a:t>
            </a:r>
            <a:r>
              <a:rPr sz="1350" baseline="55555" dirty="0">
                <a:latin typeface="Symbol"/>
                <a:cs typeface="Symbol"/>
              </a:rPr>
              <a:t></a:t>
            </a:r>
            <a:r>
              <a:rPr sz="1350" baseline="55555" dirty="0">
                <a:latin typeface="Times New Roman"/>
                <a:cs typeface="Times New Roman"/>
              </a:rPr>
              <a:t>1</a:t>
            </a:r>
            <a:r>
              <a:rPr sz="1350" spc="52" baseline="55555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Symbol"/>
                <a:cs typeface="Symbol"/>
              </a:rPr>
              <a:t></a:t>
            </a:r>
            <a:r>
              <a:rPr sz="2400" spc="337" baseline="1736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Times New Roman"/>
                <a:cs typeface="Times New Roman"/>
              </a:rPr>
              <a:t>0</a:t>
            </a:r>
            <a:r>
              <a:rPr sz="2400" spc="104" baseline="1736" dirty="0">
                <a:latin typeface="Times New Roman"/>
                <a:cs typeface="Times New Roman"/>
              </a:rPr>
              <a:t> </a:t>
            </a:r>
            <a:r>
              <a:rPr sz="2400" spc="-15" baseline="1736" dirty="0">
                <a:latin typeface="Times New Roman"/>
                <a:cs typeface="Times New Roman"/>
              </a:rPr>
              <a:t>.1934</a:t>
            </a:r>
            <a:endParaRPr sz="2400" baseline="1736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09894" y="3989070"/>
            <a:ext cx="9353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-2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.1934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93966" y="3860291"/>
            <a:ext cx="3365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30" baseline="-27777" dirty="0">
                <a:latin typeface="Times New Roman"/>
                <a:cs typeface="Times New Roman"/>
              </a:rPr>
              <a:t>z</a:t>
            </a:r>
            <a:r>
              <a:rPr sz="2400" spc="-30" baseline="-29513" dirty="0">
                <a:latin typeface="Times New Roman"/>
                <a:cs typeface="Times New Roman"/>
              </a:rPr>
              <a:t>ˆ</a:t>
            </a:r>
            <a:r>
              <a:rPr sz="900" spc="-20" dirty="0">
                <a:latin typeface="Symbol"/>
                <a:cs typeface="Symbol"/>
              </a:rPr>
              <a:t></a:t>
            </a:r>
            <a:r>
              <a:rPr sz="900" spc="-2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94989" y="4588002"/>
            <a:ext cx="114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48177" y="5018023"/>
            <a:ext cx="25590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spc="-25" dirty="0">
                <a:latin typeface="Times New Roman"/>
                <a:cs typeface="Times New Roman"/>
              </a:rPr>
              <a:t>10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45129" y="5445252"/>
            <a:ext cx="257810" cy="678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spc="-25" dirty="0">
                <a:latin typeface="Times New Roman"/>
                <a:cs typeface="Times New Roman"/>
              </a:rPr>
              <a:t>20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spc="-25" dirty="0">
                <a:latin typeface="Times New Roman"/>
                <a:cs typeface="Times New Roman"/>
              </a:rPr>
              <a:t>30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45129" y="6275832"/>
            <a:ext cx="355600" cy="408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05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-</a:t>
            </a:r>
            <a:r>
              <a:rPr sz="1400" spc="-25" dirty="0">
                <a:latin typeface="Times New Roman"/>
                <a:cs typeface="Times New Roman"/>
              </a:rPr>
              <a:t>40</a:t>
            </a:r>
            <a:endParaRPr sz="1400">
              <a:latin typeface="Times New Roman"/>
              <a:cs typeface="Times New Roman"/>
            </a:endParaRPr>
          </a:p>
          <a:p>
            <a:pPr marL="254000">
              <a:lnSpc>
                <a:spcPts val="1505"/>
              </a:lnSpc>
            </a:pPr>
            <a:r>
              <a:rPr sz="1400" spc="-5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04590" y="6445250"/>
            <a:ext cx="2419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0.2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90059" y="6445250"/>
            <a:ext cx="2419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0.4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72228" y="6445250"/>
            <a:ext cx="2419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0.6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57952" y="6445250"/>
            <a:ext cx="2419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0.8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10478" y="6445250"/>
            <a:ext cx="114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038850" y="3932682"/>
            <a:ext cx="1393190" cy="0"/>
          </a:xfrm>
          <a:custGeom>
            <a:avLst/>
            <a:gdLst/>
            <a:ahLst/>
            <a:cxnLst/>
            <a:rect l="l" t="t" r="r" b="b"/>
            <a:pathLst>
              <a:path w="1393190">
                <a:moveTo>
                  <a:pt x="0" y="0"/>
                </a:moveTo>
                <a:lnTo>
                  <a:pt x="139293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10021" y="3531108"/>
            <a:ext cx="0" cy="441959"/>
          </a:xfrm>
          <a:custGeom>
            <a:avLst/>
            <a:gdLst/>
            <a:ahLst/>
            <a:cxnLst/>
            <a:rect l="l" t="t" r="r" b="b"/>
            <a:pathLst>
              <a:path h="441960">
                <a:moveTo>
                  <a:pt x="0" y="0"/>
                </a:moveTo>
                <a:lnTo>
                  <a:pt x="0" y="44195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3236214" y="4505705"/>
            <a:ext cx="2927985" cy="1932939"/>
            <a:chOff x="3236214" y="4505705"/>
            <a:chExt cx="2927985" cy="1932939"/>
          </a:xfrm>
        </p:grpSpPr>
        <p:sp>
          <p:nvSpPr>
            <p:cNvPr id="31" name="object 31"/>
            <p:cNvSpPr/>
            <p:nvPr/>
          </p:nvSpPr>
          <p:spPr>
            <a:xfrm>
              <a:off x="3237738" y="4507229"/>
              <a:ext cx="2924810" cy="0"/>
            </a:xfrm>
            <a:custGeom>
              <a:avLst/>
              <a:gdLst/>
              <a:ahLst/>
              <a:cxnLst/>
              <a:rect l="l" t="t" r="r" b="b"/>
              <a:pathLst>
                <a:path w="2924810">
                  <a:moveTo>
                    <a:pt x="0" y="0"/>
                  </a:moveTo>
                  <a:lnTo>
                    <a:pt x="29245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237738" y="4507229"/>
              <a:ext cx="2924810" cy="1922780"/>
            </a:xfrm>
            <a:custGeom>
              <a:avLst/>
              <a:gdLst/>
              <a:ahLst/>
              <a:cxnLst/>
              <a:rect l="l" t="t" r="r" b="b"/>
              <a:pathLst>
                <a:path w="2924810" h="1922779">
                  <a:moveTo>
                    <a:pt x="0" y="1922526"/>
                  </a:moveTo>
                  <a:lnTo>
                    <a:pt x="2924556" y="1922526"/>
                  </a:lnTo>
                  <a:lnTo>
                    <a:pt x="2924556" y="0"/>
                  </a:lnTo>
                </a:path>
                <a:path w="2924810" h="1922779">
                  <a:moveTo>
                    <a:pt x="0" y="1922526"/>
                  </a:moveTo>
                  <a:lnTo>
                    <a:pt x="0" y="0"/>
                  </a:lnTo>
                </a:path>
                <a:path w="2924810" h="1922779">
                  <a:moveTo>
                    <a:pt x="0" y="1922526"/>
                  </a:moveTo>
                  <a:lnTo>
                    <a:pt x="2924556" y="1922526"/>
                  </a:lnTo>
                </a:path>
                <a:path w="2924810" h="1922779">
                  <a:moveTo>
                    <a:pt x="0" y="1922526"/>
                  </a:moveTo>
                  <a:lnTo>
                    <a:pt x="0" y="0"/>
                  </a:lnTo>
                </a:path>
                <a:path w="2924810" h="1922779">
                  <a:moveTo>
                    <a:pt x="0" y="1922526"/>
                  </a:moveTo>
                  <a:lnTo>
                    <a:pt x="0" y="18888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237738" y="4507229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22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22700" y="6396101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6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22700" y="4507229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22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07535" y="6396101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6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07535" y="4507229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22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992497" y="6396101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6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992497" y="4507229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22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77332" y="6396101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6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77332" y="4507229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22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62294" y="6396101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6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62294" y="4507229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22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237738" y="642975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28004" y="642975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237738" y="600245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128004" y="600245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237738" y="557517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128004" y="5575172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237738" y="514781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128004" y="5147818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237738" y="472058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128004" y="4720589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237738" y="4507229"/>
              <a:ext cx="2924810" cy="0"/>
            </a:xfrm>
            <a:custGeom>
              <a:avLst/>
              <a:gdLst/>
              <a:ahLst/>
              <a:cxnLst/>
              <a:rect l="l" t="t" r="r" b="b"/>
              <a:pathLst>
                <a:path w="2924810">
                  <a:moveTo>
                    <a:pt x="0" y="0"/>
                  </a:moveTo>
                  <a:lnTo>
                    <a:pt x="29245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237738" y="4507229"/>
              <a:ext cx="2924810" cy="1922780"/>
            </a:xfrm>
            <a:custGeom>
              <a:avLst/>
              <a:gdLst/>
              <a:ahLst/>
              <a:cxnLst/>
              <a:rect l="l" t="t" r="r" b="b"/>
              <a:pathLst>
                <a:path w="2924810" h="1922779">
                  <a:moveTo>
                    <a:pt x="0" y="1922526"/>
                  </a:moveTo>
                  <a:lnTo>
                    <a:pt x="2924556" y="1922526"/>
                  </a:lnTo>
                  <a:lnTo>
                    <a:pt x="2924556" y="0"/>
                  </a:lnTo>
                </a:path>
                <a:path w="2924810" h="1922779">
                  <a:moveTo>
                    <a:pt x="0" y="192252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237738" y="4720589"/>
              <a:ext cx="2272665" cy="1715770"/>
            </a:xfrm>
            <a:custGeom>
              <a:avLst/>
              <a:gdLst/>
              <a:ahLst/>
              <a:cxnLst/>
              <a:rect l="l" t="t" r="r" b="b"/>
              <a:pathLst>
                <a:path w="2272665" h="1715770">
                  <a:moveTo>
                    <a:pt x="0" y="0"/>
                  </a:moveTo>
                  <a:lnTo>
                    <a:pt x="640842" y="0"/>
                  </a:lnTo>
                  <a:lnTo>
                    <a:pt x="652907" y="11430"/>
                  </a:lnTo>
                  <a:lnTo>
                    <a:pt x="720217" y="11430"/>
                  </a:lnTo>
                  <a:lnTo>
                    <a:pt x="731012" y="22860"/>
                  </a:lnTo>
                  <a:lnTo>
                    <a:pt x="742442" y="22860"/>
                  </a:lnTo>
                  <a:lnTo>
                    <a:pt x="753872" y="22860"/>
                  </a:lnTo>
                  <a:lnTo>
                    <a:pt x="764667" y="22860"/>
                  </a:lnTo>
                  <a:lnTo>
                    <a:pt x="776097" y="22860"/>
                  </a:lnTo>
                  <a:lnTo>
                    <a:pt x="787527" y="33655"/>
                  </a:lnTo>
                  <a:lnTo>
                    <a:pt x="798322" y="33655"/>
                  </a:lnTo>
                  <a:lnTo>
                    <a:pt x="809752" y="33655"/>
                  </a:lnTo>
                  <a:lnTo>
                    <a:pt x="821182" y="45085"/>
                  </a:lnTo>
                  <a:lnTo>
                    <a:pt x="832612" y="45085"/>
                  </a:lnTo>
                  <a:lnTo>
                    <a:pt x="844041" y="45085"/>
                  </a:lnTo>
                  <a:lnTo>
                    <a:pt x="854837" y="56515"/>
                  </a:lnTo>
                  <a:lnTo>
                    <a:pt x="866266" y="56515"/>
                  </a:lnTo>
                  <a:lnTo>
                    <a:pt x="877697" y="67310"/>
                  </a:lnTo>
                  <a:lnTo>
                    <a:pt x="888491" y="67310"/>
                  </a:lnTo>
                  <a:lnTo>
                    <a:pt x="899922" y="78740"/>
                  </a:lnTo>
                  <a:lnTo>
                    <a:pt x="911352" y="78740"/>
                  </a:lnTo>
                  <a:lnTo>
                    <a:pt x="922147" y="90170"/>
                  </a:lnTo>
                  <a:lnTo>
                    <a:pt x="933577" y="90170"/>
                  </a:lnTo>
                  <a:lnTo>
                    <a:pt x="945007" y="100965"/>
                  </a:lnTo>
                  <a:lnTo>
                    <a:pt x="955802" y="112395"/>
                  </a:lnTo>
                  <a:lnTo>
                    <a:pt x="967232" y="112395"/>
                  </a:lnTo>
                  <a:lnTo>
                    <a:pt x="978662" y="123825"/>
                  </a:lnTo>
                  <a:lnTo>
                    <a:pt x="989457" y="135255"/>
                  </a:lnTo>
                  <a:lnTo>
                    <a:pt x="1001522" y="135255"/>
                  </a:lnTo>
                  <a:lnTo>
                    <a:pt x="1012316" y="146050"/>
                  </a:lnTo>
                  <a:lnTo>
                    <a:pt x="1023747" y="157480"/>
                  </a:lnTo>
                  <a:lnTo>
                    <a:pt x="1035177" y="168910"/>
                  </a:lnTo>
                  <a:lnTo>
                    <a:pt x="1045972" y="168910"/>
                  </a:lnTo>
                  <a:lnTo>
                    <a:pt x="1057402" y="179705"/>
                  </a:lnTo>
                  <a:lnTo>
                    <a:pt x="1068832" y="191135"/>
                  </a:lnTo>
                  <a:lnTo>
                    <a:pt x="1079627" y="202565"/>
                  </a:lnTo>
                  <a:lnTo>
                    <a:pt x="1091057" y="202565"/>
                  </a:lnTo>
                  <a:lnTo>
                    <a:pt x="1102487" y="213995"/>
                  </a:lnTo>
                  <a:lnTo>
                    <a:pt x="1113282" y="224790"/>
                  </a:lnTo>
                  <a:lnTo>
                    <a:pt x="1124712" y="236220"/>
                  </a:lnTo>
                  <a:lnTo>
                    <a:pt x="1136142" y="247650"/>
                  </a:lnTo>
                  <a:lnTo>
                    <a:pt x="1146937" y="258445"/>
                  </a:lnTo>
                  <a:lnTo>
                    <a:pt x="1158367" y="269875"/>
                  </a:lnTo>
                  <a:lnTo>
                    <a:pt x="1169797" y="281305"/>
                  </a:lnTo>
                  <a:lnTo>
                    <a:pt x="1181227" y="292735"/>
                  </a:lnTo>
                  <a:lnTo>
                    <a:pt x="1192657" y="303530"/>
                  </a:lnTo>
                  <a:lnTo>
                    <a:pt x="1203452" y="314960"/>
                  </a:lnTo>
                  <a:lnTo>
                    <a:pt x="1214882" y="326390"/>
                  </a:lnTo>
                  <a:lnTo>
                    <a:pt x="1226312" y="337185"/>
                  </a:lnTo>
                  <a:lnTo>
                    <a:pt x="1237107" y="348615"/>
                  </a:lnTo>
                  <a:lnTo>
                    <a:pt x="1248537" y="360045"/>
                  </a:lnTo>
                  <a:lnTo>
                    <a:pt x="1259967" y="382270"/>
                  </a:lnTo>
                  <a:lnTo>
                    <a:pt x="1270762" y="393700"/>
                  </a:lnTo>
                  <a:lnTo>
                    <a:pt x="1282192" y="404495"/>
                  </a:lnTo>
                  <a:lnTo>
                    <a:pt x="1293622" y="416559"/>
                  </a:lnTo>
                  <a:lnTo>
                    <a:pt x="1304417" y="427355"/>
                  </a:lnTo>
                  <a:lnTo>
                    <a:pt x="1315847" y="438784"/>
                  </a:lnTo>
                  <a:lnTo>
                    <a:pt x="1327277" y="449580"/>
                  </a:lnTo>
                  <a:lnTo>
                    <a:pt x="1338072" y="461009"/>
                  </a:lnTo>
                  <a:lnTo>
                    <a:pt x="1350137" y="472440"/>
                  </a:lnTo>
                  <a:lnTo>
                    <a:pt x="1372362" y="494665"/>
                  </a:lnTo>
                  <a:lnTo>
                    <a:pt x="1372362" y="506095"/>
                  </a:lnTo>
                  <a:lnTo>
                    <a:pt x="1383792" y="517525"/>
                  </a:lnTo>
                  <a:lnTo>
                    <a:pt x="1394587" y="528320"/>
                  </a:lnTo>
                  <a:lnTo>
                    <a:pt x="1406017" y="539750"/>
                  </a:lnTo>
                  <a:lnTo>
                    <a:pt x="1417447" y="551180"/>
                  </a:lnTo>
                  <a:lnTo>
                    <a:pt x="1428242" y="562610"/>
                  </a:lnTo>
                  <a:lnTo>
                    <a:pt x="1451102" y="584835"/>
                  </a:lnTo>
                  <a:lnTo>
                    <a:pt x="1451102" y="596265"/>
                  </a:lnTo>
                  <a:lnTo>
                    <a:pt x="1461897" y="596265"/>
                  </a:lnTo>
                  <a:lnTo>
                    <a:pt x="1473327" y="607060"/>
                  </a:lnTo>
                  <a:lnTo>
                    <a:pt x="1484757" y="629920"/>
                  </a:lnTo>
                  <a:lnTo>
                    <a:pt x="1495552" y="640715"/>
                  </a:lnTo>
                  <a:lnTo>
                    <a:pt x="1506982" y="652145"/>
                  </a:lnTo>
                  <a:lnTo>
                    <a:pt x="1518412" y="663575"/>
                  </a:lnTo>
                  <a:lnTo>
                    <a:pt x="1529842" y="675005"/>
                  </a:lnTo>
                  <a:lnTo>
                    <a:pt x="1552067" y="697230"/>
                  </a:lnTo>
                  <a:lnTo>
                    <a:pt x="1552067" y="708660"/>
                  </a:lnTo>
                  <a:lnTo>
                    <a:pt x="1563497" y="719455"/>
                  </a:lnTo>
                  <a:lnTo>
                    <a:pt x="1574927" y="730885"/>
                  </a:lnTo>
                  <a:lnTo>
                    <a:pt x="1585722" y="742315"/>
                  </a:lnTo>
                  <a:lnTo>
                    <a:pt x="1608582" y="764540"/>
                  </a:lnTo>
                  <a:lnTo>
                    <a:pt x="1608582" y="775970"/>
                  </a:lnTo>
                  <a:lnTo>
                    <a:pt x="1619377" y="787400"/>
                  </a:lnTo>
                  <a:lnTo>
                    <a:pt x="1630807" y="798195"/>
                  </a:lnTo>
                  <a:lnTo>
                    <a:pt x="1642237" y="809625"/>
                  </a:lnTo>
                  <a:lnTo>
                    <a:pt x="1664462" y="832485"/>
                  </a:lnTo>
                  <a:lnTo>
                    <a:pt x="1664462" y="843280"/>
                  </a:lnTo>
                  <a:lnTo>
                    <a:pt x="1675892" y="854710"/>
                  </a:lnTo>
                  <a:lnTo>
                    <a:pt x="1686687" y="866266"/>
                  </a:lnTo>
                  <a:lnTo>
                    <a:pt x="1709674" y="888428"/>
                  </a:lnTo>
                  <a:lnTo>
                    <a:pt x="1709674" y="899858"/>
                  </a:lnTo>
                  <a:lnTo>
                    <a:pt x="1721104" y="910653"/>
                  </a:lnTo>
                  <a:lnTo>
                    <a:pt x="1732533" y="922083"/>
                  </a:lnTo>
                  <a:lnTo>
                    <a:pt x="1754758" y="944943"/>
                  </a:lnTo>
                  <a:lnTo>
                    <a:pt x="1754758" y="955751"/>
                  </a:lnTo>
                  <a:lnTo>
                    <a:pt x="1766189" y="967181"/>
                  </a:lnTo>
                  <a:lnTo>
                    <a:pt x="1788414" y="989406"/>
                  </a:lnTo>
                  <a:lnTo>
                    <a:pt x="1788414" y="1000836"/>
                  </a:lnTo>
                  <a:lnTo>
                    <a:pt x="1799844" y="1012266"/>
                  </a:lnTo>
                  <a:lnTo>
                    <a:pt x="1810639" y="1023061"/>
                  </a:lnTo>
                  <a:lnTo>
                    <a:pt x="1822069" y="1034491"/>
                  </a:lnTo>
                  <a:lnTo>
                    <a:pt x="1833499" y="1045921"/>
                  </a:lnTo>
                  <a:lnTo>
                    <a:pt x="1855724" y="1068781"/>
                  </a:lnTo>
                  <a:lnTo>
                    <a:pt x="1855724" y="1079576"/>
                  </a:lnTo>
                  <a:lnTo>
                    <a:pt x="1867154" y="1091006"/>
                  </a:lnTo>
                  <a:lnTo>
                    <a:pt x="1890014" y="1113231"/>
                  </a:lnTo>
                  <a:lnTo>
                    <a:pt x="1890014" y="1124673"/>
                  </a:lnTo>
                  <a:lnTo>
                    <a:pt x="1900808" y="1136103"/>
                  </a:lnTo>
                  <a:lnTo>
                    <a:pt x="1923669" y="1158328"/>
                  </a:lnTo>
                  <a:lnTo>
                    <a:pt x="1923669" y="1169758"/>
                  </a:lnTo>
                  <a:lnTo>
                    <a:pt x="1945894" y="1191983"/>
                  </a:lnTo>
                  <a:lnTo>
                    <a:pt x="1945894" y="1203413"/>
                  </a:lnTo>
                  <a:lnTo>
                    <a:pt x="1957324" y="1214843"/>
                  </a:lnTo>
                  <a:lnTo>
                    <a:pt x="1968119" y="1225638"/>
                  </a:lnTo>
                  <a:lnTo>
                    <a:pt x="1968119" y="1237068"/>
                  </a:lnTo>
                  <a:lnTo>
                    <a:pt x="1979549" y="1248498"/>
                  </a:lnTo>
                  <a:lnTo>
                    <a:pt x="2001774" y="1270723"/>
                  </a:lnTo>
                  <a:lnTo>
                    <a:pt x="2001774" y="1282153"/>
                  </a:lnTo>
                  <a:lnTo>
                    <a:pt x="2024633" y="1304391"/>
                  </a:lnTo>
                  <a:lnTo>
                    <a:pt x="2024633" y="1315821"/>
                  </a:lnTo>
                  <a:lnTo>
                    <a:pt x="2047494" y="1338681"/>
                  </a:lnTo>
                  <a:lnTo>
                    <a:pt x="2047494" y="1349476"/>
                  </a:lnTo>
                  <a:lnTo>
                    <a:pt x="2069719" y="1372336"/>
                  </a:lnTo>
                  <a:lnTo>
                    <a:pt x="2069719" y="1383131"/>
                  </a:lnTo>
                  <a:lnTo>
                    <a:pt x="2091944" y="1405991"/>
                  </a:lnTo>
                  <a:lnTo>
                    <a:pt x="2091944" y="1416786"/>
                  </a:lnTo>
                  <a:lnTo>
                    <a:pt x="2103374" y="1428216"/>
                  </a:lnTo>
                  <a:lnTo>
                    <a:pt x="2103374" y="1439646"/>
                  </a:lnTo>
                  <a:lnTo>
                    <a:pt x="2114804" y="1450441"/>
                  </a:lnTo>
                  <a:lnTo>
                    <a:pt x="2125599" y="1461884"/>
                  </a:lnTo>
                  <a:lnTo>
                    <a:pt x="2125599" y="1473314"/>
                  </a:lnTo>
                  <a:lnTo>
                    <a:pt x="2148459" y="1495539"/>
                  </a:lnTo>
                  <a:lnTo>
                    <a:pt x="2148459" y="1506969"/>
                  </a:lnTo>
                  <a:lnTo>
                    <a:pt x="2159254" y="1518399"/>
                  </a:lnTo>
                  <a:lnTo>
                    <a:pt x="2159254" y="1529194"/>
                  </a:lnTo>
                  <a:lnTo>
                    <a:pt x="2182114" y="1552054"/>
                  </a:lnTo>
                  <a:lnTo>
                    <a:pt x="2170684" y="1552054"/>
                  </a:lnTo>
                  <a:lnTo>
                    <a:pt x="2182114" y="1552054"/>
                  </a:lnTo>
                  <a:lnTo>
                    <a:pt x="2192909" y="1562849"/>
                  </a:lnTo>
                  <a:lnTo>
                    <a:pt x="2192909" y="1574279"/>
                  </a:lnTo>
                  <a:lnTo>
                    <a:pt x="2204339" y="1585709"/>
                  </a:lnTo>
                  <a:lnTo>
                    <a:pt x="2204339" y="1597139"/>
                  </a:lnTo>
                  <a:lnTo>
                    <a:pt x="2215769" y="1608569"/>
                  </a:lnTo>
                  <a:lnTo>
                    <a:pt x="2215769" y="1619364"/>
                  </a:lnTo>
                  <a:lnTo>
                    <a:pt x="2227199" y="1630794"/>
                  </a:lnTo>
                  <a:lnTo>
                    <a:pt x="2238629" y="1641602"/>
                  </a:lnTo>
                  <a:lnTo>
                    <a:pt x="2238629" y="1653032"/>
                  </a:lnTo>
                  <a:lnTo>
                    <a:pt x="2249424" y="1664462"/>
                  </a:lnTo>
                  <a:lnTo>
                    <a:pt x="2249424" y="1675892"/>
                  </a:lnTo>
                  <a:lnTo>
                    <a:pt x="2260854" y="1686687"/>
                  </a:lnTo>
                  <a:lnTo>
                    <a:pt x="2260854" y="1698117"/>
                  </a:lnTo>
                  <a:lnTo>
                    <a:pt x="2272284" y="1709547"/>
                  </a:lnTo>
                  <a:lnTo>
                    <a:pt x="2272284" y="1715262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237738" y="4709921"/>
              <a:ext cx="1417320" cy="202565"/>
            </a:xfrm>
            <a:custGeom>
              <a:avLst/>
              <a:gdLst/>
              <a:ahLst/>
              <a:cxnLst/>
              <a:rect l="l" t="t" r="r" b="b"/>
              <a:pathLst>
                <a:path w="1417320" h="202564">
                  <a:moveTo>
                    <a:pt x="11430" y="0"/>
                  </a:moveTo>
                  <a:lnTo>
                    <a:pt x="0" y="0"/>
                  </a:lnTo>
                  <a:lnTo>
                    <a:pt x="11430" y="0"/>
                  </a:lnTo>
                  <a:lnTo>
                    <a:pt x="22860" y="0"/>
                  </a:lnTo>
                  <a:lnTo>
                    <a:pt x="33655" y="0"/>
                  </a:lnTo>
                  <a:lnTo>
                    <a:pt x="45085" y="0"/>
                  </a:lnTo>
                  <a:lnTo>
                    <a:pt x="56515" y="0"/>
                  </a:lnTo>
                  <a:lnTo>
                    <a:pt x="67310" y="0"/>
                  </a:lnTo>
                  <a:lnTo>
                    <a:pt x="78740" y="11430"/>
                  </a:lnTo>
                  <a:lnTo>
                    <a:pt x="922020" y="11430"/>
                  </a:lnTo>
                  <a:lnTo>
                    <a:pt x="933450" y="22860"/>
                  </a:lnTo>
                  <a:lnTo>
                    <a:pt x="1012190" y="22860"/>
                  </a:lnTo>
                  <a:lnTo>
                    <a:pt x="1023620" y="34290"/>
                  </a:lnTo>
                  <a:lnTo>
                    <a:pt x="1079500" y="34290"/>
                  </a:lnTo>
                  <a:lnTo>
                    <a:pt x="1090930" y="45085"/>
                  </a:lnTo>
                  <a:lnTo>
                    <a:pt x="1102360" y="45085"/>
                  </a:lnTo>
                  <a:lnTo>
                    <a:pt x="1113155" y="45085"/>
                  </a:lnTo>
                  <a:lnTo>
                    <a:pt x="1124585" y="45085"/>
                  </a:lnTo>
                  <a:lnTo>
                    <a:pt x="1136015" y="56515"/>
                  </a:lnTo>
                  <a:lnTo>
                    <a:pt x="1146810" y="56515"/>
                  </a:lnTo>
                  <a:lnTo>
                    <a:pt x="1158240" y="56515"/>
                  </a:lnTo>
                  <a:lnTo>
                    <a:pt x="1169670" y="67945"/>
                  </a:lnTo>
                  <a:lnTo>
                    <a:pt x="1181100" y="67945"/>
                  </a:lnTo>
                  <a:lnTo>
                    <a:pt x="1192530" y="67945"/>
                  </a:lnTo>
                  <a:lnTo>
                    <a:pt x="1203325" y="78740"/>
                  </a:lnTo>
                  <a:lnTo>
                    <a:pt x="1214755" y="78740"/>
                  </a:lnTo>
                  <a:lnTo>
                    <a:pt x="1226185" y="78740"/>
                  </a:lnTo>
                  <a:lnTo>
                    <a:pt x="1236853" y="90170"/>
                  </a:lnTo>
                  <a:lnTo>
                    <a:pt x="1248283" y="90170"/>
                  </a:lnTo>
                  <a:lnTo>
                    <a:pt x="1259713" y="101600"/>
                  </a:lnTo>
                  <a:lnTo>
                    <a:pt x="1270508" y="101600"/>
                  </a:lnTo>
                  <a:lnTo>
                    <a:pt x="1281938" y="112395"/>
                  </a:lnTo>
                  <a:lnTo>
                    <a:pt x="1293368" y="112395"/>
                  </a:lnTo>
                  <a:lnTo>
                    <a:pt x="1304163" y="123825"/>
                  </a:lnTo>
                  <a:lnTo>
                    <a:pt x="1315593" y="135255"/>
                  </a:lnTo>
                  <a:lnTo>
                    <a:pt x="1327023" y="135255"/>
                  </a:lnTo>
                  <a:lnTo>
                    <a:pt x="1337818" y="146685"/>
                  </a:lnTo>
                  <a:lnTo>
                    <a:pt x="1349883" y="146685"/>
                  </a:lnTo>
                  <a:lnTo>
                    <a:pt x="1360678" y="157480"/>
                  </a:lnTo>
                  <a:lnTo>
                    <a:pt x="1372108" y="168910"/>
                  </a:lnTo>
                  <a:lnTo>
                    <a:pt x="1383538" y="168910"/>
                  </a:lnTo>
                  <a:lnTo>
                    <a:pt x="1394333" y="180340"/>
                  </a:lnTo>
                  <a:lnTo>
                    <a:pt x="1405763" y="191135"/>
                  </a:lnTo>
                  <a:lnTo>
                    <a:pt x="1417193" y="202565"/>
                  </a:lnTo>
                </a:path>
              </a:pathLst>
            </a:custGeom>
            <a:ln w="3175">
              <a:solidFill>
                <a:srgbClr val="007B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654296" y="4912486"/>
              <a:ext cx="1051560" cy="1524635"/>
            </a:xfrm>
            <a:custGeom>
              <a:avLst/>
              <a:gdLst/>
              <a:ahLst/>
              <a:cxnLst/>
              <a:rect l="l" t="t" r="r" b="b"/>
              <a:pathLst>
                <a:path w="1051560" h="1524635">
                  <a:moveTo>
                    <a:pt x="0" y="0"/>
                  </a:moveTo>
                  <a:lnTo>
                    <a:pt x="10795" y="11430"/>
                  </a:lnTo>
                  <a:lnTo>
                    <a:pt x="22225" y="11430"/>
                  </a:lnTo>
                  <a:lnTo>
                    <a:pt x="33655" y="22860"/>
                  </a:lnTo>
                  <a:lnTo>
                    <a:pt x="44450" y="33655"/>
                  </a:lnTo>
                  <a:lnTo>
                    <a:pt x="55880" y="45085"/>
                  </a:lnTo>
                  <a:lnTo>
                    <a:pt x="67310" y="45085"/>
                  </a:lnTo>
                  <a:lnTo>
                    <a:pt x="78105" y="56515"/>
                  </a:lnTo>
                  <a:lnTo>
                    <a:pt x="89535" y="67310"/>
                  </a:lnTo>
                  <a:lnTo>
                    <a:pt x="100965" y="78740"/>
                  </a:lnTo>
                  <a:lnTo>
                    <a:pt x="224790" y="202565"/>
                  </a:lnTo>
                  <a:lnTo>
                    <a:pt x="247015" y="236220"/>
                  </a:lnTo>
                  <a:lnTo>
                    <a:pt x="281305" y="269875"/>
                  </a:lnTo>
                  <a:lnTo>
                    <a:pt x="292100" y="281305"/>
                  </a:lnTo>
                  <a:lnTo>
                    <a:pt x="303530" y="292735"/>
                  </a:lnTo>
                  <a:lnTo>
                    <a:pt x="325755" y="314960"/>
                  </a:lnTo>
                  <a:lnTo>
                    <a:pt x="325755" y="326390"/>
                  </a:lnTo>
                  <a:lnTo>
                    <a:pt x="337185" y="337185"/>
                  </a:lnTo>
                  <a:lnTo>
                    <a:pt x="348615" y="348615"/>
                  </a:lnTo>
                  <a:lnTo>
                    <a:pt x="359410" y="360045"/>
                  </a:lnTo>
                  <a:lnTo>
                    <a:pt x="382270" y="382270"/>
                  </a:lnTo>
                  <a:lnTo>
                    <a:pt x="382270" y="393700"/>
                  </a:lnTo>
                  <a:lnTo>
                    <a:pt x="393065" y="405130"/>
                  </a:lnTo>
                  <a:lnTo>
                    <a:pt x="404495" y="415925"/>
                  </a:lnTo>
                  <a:lnTo>
                    <a:pt x="415925" y="427355"/>
                  </a:lnTo>
                  <a:lnTo>
                    <a:pt x="426720" y="438784"/>
                  </a:lnTo>
                  <a:lnTo>
                    <a:pt x="449580" y="461009"/>
                  </a:lnTo>
                  <a:lnTo>
                    <a:pt x="449580" y="472440"/>
                  </a:lnTo>
                  <a:lnTo>
                    <a:pt x="461009" y="483870"/>
                  </a:lnTo>
                  <a:lnTo>
                    <a:pt x="483234" y="506095"/>
                  </a:lnTo>
                  <a:lnTo>
                    <a:pt x="483234" y="517525"/>
                  </a:lnTo>
                  <a:lnTo>
                    <a:pt x="494665" y="528320"/>
                  </a:lnTo>
                  <a:lnTo>
                    <a:pt x="516890" y="551180"/>
                  </a:lnTo>
                  <a:lnTo>
                    <a:pt x="516890" y="562610"/>
                  </a:lnTo>
                  <a:lnTo>
                    <a:pt x="528320" y="573405"/>
                  </a:lnTo>
                  <a:lnTo>
                    <a:pt x="550545" y="596265"/>
                  </a:lnTo>
                  <a:lnTo>
                    <a:pt x="550545" y="607060"/>
                  </a:lnTo>
                  <a:lnTo>
                    <a:pt x="573405" y="629920"/>
                  </a:lnTo>
                  <a:lnTo>
                    <a:pt x="573405" y="641350"/>
                  </a:lnTo>
                  <a:lnTo>
                    <a:pt x="584200" y="652145"/>
                  </a:lnTo>
                  <a:lnTo>
                    <a:pt x="595630" y="663575"/>
                  </a:lnTo>
                  <a:lnTo>
                    <a:pt x="595630" y="675132"/>
                  </a:lnTo>
                  <a:lnTo>
                    <a:pt x="607060" y="685863"/>
                  </a:lnTo>
                  <a:lnTo>
                    <a:pt x="617855" y="697293"/>
                  </a:lnTo>
                  <a:lnTo>
                    <a:pt x="617855" y="708723"/>
                  </a:lnTo>
                  <a:lnTo>
                    <a:pt x="629920" y="719518"/>
                  </a:lnTo>
                  <a:lnTo>
                    <a:pt x="640715" y="730948"/>
                  </a:lnTo>
                  <a:lnTo>
                    <a:pt x="640715" y="742378"/>
                  </a:lnTo>
                  <a:lnTo>
                    <a:pt x="652145" y="753808"/>
                  </a:lnTo>
                  <a:lnTo>
                    <a:pt x="663575" y="764616"/>
                  </a:lnTo>
                  <a:lnTo>
                    <a:pt x="663575" y="776046"/>
                  </a:lnTo>
                  <a:lnTo>
                    <a:pt x="674370" y="787476"/>
                  </a:lnTo>
                  <a:lnTo>
                    <a:pt x="685800" y="798271"/>
                  </a:lnTo>
                  <a:lnTo>
                    <a:pt x="685800" y="809701"/>
                  </a:lnTo>
                  <a:lnTo>
                    <a:pt x="708025" y="831926"/>
                  </a:lnTo>
                  <a:lnTo>
                    <a:pt x="708025" y="843356"/>
                  </a:lnTo>
                  <a:lnTo>
                    <a:pt x="719455" y="854786"/>
                  </a:lnTo>
                  <a:lnTo>
                    <a:pt x="719455" y="866216"/>
                  </a:lnTo>
                  <a:lnTo>
                    <a:pt x="741680" y="888441"/>
                  </a:lnTo>
                  <a:lnTo>
                    <a:pt x="741680" y="899871"/>
                  </a:lnTo>
                  <a:lnTo>
                    <a:pt x="753110" y="911301"/>
                  </a:lnTo>
                  <a:lnTo>
                    <a:pt x="753110" y="922096"/>
                  </a:lnTo>
                  <a:lnTo>
                    <a:pt x="764540" y="933538"/>
                  </a:lnTo>
                  <a:lnTo>
                    <a:pt x="775335" y="944968"/>
                  </a:lnTo>
                  <a:lnTo>
                    <a:pt x="786765" y="955763"/>
                  </a:lnTo>
                  <a:lnTo>
                    <a:pt x="786765" y="967193"/>
                  </a:lnTo>
                  <a:lnTo>
                    <a:pt x="798195" y="978623"/>
                  </a:lnTo>
                  <a:lnTo>
                    <a:pt x="798195" y="989418"/>
                  </a:lnTo>
                  <a:lnTo>
                    <a:pt x="809625" y="1000848"/>
                  </a:lnTo>
                  <a:lnTo>
                    <a:pt x="809625" y="1012278"/>
                  </a:lnTo>
                  <a:lnTo>
                    <a:pt x="831850" y="1034503"/>
                  </a:lnTo>
                  <a:lnTo>
                    <a:pt x="831850" y="1045933"/>
                  </a:lnTo>
                  <a:lnTo>
                    <a:pt x="843280" y="1057363"/>
                  </a:lnTo>
                  <a:lnTo>
                    <a:pt x="843280" y="1068158"/>
                  </a:lnTo>
                  <a:lnTo>
                    <a:pt x="854710" y="1079588"/>
                  </a:lnTo>
                  <a:lnTo>
                    <a:pt x="854710" y="1091018"/>
                  </a:lnTo>
                  <a:lnTo>
                    <a:pt x="865505" y="1101826"/>
                  </a:lnTo>
                  <a:lnTo>
                    <a:pt x="865505" y="1113256"/>
                  </a:lnTo>
                  <a:lnTo>
                    <a:pt x="876935" y="1124686"/>
                  </a:lnTo>
                  <a:lnTo>
                    <a:pt x="876935" y="1136116"/>
                  </a:lnTo>
                  <a:lnTo>
                    <a:pt x="888365" y="1147546"/>
                  </a:lnTo>
                  <a:lnTo>
                    <a:pt x="888365" y="1158341"/>
                  </a:lnTo>
                  <a:lnTo>
                    <a:pt x="899160" y="1169771"/>
                  </a:lnTo>
                  <a:lnTo>
                    <a:pt x="899160" y="1181201"/>
                  </a:lnTo>
                  <a:lnTo>
                    <a:pt x="910590" y="1191996"/>
                  </a:lnTo>
                  <a:lnTo>
                    <a:pt x="910590" y="1203426"/>
                  </a:lnTo>
                  <a:lnTo>
                    <a:pt x="922019" y="1214856"/>
                  </a:lnTo>
                  <a:lnTo>
                    <a:pt x="922019" y="1225651"/>
                  </a:lnTo>
                  <a:lnTo>
                    <a:pt x="932815" y="1237081"/>
                  </a:lnTo>
                  <a:lnTo>
                    <a:pt x="932815" y="1248511"/>
                  </a:lnTo>
                  <a:lnTo>
                    <a:pt x="944244" y="1259306"/>
                  </a:lnTo>
                  <a:lnTo>
                    <a:pt x="944244" y="1270749"/>
                  </a:lnTo>
                  <a:lnTo>
                    <a:pt x="955675" y="1282179"/>
                  </a:lnTo>
                  <a:lnTo>
                    <a:pt x="955675" y="1293609"/>
                  </a:lnTo>
                  <a:lnTo>
                    <a:pt x="966469" y="1315834"/>
                  </a:lnTo>
                  <a:lnTo>
                    <a:pt x="966469" y="1327264"/>
                  </a:lnTo>
                  <a:lnTo>
                    <a:pt x="978535" y="1338059"/>
                  </a:lnTo>
                  <a:lnTo>
                    <a:pt x="978535" y="1349489"/>
                  </a:lnTo>
                  <a:lnTo>
                    <a:pt x="989330" y="1360919"/>
                  </a:lnTo>
                  <a:lnTo>
                    <a:pt x="989330" y="1371714"/>
                  </a:lnTo>
                  <a:lnTo>
                    <a:pt x="1000760" y="1383144"/>
                  </a:lnTo>
                  <a:lnTo>
                    <a:pt x="1000760" y="1406004"/>
                  </a:lnTo>
                  <a:lnTo>
                    <a:pt x="1012190" y="1417434"/>
                  </a:lnTo>
                  <a:lnTo>
                    <a:pt x="1012190" y="1428229"/>
                  </a:lnTo>
                  <a:lnTo>
                    <a:pt x="1022985" y="1439659"/>
                  </a:lnTo>
                  <a:lnTo>
                    <a:pt x="1022985" y="1461897"/>
                  </a:lnTo>
                  <a:lnTo>
                    <a:pt x="1034415" y="1473327"/>
                  </a:lnTo>
                  <a:lnTo>
                    <a:pt x="1034415" y="1484757"/>
                  </a:lnTo>
                  <a:lnTo>
                    <a:pt x="1045844" y="1495552"/>
                  </a:lnTo>
                  <a:lnTo>
                    <a:pt x="1045844" y="1518412"/>
                  </a:lnTo>
                  <a:lnTo>
                    <a:pt x="1051560" y="1524127"/>
                  </a:lnTo>
                </a:path>
              </a:pathLst>
            </a:custGeom>
            <a:ln w="3175">
              <a:solidFill>
                <a:srgbClr val="007B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4175759" y="5107940"/>
            <a:ext cx="422275" cy="380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G</a:t>
            </a:r>
            <a:r>
              <a:rPr sz="1400" spc="24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(z)</a:t>
            </a:r>
            <a:endParaRPr sz="1400">
              <a:latin typeface="Times New Roman"/>
              <a:cs typeface="Times New Roman"/>
            </a:endParaRPr>
          </a:p>
          <a:p>
            <a:pPr marR="34290" algn="ctr">
              <a:lnSpc>
                <a:spcPts val="1185"/>
              </a:lnSpc>
            </a:pPr>
            <a:r>
              <a:rPr sz="1050" spc="-50" dirty="0">
                <a:latin typeface="Times New Roman"/>
                <a:cs typeface="Times New Roman"/>
              </a:rPr>
              <a:t>L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141976" y="5107940"/>
            <a:ext cx="447040" cy="380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G</a:t>
            </a:r>
            <a:r>
              <a:rPr sz="1400" spc="434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(z)</a:t>
            </a:r>
            <a:endParaRPr sz="1400">
              <a:latin typeface="Times New Roman"/>
              <a:cs typeface="Times New Roman"/>
            </a:endParaRPr>
          </a:p>
          <a:p>
            <a:pPr marR="36195" algn="ctr">
              <a:lnSpc>
                <a:spcPts val="1185"/>
              </a:lnSpc>
            </a:pPr>
            <a:r>
              <a:rPr sz="1050" spc="-50" dirty="0">
                <a:latin typeface="Times New Roman"/>
                <a:cs typeface="Times New Roman"/>
              </a:rPr>
              <a:t>D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710970" y="5149154"/>
            <a:ext cx="222250" cy="6610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25"/>
              </a:lnSpc>
            </a:pPr>
            <a:r>
              <a:rPr sz="1400" dirty="0">
                <a:latin typeface="Times New Roman"/>
                <a:cs typeface="Times New Roman"/>
              </a:rPr>
              <a:t>Gain,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dB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2223" y="73152"/>
            <a:ext cx="5599430" cy="1432560"/>
            <a:chOff x="1792223" y="73152"/>
            <a:chExt cx="5599430" cy="1432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8775" y="383286"/>
              <a:ext cx="1834133" cy="499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2295" y="73152"/>
              <a:ext cx="841248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2983" y="73152"/>
              <a:ext cx="1066800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9223" y="73152"/>
              <a:ext cx="84124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9911" y="73152"/>
              <a:ext cx="2590799" cy="822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223" y="682752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97532" y="144272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9560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Lowpass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3796284" y="2725673"/>
            <a:ext cx="787400" cy="0"/>
          </a:xfrm>
          <a:custGeom>
            <a:avLst/>
            <a:gdLst/>
            <a:ahLst/>
            <a:cxnLst/>
            <a:rect l="l" t="t" r="r" b="b"/>
            <a:pathLst>
              <a:path w="787400">
                <a:moveTo>
                  <a:pt x="0" y="0"/>
                </a:moveTo>
                <a:lnTo>
                  <a:pt x="78714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04815" y="2725673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>
                <a:moveTo>
                  <a:pt x="0" y="0"/>
                </a:moveTo>
                <a:lnTo>
                  <a:pt x="983741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3400" y="1583182"/>
            <a:ext cx="67360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lowpass-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to-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46323" y="2338831"/>
            <a:ext cx="81978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16585" algn="l"/>
              </a:tabLst>
            </a:pPr>
            <a:r>
              <a:rPr sz="3525" i="1" baseline="-21276" dirty="0">
                <a:latin typeface="Times New Roman"/>
                <a:cs typeface="Times New Roman"/>
              </a:rPr>
              <a:t>z</a:t>
            </a:r>
            <a:r>
              <a:rPr sz="3525" i="1" spc="-97" baseline="-21276" dirty="0">
                <a:latin typeface="Times New Roman"/>
                <a:cs typeface="Times New Roman"/>
              </a:rPr>
              <a:t> </a:t>
            </a:r>
            <a:r>
              <a:rPr sz="1850" spc="-25" dirty="0">
                <a:latin typeface="Symbol"/>
                <a:cs typeface="Symbol"/>
              </a:rPr>
              <a:t></a:t>
            </a:r>
            <a:r>
              <a:rPr sz="1850" spc="-25" dirty="0">
                <a:latin typeface="Times New Roman"/>
                <a:cs typeface="Times New Roman"/>
              </a:rPr>
              <a:t>1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3525" spc="-75" baseline="-21276" dirty="0">
                <a:latin typeface="Symbol"/>
                <a:cs typeface="Symbol"/>
              </a:rPr>
              <a:t></a:t>
            </a:r>
            <a:endParaRPr sz="3525" baseline="-21276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6700" y="2233675"/>
            <a:ext cx="1752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Times New Roman"/>
                <a:cs typeface="Times New Roman"/>
              </a:rPr>
              <a:t>1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48453" y="2299207"/>
            <a:ext cx="13823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baseline="-29550" dirty="0">
                <a:latin typeface="Symbol"/>
                <a:cs typeface="Symbol"/>
              </a:rPr>
              <a:t></a:t>
            </a:r>
            <a:r>
              <a:rPr sz="3525" spc="390" baseline="-29550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1</a:t>
            </a:r>
            <a:r>
              <a:rPr sz="3525" spc="52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465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</a:t>
            </a:r>
            <a:r>
              <a:rPr sz="3525" spc="569" baseline="1182" dirty="0">
                <a:latin typeface="Times New Roman"/>
                <a:cs typeface="Times New Roman"/>
              </a:rPr>
              <a:t> </a:t>
            </a:r>
            <a:r>
              <a:rPr sz="3525" i="1" spc="-37" baseline="1182" dirty="0">
                <a:latin typeface="Times New Roman"/>
                <a:cs typeface="Times New Roman"/>
              </a:rPr>
              <a:t>z</a:t>
            </a:r>
            <a:r>
              <a:rPr sz="2350" spc="-25" dirty="0">
                <a:latin typeface="Times New Roman"/>
                <a:cs typeface="Times New Roman"/>
              </a:rPr>
              <a:t>ˆ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08221" y="2816098"/>
            <a:ext cx="77533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25" i="1" baseline="1182" dirty="0">
                <a:latin typeface="Times New Roman"/>
                <a:cs typeface="Times New Roman"/>
              </a:rPr>
              <a:t>F</a:t>
            </a:r>
            <a:r>
              <a:rPr sz="3525" i="1" spc="232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(</a:t>
            </a:r>
            <a:r>
              <a:rPr sz="3525" spc="-172" baseline="1182" dirty="0">
                <a:latin typeface="Times New Roman"/>
                <a:cs typeface="Times New Roman"/>
              </a:rPr>
              <a:t> </a:t>
            </a:r>
            <a:r>
              <a:rPr sz="3525" i="1" spc="-37" baseline="1182" dirty="0">
                <a:latin typeface="Times New Roman"/>
                <a:cs typeface="Times New Roman"/>
              </a:rPr>
              <a:t>z</a:t>
            </a:r>
            <a:r>
              <a:rPr sz="2350" spc="-25" dirty="0">
                <a:latin typeface="Times New Roman"/>
                <a:cs typeface="Times New Roman"/>
              </a:rPr>
              <a:t>ˆ</a:t>
            </a:r>
            <a:r>
              <a:rPr sz="3525" spc="-37" baseline="1182" dirty="0">
                <a:latin typeface="Times New Roman"/>
                <a:cs typeface="Times New Roman"/>
              </a:rPr>
              <a:t>)</a:t>
            </a:r>
            <a:endParaRPr sz="3525" baseline="1182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04129" y="2753613"/>
            <a:ext cx="76073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25" i="1" baseline="1182" dirty="0">
                <a:latin typeface="Times New Roman"/>
                <a:cs typeface="Times New Roman"/>
              </a:rPr>
              <a:t>z</a:t>
            </a:r>
            <a:r>
              <a:rPr sz="2350" dirty="0">
                <a:latin typeface="Times New Roman"/>
                <a:cs typeface="Times New Roman"/>
              </a:rPr>
              <a:t>ˆ</a:t>
            </a:r>
            <a:r>
              <a:rPr sz="2350" spc="-110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345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Symbol"/>
                <a:cs typeface="Symbol"/>
              </a:rPr>
              <a:t></a:t>
            </a:r>
            <a:endParaRPr sz="3525" baseline="1182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0872" y="3325621"/>
            <a:ext cx="6707505" cy="14782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9000"/>
              </a:lnSpc>
              <a:spcBef>
                <a:spcPts val="13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sz="32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also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sz="32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used</a:t>
            </a:r>
            <a:r>
              <a:rPr sz="32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as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solidFill>
                  <a:srgbClr val="0000FF"/>
                </a:solidFill>
                <a:latin typeface="Times New Roman"/>
                <a:cs typeface="Times New Roman"/>
              </a:rPr>
              <a:t>highpass-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to-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highpass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sz="3200" spc="-35" dirty="0">
                <a:solidFill>
                  <a:srgbClr val="C0504D"/>
                </a:solidFill>
                <a:latin typeface="Times New Roman"/>
                <a:cs typeface="Times New Roman"/>
              </a:rPr>
              <a:t>bandpass-</a:t>
            </a:r>
            <a:r>
              <a:rPr sz="3200" spc="-20" dirty="0">
                <a:solidFill>
                  <a:srgbClr val="C0504D"/>
                </a:solidFill>
                <a:latin typeface="Times New Roman"/>
                <a:cs typeface="Times New Roman"/>
              </a:rPr>
              <a:t>to-</a:t>
            </a:r>
            <a:r>
              <a:rPr sz="3200" dirty="0">
                <a:solidFill>
                  <a:srgbClr val="C0504D"/>
                </a:solidFill>
                <a:latin typeface="Times New Roman"/>
                <a:cs typeface="Times New Roman"/>
              </a:rPr>
              <a:t>bandpass</a:t>
            </a:r>
            <a:r>
              <a:rPr sz="3200" spc="1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40" dirty="0">
                <a:solidFill>
                  <a:srgbClr val="006600"/>
                </a:solidFill>
                <a:latin typeface="Times New Roman"/>
                <a:cs typeface="Times New Roman"/>
              </a:rPr>
              <a:t>bandstop-</a:t>
            </a: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to-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bandstop</a:t>
            </a:r>
            <a:r>
              <a:rPr sz="3200" spc="-1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8423" y="103631"/>
            <a:ext cx="5599430" cy="1432560"/>
            <a:chOff x="1868423" y="103631"/>
            <a:chExt cx="5599430" cy="1432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2303" y="413765"/>
              <a:ext cx="1834133" cy="499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5823" y="103631"/>
              <a:ext cx="841248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6511" y="103631"/>
              <a:ext cx="1066800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2751" y="103631"/>
              <a:ext cx="84124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3439" y="103631"/>
              <a:ext cx="2676906" cy="822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8423" y="713231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73732" y="174751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46379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40" dirty="0"/>
              <a:t>to-</a:t>
            </a:r>
            <a:r>
              <a:rPr sz="4000" u="none" spc="-10" dirty="0"/>
              <a:t>Highpass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3320796" y="4255770"/>
            <a:ext cx="2731770" cy="0"/>
          </a:xfrm>
          <a:custGeom>
            <a:avLst/>
            <a:gdLst/>
            <a:ahLst/>
            <a:cxnLst/>
            <a:rect l="l" t="t" r="r" b="b"/>
            <a:pathLst>
              <a:path w="2731770">
                <a:moveTo>
                  <a:pt x="0" y="0"/>
                </a:moveTo>
                <a:lnTo>
                  <a:pt x="273177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78326" y="2216657"/>
            <a:ext cx="2387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25" i="1" spc="-37" baseline="1182" dirty="0">
                <a:latin typeface="Times New Roman"/>
                <a:cs typeface="Times New Roman"/>
              </a:rPr>
              <a:t>z</a:t>
            </a:r>
            <a:r>
              <a:rPr sz="2350" spc="-25" dirty="0">
                <a:latin typeface="Times New Roman"/>
                <a:cs typeface="Times New Roman"/>
              </a:rPr>
              <a:t>ˆ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17059" y="2193036"/>
            <a:ext cx="47180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Symbol"/>
                <a:cs typeface="Symbol"/>
              </a:rPr>
              <a:t></a:t>
            </a:r>
            <a:r>
              <a:rPr sz="2350" spc="50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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000" y="1491996"/>
            <a:ext cx="36322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Desired</a:t>
            </a:r>
            <a:r>
              <a:rPr sz="28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2796" y="2102358"/>
            <a:ext cx="22987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18739" y="2321305"/>
            <a:ext cx="14224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spc="-50" dirty="0">
                <a:latin typeface="Times New Roman"/>
                <a:cs typeface="Times New Roman"/>
              </a:rPr>
              <a:t>z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06192" y="2338832"/>
            <a:ext cx="22923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5" dirty="0">
                <a:latin typeface="Symbol"/>
                <a:cs typeface="Symbol"/>
              </a:rPr>
              <a:t></a:t>
            </a:r>
            <a:r>
              <a:rPr sz="1550" spc="-25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68142" y="2338831"/>
            <a:ext cx="50292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755" algn="l"/>
              </a:tabLst>
            </a:pP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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84091" y="2692907"/>
            <a:ext cx="1299210" cy="15240"/>
          </a:xfrm>
          <a:custGeom>
            <a:avLst/>
            <a:gdLst/>
            <a:ahLst/>
            <a:cxnLst/>
            <a:rect l="l" t="t" r="r" b="b"/>
            <a:pathLst>
              <a:path w="1299210" h="15239">
                <a:moveTo>
                  <a:pt x="1299083" y="0"/>
                </a:moveTo>
                <a:lnTo>
                  <a:pt x="0" y="0"/>
                </a:lnTo>
                <a:lnTo>
                  <a:pt x="0" y="15239"/>
                </a:lnTo>
                <a:lnTo>
                  <a:pt x="1299083" y="15239"/>
                </a:lnTo>
                <a:lnTo>
                  <a:pt x="12990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742944" y="2760218"/>
            <a:ext cx="1272540" cy="4070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525" baseline="1182" dirty="0">
                <a:latin typeface="Times New Roman"/>
                <a:cs typeface="Times New Roman"/>
              </a:rPr>
              <a:t>1</a:t>
            </a:r>
            <a:r>
              <a:rPr sz="3525" spc="52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</a:t>
            </a:r>
            <a:r>
              <a:rPr sz="3525" spc="150" baseline="1182" dirty="0">
                <a:latin typeface="Times New Roman"/>
                <a:cs typeface="Times New Roman"/>
              </a:rPr>
              <a:t> </a:t>
            </a:r>
            <a:r>
              <a:rPr sz="3750" baseline="1111" dirty="0">
                <a:latin typeface="Symbol"/>
                <a:cs typeface="Symbol"/>
              </a:rPr>
              <a:t></a:t>
            </a:r>
            <a:r>
              <a:rPr sz="3750" spc="67" baseline="1111" dirty="0">
                <a:latin typeface="Times New Roman"/>
                <a:cs typeface="Times New Roman"/>
              </a:rPr>
              <a:t> </a:t>
            </a:r>
            <a:r>
              <a:rPr sz="3525" i="1" spc="-30" baseline="2364" dirty="0">
                <a:latin typeface="Times New Roman"/>
                <a:cs typeface="Times New Roman"/>
              </a:rPr>
              <a:t>z</a:t>
            </a:r>
            <a:r>
              <a:rPr sz="2350" spc="-20" dirty="0">
                <a:latin typeface="Times New Roman"/>
                <a:cs typeface="Times New Roman"/>
              </a:rPr>
              <a:t>ˆ</a:t>
            </a:r>
            <a:r>
              <a:rPr sz="2475" spc="-30" baseline="42087" dirty="0">
                <a:latin typeface="Symbol"/>
                <a:cs typeface="Symbol"/>
              </a:rPr>
              <a:t></a:t>
            </a:r>
            <a:r>
              <a:rPr sz="2475" spc="-30" baseline="42087" dirty="0">
                <a:latin typeface="Times New Roman"/>
                <a:cs typeface="Times New Roman"/>
              </a:rPr>
              <a:t>1</a:t>
            </a:r>
            <a:endParaRPr sz="2475" baseline="42087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2000" y="3208781"/>
            <a:ext cx="45694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transformation</a:t>
            </a:r>
            <a:r>
              <a:rPr sz="28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parameter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59703" y="3266694"/>
            <a:ext cx="22987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50" dirty="0">
                <a:latin typeface="Symbol"/>
                <a:cs typeface="Symbol"/>
              </a:rPr>
              <a:t>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32397" y="3208781"/>
            <a:ext cx="15671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28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given</a:t>
            </a:r>
            <a:r>
              <a:rPr sz="28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by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24966" y="3621988"/>
            <a:ext cx="6816725" cy="162242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R="576580" algn="ctr">
              <a:lnSpc>
                <a:spcPct val="100000"/>
              </a:lnSpc>
              <a:spcBef>
                <a:spcPts val="1000"/>
              </a:spcBef>
              <a:tabLst>
                <a:tab pos="618490" algn="l"/>
                <a:tab pos="1441450" algn="l"/>
                <a:tab pos="2212975" algn="l"/>
              </a:tabLst>
            </a:pPr>
            <a:r>
              <a:rPr sz="3825" baseline="-33769" dirty="0">
                <a:latin typeface="Symbol"/>
                <a:cs typeface="Symbol"/>
              </a:rPr>
              <a:t></a:t>
            </a:r>
            <a:r>
              <a:rPr sz="3825" spc="262" baseline="-33769" dirty="0">
                <a:latin typeface="Times New Roman"/>
                <a:cs typeface="Times New Roman"/>
              </a:rPr>
              <a:t> </a:t>
            </a:r>
            <a:r>
              <a:rPr sz="3600" spc="-75" baseline="-37037" dirty="0">
                <a:latin typeface="Symbol"/>
                <a:cs typeface="Symbol"/>
              </a:rPr>
              <a:t></a:t>
            </a:r>
            <a:r>
              <a:rPr sz="3600" baseline="-37037" dirty="0">
                <a:latin typeface="Times New Roman"/>
                <a:cs typeface="Times New Roman"/>
              </a:rPr>
              <a:t>	</a:t>
            </a:r>
            <a:r>
              <a:rPr sz="3600" baseline="-37037" dirty="0">
                <a:latin typeface="Symbol"/>
                <a:cs typeface="Symbol"/>
              </a:rPr>
              <a:t></a:t>
            </a:r>
            <a:r>
              <a:rPr sz="3600" spc="300" baseline="-37037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cos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900" dirty="0">
                <a:latin typeface="Symbol"/>
                <a:cs typeface="Symbol"/>
              </a:rPr>
              <a:t></a:t>
            </a:r>
            <a:r>
              <a:rPr sz="3600" baseline="1157" dirty="0">
                <a:latin typeface="Times New Roman"/>
                <a:cs typeface="Times New Roman"/>
              </a:rPr>
              <a:t>(</a:t>
            </a:r>
            <a:r>
              <a:rPr sz="3825" baseline="1089" dirty="0">
                <a:latin typeface="Symbol"/>
                <a:cs typeface="Symbol"/>
              </a:rPr>
              <a:t></a:t>
            </a:r>
            <a:r>
              <a:rPr sz="3825" spc="-195" baseline="1089" dirty="0">
                <a:latin typeface="Times New Roman"/>
                <a:cs typeface="Times New Roman"/>
              </a:rPr>
              <a:t> </a:t>
            </a:r>
            <a:r>
              <a:rPr sz="2475" i="1" spc="-75" baseline="-18518" dirty="0">
                <a:latin typeface="Times New Roman"/>
                <a:cs typeface="Times New Roman"/>
              </a:rPr>
              <a:t>c</a:t>
            </a:r>
            <a:r>
              <a:rPr sz="2475" i="1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</a:t>
            </a:r>
            <a:r>
              <a:rPr sz="3600" spc="30" baseline="1157" dirty="0">
                <a:latin typeface="Times New Roman"/>
                <a:cs typeface="Times New Roman"/>
              </a:rPr>
              <a:t> </a:t>
            </a:r>
            <a:r>
              <a:rPr sz="3825" baseline="1089" dirty="0">
                <a:latin typeface="Symbol"/>
                <a:cs typeface="Symbol"/>
              </a:rPr>
              <a:t>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2475" i="1" baseline="-18518" dirty="0">
                <a:latin typeface="Times New Roman"/>
                <a:cs typeface="Times New Roman"/>
              </a:rPr>
              <a:t>c</a:t>
            </a:r>
            <a:r>
              <a:rPr sz="2475" i="1" spc="187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-15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22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92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  <a:p>
            <a:pPr marL="302895" algn="ctr">
              <a:lnSpc>
                <a:spcPct val="100000"/>
              </a:lnSpc>
              <a:spcBef>
                <a:spcPts val="900"/>
              </a:spcBef>
              <a:tabLst>
                <a:tab pos="846455" algn="l"/>
                <a:tab pos="1617980" algn="l"/>
              </a:tabLst>
            </a:pPr>
            <a:r>
              <a:rPr sz="2400" spc="-25" dirty="0">
                <a:latin typeface="Times New Roman"/>
                <a:cs typeface="Times New Roman"/>
              </a:rPr>
              <a:t>cos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900" dirty="0">
                <a:latin typeface="Symbol"/>
                <a:cs typeface="Symbol"/>
              </a:rPr>
              <a:t></a:t>
            </a:r>
            <a:r>
              <a:rPr sz="3600" baseline="1157" dirty="0">
                <a:latin typeface="Times New Roman"/>
                <a:cs typeface="Times New Roman"/>
              </a:rPr>
              <a:t>(</a:t>
            </a:r>
            <a:r>
              <a:rPr sz="3825" baseline="1089" dirty="0">
                <a:latin typeface="Symbol"/>
                <a:cs typeface="Symbol"/>
              </a:rPr>
              <a:t></a:t>
            </a:r>
            <a:r>
              <a:rPr sz="3825" spc="-232" baseline="1089" dirty="0">
                <a:latin typeface="Times New Roman"/>
                <a:cs typeface="Times New Roman"/>
              </a:rPr>
              <a:t> </a:t>
            </a:r>
            <a:r>
              <a:rPr sz="2475" i="1" spc="-75" baseline="-16835" dirty="0">
                <a:latin typeface="Times New Roman"/>
                <a:cs typeface="Times New Roman"/>
              </a:rPr>
              <a:t>c</a:t>
            </a:r>
            <a:r>
              <a:rPr sz="2475" i="1" baseline="-16835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-30" baseline="1157" dirty="0">
                <a:latin typeface="Times New Roman"/>
                <a:cs typeface="Times New Roman"/>
              </a:rPr>
              <a:t> </a:t>
            </a:r>
            <a:r>
              <a:rPr sz="3825" baseline="1089" dirty="0">
                <a:latin typeface="Symbol"/>
                <a:cs typeface="Symbol"/>
              </a:rPr>
              <a:t>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2475" i="1" baseline="-16835" dirty="0">
                <a:latin typeface="Times New Roman"/>
                <a:cs typeface="Times New Roman"/>
              </a:rPr>
              <a:t>c</a:t>
            </a:r>
            <a:r>
              <a:rPr sz="2475" i="1" spc="179" baseline="-16835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-15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-7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92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where </a:t>
            </a:r>
            <a:r>
              <a:rPr sz="3750" baseline="1111" dirty="0">
                <a:latin typeface="Symbol"/>
                <a:cs typeface="Symbol"/>
              </a:rPr>
              <a:t></a:t>
            </a:r>
            <a:r>
              <a:rPr sz="3750" spc="-157" baseline="1111" dirty="0">
                <a:latin typeface="Times New Roman"/>
                <a:cs typeface="Times New Roman"/>
              </a:rPr>
              <a:t> </a:t>
            </a:r>
            <a:r>
              <a:rPr sz="2475" i="1" baseline="-18518" dirty="0">
                <a:latin typeface="Times New Roman"/>
                <a:cs typeface="Times New Roman"/>
              </a:rPr>
              <a:t>c</a:t>
            </a:r>
            <a:r>
              <a:rPr sz="2475" i="1" spc="-15" baseline="-18518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2800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cutoff</a:t>
            </a:r>
            <a:r>
              <a:rPr sz="28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28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800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lowpass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17723" y="5196840"/>
            <a:ext cx="48260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750" spc="-37" baseline="2222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6835" dirty="0">
                <a:latin typeface="Times New Roman"/>
                <a:cs typeface="Times New Roman"/>
              </a:rPr>
              <a:t>c</a:t>
            </a:r>
            <a:endParaRPr sz="2475" baseline="-1683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09725" y="5148326"/>
            <a:ext cx="737933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88845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r>
              <a:rPr sz="28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	is</a:t>
            </a:r>
            <a:r>
              <a:rPr sz="28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cutoff</a:t>
            </a:r>
            <a:r>
              <a:rPr sz="28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desired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9725" y="5508497"/>
            <a:ext cx="20288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highpass</a:t>
            </a:r>
            <a:r>
              <a:rPr sz="28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8423" y="0"/>
            <a:ext cx="5599430" cy="1384300"/>
            <a:chOff x="1868423" y="0"/>
            <a:chExt cx="5599430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2303" y="260604"/>
              <a:ext cx="1834133" cy="499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5823" y="0"/>
              <a:ext cx="841248" cy="7749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6511" y="0"/>
              <a:ext cx="1066800" cy="7749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2751" y="0"/>
              <a:ext cx="841248" cy="774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3439" y="0"/>
              <a:ext cx="2676906" cy="7749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8423" y="560831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73732" y="22351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46379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40" dirty="0"/>
              <a:t>to-</a:t>
            </a:r>
            <a:r>
              <a:rPr sz="4000" u="none" spc="-10" dirty="0"/>
              <a:t>Highpass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1997964" y="2519933"/>
            <a:ext cx="6844030" cy="0"/>
          </a:xfrm>
          <a:custGeom>
            <a:avLst/>
            <a:gdLst/>
            <a:ahLst/>
            <a:cxnLst/>
            <a:rect l="l" t="t" r="r" b="b"/>
            <a:pathLst>
              <a:path w="6844030">
                <a:moveTo>
                  <a:pt x="0" y="0"/>
                </a:moveTo>
                <a:lnTo>
                  <a:pt x="684352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6491" y="5971032"/>
            <a:ext cx="2161540" cy="15240"/>
          </a:xfrm>
          <a:custGeom>
            <a:avLst/>
            <a:gdLst/>
            <a:ahLst/>
            <a:cxnLst/>
            <a:rect l="l" t="t" r="r" b="b"/>
            <a:pathLst>
              <a:path w="2161540" h="15239">
                <a:moveTo>
                  <a:pt x="2161540" y="0"/>
                </a:moveTo>
                <a:lnTo>
                  <a:pt x="0" y="0"/>
                </a:lnTo>
                <a:lnTo>
                  <a:pt x="0" y="15240"/>
                </a:lnTo>
                <a:lnTo>
                  <a:pt x="2161540" y="15240"/>
                </a:lnTo>
                <a:lnTo>
                  <a:pt x="2161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8200" y="1421129"/>
            <a:ext cx="66909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u="heavy" dirty="0">
                <a:solidFill>
                  <a:srgbClr val="006600"/>
                </a:solidFill>
                <a:uFill>
                  <a:solidFill>
                    <a:srgbClr val="006600"/>
                  </a:solidFill>
                </a:uFill>
                <a:latin typeface="Times New Roman"/>
                <a:cs typeface="Times New Roman"/>
              </a:rPr>
              <a:t>Example</a:t>
            </a:r>
            <a:r>
              <a:rPr sz="3200" spc="-1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-</a:t>
            </a:r>
            <a:r>
              <a:rPr sz="3200" spc="-20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Transform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7850" y="2265680"/>
            <a:ext cx="129730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5" dirty="0">
                <a:latin typeface="Times New Roman"/>
                <a:cs typeface="Times New Roman"/>
              </a:rPr>
              <a:t> </a:t>
            </a:r>
            <a:r>
              <a:rPr sz="2475" i="1" baseline="-20202" dirty="0">
                <a:latin typeface="Times New Roman"/>
                <a:cs typeface="Times New Roman"/>
              </a:rPr>
              <a:t>L</a:t>
            </a:r>
            <a:r>
              <a:rPr sz="2475" i="1" spc="322" baseline="-20202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6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)</a:t>
            </a:r>
            <a:r>
              <a:rPr sz="2350" spc="38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02861" y="2049272"/>
            <a:ext cx="25704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56335" algn="l"/>
                <a:tab pos="1833880" algn="l"/>
              </a:tabLst>
            </a:pP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-4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.0662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3525" baseline="1182" dirty="0">
                <a:latin typeface="Times New Roman"/>
                <a:cs typeface="Times New Roman"/>
              </a:rPr>
              <a:t>(1</a:t>
            </a:r>
            <a:r>
              <a:rPr sz="3525" spc="67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Symbol"/>
                <a:cs typeface="Symbol"/>
              </a:rPr>
              <a:t>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525" i="1" baseline="1182" dirty="0">
                <a:latin typeface="Times New Roman"/>
                <a:cs typeface="Times New Roman"/>
              </a:rPr>
              <a:t>z</a:t>
            </a:r>
            <a:r>
              <a:rPr sz="3525" i="1" spc="-67" baseline="1182" dirty="0">
                <a:latin typeface="Times New Roman"/>
                <a:cs typeface="Times New Roman"/>
              </a:rPr>
              <a:t> </a:t>
            </a:r>
            <a:r>
              <a:rPr sz="2325" baseline="26881" dirty="0">
                <a:latin typeface="Symbol"/>
                <a:cs typeface="Symbol"/>
              </a:rPr>
              <a:t></a:t>
            </a:r>
            <a:r>
              <a:rPr sz="2325" baseline="26881" dirty="0">
                <a:latin typeface="Times New Roman"/>
                <a:cs typeface="Times New Roman"/>
              </a:rPr>
              <a:t>1</a:t>
            </a:r>
            <a:r>
              <a:rPr sz="2325" spc="209" baseline="26881" dirty="0">
                <a:latin typeface="Times New Roman"/>
                <a:cs typeface="Times New Roman"/>
              </a:rPr>
              <a:t> </a:t>
            </a:r>
            <a:r>
              <a:rPr sz="3525" spc="-15" baseline="1182" dirty="0">
                <a:latin typeface="Times New Roman"/>
                <a:cs typeface="Times New Roman"/>
              </a:rPr>
              <a:t>)</a:t>
            </a:r>
            <a:r>
              <a:rPr sz="3525" spc="-419" baseline="1182" dirty="0">
                <a:latin typeface="Times New Roman"/>
                <a:cs typeface="Times New Roman"/>
              </a:rPr>
              <a:t> </a:t>
            </a:r>
            <a:r>
              <a:rPr sz="2325" spc="-75" baseline="26881" dirty="0">
                <a:latin typeface="Times New Roman"/>
                <a:cs typeface="Times New Roman"/>
              </a:rPr>
              <a:t>3</a:t>
            </a:r>
            <a:endParaRPr sz="2325" baseline="26881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69765" y="2387854"/>
            <a:ext cx="263906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9190" algn="l"/>
              </a:tabLst>
            </a:pP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54568" y="2387854"/>
            <a:ext cx="29464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Symbol"/>
                <a:cs typeface="Symbol"/>
              </a:rPr>
              <a:t></a:t>
            </a:r>
            <a:r>
              <a:rPr sz="1650" spc="-3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0486" y="2518713"/>
            <a:ext cx="7980680" cy="163576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164590">
              <a:lnSpc>
                <a:spcPct val="100000"/>
              </a:lnSpc>
              <a:spcBef>
                <a:spcPts val="990"/>
              </a:spcBef>
              <a:tabLst>
                <a:tab pos="2948305" algn="l"/>
                <a:tab pos="3427729" algn="l"/>
                <a:tab pos="4187190" algn="l"/>
                <a:tab pos="5352415" algn="l"/>
                <a:tab pos="5894705" algn="l"/>
                <a:tab pos="6202680" algn="l"/>
                <a:tab pos="7339965" algn="l"/>
                <a:tab pos="7867650" algn="l"/>
              </a:tabLst>
            </a:pPr>
            <a:r>
              <a:rPr sz="2350" dirty="0">
                <a:latin typeface="Times New Roman"/>
                <a:cs typeface="Times New Roman"/>
              </a:rPr>
              <a:t>(1</a:t>
            </a:r>
            <a:r>
              <a:rPr sz="2350" spc="9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</a:t>
            </a:r>
            <a:r>
              <a:rPr sz="2350" spc="3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-14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.2593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z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20" dirty="0">
                <a:latin typeface="Times New Roman"/>
                <a:cs typeface="Times New Roman"/>
              </a:rPr>
              <a:t>)(</a:t>
            </a:r>
            <a:r>
              <a:rPr sz="2350" spc="-36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8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</a:t>
            </a:r>
            <a:r>
              <a:rPr sz="2350" dirty="0">
                <a:latin typeface="Times New Roman"/>
                <a:cs typeface="Times New Roman"/>
              </a:rPr>
              <a:t>	0</a:t>
            </a:r>
            <a:r>
              <a:rPr sz="2350" spc="-14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.6763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z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</a:t>
            </a:r>
            <a:r>
              <a:rPr sz="2350" dirty="0">
                <a:latin typeface="Times New Roman"/>
                <a:cs typeface="Times New Roman"/>
              </a:rPr>
              <a:t>	0</a:t>
            </a:r>
            <a:r>
              <a:rPr sz="2350" spc="-17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.3917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z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  <a:p>
            <a:pPr marL="356870" marR="656590" indent="-344805">
              <a:lnSpc>
                <a:spcPct val="102000"/>
              </a:lnSpc>
              <a:spcBef>
                <a:spcPts val="1130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32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passband</a:t>
            </a:r>
            <a:r>
              <a:rPr sz="32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edge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sz="32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0</a:t>
            </a:r>
            <a:r>
              <a:rPr sz="3525" spc="-315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.</a:t>
            </a:r>
            <a:r>
              <a:rPr sz="3525" spc="-577" baseline="1182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Times New Roman"/>
                <a:cs typeface="Times New Roman"/>
              </a:rPr>
              <a:t>25</a:t>
            </a:r>
            <a:r>
              <a:rPr sz="3525" spc="-104" baseline="1182" dirty="0">
                <a:latin typeface="Times New Roman"/>
                <a:cs typeface="Times New Roman"/>
              </a:rPr>
              <a:t> </a:t>
            </a:r>
            <a:r>
              <a:rPr sz="3675" baseline="1133" dirty="0">
                <a:latin typeface="Symbol"/>
                <a:cs typeface="Symbol"/>
              </a:rPr>
              <a:t></a:t>
            </a:r>
            <a:r>
              <a:rPr sz="3675" spc="112" baseline="1133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highpass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4800" spc="-232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4800" spc="-44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4800" spc="-75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passband</a:t>
            </a:r>
            <a:r>
              <a:rPr sz="4800" spc="-22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edge</a:t>
            </a:r>
            <a:r>
              <a:rPr sz="4800" spc="-75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sz="4800" spc="390" baseline="173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50" baseline="-2645" dirty="0">
                <a:latin typeface="Times New Roman"/>
                <a:cs typeface="Times New Roman"/>
              </a:rPr>
              <a:t>0</a:t>
            </a:r>
            <a:r>
              <a:rPr sz="3150" spc="-209" baseline="-2645" dirty="0">
                <a:latin typeface="Times New Roman"/>
                <a:cs typeface="Times New Roman"/>
              </a:rPr>
              <a:t> </a:t>
            </a:r>
            <a:r>
              <a:rPr sz="3150" baseline="-2645" dirty="0">
                <a:latin typeface="Times New Roman"/>
                <a:cs typeface="Times New Roman"/>
              </a:rPr>
              <a:t>.55</a:t>
            </a:r>
            <a:r>
              <a:rPr sz="3150" spc="165" baseline="-2645" dirty="0">
                <a:latin typeface="Times New Roman"/>
                <a:cs typeface="Times New Roman"/>
              </a:rPr>
              <a:t> </a:t>
            </a:r>
            <a:r>
              <a:rPr sz="2450" spc="-50" dirty="0">
                <a:latin typeface="Symbol"/>
                <a:cs typeface="Symbol"/>
              </a:rPr>
              <a:t>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8200" y="4251197"/>
            <a:ext cx="6012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  <a:tab pos="1588135" algn="l"/>
                <a:tab pos="1887220" algn="l"/>
                <a:tab pos="2835910" algn="l"/>
                <a:tab pos="3618865" algn="l"/>
                <a:tab pos="4655820" algn="l"/>
                <a:tab pos="5835015" algn="l"/>
              </a:tabLst>
            </a:pP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Here</a:t>
            </a:r>
            <a:r>
              <a:rPr sz="3200" spc="-2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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</a:t>
            </a:r>
            <a:r>
              <a:rPr sz="2350" spc="105" dirty="0">
                <a:latin typeface="Times New Roman"/>
                <a:cs typeface="Times New Roman"/>
              </a:rPr>
              <a:t> </a:t>
            </a:r>
            <a:r>
              <a:rPr sz="2350" spc="-20" dirty="0">
                <a:latin typeface="Times New Roman"/>
                <a:cs typeface="Times New Roman"/>
              </a:rPr>
              <a:t>cos(</a:t>
            </a:r>
            <a:r>
              <a:rPr sz="2350" dirty="0">
                <a:latin typeface="Times New Roman"/>
                <a:cs typeface="Times New Roman"/>
              </a:rPr>
              <a:t>	0</a:t>
            </a:r>
            <a:r>
              <a:rPr sz="2350" spc="-150" dirty="0">
                <a:latin typeface="Times New Roman"/>
                <a:cs typeface="Times New Roman"/>
              </a:rPr>
              <a:t> </a:t>
            </a:r>
            <a:r>
              <a:rPr sz="2350" spc="-25" dirty="0">
                <a:latin typeface="Times New Roman"/>
                <a:cs typeface="Times New Roman"/>
              </a:rPr>
              <a:t>.4</a:t>
            </a:r>
            <a:r>
              <a:rPr sz="2500" spc="-25" dirty="0">
                <a:latin typeface="Symbol"/>
                <a:cs typeface="Symbol"/>
              </a:rPr>
              <a:t>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Times New Roman"/>
                <a:cs typeface="Times New Roman"/>
              </a:rPr>
              <a:t>)</a:t>
            </a:r>
            <a:r>
              <a:rPr sz="2350" spc="1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/</a:t>
            </a:r>
            <a:r>
              <a:rPr sz="2350" spc="-10" dirty="0">
                <a:latin typeface="Times New Roman"/>
                <a:cs typeface="Times New Roman"/>
              </a:rPr>
              <a:t> </a:t>
            </a:r>
            <a:r>
              <a:rPr sz="2350" spc="-20" dirty="0">
                <a:latin typeface="Times New Roman"/>
                <a:cs typeface="Times New Roman"/>
              </a:rPr>
              <a:t>cos(</a:t>
            </a:r>
            <a:r>
              <a:rPr sz="2350" dirty="0">
                <a:latin typeface="Times New Roman"/>
                <a:cs typeface="Times New Roman"/>
              </a:rPr>
              <a:t>	0</a:t>
            </a:r>
            <a:r>
              <a:rPr sz="2350" spc="-18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.15</a:t>
            </a:r>
            <a:r>
              <a:rPr sz="2350" spc="1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</a:t>
            </a:r>
            <a:r>
              <a:rPr sz="2500" spc="31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85507" y="4363720"/>
            <a:ext cx="11550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Symbol"/>
                <a:cs typeface="Symbol"/>
              </a:rPr>
              <a:t></a:t>
            </a:r>
            <a:r>
              <a:rPr sz="2350" spc="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-2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.3468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8200" y="4837176"/>
            <a:ext cx="50939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2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3200" spc="-18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desired</a:t>
            </a:r>
            <a:r>
              <a:rPr sz="3200" spc="-1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transformation</a:t>
            </a:r>
            <a:r>
              <a:rPr sz="3200" spc="-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800080"/>
                </a:solidFill>
                <a:latin typeface="Times New Roman"/>
                <a:cs typeface="Times New Roman"/>
              </a:rPr>
              <a:t>is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51835" y="5518150"/>
            <a:ext cx="46735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i="1" baseline="-15366" dirty="0">
                <a:latin typeface="Times New Roman"/>
                <a:cs typeface="Times New Roman"/>
              </a:rPr>
              <a:t>z</a:t>
            </a:r>
            <a:r>
              <a:rPr sz="3525" i="1" spc="-44" baseline="-15366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Symbol"/>
                <a:cs typeface="Symbol"/>
              </a:rPr>
              <a:t></a:t>
            </a:r>
            <a:r>
              <a:rPr sz="1550" spc="-25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26638" y="5620258"/>
            <a:ext cx="50292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755" algn="l"/>
              </a:tabLst>
            </a:pP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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23614" y="5301741"/>
            <a:ext cx="5060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i="1" spc="-30" baseline="-27186" dirty="0">
                <a:latin typeface="Times New Roman"/>
                <a:cs typeface="Times New Roman"/>
              </a:rPr>
              <a:t>z</a:t>
            </a:r>
            <a:r>
              <a:rPr sz="3525" spc="-30" baseline="-29550" dirty="0">
                <a:latin typeface="Times New Roman"/>
                <a:cs typeface="Times New Roman"/>
              </a:rPr>
              <a:t>ˆ</a:t>
            </a:r>
            <a:r>
              <a:rPr sz="1650" spc="-20" dirty="0">
                <a:latin typeface="Symbol"/>
                <a:cs typeface="Symbol"/>
              </a:rPr>
              <a:t></a:t>
            </a:r>
            <a:r>
              <a:rPr sz="1650" spc="-2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00955" y="5486146"/>
            <a:ext cx="120777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25" baseline="1182" dirty="0">
                <a:latin typeface="Symbol"/>
                <a:cs typeface="Symbol"/>
              </a:rPr>
              <a:t></a:t>
            </a:r>
            <a:r>
              <a:rPr sz="3525" spc="547" baseline="1182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0</a:t>
            </a:r>
            <a:r>
              <a:rPr sz="2350" spc="6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.3468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99661" y="6041135"/>
            <a:ext cx="143764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8165" algn="l"/>
              </a:tabLst>
            </a:pP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180" dirty="0">
                <a:latin typeface="Times New Roman"/>
                <a:cs typeface="Times New Roman"/>
              </a:rPr>
              <a:t> </a:t>
            </a:r>
            <a:r>
              <a:rPr sz="2350" spc="-60" dirty="0">
                <a:latin typeface="Symbol"/>
                <a:cs typeface="Symbol"/>
              </a:rPr>
              <a:t></a:t>
            </a:r>
            <a:r>
              <a:rPr sz="2350" dirty="0">
                <a:latin typeface="Times New Roman"/>
                <a:cs typeface="Times New Roman"/>
              </a:rPr>
              <a:t>	0</a:t>
            </a:r>
            <a:r>
              <a:rPr sz="2350" spc="-14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.3468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23738" y="5856478"/>
            <a:ext cx="5060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i="1" spc="-30" baseline="-27186" dirty="0">
                <a:latin typeface="Times New Roman"/>
                <a:cs typeface="Times New Roman"/>
              </a:rPr>
              <a:t>z</a:t>
            </a:r>
            <a:r>
              <a:rPr sz="3525" spc="-30" baseline="-29550" dirty="0">
                <a:latin typeface="Times New Roman"/>
                <a:cs typeface="Times New Roman"/>
              </a:rPr>
              <a:t>ˆ</a:t>
            </a:r>
            <a:r>
              <a:rPr sz="1650" spc="-20" dirty="0">
                <a:latin typeface="Symbol"/>
                <a:cs typeface="Symbol"/>
              </a:rPr>
              <a:t></a:t>
            </a:r>
            <a:r>
              <a:rPr sz="1650" spc="-2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8423" y="0"/>
            <a:ext cx="5599430" cy="1384300"/>
            <a:chOff x="1868423" y="0"/>
            <a:chExt cx="5599430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2303" y="260604"/>
              <a:ext cx="1834133" cy="499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5823" y="0"/>
              <a:ext cx="841248" cy="7749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6511" y="0"/>
              <a:ext cx="1066800" cy="7749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2751" y="0"/>
              <a:ext cx="841248" cy="774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3439" y="0"/>
              <a:ext cx="2676906" cy="7749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8423" y="560831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73732" y="22351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46379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40" dirty="0"/>
              <a:t>to-</a:t>
            </a:r>
            <a:r>
              <a:rPr sz="4000" u="none" spc="-10" dirty="0"/>
              <a:t>Highpass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 txBox="1"/>
          <p:nvPr/>
        </p:nvSpPr>
        <p:spPr>
          <a:xfrm>
            <a:off x="4526788" y="2946400"/>
            <a:ext cx="990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Symbol"/>
                <a:cs typeface="Symbol"/>
              </a:rPr>
              <a:t>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71085" y="2934207"/>
            <a:ext cx="21958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157095" algn="l"/>
              </a:tabLst>
            </a:pP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i="1" spc="500" dirty="0">
                <a:latin typeface="Times New Roman"/>
                <a:cs typeface="Times New Roman"/>
              </a:rPr>
              <a:t> </a:t>
            </a:r>
            <a:r>
              <a:rPr sz="1575" baseline="23809" dirty="0">
                <a:latin typeface="Times New Roman"/>
                <a:cs typeface="Times New Roman"/>
              </a:rPr>
              <a:t>1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40" dirty="0">
                <a:latin typeface="Times New Roman"/>
                <a:cs typeface="Times New Roman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000" y="1955292"/>
            <a:ext cx="50101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desired</a:t>
            </a:r>
            <a:r>
              <a:rPr sz="3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highpass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3200" spc="-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02357" y="2793237"/>
            <a:ext cx="132651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i="1" baseline="1182" dirty="0">
                <a:latin typeface="Times New Roman"/>
                <a:cs typeface="Times New Roman"/>
              </a:rPr>
              <a:t>G</a:t>
            </a:r>
            <a:r>
              <a:rPr sz="3525" i="1" spc="-172" baseline="1182" dirty="0">
                <a:latin typeface="Times New Roman"/>
                <a:cs typeface="Times New Roman"/>
              </a:rPr>
              <a:t> </a:t>
            </a:r>
            <a:r>
              <a:rPr sz="2400" i="1" baseline="-19097" dirty="0">
                <a:latin typeface="Times New Roman"/>
                <a:cs typeface="Times New Roman"/>
              </a:rPr>
              <a:t>D</a:t>
            </a:r>
            <a:r>
              <a:rPr sz="2400" i="1" spc="345" baseline="-19097" dirty="0">
                <a:latin typeface="Times New Roman"/>
                <a:cs typeface="Times New Roman"/>
              </a:rPr>
              <a:t> </a:t>
            </a:r>
            <a:r>
              <a:rPr sz="3525" spc="-15" baseline="1182" dirty="0">
                <a:latin typeface="Times New Roman"/>
                <a:cs typeface="Times New Roman"/>
              </a:rPr>
              <a:t>(</a:t>
            </a:r>
            <a:r>
              <a:rPr sz="3525" spc="-232" baseline="1182" dirty="0">
                <a:latin typeface="Times New Roman"/>
                <a:cs typeface="Times New Roman"/>
              </a:rPr>
              <a:t> </a:t>
            </a:r>
            <a:r>
              <a:rPr sz="3525" i="1" baseline="1182" dirty="0">
                <a:latin typeface="Times New Roman"/>
                <a:cs typeface="Times New Roman"/>
              </a:rPr>
              <a:t>z</a:t>
            </a:r>
            <a:r>
              <a:rPr sz="2350" dirty="0">
                <a:latin typeface="Times New Roman"/>
                <a:cs typeface="Times New Roman"/>
              </a:rPr>
              <a:t>ˆ</a:t>
            </a:r>
            <a:r>
              <a:rPr sz="3525" baseline="1182" dirty="0">
                <a:latin typeface="Times New Roman"/>
                <a:cs typeface="Times New Roman"/>
              </a:rPr>
              <a:t>)</a:t>
            </a:r>
            <a:r>
              <a:rPr sz="3525" spc="382" baseline="1182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Symbol"/>
                <a:cs typeface="Symbol"/>
              </a:rPr>
              <a:t></a:t>
            </a:r>
            <a:endParaRPr sz="3525" baseline="1182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39997" y="2742945"/>
            <a:ext cx="75628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G</a:t>
            </a:r>
            <a:r>
              <a:rPr sz="2350" i="1" spc="6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(</a:t>
            </a:r>
            <a:r>
              <a:rPr sz="2350" spc="-114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16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)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08955" y="2833624"/>
            <a:ext cx="11525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37" baseline="1736" dirty="0">
                <a:latin typeface="Times New Roman"/>
                <a:cs typeface="Times New Roman"/>
              </a:rPr>
              <a:t>z</a:t>
            </a:r>
            <a:r>
              <a:rPr sz="1600" spc="-25" dirty="0">
                <a:latin typeface="Times New Roman"/>
                <a:cs typeface="Times New Roman"/>
              </a:rPr>
              <a:t>ˆ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350" baseline="55555" dirty="0">
                <a:latin typeface="Symbol"/>
                <a:cs typeface="Symbol"/>
              </a:rPr>
              <a:t></a:t>
            </a:r>
            <a:r>
              <a:rPr sz="1350" baseline="55555" dirty="0">
                <a:latin typeface="Times New Roman"/>
                <a:cs typeface="Times New Roman"/>
              </a:rPr>
              <a:t>1</a:t>
            </a:r>
            <a:r>
              <a:rPr sz="1350" spc="165" baseline="55555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Symbol"/>
                <a:cs typeface="Symbol"/>
              </a:rPr>
              <a:t></a:t>
            </a:r>
            <a:r>
              <a:rPr sz="2400" spc="-150" baseline="1736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Times New Roman"/>
                <a:cs typeface="Times New Roman"/>
              </a:rPr>
              <a:t>0</a:t>
            </a:r>
            <a:r>
              <a:rPr sz="2400" spc="-247" baseline="1736" dirty="0">
                <a:latin typeface="Times New Roman"/>
                <a:cs typeface="Times New Roman"/>
              </a:rPr>
              <a:t> </a:t>
            </a:r>
            <a:r>
              <a:rPr sz="2400" spc="-15" baseline="1736" dirty="0">
                <a:latin typeface="Times New Roman"/>
                <a:cs typeface="Times New Roman"/>
              </a:rPr>
              <a:t>.3468</a:t>
            </a:r>
            <a:endParaRPr sz="2400" baseline="1736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49265" y="3205480"/>
            <a:ext cx="8959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.3468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93967" y="3076701"/>
            <a:ext cx="3365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spc="-30" baseline="-27777" dirty="0">
                <a:latin typeface="Times New Roman"/>
                <a:cs typeface="Times New Roman"/>
              </a:rPr>
              <a:t>z</a:t>
            </a:r>
            <a:r>
              <a:rPr sz="2400" spc="-30" baseline="-29513" dirty="0">
                <a:latin typeface="Times New Roman"/>
                <a:cs typeface="Times New Roman"/>
              </a:rPr>
              <a:t>ˆ</a:t>
            </a:r>
            <a:r>
              <a:rPr sz="900" spc="-20" dirty="0">
                <a:latin typeface="Symbol"/>
                <a:cs typeface="Symbol"/>
              </a:rPr>
              <a:t></a:t>
            </a:r>
            <a:r>
              <a:rPr sz="900" spc="-2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5361" y="3760723"/>
            <a:ext cx="317500" cy="198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</a:t>
            </a:r>
            <a:endParaRPr sz="1500">
              <a:latin typeface="Symbol"/>
              <a:cs typeface="Symbol"/>
            </a:endParaRPr>
          </a:p>
          <a:p>
            <a:pPr marR="8890" algn="r">
              <a:lnSpc>
                <a:spcPct val="100000"/>
              </a:lnSpc>
              <a:spcBef>
                <a:spcPts val="1605"/>
              </a:spcBef>
            </a:pPr>
            <a:r>
              <a:rPr sz="1500" spc="-25" dirty="0">
                <a:latin typeface="Symbol"/>
                <a:cs typeface="Symbol"/>
              </a:rPr>
              <a:t></a:t>
            </a:r>
            <a:endParaRPr sz="1500">
              <a:latin typeface="Symbol"/>
              <a:cs typeface="Symbol"/>
            </a:endParaRPr>
          </a:p>
          <a:p>
            <a:pPr marR="8890" algn="r">
              <a:lnSpc>
                <a:spcPct val="100000"/>
              </a:lnSpc>
              <a:spcBef>
                <a:spcPts val="1600"/>
              </a:spcBef>
            </a:pPr>
            <a:r>
              <a:rPr sz="1500" spc="-25" dirty="0">
                <a:latin typeface="Symbol"/>
                <a:cs typeface="Symbol"/>
              </a:rPr>
              <a:t></a:t>
            </a:r>
            <a:endParaRPr sz="1500">
              <a:latin typeface="Symbol"/>
              <a:cs typeface="Symbol"/>
            </a:endParaRPr>
          </a:p>
          <a:p>
            <a:pPr marR="8890" algn="r">
              <a:lnSpc>
                <a:spcPct val="100000"/>
              </a:lnSpc>
              <a:spcBef>
                <a:spcPts val="1600"/>
              </a:spcBef>
            </a:pPr>
            <a:r>
              <a:rPr sz="1500" spc="-25" dirty="0">
                <a:latin typeface="Symbol"/>
                <a:cs typeface="Symbol"/>
              </a:rPr>
              <a:t></a:t>
            </a:r>
            <a:endParaRPr sz="1500">
              <a:latin typeface="Symbol"/>
              <a:cs typeface="Symbol"/>
            </a:endParaRPr>
          </a:p>
          <a:p>
            <a:pPr marR="8890" algn="r">
              <a:lnSpc>
                <a:spcPct val="100000"/>
              </a:lnSpc>
              <a:spcBef>
                <a:spcPts val="1600"/>
              </a:spcBef>
            </a:pPr>
            <a:r>
              <a:rPr sz="1500" spc="-25" dirty="0">
                <a:latin typeface="Symbol"/>
                <a:cs typeface="Symbol"/>
              </a:rPr>
              <a:t>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92729" y="5859271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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60165" y="5856223"/>
            <a:ext cx="1721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5800" algn="l"/>
                <a:tab pos="1371600" algn="l"/>
              </a:tabLst>
            </a:pPr>
            <a:r>
              <a:rPr sz="1500" spc="-20" dirty="0">
                <a:latin typeface="Symbol"/>
                <a:cs typeface="Symbol"/>
              </a:rPr>
              <a:t>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20" dirty="0">
                <a:latin typeface="Symbol"/>
                <a:cs typeface="Symbol"/>
              </a:rPr>
              <a:t>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20" dirty="0">
                <a:latin typeface="Symbol"/>
                <a:cs typeface="Symbol"/>
              </a:rPr>
              <a:t>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0896" y="5859271"/>
            <a:ext cx="3619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Symbol"/>
                <a:cs typeface="Symbol"/>
              </a:rPr>
              <a:t>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74485" y="5859271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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68014" y="6081267"/>
            <a:ext cx="1708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imes New Roman"/>
                <a:cs typeface="Times New Roman"/>
              </a:rPr>
              <a:t>Normalized frequency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866644" y="3806190"/>
            <a:ext cx="3393440" cy="2064385"/>
            <a:chOff x="2866644" y="3806190"/>
            <a:chExt cx="3393440" cy="2064385"/>
          </a:xfrm>
        </p:grpSpPr>
        <p:sp>
          <p:nvSpPr>
            <p:cNvPr id="25" name="object 25"/>
            <p:cNvSpPr/>
            <p:nvPr/>
          </p:nvSpPr>
          <p:spPr>
            <a:xfrm>
              <a:off x="2868168" y="3807714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h="2055495">
                  <a:moveTo>
                    <a:pt x="0" y="2055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41902" y="3807714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h="2055495">
                  <a:moveTo>
                    <a:pt x="0" y="2055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15002" y="3807714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h="2055495">
                  <a:moveTo>
                    <a:pt x="0" y="2055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00041" y="3807714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h="2055495">
                  <a:moveTo>
                    <a:pt x="0" y="2055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573141" y="3807714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h="2055495">
                  <a:moveTo>
                    <a:pt x="0" y="2055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58305" y="3807714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h="2055495">
                  <a:moveTo>
                    <a:pt x="0" y="2055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68168" y="5646331"/>
              <a:ext cx="3390265" cy="0"/>
            </a:xfrm>
            <a:custGeom>
              <a:avLst/>
              <a:gdLst/>
              <a:ahLst/>
              <a:cxnLst/>
              <a:rect l="l" t="t" r="r" b="b"/>
              <a:pathLst>
                <a:path w="3390265">
                  <a:moveTo>
                    <a:pt x="0" y="0"/>
                  </a:moveTo>
                  <a:lnTo>
                    <a:pt x="339013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68168" y="5213985"/>
              <a:ext cx="3390265" cy="0"/>
            </a:xfrm>
            <a:custGeom>
              <a:avLst/>
              <a:gdLst/>
              <a:ahLst/>
              <a:cxnLst/>
              <a:rect l="l" t="t" r="r" b="b"/>
              <a:pathLst>
                <a:path w="3390265">
                  <a:moveTo>
                    <a:pt x="0" y="0"/>
                  </a:moveTo>
                  <a:lnTo>
                    <a:pt x="339013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68168" y="4781677"/>
              <a:ext cx="3390265" cy="0"/>
            </a:xfrm>
            <a:custGeom>
              <a:avLst/>
              <a:gdLst/>
              <a:ahLst/>
              <a:cxnLst/>
              <a:rect l="l" t="t" r="r" b="b"/>
              <a:pathLst>
                <a:path w="3390265">
                  <a:moveTo>
                    <a:pt x="0" y="0"/>
                  </a:moveTo>
                  <a:lnTo>
                    <a:pt x="339013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868168" y="4348607"/>
              <a:ext cx="3390265" cy="0"/>
            </a:xfrm>
            <a:custGeom>
              <a:avLst/>
              <a:gdLst/>
              <a:ahLst/>
              <a:cxnLst/>
              <a:rect l="l" t="t" r="r" b="b"/>
              <a:pathLst>
                <a:path w="3390265">
                  <a:moveTo>
                    <a:pt x="0" y="0"/>
                  </a:moveTo>
                  <a:lnTo>
                    <a:pt x="339013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868168" y="3916299"/>
              <a:ext cx="3390265" cy="0"/>
            </a:xfrm>
            <a:custGeom>
              <a:avLst/>
              <a:gdLst/>
              <a:ahLst/>
              <a:cxnLst/>
              <a:rect l="l" t="t" r="r" b="b"/>
              <a:pathLst>
                <a:path w="3390265">
                  <a:moveTo>
                    <a:pt x="0" y="0"/>
                  </a:moveTo>
                  <a:lnTo>
                    <a:pt x="339013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868168" y="3807714"/>
              <a:ext cx="3390265" cy="0"/>
            </a:xfrm>
            <a:custGeom>
              <a:avLst/>
              <a:gdLst/>
              <a:ahLst/>
              <a:cxnLst/>
              <a:rect l="l" t="t" r="r" b="b"/>
              <a:pathLst>
                <a:path w="3390265">
                  <a:moveTo>
                    <a:pt x="0" y="0"/>
                  </a:moveTo>
                  <a:lnTo>
                    <a:pt x="3390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68168" y="3807714"/>
              <a:ext cx="3390265" cy="2055495"/>
            </a:xfrm>
            <a:custGeom>
              <a:avLst/>
              <a:gdLst/>
              <a:ahLst/>
              <a:cxnLst/>
              <a:rect l="l" t="t" r="r" b="b"/>
              <a:pathLst>
                <a:path w="3390265" h="2055495">
                  <a:moveTo>
                    <a:pt x="0" y="2055114"/>
                  </a:moveTo>
                  <a:lnTo>
                    <a:pt x="3390138" y="2055114"/>
                  </a:lnTo>
                  <a:lnTo>
                    <a:pt x="3390138" y="0"/>
                  </a:lnTo>
                </a:path>
                <a:path w="3390265" h="2055495">
                  <a:moveTo>
                    <a:pt x="0" y="2055114"/>
                  </a:moveTo>
                  <a:lnTo>
                    <a:pt x="0" y="0"/>
                  </a:lnTo>
                </a:path>
                <a:path w="3390265" h="2055495">
                  <a:moveTo>
                    <a:pt x="0" y="2055114"/>
                  </a:moveTo>
                  <a:lnTo>
                    <a:pt x="3390138" y="2055114"/>
                  </a:lnTo>
                </a:path>
                <a:path w="3390265" h="2055495">
                  <a:moveTo>
                    <a:pt x="0" y="2055114"/>
                  </a:moveTo>
                  <a:lnTo>
                    <a:pt x="0" y="0"/>
                  </a:lnTo>
                </a:path>
                <a:path w="3390265" h="2055495">
                  <a:moveTo>
                    <a:pt x="0" y="2055114"/>
                  </a:moveTo>
                  <a:lnTo>
                    <a:pt x="0" y="2018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68168" y="3807714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1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541902" y="582663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5">
                  <a:moveTo>
                    <a:pt x="0" y="361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41902" y="3807714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1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15002" y="582663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5">
                  <a:moveTo>
                    <a:pt x="0" y="361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15002" y="3807714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1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900041" y="582663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5">
                  <a:moveTo>
                    <a:pt x="0" y="361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900041" y="3807714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1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73141" y="582663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5">
                  <a:moveTo>
                    <a:pt x="0" y="361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73141" y="3807714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1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58305" y="582663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5">
                  <a:moveTo>
                    <a:pt x="0" y="361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258305" y="3807714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h="24129">
                  <a:moveTo>
                    <a:pt x="0" y="0"/>
                  </a:moveTo>
                  <a:lnTo>
                    <a:pt x="0" y="241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868168" y="5646331"/>
              <a:ext cx="24130" cy="0"/>
            </a:xfrm>
            <a:custGeom>
              <a:avLst/>
              <a:gdLst/>
              <a:ahLst/>
              <a:cxnLst/>
              <a:rect l="l" t="t" r="r" b="b"/>
              <a:pathLst>
                <a:path w="24130">
                  <a:moveTo>
                    <a:pt x="0" y="0"/>
                  </a:moveTo>
                  <a:lnTo>
                    <a:pt x="241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22746" y="5646331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355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68168" y="5213985"/>
              <a:ext cx="24130" cy="0"/>
            </a:xfrm>
            <a:custGeom>
              <a:avLst/>
              <a:gdLst/>
              <a:ahLst/>
              <a:cxnLst/>
              <a:rect l="l" t="t" r="r" b="b"/>
              <a:pathLst>
                <a:path w="24130">
                  <a:moveTo>
                    <a:pt x="0" y="0"/>
                  </a:moveTo>
                  <a:lnTo>
                    <a:pt x="241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222746" y="5213985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355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868168" y="4781677"/>
              <a:ext cx="24130" cy="0"/>
            </a:xfrm>
            <a:custGeom>
              <a:avLst/>
              <a:gdLst/>
              <a:ahLst/>
              <a:cxnLst/>
              <a:rect l="l" t="t" r="r" b="b"/>
              <a:pathLst>
                <a:path w="24130">
                  <a:moveTo>
                    <a:pt x="0" y="0"/>
                  </a:moveTo>
                  <a:lnTo>
                    <a:pt x="241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222746" y="4781677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355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68168" y="4348607"/>
              <a:ext cx="24130" cy="0"/>
            </a:xfrm>
            <a:custGeom>
              <a:avLst/>
              <a:gdLst/>
              <a:ahLst/>
              <a:cxnLst/>
              <a:rect l="l" t="t" r="r" b="b"/>
              <a:pathLst>
                <a:path w="24130">
                  <a:moveTo>
                    <a:pt x="0" y="0"/>
                  </a:moveTo>
                  <a:lnTo>
                    <a:pt x="241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222746" y="4348607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355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868168" y="3916299"/>
              <a:ext cx="24130" cy="0"/>
            </a:xfrm>
            <a:custGeom>
              <a:avLst/>
              <a:gdLst/>
              <a:ahLst/>
              <a:cxnLst/>
              <a:rect l="l" t="t" r="r" b="b"/>
              <a:pathLst>
                <a:path w="24130">
                  <a:moveTo>
                    <a:pt x="0" y="0"/>
                  </a:moveTo>
                  <a:lnTo>
                    <a:pt x="241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222746" y="3916299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60">
                  <a:moveTo>
                    <a:pt x="355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868168" y="3807714"/>
              <a:ext cx="3390265" cy="0"/>
            </a:xfrm>
            <a:custGeom>
              <a:avLst/>
              <a:gdLst/>
              <a:ahLst/>
              <a:cxnLst/>
              <a:rect l="l" t="t" r="r" b="b"/>
              <a:pathLst>
                <a:path w="3390265">
                  <a:moveTo>
                    <a:pt x="0" y="0"/>
                  </a:moveTo>
                  <a:lnTo>
                    <a:pt x="3390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68168" y="3807714"/>
              <a:ext cx="3390265" cy="2055495"/>
            </a:xfrm>
            <a:custGeom>
              <a:avLst/>
              <a:gdLst/>
              <a:ahLst/>
              <a:cxnLst/>
              <a:rect l="l" t="t" r="r" b="b"/>
              <a:pathLst>
                <a:path w="3390265" h="2055495">
                  <a:moveTo>
                    <a:pt x="0" y="2055114"/>
                  </a:moveTo>
                  <a:lnTo>
                    <a:pt x="3390138" y="2055114"/>
                  </a:lnTo>
                  <a:lnTo>
                    <a:pt x="3390138" y="0"/>
                  </a:lnTo>
                </a:path>
                <a:path w="3390265" h="2055495">
                  <a:moveTo>
                    <a:pt x="0" y="2055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916174" y="3915156"/>
              <a:ext cx="3329940" cy="1953895"/>
            </a:xfrm>
            <a:custGeom>
              <a:avLst/>
              <a:gdLst/>
              <a:ahLst/>
              <a:cxnLst/>
              <a:rect l="l" t="t" r="r" b="b"/>
              <a:pathLst>
                <a:path w="3329940" h="1953895">
                  <a:moveTo>
                    <a:pt x="0" y="1953768"/>
                  </a:moveTo>
                  <a:lnTo>
                    <a:pt x="0" y="1911210"/>
                  </a:lnTo>
                  <a:lnTo>
                    <a:pt x="12065" y="1851507"/>
                  </a:lnTo>
                  <a:lnTo>
                    <a:pt x="24130" y="1791169"/>
                  </a:lnTo>
                  <a:lnTo>
                    <a:pt x="24130" y="1742897"/>
                  </a:lnTo>
                  <a:lnTo>
                    <a:pt x="36195" y="1707324"/>
                  </a:lnTo>
                  <a:lnTo>
                    <a:pt x="36195" y="1659001"/>
                  </a:lnTo>
                  <a:lnTo>
                    <a:pt x="48260" y="1622806"/>
                  </a:lnTo>
                  <a:lnTo>
                    <a:pt x="48260" y="1586611"/>
                  </a:lnTo>
                  <a:lnTo>
                    <a:pt x="60325" y="1551051"/>
                  </a:lnTo>
                  <a:lnTo>
                    <a:pt x="60325" y="1514221"/>
                  </a:lnTo>
                  <a:lnTo>
                    <a:pt x="72390" y="1490726"/>
                  </a:lnTo>
                  <a:lnTo>
                    <a:pt x="84455" y="1454531"/>
                  </a:lnTo>
                  <a:lnTo>
                    <a:pt x="84455" y="1430401"/>
                  </a:lnTo>
                  <a:lnTo>
                    <a:pt x="96520" y="1406271"/>
                  </a:lnTo>
                  <a:lnTo>
                    <a:pt x="96520" y="1382141"/>
                  </a:lnTo>
                  <a:lnTo>
                    <a:pt x="108585" y="1358011"/>
                  </a:lnTo>
                  <a:lnTo>
                    <a:pt x="108585" y="1334516"/>
                  </a:lnTo>
                  <a:lnTo>
                    <a:pt x="120650" y="1310386"/>
                  </a:lnTo>
                  <a:lnTo>
                    <a:pt x="120650" y="1286256"/>
                  </a:lnTo>
                  <a:lnTo>
                    <a:pt x="132080" y="1262126"/>
                  </a:lnTo>
                  <a:lnTo>
                    <a:pt x="132080" y="1250061"/>
                  </a:lnTo>
                  <a:lnTo>
                    <a:pt x="144145" y="1225931"/>
                  </a:lnTo>
                  <a:lnTo>
                    <a:pt x="156210" y="1213739"/>
                  </a:lnTo>
                  <a:lnTo>
                    <a:pt x="156210" y="1190244"/>
                  </a:lnTo>
                  <a:lnTo>
                    <a:pt x="168275" y="1178179"/>
                  </a:lnTo>
                  <a:lnTo>
                    <a:pt x="168275" y="1154049"/>
                  </a:lnTo>
                  <a:lnTo>
                    <a:pt x="180340" y="1141984"/>
                  </a:lnTo>
                  <a:lnTo>
                    <a:pt x="180340" y="1129919"/>
                  </a:lnTo>
                  <a:lnTo>
                    <a:pt x="192405" y="1105789"/>
                  </a:lnTo>
                  <a:lnTo>
                    <a:pt x="192405" y="1093724"/>
                  </a:lnTo>
                  <a:lnTo>
                    <a:pt x="204470" y="1081659"/>
                  </a:lnTo>
                  <a:lnTo>
                    <a:pt x="216535" y="1069594"/>
                  </a:lnTo>
                  <a:lnTo>
                    <a:pt x="216535" y="1045464"/>
                  </a:lnTo>
                  <a:lnTo>
                    <a:pt x="228600" y="1034034"/>
                  </a:lnTo>
                  <a:lnTo>
                    <a:pt x="228600" y="1021969"/>
                  </a:lnTo>
                  <a:lnTo>
                    <a:pt x="240665" y="1009904"/>
                  </a:lnTo>
                  <a:lnTo>
                    <a:pt x="240665" y="997839"/>
                  </a:lnTo>
                  <a:lnTo>
                    <a:pt x="252729" y="985774"/>
                  </a:lnTo>
                  <a:lnTo>
                    <a:pt x="252729" y="973709"/>
                  </a:lnTo>
                  <a:lnTo>
                    <a:pt x="264795" y="961644"/>
                  </a:lnTo>
                  <a:lnTo>
                    <a:pt x="264795" y="949579"/>
                  </a:lnTo>
                  <a:lnTo>
                    <a:pt x="276860" y="937514"/>
                  </a:lnTo>
                  <a:lnTo>
                    <a:pt x="288925" y="925449"/>
                  </a:lnTo>
                  <a:lnTo>
                    <a:pt x="288925" y="913384"/>
                  </a:lnTo>
                  <a:lnTo>
                    <a:pt x="300990" y="901319"/>
                  </a:lnTo>
                  <a:lnTo>
                    <a:pt x="300990" y="889254"/>
                  </a:lnTo>
                  <a:lnTo>
                    <a:pt x="313055" y="877824"/>
                  </a:lnTo>
                  <a:lnTo>
                    <a:pt x="324485" y="865759"/>
                  </a:lnTo>
                  <a:lnTo>
                    <a:pt x="324485" y="853694"/>
                  </a:lnTo>
                  <a:lnTo>
                    <a:pt x="336550" y="841629"/>
                  </a:lnTo>
                  <a:lnTo>
                    <a:pt x="348615" y="828929"/>
                  </a:lnTo>
                  <a:lnTo>
                    <a:pt x="360680" y="817499"/>
                  </a:lnTo>
                  <a:lnTo>
                    <a:pt x="360680" y="805434"/>
                  </a:lnTo>
                  <a:lnTo>
                    <a:pt x="384810" y="781304"/>
                  </a:lnTo>
                  <a:lnTo>
                    <a:pt x="384810" y="769239"/>
                  </a:lnTo>
                  <a:lnTo>
                    <a:pt x="396875" y="757174"/>
                  </a:lnTo>
                  <a:lnTo>
                    <a:pt x="408940" y="745109"/>
                  </a:lnTo>
                  <a:lnTo>
                    <a:pt x="421005" y="732917"/>
                  </a:lnTo>
                  <a:lnTo>
                    <a:pt x="445134" y="709422"/>
                  </a:lnTo>
                  <a:lnTo>
                    <a:pt x="445134" y="696722"/>
                  </a:lnTo>
                  <a:lnTo>
                    <a:pt x="457200" y="684657"/>
                  </a:lnTo>
                  <a:lnTo>
                    <a:pt x="469265" y="672592"/>
                  </a:lnTo>
                  <a:lnTo>
                    <a:pt x="481330" y="661162"/>
                  </a:lnTo>
                  <a:lnTo>
                    <a:pt x="493395" y="649097"/>
                  </a:lnTo>
                  <a:lnTo>
                    <a:pt x="516890" y="624967"/>
                  </a:lnTo>
                  <a:lnTo>
                    <a:pt x="516890" y="612902"/>
                  </a:lnTo>
                  <a:lnTo>
                    <a:pt x="528955" y="612902"/>
                  </a:lnTo>
                  <a:lnTo>
                    <a:pt x="541020" y="600837"/>
                  </a:lnTo>
                  <a:lnTo>
                    <a:pt x="553085" y="588772"/>
                  </a:lnTo>
                  <a:lnTo>
                    <a:pt x="565150" y="565277"/>
                  </a:lnTo>
                  <a:lnTo>
                    <a:pt x="577215" y="552577"/>
                  </a:lnTo>
                  <a:lnTo>
                    <a:pt x="589280" y="540512"/>
                  </a:lnTo>
                  <a:lnTo>
                    <a:pt x="601345" y="540512"/>
                  </a:lnTo>
                  <a:lnTo>
                    <a:pt x="613410" y="528447"/>
                  </a:lnTo>
                  <a:lnTo>
                    <a:pt x="625475" y="516382"/>
                  </a:lnTo>
                  <a:lnTo>
                    <a:pt x="637540" y="504952"/>
                  </a:lnTo>
                  <a:lnTo>
                    <a:pt x="649605" y="492887"/>
                  </a:lnTo>
                  <a:lnTo>
                    <a:pt x="661670" y="492887"/>
                  </a:lnTo>
                  <a:lnTo>
                    <a:pt x="673735" y="480822"/>
                  </a:lnTo>
                  <a:lnTo>
                    <a:pt x="685165" y="468757"/>
                  </a:lnTo>
                  <a:lnTo>
                    <a:pt x="697230" y="456692"/>
                  </a:lnTo>
                  <a:lnTo>
                    <a:pt x="709295" y="444627"/>
                  </a:lnTo>
                  <a:lnTo>
                    <a:pt x="721360" y="432562"/>
                  </a:lnTo>
                  <a:lnTo>
                    <a:pt x="733425" y="432562"/>
                  </a:lnTo>
                  <a:lnTo>
                    <a:pt x="745490" y="420497"/>
                  </a:lnTo>
                  <a:lnTo>
                    <a:pt x="757555" y="408432"/>
                  </a:lnTo>
                  <a:lnTo>
                    <a:pt x="769620" y="396367"/>
                  </a:lnTo>
                  <a:lnTo>
                    <a:pt x="781685" y="384302"/>
                  </a:lnTo>
                  <a:lnTo>
                    <a:pt x="793750" y="384302"/>
                  </a:lnTo>
                  <a:lnTo>
                    <a:pt x="805815" y="372237"/>
                  </a:lnTo>
                  <a:lnTo>
                    <a:pt x="817880" y="360172"/>
                  </a:lnTo>
                  <a:lnTo>
                    <a:pt x="829944" y="360172"/>
                  </a:lnTo>
                  <a:lnTo>
                    <a:pt x="842010" y="348742"/>
                  </a:lnTo>
                  <a:lnTo>
                    <a:pt x="854075" y="336677"/>
                  </a:lnTo>
                  <a:lnTo>
                    <a:pt x="865505" y="336677"/>
                  </a:lnTo>
                  <a:lnTo>
                    <a:pt x="877569" y="324612"/>
                  </a:lnTo>
                  <a:lnTo>
                    <a:pt x="889635" y="312547"/>
                  </a:lnTo>
                  <a:lnTo>
                    <a:pt x="901700" y="300482"/>
                  </a:lnTo>
                  <a:lnTo>
                    <a:pt x="913765" y="300482"/>
                  </a:lnTo>
                  <a:lnTo>
                    <a:pt x="925830" y="288417"/>
                  </a:lnTo>
                  <a:lnTo>
                    <a:pt x="937894" y="288417"/>
                  </a:lnTo>
                  <a:lnTo>
                    <a:pt x="949960" y="276352"/>
                  </a:lnTo>
                  <a:lnTo>
                    <a:pt x="962025" y="264287"/>
                  </a:lnTo>
                  <a:lnTo>
                    <a:pt x="974090" y="264287"/>
                  </a:lnTo>
                  <a:lnTo>
                    <a:pt x="986155" y="252222"/>
                  </a:lnTo>
                  <a:lnTo>
                    <a:pt x="998219" y="252222"/>
                  </a:lnTo>
                  <a:lnTo>
                    <a:pt x="1010285" y="240030"/>
                  </a:lnTo>
                  <a:lnTo>
                    <a:pt x="1022350" y="227965"/>
                  </a:lnTo>
                  <a:lnTo>
                    <a:pt x="1034415" y="227965"/>
                  </a:lnTo>
                  <a:lnTo>
                    <a:pt x="1046480" y="215900"/>
                  </a:lnTo>
                  <a:lnTo>
                    <a:pt x="1057910" y="215900"/>
                  </a:lnTo>
                  <a:lnTo>
                    <a:pt x="1069975" y="203835"/>
                  </a:lnTo>
                  <a:lnTo>
                    <a:pt x="1082040" y="203835"/>
                  </a:lnTo>
                  <a:lnTo>
                    <a:pt x="1094105" y="192405"/>
                  </a:lnTo>
                  <a:lnTo>
                    <a:pt x="1106170" y="192405"/>
                  </a:lnTo>
                  <a:lnTo>
                    <a:pt x="1118235" y="180340"/>
                  </a:lnTo>
                  <a:lnTo>
                    <a:pt x="1130300" y="180340"/>
                  </a:lnTo>
                  <a:lnTo>
                    <a:pt x="1142365" y="168275"/>
                  </a:lnTo>
                  <a:lnTo>
                    <a:pt x="1154430" y="168275"/>
                  </a:lnTo>
                  <a:lnTo>
                    <a:pt x="1166495" y="156210"/>
                  </a:lnTo>
                  <a:lnTo>
                    <a:pt x="1178560" y="156210"/>
                  </a:lnTo>
                  <a:lnTo>
                    <a:pt x="1190625" y="144145"/>
                  </a:lnTo>
                  <a:lnTo>
                    <a:pt x="1202690" y="144145"/>
                  </a:lnTo>
                  <a:lnTo>
                    <a:pt x="1214120" y="132080"/>
                  </a:lnTo>
                  <a:lnTo>
                    <a:pt x="1226185" y="132080"/>
                  </a:lnTo>
                  <a:lnTo>
                    <a:pt x="1238250" y="120015"/>
                  </a:lnTo>
                  <a:lnTo>
                    <a:pt x="1250315" y="120015"/>
                  </a:lnTo>
                  <a:lnTo>
                    <a:pt x="1262380" y="120015"/>
                  </a:lnTo>
                  <a:lnTo>
                    <a:pt x="1274445" y="107950"/>
                  </a:lnTo>
                  <a:lnTo>
                    <a:pt x="1286510" y="107950"/>
                  </a:lnTo>
                  <a:lnTo>
                    <a:pt x="1298575" y="95885"/>
                  </a:lnTo>
                  <a:lnTo>
                    <a:pt x="1310640" y="95885"/>
                  </a:lnTo>
                  <a:lnTo>
                    <a:pt x="1322705" y="95885"/>
                  </a:lnTo>
                  <a:lnTo>
                    <a:pt x="1334770" y="83820"/>
                  </a:lnTo>
                  <a:lnTo>
                    <a:pt x="1346200" y="83820"/>
                  </a:lnTo>
                  <a:lnTo>
                    <a:pt x="1358900" y="83820"/>
                  </a:lnTo>
                  <a:lnTo>
                    <a:pt x="1370965" y="71755"/>
                  </a:lnTo>
                  <a:lnTo>
                    <a:pt x="1383030" y="71755"/>
                  </a:lnTo>
                  <a:lnTo>
                    <a:pt x="1394460" y="71755"/>
                  </a:lnTo>
                  <a:lnTo>
                    <a:pt x="1406525" y="59690"/>
                  </a:lnTo>
                  <a:lnTo>
                    <a:pt x="1418590" y="59690"/>
                  </a:lnTo>
                  <a:lnTo>
                    <a:pt x="1430655" y="59690"/>
                  </a:lnTo>
                  <a:lnTo>
                    <a:pt x="1442720" y="59690"/>
                  </a:lnTo>
                  <a:lnTo>
                    <a:pt x="1454785" y="47625"/>
                  </a:lnTo>
                  <a:lnTo>
                    <a:pt x="1466850" y="47625"/>
                  </a:lnTo>
                  <a:lnTo>
                    <a:pt x="1478915" y="47625"/>
                  </a:lnTo>
                  <a:lnTo>
                    <a:pt x="1490980" y="47625"/>
                  </a:lnTo>
                  <a:lnTo>
                    <a:pt x="1503045" y="36195"/>
                  </a:lnTo>
                  <a:lnTo>
                    <a:pt x="1563370" y="36195"/>
                  </a:lnTo>
                  <a:lnTo>
                    <a:pt x="1575435" y="24130"/>
                  </a:lnTo>
                  <a:lnTo>
                    <a:pt x="1647189" y="24130"/>
                  </a:lnTo>
                  <a:lnTo>
                    <a:pt x="1659255" y="12065"/>
                  </a:lnTo>
                  <a:lnTo>
                    <a:pt x="1779270" y="12065"/>
                  </a:lnTo>
                  <a:lnTo>
                    <a:pt x="1791335" y="0"/>
                  </a:lnTo>
                  <a:lnTo>
                    <a:pt x="2765425" y="0"/>
                  </a:lnTo>
                  <a:lnTo>
                    <a:pt x="2777490" y="0"/>
                  </a:lnTo>
                  <a:lnTo>
                    <a:pt x="3318510" y="0"/>
                  </a:lnTo>
                  <a:lnTo>
                    <a:pt x="332994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4360164" y="2750057"/>
            <a:ext cx="0" cy="441959"/>
          </a:xfrm>
          <a:custGeom>
            <a:avLst/>
            <a:gdLst/>
            <a:ahLst/>
            <a:cxnLst/>
            <a:rect l="l" t="t" r="r" b="b"/>
            <a:pathLst>
              <a:path h="441960">
                <a:moveTo>
                  <a:pt x="0" y="0"/>
                </a:moveTo>
                <a:lnTo>
                  <a:pt x="0" y="44195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238670" y="4476939"/>
            <a:ext cx="236854" cy="7054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500" dirty="0">
                <a:latin typeface="Times New Roman"/>
                <a:cs typeface="Times New Roman"/>
              </a:rPr>
              <a:t>Gain,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dB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8423" y="0"/>
            <a:ext cx="5599430" cy="1384300"/>
            <a:chOff x="1868423" y="0"/>
            <a:chExt cx="5599430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2303" y="260604"/>
              <a:ext cx="1834133" cy="499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5823" y="0"/>
              <a:ext cx="841248" cy="7749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6511" y="0"/>
              <a:ext cx="1066800" cy="7749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2751" y="0"/>
              <a:ext cx="841248" cy="774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3439" y="0"/>
              <a:ext cx="2676906" cy="7749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8423" y="560831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73732" y="22351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46379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40" dirty="0"/>
              <a:t>to-</a:t>
            </a:r>
            <a:r>
              <a:rPr sz="4000" u="none" spc="-10" dirty="0"/>
              <a:t>Highpass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 txBox="1"/>
          <p:nvPr/>
        </p:nvSpPr>
        <p:spPr>
          <a:xfrm>
            <a:off x="535686" y="1594357"/>
            <a:ext cx="7914005" cy="982344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56870" marR="5080" indent="-344805">
              <a:lnSpc>
                <a:spcPts val="3700"/>
              </a:lnSpc>
              <a:spcBef>
                <a:spcPts val="330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lowpass-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to-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highpass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can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also</a:t>
            </a:r>
            <a:r>
              <a:rPr sz="32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used</a:t>
            </a:r>
            <a:r>
              <a:rPr sz="32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highpass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32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0123" y="2543555"/>
            <a:ext cx="57365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71830" algn="l"/>
              </a:tabLst>
            </a:pPr>
            <a:r>
              <a:rPr sz="3750" baseline="1111" dirty="0">
                <a:latin typeface="Symbol"/>
                <a:cs typeface="Symbol"/>
              </a:rPr>
              <a:t></a:t>
            </a:r>
            <a:r>
              <a:rPr sz="3750" spc="-97" baseline="1111" dirty="0">
                <a:latin typeface="Times New Roman"/>
                <a:cs typeface="Times New Roman"/>
              </a:rPr>
              <a:t> </a:t>
            </a:r>
            <a:r>
              <a:rPr sz="2475" i="1" spc="-75" baseline="-18518" dirty="0">
                <a:latin typeface="Times New Roman"/>
                <a:cs typeface="Times New Roman"/>
              </a:rPr>
              <a:t>c</a:t>
            </a:r>
            <a:r>
              <a:rPr sz="2475" i="1" baseline="-18518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cutoff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217" y="2438349"/>
            <a:ext cx="1689100" cy="1089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9100"/>
              </a:lnSpc>
              <a:spcBef>
                <a:spcPts val="9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cutoff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at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sz="32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750" spc="-37" baseline="5555" dirty="0">
                <a:latin typeface="Symbol"/>
                <a:cs typeface="Symbol"/>
              </a:rPr>
              <a:t></a:t>
            </a:r>
            <a:r>
              <a:rPr sz="3600" spc="-37" baseline="4629" dirty="0">
                <a:latin typeface="Times New Roman"/>
                <a:cs typeface="Times New Roman"/>
              </a:rPr>
              <a:t>ˆ</a:t>
            </a:r>
            <a:r>
              <a:rPr sz="2475" i="1" spc="-37" baseline="-10101" dirty="0">
                <a:latin typeface="Times New Roman"/>
                <a:cs typeface="Times New Roman"/>
              </a:rPr>
              <a:t>c</a:t>
            </a:r>
            <a:endParaRPr sz="2475" baseline="-10101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094" y="3615944"/>
            <a:ext cx="7601584" cy="151193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93065" marR="43180" indent="-342900" algn="just">
              <a:lnSpc>
                <a:spcPct val="102400"/>
              </a:lnSpc>
              <a:spcBef>
                <a:spcPts val="5"/>
              </a:spcBef>
              <a:buFont typeface="Arial MT"/>
              <a:buChar char="•"/>
              <a:tabLst>
                <a:tab pos="394970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transform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bandpass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center 	frequency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sz="3200" spc="325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2500" dirty="0">
                <a:latin typeface="Symbol"/>
                <a:cs typeface="Symbol"/>
              </a:rPr>
              <a:t></a:t>
            </a:r>
            <a:r>
              <a:rPr sz="2500" spc="-50" dirty="0">
                <a:latin typeface="Times New Roman"/>
                <a:cs typeface="Times New Roman"/>
              </a:rPr>
              <a:t> </a:t>
            </a:r>
            <a:r>
              <a:rPr sz="2475" i="1" baseline="-20202" dirty="0">
                <a:latin typeface="Times New Roman"/>
                <a:cs typeface="Times New Roman"/>
              </a:rPr>
              <a:t>o</a:t>
            </a:r>
            <a:r>
              <a:rPr sz="2475" i="1" spc="292" baseline="-20202" dirty="0">
                <a:latin typeface="Times New Roman"/>
                <a:cs typeface="Times New Roman"/>
              </a:rPr>
              <a:t> 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bandstop</a:t>
            </a:r>
            <a:r>
              <a:rPr sz="3200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50" dirty="0">
                <a:solidFill>
                  <a:srgbClr val="0000FF"/>
                </a:solidFill>
                <a:latin typeface="Times New Roman"/>
                <a:cs typeface="Times New Roman"/>
              </a:rPr>
              <a:t>a 	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center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sz="3200" spc="56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3750" spc="-37" baseline="2222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6835" dirty="0">
                <a:latin typeface="Times New Roman"/>
                <a:cs typeface="Times New Roman"/>
              </a:rPr>
              <a:t>o</a:t>
            </a:r>
            <a:endParaRPr sz="2475" baseline="-1683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9920" y="3743705"/>
            <a:ext cx="3610610" cy="0"/>
          </a:xfrm>
          <a:custGeom>
            <a:avLst/>
            <a:gdLst/>
            <a:ahLst/>
            <a:cxnLst/>
            <a:rect l="l" t="t" r="r" b="b"/>
            <a:pathLst>
              <a:path w="3610609">
                <a:moveTo>
                  <a:pt x="0" y="0"/>
                </a:moveTo>
                <a:lnTo>
                  <a:pt x="361035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5800" y="1891283"/>
            <a:ext cx="409130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Desired</a:t>
            </a:r>
            <a:r>
              <a:rPr sz="3200" spc="-1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8453" y="2995929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Times New Roman"/>
                <a:cs typeface="Times New Roman"/>
              </a:rPr>
              <a:t>ˆ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43072" y="2803905"/>
            <a:ext cx="532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25462" dirty="0">
                <a:latin typeface="Times New Roman"/>
                <a:cs typeface="Times New Roman"/>
              </a:rPr>
              <a:t>z</a:t>
            </a:r>
            <a:r>
              <a:rPr sz="3600" i="1" spc="44" baseline="-25462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-13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4026" y="2974594"/>
            <a:ext cx="14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0" dirty="0">
                <a:latin typeface="Times New Roman"/>
                <a:cs typeface="Times New Roman"/>
              </a:rPr>
              <a:t>z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52897" y="2995929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Times New Roman"/>
                <a:cs typeface="Times New Roman"/>
              </a:rPr>
              <a:t>ˆ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3482" y="2897632"/>
            <a:ext cx="24257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4632" y="2980690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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1778" y="2736342"/>
            <a:ext cx="2887345" cy="4070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5"/>
              </a:spcBef>
              <a:tabLst>
                <a:tab pos="410845" algn="l"/>
                <a:tab pos="2097405" algn="l"/>
                <a:tab pos="2459990" algn="l"/>
              </a:tabLst>
            </a:pPr>
            <a:r>
              <a:rPr sz="3600" spc="-75" baseline="-34722" dirty="0">
                <a:latin typeface="Symbol"/>
                <a:cs typeface="Symbol"/>
              </a:rPr>
              <a:t></a:t>
            </a:r>
            <a:r>
              <a:rPr sz="3600" baseline="-34722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2</a:t>
            </a:r>
            <a:r>
              <a:rPr sz="2500" spc="-25" dirty="0">
                <a:latin typeface="Symbol"/>
                <a:cs typeface="Symbol"/>
              </a:rPr>
              <a:t>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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80438" y="3337559"/>
            <a:ext cx="471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16203" dirty="0">
                <a:latin typeface="Times New Roman"/>
                <a:cs typeface="Times New Roman"/>
              </a:rPr>
              <a:t>z</a:t>
            </a:r>
            <a:r>
              <a:rPr sz="3600" i="1" spc="-60" baseline="-16203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Symbol"/>
                <a:cs typeface="Symbol"/>
              </a:rPr>
              <a:t></a:t>
            </a:r>
            <a:r>
              <a:rPr sz="1550" spc="-25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1082" y="3445510"/>
            <a:ext cx="5060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755" algn="l"/>
              </a:tabLst>
            </a:pPr>
            <a:r>
              <a:rPr sz="2400" spc="-5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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71773" y="3578352"/>
            <a:ext cx="69596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latin typeface="Symbol"/>
                <a:cs typeface="Symbol"/>
              </a:rPr>
              <a:t></a:t>
            </a:r>
            <a:r>
              <a:rPr sz="2500" spc="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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2900" y="3999483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Times New Roman"/>
                <a:cs typeface="Times New Roman"/>
              </a:rPr>
              <a:t>ˆ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7517" y="3807205"/>
            <a:ext cx="535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25462" dirty="0">
                <a:latin typeface="Times New Roman"/>
                <a:cs typeface="Times New Roman"/>
              </a:rPr>
              <a:t>z</a:t>
            </a:r>
            <a:r>
              <a:rPr sz="3600" i="1" spc="44" baseline="-25462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-11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82617" y="3274822"/>
            <a:ext cx="2499360" cy="7029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805815" marR="5080" indent="-793750">
              <a:lnSpc>
                <a:spcPct val="77600"/>
              </a:lnSpc>
              <a:spcBef>
                <a:spcPts val="775"/>
              </a:spcBef>
              <a:tabLst>
                <a:tab pos="362585" algn="l"/>
                <a:tab pos="1729105" algn="l"/>
                <a:tab pos="2082800" algn="l"/>
              </a:tabLst>
            </a:pPr>
            <a:r>
              <a:rPr sz="2500" spc="-50" dirty="0">
                <a:latin typeface="Symbol"/>
                <a:cs typeface="Symbol"/>
              </a:rPr>
              <a:t>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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r>
              <a:rPr sz="2400" dirty="0">
                <a:latin typeface="Times New Roman"/>
                <a:cs typeface="Times New Roman"/>
              </a:rPr>
              <a:t>		</a:t>
            </a:r>
            <a:r>
              <a:rPr sz="2500" spc="-50" dirty="0">
                <a:latin typeface="Symbol"/>
                <a:cs typeface="Symbol"/>
              </a:rPr>
              <a:t>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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 </a:t>
            </a:r>
            <a:r>
              <a:rPr sz="2400" spc="-25" dirty="0">
                <a:latin typeface="Times New Roman"/>
                <a:cs typeface="Times New Roman"/>
              </a:rPr>
              <a:t>2</a:t>
            </a:r>
            <a:r>
              <a:rPr sz="2500" spc="-25" dirty="0">
                <a:latin typeface="Symbol"/>
                <a:cs typeface="Symbol"/>
              </a:rPr>
              <a:t>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37532" y="3984244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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80023" y="3909314"/>
            <a:ext cx="975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1157" dirty="0">
                <a:latin typeface="Times New Roman"/>
                <a:cs typeface="Times New Roman"/>
              </a:rPr>
              <a:t>z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2475" baseline="42087" dirty="0">
                <a:latin typeface="Symbol"/>
                <a:cs typeface="Symbol"/>
              </a:rPr>
              <a:t></a:t>
            </a:r>
            <a:r>
              <a:rPr sz="2475" baseline="42087" dirty="0">
                <a:latin typeface="Times New Roman"/>
                <a:cs typeface="Times New Roman"/>
              </a:rPr>
              <a:t>1</a:t>
            </a:r>
            <a:r>
              <a:rPr sz="2475" spc="97" baseline="4208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Symbol"/>
                <a:cs typeface="Symbol"/>
              </a:rPr>
              <a:t></a:t>
            </a:r>
            <a:r>
              <a:rPr sz="3600" spc="-22" baseline="1157" dirty="0">
                <a:latin typeface="Times New Roman"/>
                <a:cs typeface="Times New Roman"/>
              </a:rPr>
              <a:t> </a:t>
            </a:r>
            <a:r>
              <a:rPr sz="3600" spc="-75" baseline="1157" dirty="0">
                <a:latin typeface="Times New Roman"/>
                <a:cs typeface="Times New Roman"/>
              </a:rPr>
              <a:t>1</a:t>
            </a:r>
            <a:endParaRPr sz="3600" baseline="115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08350" y="4300727"/>
            <a:ext cx="70231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latin typeface="Symbol"/>
                <a:cs typeface="Symbol"/>
              </a:rPr>
              <a:t></a:t>
            </a:r>
            <a:r>
              <a:rPr sz="2500" spc="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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97450" y="4300727"/>
            <a:ext cx="69977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aseline="2222" dirty="0">
                <a:latin typeface="Symbol"/>
                <a:cs typeface="Symbol"/>
              </a:rPr>
              <a:t></a:t>
            </a:r>
            <a:r>
              <a:rPr sz="3750" spc="165" baseline="2222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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99403" y="3214877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>
                <a:moveTo>
                  <a:pt x="0" y="0"/>
                </a:moveTo>
                <a:lnTo>
                  <a:pt x="7909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792223" y="329945"/>
            <a:ext cx="5599430" cy="1432560"/>
            <a:chOff x="1792223" y="329945"/>
            <a:chExt cx="5599430" cy="143256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8671" y="640841"/>
              <a:ext cx="1834133" cy="4983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1429" y="329945"/>
              <a:ext cx="841248" cy="8229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2117" y="329945"/>
              <a:ext cx="1066800" cy="8229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8357" y="329945"/>
              <a:ext cx="841248" cy="8229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9045" y="329945"/>
              <a:ext cx="2734818" cy="8229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223" y="939545"/>
              <a:ext cx="5599176" cy="822960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094483" y="405637"/>
            <a:ext cx="4922520" cy="125158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15900">
              <a:lnSpc>
                <a:spcPct val="101000"/>
              </a:lnSpc>
              <a:spcBef>
                <a:spcPts val="50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Bandpass </a:t>
            </a:r>
            <a:r>
              <a:rPr sz="4000" u="none" spc="-20" dirty="0"/>
              <a:t>Spectral</a:t>
            </a:r>
            <a:r>
              <a:rPr sz="4000" u="none" spc="-204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30" name="object 30"/>
          <p:cNvSpPr/>
          <p:nvPr/>
        </p:nvSpPr>
        <p:spPr>
          <a:xfrm>
            <a:off x="3189732" y="4227576"/>
            <a:ext cx="789940" cy="0"/>
          </a:xfrm>
          <a:custGeom>
            <a:avLst/>
            <a:gdLst/>
            <a:ahLst/>
            <a:cxnLst/>
            <a:rect l="l" t="t" r="r" b="b"/>
            <a:pathLst>
              <a:path w="789939">
                <a:moveTo>
                  <a:pt x="0" y="0"/>
                </a:moveTo>
                <a:lnTo>
                  <a:pt x="78943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74235" y="3215639"/>
            <a:ext cx="790575" cy="0"/>
          </a:xfrm>
          <a:custGeom>
            <a:avLst/>
            <a:gdLst/>
            <a:ahLst/>
            <a:cxnLst/>
            <a:rect l="l" t="t" r="r" b="b"/>
            <a:pathLst>
              <a:path w="790575">
                <a:moveTo>
                  <a:pt x="0" y="0"/>
                </a:moveTo>
                <a:lnTo>
                  <a:pt x="79019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46903" y="4216146"/>
            <a:ext cx="790575" cy="0"/>
          </a:xfrm>
          <a:custGeom>
            <a:avLst/>
            <a:gdLst/>
            <a:ahLst/>
            <a:cxnLst/>
            <a:rect l="l" t="t" r="r" b="b"/>
            <a:pathLst>
              <a:path w="790575">
                <a:moveTo>
                  <a:pt x="0" y="0"/>
                </a:moveTo>
                <a:lnTo>
                  <a:pt x="79019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2223" y="73152"/>
            <a:ext cx="5599430" cy="1432560"/>
            <a:chOff x="1792223" y="73152"/>
            <a:chExt cx="5599430" cy="1432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8671" y="383286"/>
              <a:ext cx="1834133" cy="499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191" y="73152"/>
              <a:ext cx="841248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2879" y="73152"/>
              <a:ext cx="1066800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9119" y="73152"/>
              <a:ext cx="84124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9045" y="73152"/>
              <a:ext cx="2734818" cy="822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223" y="682752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97532" y="144272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19075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Bandpass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3128010" y="2908554"/>
            <a:ext cx="2992120" cy="0"/>
          </a:xfrm>
          <a:custGeom>
            <a:avLst/>
            <a:gdLst/>
            <a:ahLst/>
            <a:cxnLst/>
            <a:rect l="l" t="t" r="r" b="b"/>
            <a:pathLst>
              <a:path w="2992120">
                <a:moveTo>
                  <a:pt x="0" y="0"/>
                </a:moveTo>
                <a:lnTo>
                  <a:pt x="299161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7745" y="1589531"/>
            <a:ext cx="7561580" cy="3856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85445" algn="l"/>
                <a:tab pos="2748280" algn="l"/>
                <a:tab pos="3202305" algn="l"/>
                <a:tab pos="4248150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parameters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825" spc="-75" baseline="2178" dirty="0">
                <a:latin typeface="Symbol"/>
                <a:cs typeface="Symbol"/>
              </a:rPr>
              <a:t></a:t>
            </a:r>
            <a:r>
              <a:rPr sz="3825" baseline="2178" dirty="0">
                <a:latin typeface="Times New Roman"/>
                <a:cs typeface="Times New Roman"/>
              </a:rPr>
              <a:t>	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2800" spc="2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750" spc="-75" baseline="2222" dirty="0">
                <a:latin typeface="Symbol"/>
                <a:cs typeface="Symbol"/>
              </a:rPr>
              <a:t></a:t>
            </a:r>
            <a:r>
              <a:rPr sz="3750" baseline="2222" dirty="0">
                <a:latin typeface="Times New Roman"/>
                <a:cs typeface="Times New Roman"/>
              </a:rPr>
              <a:t>	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given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by</a:t>
            </a:r>
            <a:endParaRPr sz="2800">
              <a:latin typeface="Times New Roman"/>
              <a:cs typeface="Times New Roman"/>
            </a:endParaRPr>
          </a:p>
          <a:p>
            <a:pPr marR="20320" algn="ctr">
              <a:lnSpc>
                <a:spcPct val="100000"/>
              </a:lnSpc>
              <a:spcBef>
                <a:spcPts val="2950"/>
              </a:spcBef>
              <a:tabLst>
                <a:tab pos="393065" algn="l"/>
                <a:tab pos="706755" algn="l"/>
                <a:tab pos="1246505" algn="l"/>
                <a:tab pos="2173605" algn="l"/>
              </a:tabLst>
            </a:pPr>
            <a:r>
              <a:rPr sz="3825" spc="-75" baseline="-32679" dirty="0">
                <a:latin typeface="Symbol"/>
                <a:cs typeface="Symbol"/>
              </a:rPr>
              <a:t></a:t>
            </a:r>
            <a:r>
              <a:rPr sz="3825" baseline="-32679" dirty="0">
                <a:latin typeface="Times New Roman"/>
                <a:cs typeface="Times New Roman"/>
              </a:rPr>
              <a:t>	</a:t>
            </a:r>
            <a:r>
              <a:rPr sz="3600" spc="-75" baseline="-35879" dirty="0">
                <a:latin typeface="Symbol"/>
                <a:cs typeface="Symbol"/>
              </a:rPr>
              <a:t></a:t>
            </a:r>
            <a:r>
              <a:rPr sz="3600" baseline="-35879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cos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900" spc="-25" dirty="0">
                <a:latin typeface="Symbol"/>
                <a:cs typeface="Symbol"/>
              </a:rPr>
              <a:t></a:t>
            </a:r>
            <a:r>
              <a:rPr sz="3600" spc="-37" baseline="1157" dirty="0">
                <a:latin typeface="Times New Roman"/>
                <a:cs typeface="Times New Roman"/>
              </a:rPr>
              <a:t>(</a:t>
            </a:r>
            <a:r>
              <a:rPr sz="3825" spc="-37" baseline="1089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8518" dirty="0">
                <a:latin typeface="Times New Roman"/>
                <a:cs typeface="Times New Roman"/>
              </a:rPr>
              <a:t>c</a:t>
            </a:r>
            <a:r>
              <a:rPr sz="2475" i="1" spc="-157" baseline="-18518" dirty="0">
                <a:latin typeface="Times New Roman"/>
                <a:cs typeface="Times New Roman"/>
              </a:rPr>
              <a:t> </a:t>
            </a:r>
            <a:r>
              <a:rPr sz="2475" spc="-75" baseline="-18518" dirty="0">
                <a:latin typeface="Times New Roman"/>
                <a:cs typeface="Times New Roman"/>
              </a:rPr>
              <a:t>2</a:t>
            </a:r>
            <a:r>
              <a:rPr sz="2475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</a:t>
            </a:r>
            <a:r>
              <a:rPr sz="3600" spc="157" baseline="1157" dirty="0">
                <a:latin typeface="Times New Roman"/>
                <a:cs typeface="Times New Roman"/>
              </a:rPr>
              <a:t> </a:t>
            </a:r>
            <a:r>
              <a:rPr sz="3825" spc="-44" baseline="1089" dirty="0">
                <a:latin typeface="Symbol"/>
                <a:cs typeface="Symbol"/>
              </a:rPr>
              <a:t></a:t>
            </a:r>
            <a:r>
              <a:rPr sz="2400" spc="-30" dirty="0">
                <a:latin typeface="Times New Roman"/>
                <a:cs typeface="Times New Roman"/>
              </a:rPr>
              <a:t>ˆ</a:t>
            </a:r>
            <a:r>
              <a:rPr sz="2475" i="1" spc="-44" baseline="-18518" dirty="0">
                <a:latin typeface="Times New Roman"/>
                <a:cs typeface="Times New Roman"/>
              </a:rPr>
              <a:t>c</a:t>
            </a:r>
            <a:r>
              <a:rPr sz="2475" spc="-44" baseline="-18518" dirty="0">
                <a:latin typeface="Times New Roman"/>
                <a:cs typeface="Times New Roman"/>
              </a:rPr>
              <a:t>1</a:t>
            </a:r>
            <a:r>
              <a:rPr sz="2475" spc="-67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112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10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47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  <a:p>
            <a:pPr marL="2626360">
              <a:lnSpc>
                <a:spcPct val="100000"/>
              </a:lnSpc>
              <a:spcBef>
                <a:spcPts val="805"/>
              </a:spcBef>
              <a:tabLst>
                <a:tab pos="3169285" algn="l"/>
                <a:tab pos="4092575" algn="l"/>
              </a:tabLst>
            </a:pPr>
            <a:r>
              <a:rPr sz="3600" spc="-37" baseline="1157" dirty="0">
                <a:latin typeface="Times New Roman"/>
                <a:cs typeface="Times New Roman"/>
              </a:rPr>
              <a:t>cos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2900" spc="-25" dirty="0">
                <a:latin typeface="Symbol"/>
                <a:cs typeface="Symbol"/>
              </a:rPr>
              <a:t></a:t>
            </a:r>
            <a:r>
              <a:rPr sz="3600" spc="-37" baseline="1157" dirty="0">
                <a:latin typeface="Times New Roman"/>
                <a:cs typeface="Times New Roman"/>
              </a:rPr>
              <a:t>(</a:t>
            </a:r>
            <a:r>
              <a:rPr sz="3825" spc="-37" baseline="1089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8518" dirty="0">
                <a:latin typeface="Times New Roman"/>
                <a:cs typeface="Times New Roman"/>
              </a:rPr>
              <a:t>c</a:t>
            </a:r>
            <a:r>
              <a:rPr sz="2475" i="1" spc="-157" baseline="-18518" dirty="0">
                <a:latin typeface="Times New Roman"/>
                <a:cs typeface="Times New Roman"/>
              </a:rPr>
              <a:t> </a:t>
            </a:r>
            <a:r>
              <a:rPr sz="2475" spc="-75" baseline="-18518" dirty="0">
                <a:latin typeface="Times New Roman"/>
                <a:cs typeface="Times New Roman"/>
              </a:rPr>
              <a:t>2</a:t>
            </a:r>
            <a:r>
              <a:rPr sz="2475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67" baseline="1157" dirty="0">
                <a:latin typeface="Times New Roman"/>
                <a:cs typeface="Times New Roman"/>
              </a:rPr>
              <a:t> </a:t>
            </a:r>
            <a:r>
              <a:rPr sz="3825" spc="-37" baseline="1089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8518" dirty="0">
                <a:latin typeface="Times New Roman"/>
                <a:cs typeface="Times New Roman"/>
              </a:rPr>
              <a:t>c</a:t>
            </a:r>
            <a:r>
              <a:rPr sz="2475" spc="-37" baseline="-18518" dirty="0">
                <a:latin typeface="Times New Roman"/>
                <a:cs typeface="Times New Roman"/>
              </a:rPr>
              <a:t>1</a:t>
            </a:r>
            <a:r>
              <a:rPr sz="2475" spc="-52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89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10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47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  <a:p>
            <a:pPr marL="1428115">
              <a:lnSpc>
                <a:spcPct val="100000"/>
              </a:lnSpc>
              <a:spcBef>
                <a:spcPts val="1450"/>
              </a:spcBef>
              <a:tabLst>
                <a:tab pos="2009775" algn="l"/>
                <a:tab pos="2516505" algn="l"/>
                <a:tab pos="3467735" algn="l"/>
                <a:tab pos="5650865" algn="l"/>
                <a:tab pos="6153785" algn="l"/>
              </a:tabLst>
            </a:pPr>
            <a:r>
              <a:rPr sz="3750" baseline="1111" dirty="0">
                <a:latin typeface="Symbol"/>
                <a:cs typeface="Symbol"/>
              </a:rPr>
              <a:t></a:t>
            </a:r>
            <a:r>
              <a:rPr sz="3750" spc="352" baseline="1111" dirty="0">
                <a:latin typeface="Times New Roman"/>
                <a:cs typeface="Times New Roman"/>
              </a:rPr>
              <a:t> </a:t>
            </a:r>
            <a:r>
              <a:rPr sz="3600" spc="-75" baseline="1157" dirty="0">
                <a:latin typeface="Symbol"/>
                <a:cs typeface="Symbol"/>
              </a:rPr>
              <a:t>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spc="-37" baseline="1157" dirty="0">
                <a:latin typeface="Times New Roman"/>
                <a:cs typeface="Times New Roman"/>
              </a:rPr>
              <a:t>cot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2900" spc="-70" dirty="0">
                <a:latin typeface="Symbol"/>
                <a:cs typeface="Symbol"/>
              </a:rPr>
              <a:t></a:t>
            </a:r>
            <a:r>
              <a:rPr sz="3600" spc="-104" baseline="1157" dirty="0">
                <a:latin typeface="Times New Roman"/>
                <a:cs typeface="Times New Roman"/>
              </a:rPr>
              <a:t>(</a:t>
            </a:r>
            <a:r>
              <a:rPr sz="3750" spc="-104" baseline="1111" dirty="0">
                <a:latin typeface="Symbol"/>
                <a:cs typeface="Symbol"/>
              </a:rPr>
              <a:t></a:t>
            </a:r>
            <a:r>
              <a:rPr sz="2400" spc="-70" dirty="0">
                <a:latin typeface="Times New Roman"/>
                <a:cs typeface="Times New Roman"/>
              </a:rPr>
              <a:t>ˆ</a:t>
            </a:r>
            <a:r>
              <a:rPr sz="2400" spc="-240" dirty="0">
                <a:latin typeface="Times New Roman"/>
                <a:cs typeface="Times New Roman"/>
              </a:rPr>
              <a:t> </a:t>
            </a:r>
            <a:r>
              <a:rPr sz="2475" i="1" baseline="-18518" dirty="0">
                <a:latin typeface="Times New Roman"/>
                <a:cs typeface="Times New Roman"/>
              </a:rPr>
              <a:t>c</a:t>
            </a:r>
            <a:r>
              <a:rPr sz="2475" i="1" spc="-44" baseline="-18518" dirty="0">
                <a:latin typeface="Times New Roman"/>
                <a:cs typeface="Times New Roman"/>
              </a:rPr>
              <a:t> </a:t>
            </a:r>
            <a:r>
              <a:rPr sz="2475" spc="-75" baseline="-18518" dirty="0">
                <a:latin typeface="Times New Roman"/>
                <a:cs typeface="Times New Roman"/>
              </a:rPr>
              <a:t>2</a:t>
            </a:r>
            <a:r>
              <a:rPr sz="2475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67" baseline="1157" dirty="0">
                <a:latin typeface="Times New Roman"/>
                <a:cs typeface="Times New Roman"/>
              </a:rPr>
              <a:t> </a:t>
            </a:r>
            <a:r>
              <a:rPr sz="3750" spc="-30" baseline="1111" dirty="0">
                <a:latin typeface="Symbol"/>
                <a:cs typeface="Symbol"/>
              </a:rPr>
              <a:t></a:t>
            </a:r>
            <a:r>
              <a:rPr sz="2400" spc="-20" dirty="0">
                <a:latin typeface="Times New Roman"/>
                <a:cs typeface="Times New Roman"/>
              </a:rPr>
              <a:t>ˆ</a:t>
            </a:r>
            <a:r>
              <a:rPr sz="2475" i="1" spc="-30" baseline="-18518" dirty="0">
                <a:latin typeface="Times New Roman"/>
                <a:cs typeface="Times New Roman"/>
              </a:rPr>
              <a:t>c</a:t>
            </a:r>
            <a:r>
              <a:rPr sz="2475" spc="-30" baseline="-18518" dirty="0">
                <a:latin typeface="Times New Roman"/>
                <a:cs typeface="Times New Roman"/>
              </a:rPr>
              <a:t>1</a:t>
            </a:r>
            <a:r>
              <a:rPr sz="2475" spc="-44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97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225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92" baseline="1157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Symbol"/>
                <a:cs typeface="Symbol"/>
              </a:rPr>
              <a:t></a:t>
            </a:r>
            <a:r>
              <a:rPr sz="2900" spc="-315" dirty="0">
                <a:latin typeface="Times New Roman"/>
                <a:cs typeface="Times New Roman"/>
              </a:rPr>
              <a:t> </a:t>
            </a:r>
            <a:r>
              <a:rPr sz="3600" spc="-30" baseline="1157" dirty="0">
                <a:latin typeface="Times New Roman"/>
                <a:cs typeface="Times New Roman"/>
              </a:rPr>
              <a:t>tan(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750" baseline="1111" dirty="0">
                <a:latin typeface="Symbol"/>
                <a:cs typeface="Symbol"/>
              </a:rPr>
              <a:t></a:t>
            </a:r>
            <a:r>
              <a:rPr sz="3750" spc="-187" baseline="1111" dirty="0">
                <a:latin typeface="Times New Roman"/>
                <a:cs typeface="Times New Roman"/>
              </a:rPr>
              <a:t> </a:t>
            </a:r>
            <a:r>
              <a:rPr sz="2475" i="1" spc="-75" baseline="-18518" dirty="0">
                <a:latin typeface="Times New Roman"/>
                <a:cs typeface="Times New Roman"/>
              </a:rPr>
              <a:t>c</a:t>
            </a:r>
            <a:r>
              <a:rPr sz="2475" i="1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10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434" baseline="1157" dirty="0">
                <a:latin typeface="Times New Roman"/>
                <a:cs typeface="Times New Roman"/>
              </a:rPr>
              <a:t> </a:t>
            </a:r>
            <a:r>
              <a:rPr sz="3600" spc="-75" baseline="1157" dirty="0">
                <a:latin typeface="Times New Roman"/>
                <a:cs typeface="Times New Roman"/>
              </a:rPr>
              <a:t>)</a:t>
            </a:r>
            <a:endParaRPr sz="3600" baseline="1157">
              <a:latin typeface="Times New Roman"/>
              <a:cs typeface="Times New Roman"/>
            </a:endParaRPr>
          </a:p>
          <a:p>
            <a:pPr marL="385445">
              <a:lnSpc>
                <a:spcPct val="100000"/>
              </a:lnSpc>
              <a:spcBef>
                <a:spcPts val="894"/>
              </a:spcBef>
              <a:tabLst>
                <a:tab pos="1391285" algn="l"/>
                <a:tab pos="6370320" algn="l"/>
              </a:tabLst>
            </a:pP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750" baseline="2222" dirty="0">
                <a:latin typeface="Symbol"/>
                <a:cs typeface="Symbol"/>
              </a:rPr>
              <a:t></a:t>
            </a:r>
            <a:r>
              <a:rPr sz="3750" spc="330" baseline="2222" dirty="0">
                <a:latin typeface="Times New Roman"/>
                <a:cs typeface="Times New Roman"/>
              </a:rPr>
              <a:t> </a:t>
            </a:r>
            <a:r>
              <a:rPr sz="2475" i="1" baseline="-15151" dirty="0">
                <a:latin typeface="Times New Roman"/>
                <a:cs typeface="Times New Roman"/>
              </a:rPr>
              <a:t>c</a:t>
            </a:r>
            <a:r>
              <a:rPr sz="2475" i="1" spc="465" baseline="-15151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2800" spc="3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2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cutoff</a:t>
            </a:r>
            <a:r>
              <a:rPr sz="2800" spc="2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2800" spc="2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800" spc="2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lowpass</a:t>
            </a:r>
            <a:endParaRPr sz="2800">
              <a:latin typeface="Times New Roman"/>
              <a:cs typeface="Times New Roman"/>
            </a:endParaRPr>
          </a:p>
          <a:p>
            <a:pPr marL="385445" marR="43180">
              <a:lnSpc>
                <a:spcPts val="3100"/>
              </a:lnSpc>
              <a:spcBef>
                <a:spcPts val="765"/>
              </a:spcBef>
            </a:pPr>
            <a:r>
              <a:rPr sz="4200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filter,</a:t>
            </a:r>
            <a:r>
              <a:rPr sz="4200" spc="52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4200" spc="292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750" baseline="14444" dirty="0">
                <a:latin typeface="Symbol"/>
                <a:cs typeface="Symbol"/>
              </a:rPr>
              <a:t></a:t>
            </a:r>
            <a:r>
              <a:rPr sz="3600" baseline="12731" dirty="0">
                <a:latin typeface="Times New Roman"/>
                <a:cs typeface="Times New Roman"/>
              </a:rPr>
              <a:t>ˆ</a:t>
            </a:r>
            <a:r>
              <a:rPr sz="1650" i="1" dirty="0">
                <a:latin typeface="Times New Roman"/>
                <a:cs typeface="Times New Roman"/>
              </a:rPr>
              <a:t>c</a:t>
            </a:r>
            <a:r>
              <a:rPr sz="1650" i="1" spc="24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1</a:t>
            </a:r>
            <a:r>
              <a:rPr sz="1650" spc="215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2800" spc="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750" baseline="1111" dirty="0">
                <a:latin typeface="Symbol"/>
                <a:cs typeface="Symbol"/>
              </a:rPr>
              <a:t></a:t>
            </a:r>
            <a:r>
              <a:rPr sz="2400" dirty="0">
                <a:latin typeface="Times New Roman"/>
                <a:cs typeface="Times New Roman"/>
              </a:rPr>
              <a:t>ˆ</a:t>
            </a:r>
            <a:r>
              <a:rPr sz="2475" i="1" baseline="-18518" dirty="0">
                <a:latin typeface="Times New Roman"/>
                <a:cs typeface="Times New Roman"/>
              </a:rPr>
              <a:t>c</a:t>
            </a:r>
            <a:r>
              <a:rPr sz="2475" i="1" spc="367" baseline="-18518" dirty="0">
                <a:latin typeface="Times New Roman"/>
                <a:cs typeface="Times New Roman"/>
              </a:rPr>
              <a:t> </a:t>
            </a:r>
            <a:r>
              <a:rPr sz="2475" baseline="-18518" dirty="0">
                <a:latin typeface="Times New Roman"/>
                <a:cs typeface="Times New Roman"/>
              </a:rPr>
              <a:t>2</a:t>
            </a:r>
            <a:r>
              <a:rPr sz="2475" spc="352" baseline="-18518" dirty="0"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4200" spc="330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4200" spc="262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desired</a:t>
            </a:r>
            <a:r>
              <a:rPr sz="4200" spc="-22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200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upper</a:t>
            </a:r>
            <a:r>
              <a:rPr sz="4200" spc="44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200" spc="-37" baseline="1984" dirty="0">
                <a:solidFill>
                  <a:srgbClr val="0000FF"/>
                </a:solidFill>
                <a:latin typeface="Times New Roman"/>
                <a:cs typeface="Times New Roman"/>
              </a:rPr>
              <a:t>and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lower</a:t>
            </a:r>
            <a:r>
              <a:rPr sz="28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cutoff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frequencies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8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bandpass</a:t>
            </a:r>
            <a:r>
              <a:rPr sz="28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2223" y="73152"/>
            <a:ext cx="5599430" cy="1432560"/>
            <a:chOff x="1792223" y="73152"/>
            <a:chExt cx="5599430" cy="1432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8671" y="383286"/>
              <a:ext cx="1834133" cy="499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191" y="73152"/>
              <a:ext cx="841248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2879" y="73152"/>
              <a:ext cx="1066800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9119" y="73152"/>
              <a:ext cx="84124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9045" y="73152"/>
              <a:ext cx="2734818" cy="822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223" y="682752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97532" y="144272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19075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Bandpass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 txBox="1"/>
          <p:nvPr/>
        </p:nvSpPr>
        <p:spPr>
          <a:xfrm>
            <a:off x="4372355" y="3023361"/>
            <a:ext cx="1250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Times New Roman"/>
                <a:cs typeface="Times New Roman"/>
              </a:rPr>
              <a:t>ˆ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6448" y="1525269"/>
            <a:ext cx="7004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6235" algn="l"/>
              </a:tabLst>
            </a:pPr>
            <a:r>
              <a:rPr sz="3200" u="heavy" spc="-10" dirty="0">
                <a:solidFill>
                  <a:srgbClr val="009900"/>
                </a:solidFill>
                <a:uFill>
                  <a:solidFill>
                    <a:srgbClr val="009900"/>
                  </a:solidFill>
                </a:uFill>
                <a:latin typeface="Times New Roman"/>
                <a:cs typeface="Times New Roman"/>
              </a:rPr>
              <a:t>Special</a:t>
            </a:r>
            <a:r>
              <a:rPr sz="3200" u="heavy" spc="-165" dirty="0">
                <a:solidFill>
                  <a:srgbClr val="009900"/>
                </a:solidFill>
                <a:uFill>
                  <a:solidFill>
                    <a:srgbClr val="0099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dirty="0">
                <a:solidFill>
                  <a:srgbClr val="009900"/>
                </a:solidFill>
                <a:uFill>
                  <a:solidFill>
                    <a:srgbClr val="009900"/>
                  </a:solidFill>
                </a:uFill>
                <a:latin typeface="Times New Roman"/>
                <a:cs typeface="Times New Roman"/>
              </a:rPr>
              <a:t>Case</a:t>
            </a:r>
            <a:r>
              <a:rPr sz="3200" spc="-8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-</a:t>
            </a:r>
            <a:r>
              <a:rPr sz="3200" spc="-185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</a:t>
            </a:r>
            <a:r>
              <a:rPr sz="32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217" y="1994916"/>
            <a:ext cx="25749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simplified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if</a:t>
            </a:r>
            <a:r>
              <a:rPr sz="3200" spc="2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750" baseline="5555" dirty="0">
                <a:latin typeface="Symbol"/>
                <a:cs typeface="Symbol"/>
              </a:rPr>
              <a:t></a:t>
            </a:r>
            <a:r>
              <a:rPr sz="3750" spc="-247" baseline="5555" dirty="0">
                <a:latin typeface="Times New Roman"/>
                <a:cs typeface="Times New Roman"/>
              </a:rPr>
              <a:t> </a:t>
            </a:r>
            <a:r>
              <a:rPr sz="2475" i="1" spc="-75" baseline="-11784" dirty="0">
                <a:latin typeface="Times New Roman"/>
                <a:cs typeface="Times New Roman"/>
              </a:rPr>
              <a:t>c</a:t>
            </a:r>
            <a:endParaRPr sz="2475" baseline="-11784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47871" y="2043683"/>
            <a:ext cx="182943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00760" algn="l"/>
              </a:tabLst>
            </a:pPr>
            <a:r>
              <a:rPr sz="3600" baseline="1157" dirty="0">
                <a:latin typeface="Symbol"/>
                <a:cs typeface="Symbol"/>
              </a:rPr>
              <a:t></a:t>
            </a:r>
            <a:r>
              <a:rPr sz="3600" spc="390" baseline="1157" dirty="0">
                <a:latin typeface="Times New Roman"/>
                <a:cs typeface="Times New Roman"/>
              </a:rPr>
              <a:t> </a:t>
            </a:r>
            <a:r>
              <a:rPr sz="3750" spc="-67" baseline="1111" dirty="0">
                <a:latin typeface="Symbol"/>
                <a:cs typeface="Symbol"/>
              </a:rPr>
              <a:t></a:t>
            </a:r>
            <a:r>
              <a:rPr sz="2400" spc="-45" dirty="0">
                <a:latin typeface="Times New Roman"/>
                <a:cs typeface="Times New Roman"/>
              </a:rPr>
              <a:t>ˆ</a:t>
            </a:r>
            <a:r>
              <a:rPr sz="2475" i="1" spc="-67" baseline="-18518" dirty="0">
                <a:latin typeface="Times New Roman"/>
                <a:cs typeface="Times New Roman"/>
              </a:rPr>
              <a:t>c</a:t>
            </a:r>
            <a:r>
              <a:rPr sz="2475" i="1" spc="-150" baseline="-18518" dirty="0">
                <a:latin typeface="Times New Roman"/>
                <a:cs typeface="Times New Roman"/>
              </a:rPr>
              <a:t> </a:t>
            </a:r>
            <a:r>
              <a:rPr sz="2475" spc="-89" baseline="-18518" dirty="0">
                <a:latin typeface="Times New Roman"/>
                <a:cs typeface="Times New Roman"/>
              </a:rPr>
              <a:t>2</a:t>
            </a:r>
            <a:r>
              <a:rPr sz="2475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292" baseline="1157" dirty="0">
                <a:latin typeface="Times New Roman"/>
                <a:cs typeface="Times New Roman"/>
              </a:rPr>
              <a:t> </a:t>
            </a:r>
            <a:r>
              <a:rPr sz="3750" spc="-30" baseline="1111" dirty="0">
                <a:latin typeface="Symbol"/>
                <a:cs typeface="Symbol"/>
              </a:rPr>
              <a:t></a:t>
            </a:r>
            <a:r>
              <a:rPr sz="2400" spc="-20" dirty="0">
                <a:latin typeface="Times New Roman"/>
                <a:cs typeface="Times New Roman"/>
              </a:rPr>
              <a:t>ˆ</a:t>
            </a:r>
            <a:r>
              <a:rPr sz="2475" i="1" spc="-30" baseline="-18518" dirty="0">
                <a:latin typeface="Times New Roman"/>
                <a:cs typeface="Times New Roman"/>
              </a:rPr>
              <a:t>c</a:t>
            </a:r>
            <a:r>
              <a:rPr sz="2475" spc="-30" baseline="-18518" dirty="0">
                <a:latin typeface="Times New Roman"/>
                <a:cs typeface="Times New Roman"/>
              </a:rPr>
              <a:t>1</a:t>
            </a:r>
            <a:endParaRPr sz="2475" baseline="-18518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400" y="2470404"/>
            <a:ext cx="60013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Then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transformation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reduces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8722" y="3108451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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79646" y="2966211"/>
            <a:ext cx="97091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z</a:t>
            </a:r>
            <a:r>
              <a:rPr sz="2350" i="1" spc="-330" dirty="0">
                <a:latin typeface="Times New Roman"/>
                <a:cs typeface="Times New Roman"/>
              </a:rPr>
              <a:t> </a:t>
            </a:r>
            <a:r>
              <a:rPr sz="2475" baseline="40404" dirty="0">
                <a:latin typeface="Symbol"/>
                <a:cs typeface="Symbol"/>
              </a:rPr>
              <a:t></a:t>
            </a:r>
            <a:r>
              <a:rPr sz="2475" baseline="40404" dirty="0">
                <a:latin typeface="Times New Roman"/>
                <a:cs typeface="Times New Roman"/>
              </a:rPr>
              <a:t>1</a:t>
            </a:r>
            <a:r>
              <a:rPr sz="2475" spc="179" baseline="40404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</a:t>
            </a:r>
            <a:r>
              <a:rPr sz="2350" spc="135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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42794" y="3331464"/>
            <a:ext cx="14224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spc="-50" dirty="0">
                <a:latin typeface="Times New Roman"/>
                <a:cs typeface="Times New Roman"/>
              </a:rPr>
              <a:t>z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62833" y="3348482"/>
            <a:ext cx="1238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75432" y="3262630"/>
            <a:ext cx="106299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49885" algn="l"/>
              </a:tabLst>
            </a:pPr>
            <a:r>
              <a:rPr sz="3525" spc="-75" baseline="-10638" dirty="0">
                <a:latin typeface="Symbol"/>
                <a:cs typeface="Symbol"/>
              </a:rPr>
              <a:t></a:t>
            </a:r>
            <a:r>
              <a:rPr sz="3525" baseline="-10638" dirty="0">
                <a:latin typeface="Times New Roman"/>
                <a:cs typeface="Times New Roman"/>
              </a:rPr>
              <a:t>	</a:t>
            </a:r>
            <a:r>
              <a:rPr sz="3525" baseline="-26004" dirty="0">
                <a:latin typeface="Symbol"/>
                <a:cs typeface="Symbol"/>
              </a:rPr>
              <a:t></a:t>
            </a:r>
            <a:r>
              <a:rPr sz="3525" spc="-30" baseline="-26004" dirty="0">
                <a:latin typeface="Times New Roman"/>
                <a:cs typeface="Times New Roman"/>
              </a:rPr>
              <a:t> </a:t>
            </a:r>
            <a:r>
              <a:rPr sz="3525" i="1" spc="-30" baseline="-26004" dirty="0">
                <a:latin typeface="Times New Roman"/>
                <a:cs typeface="Times New Roman"/>
              </a:rPr>
              <a:t>z</a:t>
            </a:r>
            <a:r>
              <a:rPr sz="3525" spc="-30" baseline="-29550" dirty="0">
                <a:latin typeface="Times New Roman"/>
                <a:cs typeface="Times New Roman"/>
              </a:rPr>
              <a:t>ˆ</a:t>
            </a:r>
            <a:r>
              <a:rPr sz="1650" spc="-20" dirty="0">
                <a:latin typeface="Symbol"/>
                <a:cs typeface="Symbol"/>
              </a:rPr>
              <a:t></a:t>
            </a:r>
            <a:r>
              <a:rPr sz="1650" spc="-2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24273" y="3596640"/>
            <a:ext cx="1379220" cy="10160"/>
          </a:xfrm>
          <a:custGeom>
            <a:avLst/>
            <a:gdLst/>
            <a:ahLst/>
            <a:cxnLst/>
            <a:rect l="l" t="t" r="r" b="b"/>
            <a:pathLst>
              <a:path w="1379220" h="10160">
                <a:moveTo>
                  <a:pt x="1379220" y="0"/>
                </a:moveTo>
                <a:lnTo>
                  <a:pt x="0" y="0"/>
                </a:lnTo>
                <a:lnTo>
                  <a:pt x="0" y="9906"/>
                </a:lnTo>
                <a:lnTo>
                  <a:pt x="1379220" y="9906"/>
                </a:lnTo>
                <a:lnTo>
                  <a:pt x="1379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238497" y="3596640"/>
            <a:ext cx="90551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Times New Roman"/>
                <a:cs typeface="Times New Roman"/>
              </a:rPr>
              <a:t>1</a:t>
            </a:r>
            <a:r>
              <a:rPr sz="2350" spc="3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</a:t>
            </a:r>
            <a:r>
              <a:rPr sz="2350" spc="7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</a:t>
            </a:r>
            <a:r>
              <a:rPr sz="2500" spc="50" dirty="0">
                <a:latin typeface="Times New Roman"/>
                <a:cs typeface="Times New Roman"/>
              </a:rPr>
              <a:t> </a:t>
            </a:r>
            <a:r>
              <a:rPr sz="3525" i="1" spc="-75" baseline="1182" dirty="0">
                <a:latin typeface="Times New Roman"/>
                <a:cs typeface="Times New Roman"/>
              </a:rPr>
              <a:t>z</a:t>
            </a:r>
            <a:endParaRPr sz="3525" baseline="1182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14873" y="3550920"/>
            <a:ext cx="24257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18100" y="3790188"/>
            <a:ext cx="1250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Times New Roman"/>
                <a:cs typeface="Times New Roman"/>
              </a:rPr>
              <a:t>ˆ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0072" y="4111752"/>
            <a:ext cx="7528559" cy="95758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63500" marR="17780">
              <a:lnSpc>
                <a:spcPts val="3500"/>
              </a:lnSpc>
              <a:spcBef>
                <a:spcPts val="495"/>
              </a:spcBef>
              <a:tabLst>
                <a:tab pos="1520190" algn="l"/>
                <a:tab pos="2356485" algn="l"/>
                <a:tab pos="2981325" algn="l"/>
                <a:tab pos="451421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r>
              <a:rPr sz="32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750" spc="-75" baseline="6666" dirty="0">
                <a:latin typeface="Symbol"/>
                <a:cs typeface="Symbol"/>
              </a:rPr>
              <a:t></a:t>
            </a:r>
            <a:r>
              <a:rPr sz="3750" baseline="6666" dirty="0">
                <a:latin typeface="Times New Roman"/>
                <a:cs typeface="Times New Roman"/>
              </a:rPr>
              <a:t>	</a:t>
            </a:r>
            <a:r>
              <a:rPr sz="3600" baseline="4629" dirty="0">
                <a:latin typeface="Symbol"/>
                <a:cs typeface="Symbol"/>
              </a:rPr>
              <a:t></a:t>
            </a:r>
            <a:r>
              <a:rPr sz="3600" spc="172" baseline="4629" dirty="0">
                <a:latin typeface="Times New Roman"/>
                <a:cs typeface="Times New Roman"/>
              </a:rPr>
              <a:t> </a:t>
            </a:r>
            <a:r>
              <a:rPr sz="3600" spc="-37" baseline="4629" dirty="0">
                <a:latin typeface="Times New Roman"/>
                <a:cs typeface="Times New Roman"/>
              </a:rPr>
              <a:t>cos</a:t>
            </a:r>
            <a:r>
              <a:rPr sz="3600" baseline="4629" dirty="0">
                <a:latin typeface="Times New Roman"/>
                <a:cs typeface="Times New Roman"/>
              </a:rPr>
              <a:t>	</a:t>
            </a:r>
            <a:r>
              <a:rPr sz="3750" spc="-37" baseline="2222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6835" dirty="0">
                <a:latin typeface="Times New Roman"/>
                <a:cs typeface="Times New Roman"/>
              </a:rPr>
              <a:t>o</a:t>
            </a:r>
            <a:r>
              <a:rPr sz="2475" i="1" baseline="-16835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 </a:t>
            </a:r>
            <a:r>
              <a:rPr sz="3750" spc="-37" baseline="2222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6835" dirty="0">
                <a:latin typeface="Times New Roman"/>
                <a:cs typeface="Times New Roman"/>
              </a:rPr>
              <a:t>o</a:t>
            </a:r>
            <a:r>
              <a:rPr sz="2475" i="1" baseline="-16835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denoting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desired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center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bandpass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81026"/>
            <a:ext cx="7429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spc="-10" dirty="0"/>
              <a:t>Limitations</a:t>
            </a:r>
            <a:r>
              <a:rPr sz="3600" u="none" spc="-165" dirty="0"/>
              <a:t> </a:t>
            </a:r>
            <a:r>
              <a:rPr sz="3600" u="none" dirty="0"/>
              <a:t>of</a:t>
            </a:r>
            <a:r>
              <a:rPr sz="3600" u="none" spc="-75" dirty="0"/>
              <a:t> </a:t>
            </a:r>
            <a:r>
              <a:rPr sz="3600" u="none" dirty="0"/>
              <a:t>Analog</a:t>
            </a:r>
            <a:r>
              <a:rPr sz="3600" u="none" spc="-70" dirty="0"/>
              <a:t> </a:t>
            </a:r>
            <a:r>
              <a:rPr sz="3600" u="none" dirty="0"/>
              <a:t>Signal</a:t>
            </a:r>
            <a:r>
              <a:rPr sz="3600" u="none" spc="-65" dirty="0"/>
              <a:t> </a:t>
            </a:r>
            <a:r>
              <a:rPr sz="3600" u="none" spc="-10" dirty="0"/>
              <a:t>Processing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62000" y="792742"/>
            <a:ext cx="6142355" cy="532384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85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Accuracy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limitations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to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34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Component</a:t>
            </a:r>
            <a:r>
              <a:rPr sz="1400" spc="-10" dirty="0">
                <a:latin typeface="Times New Roman"/>
                <a:cs typeface="Times New Roman"/>
              </a:rPr>
              <a:t> tolerances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00"/>
              </a:spcBef>
              <a:buChar char="–"/>
              <a:tabLst>
                <a:tab pos="759460" algn="l"/>
              </a:tabLst>
            </a:pPr>
            <a:r>
              <a:rPr sz="1400" spc="-20" dirty="0">
                <a:latin typeface="Times New Roman"/>
                <a:cs typeface="Times New Roman"/>
              </a:rPr>
              <a:t>Undesired</a:t>
            </a:r>
            <a:r>
              <a:rPr sz="1400" spc="-10" dirty="0">
                <a:latin typeface="Times New Roman"/>
                <a:cs typeface="Times New Roman"/>
              </a:rPr>
              <a:t> nonlinearities</a:t>
            </a:r>
            <a:endParaRPr sz="1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6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Limited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repeatability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to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39"/>
              </a:spcBef>
              <a:buChar char="–"/>
              <a:tabLst>
                <a:tab pos="759460" algn="l"/>
              </a:tabLst>
            </a:pPr>
            <a:r>
              <a:rPr sz="1400" spc="-10" dirty="0">
                <a:latin typeface="Times New Roman"/>
                <a:cs typeface="Times New Roman"/>
              </a:rPr>
              <a:t>Tolerances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00"/>
              </a:spcBef>
              <a:buChar char="–"/>
              <a:tabLst>
                <a:tab pos="759460" algn="l"/>
              </a:tabLst>
            </a:pPr>
            <a:r>
              <a:rPr sz="1400" spc="-10" dirty="0">
                <a:latin typeface="Times New Roman"/>
                <a:cs typeface="Times New Roman"/>
              </a:rPr>
              <a:t>Changes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in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environmental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conditions</a:t>
            </a:r>
            <a:endParaRPr sz="1400">
              <a:latin typeface="Times New Roman"/>
              <a:cs typeface="Times New Roman"/>
            </a:endParaRPr>
          </a:p>
          <a:p>
            <a:pPr marL="1158875" lvl="2" indent="-228600">
              <a:lnSpc>
                <a:spcPct val="100000"/>
              </a:lnSpc>
              <a:spcBef>
                <a:spcPts val="385"/>
              </a:spcBef>
              <a:buChar char="•"/>
              <a:tabLst>
                <a:tab pos="1158875" algn="l"/>
              </a:tabLst>
            </a:pPr>
            <a:r>
              <a:rPr sz="1800" spc="-10" dirty="0">
                <a:latin typeface="Times New Roman"/>
                <a:cs typeface="Times New Roman"/>
              </a:rPr>
              <a:t>Temperature</a:t>
            </a:r>
            <a:endParaRPr sz="1800">
              <a:latin typeface="Times New Roman"/>
              <a:cs typeface="Times New Roman"/>
            </a:endParaRPr>
          </a:p>
          <a:p>
            <a:pPr marL="1158875" lvl="2" indent="-228600">
              <a:lnSpc>
                <a:spcPct val="100000"/>
              </a:lnSpc>
              <a:spcBef>
                <a:spcPts val="495"/>
              </a:spcBef>
              <a:buChar char="•"/>
              <a:tabLst>
                <a:tab pos="1158875" algn="l"/>
              </a:tabLst>
            </a:pPr>
            <a:r>
              <a:rPr sz="1800" spc="-10" dirty="0">
                <a:latin typeface="Times New Roman"/>
                <a:cs typeface="Times New Roman"/>
              </a:rPr>
              <a:t>Vibration</a:t>
            </a: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8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Sensitivity</a:t>
            </a:r>
            <a:r>
              <a:rPr sz="2400" spc="-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electrical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noise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Limited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dynamic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range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voltage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currents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00"/>
              </a:spcBef>
              <a:buChar char="•"/>
              <a:tabLst>
                <a:tab pos="360045" algn="l"/>
              </a:tabLst>
            </a:pPr>
            <a:r>
              <a:rPr sz="2400" spc="-10" dirty="0">
                <a:latin typeface="Times New Roman"/>
                <a:cs typeface="Times New Roman"/>
              </a:rPr>
              <a:t>Inflexibility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changes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Difficulty</a:t>
            </a:r>
            <a:r>
              <a:rPr sz="2400" spc="-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implementing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certain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operations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34"/>
              </a:spcBef>
              <a:buChar char="–"/>
              <a:tabLst>
                <a:tab pos="759460" algn="l"/>
              </a:tabLst>
            </a:pPr>
            <a:r>
              <a:rPr sz="1400" spc="-10" dirty="0">
                <a:latin typeface="Times New Roman"/>
                <a:cs typeface="Times New Roman"/>
              </a:rPr>
              <a:t>Nonlinear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operations</a:t>
            </a:r>
            <a:endParaRPr sz="1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00"/>
              </a:spcBef>
              <a:buChar char="–"/>
              <a:tabLst>
                <a:tab pos="759460" algn="l"/>
              </a:tabLst>
            </a:pPr>
            <a:r>
              <a:rPr sz="1400" spc="-25" dirty="0">
                <a:latin typeface="Times New Roman"/>
                <a:cs typeface="Times New Roman"/>
              </a:rPr>
              <a:t>Time-</a:t>
            </a:r>
            <a:r>
              <a:rPr sz="1400" spc="-10" dirty="0">
                <a:latin typeface="Times New Roman"/>
                <a:cs typeface="Times New Roman"/>
              </a:rPr>
              <a:t>varying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operations</a:t>
            </a:r>
            <a:endParaRPr sz="1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6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Difficulty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storing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information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5558" y="2729483"/>
            <a:ext cx="5542280" cy="723900"/>
            <a:chOff x="1805558" y="2729483"/>
            <a:chExt cx="5542280" cy="723900"/>
          </a:xfrm>
        </p:grpSpPr>
        <p:sp>
          <p:nvSpPr>
            <p:cNvPr id="3" name="object 3"/>
            <p:cNvSpPr/>
            <p:nvPr/>
          </p:nvSpPr>
          <p:spPr>
            <a:xfrm>
              <a:off x="1805558" y="3417188"/>
              <a:ext cx="5542280" cy="0"/>
            </a:xfrm>
            <a:custGeom>
              <a:avLst/>
              <a:gdLst/>
              <a:ahLst/>
              <a:cxnLst/>
              <a:rect l="l" t="t" r="r" b="b"/>
              <a:pathLst>
                <a:path w="5542280">
                  <a:moveTo>
                    <a:pt x="0" y="0"/>
                  </a:moveTo>
                  <a:lnTo>
                    <a:pt x="5542026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19650" y="2729483"/>
              <a:ext cx="1962150" cy="680720"/>
            </a:xfrm>
            <a:custGeom>
              <a:avLst/>
              <a:gdLst/>
              <a:ahLst/>
              <a:cxnLst/>
              <a:rect l="l" t="t" r="r" b="b"/>
              <a:pathLst>
                <a:path w="1962150" h="680720">
                  <a:moveTo>
                    <a:pt x="76200" y="38100"/>
                  </a:moveTo>
                  <a:lnTo>
                    <a:pt x="73025" y="22860"/>
                  </a:lnTo>
                  <a:lnTo>
                    <a:pt x="64770" y="10795"/>
                  </a:lnTo>
                  <a:lnTo>
                    <a:pt x="52705" y="2540"/>
                  </a:lnTo>
                  <a:lnTo>
                    <a:pt x="38100" y="0"/>
                  </a:lnTo>
                  <a:lnTo>
                    <a:pt x="23495" y="2540"/>
                  </a:lnTo>
                  <a:lnTo>
                    <a:pt x="11430" y="10795"/>
                  </a:lnTo>
                  <a:lnTo>
                    <a:pt x="3175" y="22860"/>
                  </a:lnTo>
                  <a:lnTo>
                    <a:pt x="0" y="38100"/>
                  </a:lnTo>
                  <a:lnTo>
                    <a:pt x="3175" y="52705"/>
                  </a:lnTo>
                  <a:lnTo>
                    <a:pt x="11430" y="64770"/>
                  </a:lnTo>
                  <a:lnTo>
                    <a:pt x="23495" y="73025"/>
                  </a:lnTo>
                  <a:lnTo>
                    <a:pt x="31750" y="74930"/>
                  </a:lnTo>
                  <a:lnTo>
                    <a:pt x="31750" y="680466"/>
                  </a:lnTo>
                  <a:lnTo>
                    <a:pt x="44450" y="680466"/>
                  </a:lnTo>
                  <a:lnTo>
                    <a:pt x="44450" y="74930"/>
                  </a:lnTo>
                  <a:lnTo>
                    <a:pt x="52705" y="73025"/>
                  </a:lnTo>
                  <a:lnTo>
                    <a:pt x="64770" y="64770"/>
                  </a:lnTo>
                  <a:lnTo>
                    <a:pt x="73025" y="52705"/>
                  </a:lnTo>
                  <a:lnTo>
                    <a:pt x="76200" y="38100"/>
                  </a:lnTo>
                  <a:close/>
                </a:path>
                <a:path w="1962150" h="680720">
                  <a:moveTo>
                    <a:pt x="285750" y="38100"/>
                  </a:moveTo>
                  <a:lnTo>
                    <a:pt x="282575" y="22860"/>
                  </a:lnTo>
                  <a:lnTo>
                    <a:pt x="274320" y="10795"/>
                  </a:lnTo>
                  <a:lnTo>
                    <a:pt x="262255" y="2540"/>
                  </a:lnTo>
                  <a:lnTo>
                    <a:pt x="247650" y="0"/>
                  </a:lnTo>
                  <a:lnTo>
                    <a:pt x="233045" y="2540"/>
                  </a:lnTo>
                  <a:lnTo>
                    <a:pt x="220980" y="10795"/>
                  </a:lnTo>
                  <a:lnTo>
                    <a:pt x="212725" y="22860"/>
                  </a:lnTo>
                  <a:lnTo>
                    <a:pt x="209550" y="38100"/>
                  </a:lnTo>
                  <a:lnTo>
                    <a:pt x="212725" y="52705"/>
                  </a:lnTo>
                  <a:lnTo>
                    <a:pt x="220980" y="64770"/>
                  </a:lnTo>
                  <a:lnTo>
                    <a:pt x="233045" y="73025"/>
                  </a:lnTo>
                  <a:lnTo>
                    <a:pt x="241300" y="74930"/>
                  </a:lnTo>
                  <a:lnTo>
                    <a:pt x="241300" y="680466"/>
                  </a:lnTo>
                  <a:lnTo>
                    <a:pt x="254000" y="680466"/>
                  </a:lnTo>
                  <a:lnTo>
                    <a:pt x="254000" y="74930"/>
                  </a:lnTo>
                  <a:lnTo>
                    <a:pt x="262255" y="73025"/>
                  </a:lnTo>
                  <a:lnTo>
                    <a:pt x="274320" y="64770"/>
                  </a:lnTo>
                  <a:lnTo>
                    <a:pt x="282575" y="52705"/>
                  </a:lnTo>
                  <a:lnTo>
                    <a:pt x="285750" y="38100"/>
                  </a:lnTo>
                  <a:close/>
                </a:path>
                <a:path w="1962150" h="680720">
                  <a:moveTo>
                    <a:pt x="495300" y="38100"/>
                  </a:moveTo>
                  <a:lnTo>
                    <a:pt x="492125" y="22860"/>
                  </a:lnTo>
                  <a:lnTo>
                    <a:pt x="483870" y="10795"/>
                  </a:lnTo>
                  <a:lnTo>
                    <a:pt x="471805" y="2540"/>
                  </a:lnTo>
                  <a:lnTo>
                    <a:pt x="457200" y="0"/>
                  </a:lnTo>
                  <a:lnTo>
                    <a:pt x="442595" y="2540"/>
                  </a:lnTo>
                  <a:lnTo>
                    <a:pt x="430530" y="10795"/>
                  </a:lnTo>
                  <a:lnTo>
                    <a:pt x="422275" y="22860"/>
                  </a:lnTo>
                  <a:lnTo>
                    <a:pt x="419100" y="38100"/>
                  </a:lnTo>
                  <a:lnTo>
                    <a:pt x="422275" y="52705"/>
                  </a:lnTo>
                  <a:lnTo>
                    <a:pt x="430530" y="64770"/>
                  </a:lnTo>
                  <a:lnTo>
                    <a:pt x="442595" y="73025"/>
                  </a:lnTo>
                  <a:lnTo>
                    <a:pt x="450850" y="74930"/>
                  </a:lnTo>
                  <a:lnTo>
                    <a:pt x="450850" y="680466"/>
                  </a:lnTo>
                  <a:lnTo>
                    <a:pt x="463550" y="680466"/>
                  </a:lnTo>
                  <a:lnTo>
                    <a:pt x="463550" y="74930"/>
                  </a:lnTo>
                  <a:lnTo>
                    <a:pt x="471805" y="73025"/>
                  </a:lnTo>
                  <a:lnTo>
                    <a:pt x="483870" y="64770"/>
                  </a:lnTo>
                  <a:lnTo>
                    <a:pt x="492125" y="52705"/>
                  </a:lnTo>
                  <a:lnTo>
                    <a:pt x="495300" y="38100"/>
                  </a:lnTo>
                  <a:close/>
                </a:path>
                <a:path w="1962150" h="680720">
                  <a:moveTo>
                    <a:pt x="704850" y="38100"/>
                  </a:moveTo>
                  <a:lnTo>
                    <a:pt x="701675" y="22860"/>
                  </a:lnTo>
                  <a:lnTo>
                    <a:pt x="693420" y="10795"/>
                  </a:lnTo>
                  <a:lnTo>
                    <a:pt x="681355" y="2540"/>
                  </a:lnTo>
                  <a:lnTo>
                    <a:pt x="666750" y="0"/>
                  </a:lnTo>
                  <a:lnTo>
                    <a:pt x="652145" y="2540"/>
                  </a:lnTo>
                  <a:lnTo>
                    <a:pt x="640080" y="10795"/>
                  </a:lnTo>
                  <a:lnTo>
                    <a:pt x="631825" y="22860"/>
                  </a:lnTo>
                  <a:lnTo>
                    <a:pt x="628650" y="38100"/>
                  </a:lnTo>
                  <a:lnTo>
                    <a:pt x="631825" y="52705"/>
                  </a:lnTo>
                  <a:lnTo>
                    <a:pt x="640080" y="64770"/>
                  </a:lnTo>
                  <a:lnTo>
                    <a:pt x="652145" y="73025"/>
                  </a:lnTo>
                  <a:lnTo>
                    <a:pt x="660400" y="74930"/>
                  </a:lnTo>
                  <a:lnTo>
                    <a:pt x="660400" y="680466"/>
                  </a:lnTo>
                  <a:lnTo>
                    <a:pt x="673100" y="680466"/>
                  </a:lnTo>
                  <a:lnTo>
                    <a:pt x="673100" y="74930"/>
                  </a:lnTo>
                  <a:lnTo>
                    <a:pt x="681355" y="73025"/>
                  </a:lnTo>
                  <a:lnTo>
                    <a:pt x="693420" y="64770"/>
                  </a:lnTo>
                  <a:lnTo>
                    <a:pt x="701675" y="52705"/>
                  </a:lnTo>
                  <a:lnTo>
                    <a:pt x="704850" y="38100"/>
                  </a:lnTo>
                  <a:close/>
                </a:path>
                <a:path w="1962150" h="680720">
                  <a:moveTo>
                    <a:pt x="914400" y="38100"/>
                  </a:moveTo>
                  <a:lnTo>
                    <a:pt x="911225" y="22860"/>
                  </a:lnTo>
                  <a:lnTo>
                    <a:pt x="902970" y="10795"/>
                  </a:lnTo>
                  <a:lnTo>
                    <a:pt x="890905" y="2540"/>
                  </a:lnTo>
                  <a:lnTo>
                    <a:pt x="876300" y="0"/>
                  </a:lnTo>
                  <a:lnTo>
                    <a:pt x="861695" y="2540"/>
                  </a:lnTo>
                  <a:lnTo>
                    <a:pt x="849630" y="10795"/>
                  </a:lnTo>
                  <a:lnTo>
                    <a:pt x="841375" y="22860"/>
                  </a:lnTo>
                  <a:lnTo>
                    <a:pt x="838200" y="38100"/>
                  </a:lnTo>
                  <a:lnTo>
                    <a:pt x="841375" y="52705"/>
                  </a:lnTo>
                  <a:lnTo>
                    <a:pt x="849630" y="64770"/>
                  </a:lnTo>
                  <a:lnTo>
                    <a:pt x="861695" y="73025"/>
                  </a:lnTo>
                  <a:lnTo>
                    <a:pt x="869950" y="74930"/>
                  </a:lnTo>
                  <a:lnTo>
                    <a:pt x="869950" y="680466"/>
                  </a:lnTo>
                  <a:lnTo>
                    <a:pt x="882650" y="680466"/>
                  </a:lnTo>
                  <a:lnTo>
                    <a:pt x="882650" y="74930"/>
                  </a:lnTo>
                  <a:lnTo>
                    <a:pt x="890905" y="73025"/>
                  </a:lnTo>
                  <a:lnTo>
                    <a:pt x="902970" y="64770"/>
                  </a:lnTo>
                  <a:lnTo>
                    <a:pt x="911225" y="52705"/>
                  </a:lnTo>
                  <a:lnTo>
                    <a:pt x="914400" y="38100"/>
                  </a:lnTo>
                  <a:close/>
                </a:path>
                <a:path w="1962150" h="680720">
                  <a:moveTo>
                    <a:pt x="1123950" y="38100"/>
                  </a:moveTo>
                  <a:lnTo>
                    <a:pt x="1120775" y="22860"/>
                  </a:lnTo>
                  <a:lnTo>
                    <a:pt x="1112520" y="10795"/>
                  </a:lnTo>
                  <a:lnTo>
                    <a:pt x="1100455" y="2540"/>
                  </a:lnTo>
                  <a:lnTo>
                    <a:pt x="1085850" y="0"/>
                  </a:lnTo>
                  <a:lnTo>
                    <a:pt x="1071245" y="2540"/>
                  </a:lnTo>
                  <a:lnTo>
                    <a:pt x="1059180" y="10795"/>
                  </a:lnTo>
                  <a:lnTo>
                    <a:pt x="1050925" y="22860"/>
                  </a:lnTo>
                  <a:lnTo>
                    <a:pt x="1047750" y="38100"/>
                  </a:lnTo>
                  <a:lnTo>
                    <a:pt x="1050925" y="52705"/>
                  </a:lnTo>
                  <a:lnTo>
                    <a:pt x="1059180" y="64770"/>
                  </a:lnTo>
                  <a:lnTo>
                    <a:pt x="1071245" y="73025"/>
                  </a:lnTo>
                  <a:lnTo>
                    <a:pt x="1079500" y="74930"/>
                  </a:lnTo>
                  <a:lnTo>
                    <a:pt x="1079500" y="680466"/>
                  </a:lnTo>
                  <a:lnTo>
                    <a:pt x="1092200" y="680466"/>
                  </a:lnTo>
                  <a:lnTo>
                    <a:pt x="1092200" y="74930"/>
                  </a:lnTo>
                  <a:lnTo>
                    <a:pt x="1100455" y="73025"/>
                  </a:lnTo>
                  <a:lnTo>
                    <a:pt x="1112520" y="64770"/>
                  </a:lnTo>
                  <a:lnTo>
                    <a:pt x="1120775" y="52705"/>
                  </a:lnTo>
                  <a:lnTo>
                    <a:pt x="1123950" y="38100"/>
                  </a:lnTo>
                  <a:close/>
                </a:path>
                <a:path w="1962150" h="680720">
                  <a:moveTo>
                    <a:pt x="1333500" y="38100"/>
                  </a:moveTo>
                  <a:lnTo>
                    <a:pt x="1330325" y="22860"/>
                  </a:lnTo>
                  <a:lnTo>
                    <a:pt x="1322070" y="10795"/>
                  </a:lnTo>
                  <a:lnTo>
                    <a:pt x="1310005" y="2540"/>
                  </a:lnTo>
                  <a:lnTo>
                    <a:pt x="1295400" y="0"/>
                  </a:lnTo>
                  <a:lnTo>
                    <a:pt x="1280795" y="2540"/>
                  </a:lnTo>
                  <a:lnTo>
                    <a:pt x="1268730" y="10795"/>
                  </a:lnTo>
                  <a:lnTo>
                    <a:pt x="1260475" y="22860"/>
                  </a:lnTo>
                  <a:lnTo>
                    <a:pt x="1257300" y="38100"/>
                  </a:lnTo>
                  <a:lnTo>
                    <a:pt x="1260475" y="52705"/>
                  </a:lnTo>
                  <a:lnTo>
                    <a:pt x="1268730" y="64770"/>
                  </a:lnTo>
                  <a:lnTo>
                    <a:pt x="1280795" y="73025"/>
                  </a:lnTo>
                  <a:lnTo>
                    <a:pt x="1289050" y="74930"/>
                  </a:lnTo>
                  <a:lnTo>
                    <a:pt x="1289050" y="680466"/>
                  </a:lnTo>
                  <a:lnTo>
                    <a:pt x="1301750" y="680466"/>
                  </a:lnTo>
                  <a:lnTo>
                    <a:pt x="1301750" y="74930"/>
                  </a:lnTo>
                  <a:lnTo>
                    <a:pt x="1310005" y="73025"/>
                  </a:lnTo>
                  <a:lnTo>
                    <a:pt x="1322070" y="64770"/>
                  </a:lnTo>
                  <a:lnTo>
                    <a:pt x="1330325" y="52705"/>
                  </a:lnTo>
                  <a:lnTo>
                    <a:pt x="1333500" y="38100"/>
                  </a:lnTo>
                  <a:close/>
                </a:path>
                <a:path w="1962150" h="680720">
                  <a:moveTo>
                    <a:pt x="1543050" y="38100"/>
                  </a:moveTo>
                  <a:lnTo>
                    <a:pt x="1539875" y="22860"/>
                  </a:lnTo>
                  <a:lnTo>
                    <a:pt x="1531620" y="10795"/>
                  </a:lnTo>
                  <a:lnTo>
                    <a:pt x="1519555" y="2540"/>
                  </a:lnTo>
                  <a:lnTo>
                    <a:pt x="1504950" y="0"/>
                  </a:lnTo>
                  <a:lnTo>
                    <a:pt x="1490345" y="2540"/>
                  </a:lnTo>
                  <a:lnTo>
                    <a:pt x="1478280" y="10795"/>
                  </a:lnTo>
                  <a:lnTo>
                    <a:pt x="1470025" y="22860"/>
                  </a:lnTo>
                  <a:lnTo>
                    <a:pt x="1466850" y="38100"/>
                  </a:lnTo>
                  <a:lnTo>
                    <a:pt x="1470025" y="52705"/>
                  </a:lnTo>
                  <a:lnTo>
                    <a:pt x="1478280" y="64770"/>
                  </a:lnTo>
                  <a:lnTo>
                    <a:pt x="1490345" y="73025"/>
                  </a:lnTo>
                  <a:lnTo>
                    <a:pt x="1498600" y="74930"/>
                  </a:lnTo>
                  <a:lnTo>
                    <a:pt x="1498600" y="680466"/>
                  </a:lnTo>
                  <a:lnTo>
                    <a:pt x="1511300" y="680466"/>
                  </a:lnTo>
                  <a:lnTo>
                    <a:pt x="1511300" y="74930"/>
                  </a:lnTo>
                  <a:lnTo>
                    <a:pt x="1519555" y="73025"/>
                  </a:lnTo>
                  <a:lnTo>
                    <a:pt x="1531620" y="64770"/>
                  </a:lnTo>
                  <a:lnTo>
                    <a:pt x="1539875" y="52705"/>
                  </a:lnTo>
                  <a:lnTo>
                    <a:pt x="1543050" y="38100"/>
                  </a:lnTo>
                  <a:close/>
                </a:path>
                <a:path w="1962150" h="680720">
                  <a:moveTo>
                    <a:pt x="1752600" y="38100"/>
                  </a:moveTo>
                  <a:lnTo>
                    <a:pt x="1749425" y="22860"/>
                  </a:lnTo>
                  <a:lnTo>
                    <a:pt x="1741170" y="10795"/>
                  </a:lnTo>
                  <a:lnTo>
                    <a:pt x="1729105" y="2540"/>
                  </a:lnTo>
                  <a:lnTo>
                    <a:pt x="1714500" y="0"/>
                  </a:lnTo>
                  <a:lnTo>
                    <a:pt x="1699895" y="2540"/>
                  </a:lnTo>
                  <a:lnTo>
                    <a:pt x="1687830" y="10795"/>
                  </a:lnTo>
                  <a:lnTo>
                    <a:pt x="1679575" y="22860"/>
                  </a:lnTo>
                  <a:lnTo>
                    <a:pt x="1676400" y="38100"/>
                  </a:lnTo>
                  <a:lnTo>
                    <a:pt x="1679575" y="52705"/>
                  </a:lnTo>
                  <a:lnTo>
                    <a:pt x="1687830" y="64770"/>
                  </a:lnTo>
                  <a:lnTo>
                    <a:pt x="1699895" y="73025"/>
                  </a:lnTo>
                  <a:lnTo>
                    <a:pt x="1708150" y="74930"/>
                  </a:lnTo>
                  <a:lnTo>
                    <a:pt x="1708150" y="680466"/>
                  </a:lnTo>
                  <a:lnTo>
                    <a:pt x="1720850" y="680466"/>
                  </a:lnTo>
                  <a:lnTo>
                    <a:pt x="1720850" y="74930"/>
                  </a:lnTo>
                  <a:lnTo>
                    <a:pt x="1729105" y="73025"/>
                  </a:lnTo>
                  <a:lnTo>
                    <a:pt x="1741170" y="64770"/>
                  </a:lnTo>
                  <a:lnTo>
                    <a:pt x="1749425" y="52705"/>
                  </a:lnTo>
                  <a:lnTo>
                    <a:pt x="1752600" y="38100"/>
                  </a:lnTo>
                  <a:close/>
                </a:path>
                <a:path w="1962150" h="680720">
                  <a:moveTo>
                    <a:pt x="1962150" y="38100"/>
                  </a:moveTo>
                  <a:lnTo>
                    <a:pt x="1958975" y="22860"/>
                  </a:lnTo>
                  <a:lnTo>
                    <a:pt x="1950720" y="10795"/>
                  </a:lnTo>
                  <a:lnTo>
                    <a:pt x="1938655" y="2540"/>
                  </a:lnTo>
                  <a:lnTo>
                    <a:pt x="1924050" y="0"/>
                  </a:lnTo>
                  <a:lnTo>
                    <a:pt x="1909445" y="2540"/>
                  </a:lnTo>
                  <a:lnTo>
                    <a:pt x="1897380" y="10795"/>
                  </a:lnTo>
                  <a:lnTo>
                    <a:pt x="1889125" y="22860"/>
                  </a:lnTo>
                  <a:lnTo>
                    <a:pt x="1885950" y="38100"/>
                  </a:lnTo>
                  <a:lnTo>
                    <a:pt x="1889125" y="52705"/>
                  </a:lnTo>
                  <a:lnTo>
                    <a:pt x="1897380" y="64770"/>
                  </a:lnTo>
                  <a:lnTo>
                    <a:pt x="1909445" y="73025"/>
                  </a:lnTo>
                  <a:lnTo>
                    <a:pt x="1917700" y="74930"/>
                  </a:lnTo>
                  <a:lnTo>
                    <a:pt x="1917700" y="680466"/>
                  </a:lnTo>
                  <a:lnTo>
                    <a:pt x="1930400" y="680466"/>
                  </a:lnTo>
                  <a:lnTo>
                    <a:pt x="1930400" y="74930"/>
                  </a:lnTo>
                  <a:lnTo>
                    <a:pt x="1938655" y="73025"/>
                  </a:lnTo>
                  <a:lnTo>
                    <a:pt x="1950720" y="64770"/>
                  </a:lnTo>
                  <a:lnTo>
                    <a:pt x="1958975" y="52705"/>
                  </a:lnTo>
                  <a:lnTo>
                    <a:pt x="196215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7197" y="3371850"/>
              <a:ext cx="76200" cy="815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5223" y="3371850"/>
              <a:ext cx="76200" cy="815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773" y="3371850"/>
              <a:ext cx="76200" cy="815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4323" y="3371850"/>
              <a:ext cx="76200" cy="815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3873" y="3371850"/>
              <a:ext cx="76200" cy="815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3423" y="3371850"/>
              <a:ext cx="76200" cy="815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2973" y="3371850"/>
              <a:ext cx="76200" cy="815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2523" y="3371850"/>
              <a:ext cx="76200" cy="815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2073" y="3371850"/>
              <a:ext cx="76200" cy="815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43373" y="2805683"/>
              <a:ext cx="12700" cy="604520"/>
            </a:xfrm>
            <a:custGeom>
              <a:avLst/>
              <a:gdLst/>
              <a:ahLst/>
              <a:cxnLst/>
              <a:rect l="l" t="t" r="r" b="b"/>
              <a:pathLst>
                <a:path w="12700" h="604520">
                  <a:moveTo>
                    <a:pt x="0" y="604519"/>
                  </a:moveTo>
                  <a:lnTo>
                    <a:pt x="12700" y="604519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604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1623" y="2729483"/>
              <a:ext cx="76200" cy="762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158492" y="2660396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60164" y="2613151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8931" y="2742946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161671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Unit</a:t>
            </a:r>
            <a:r>
              <a:rPr sz="4000" u="none" spc="-105" dirty="0"/>
              <a:t> </a:t>
            </a:r>
            <a:r>
              <a:rPr sz="4000" u="none" dirty="0"/>
              <a:t>Step</a:t>
            </a:r>
            <a:r>
              <a:rPr sz="4000" u="none" spc="5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20" name="object 20"/>
          <p:cNvSpPr txBox="1"/>
          <p:nvPr/>
        </p:nvSpPr>
        <p:spPr>
          <a:xfrm>
            <a:off x="1073150" y="1382014"/>
            <a:ext cx="1584960" cy="56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0960" algn="r">
              <a:lnSpc>
                <a:spcPts val="2125"/>
              </a:lnSpc>
              <a:spcBef>
                <a:spcPts val="100"/>
              </a:spcBef>
              <a:tabLst>
                <a:tab pos="627380" algn="l"/>
              </a:tabLst>
            </a:pPr>
            <a:r>
              <a:rPr sz="1800" i="1" spc="-20" dirty="0">
                <a:latin typeface="Times New Roman"/>
                <a:cs typeface="Times New Roman"/>
              </a:rPr>
              <a:t>u</a:t>
            </a:r>
            <a:r>
              <a:rPr sz="1800" spc="-20" dirty="0">
                <a:latin typeface="Times New Roman"/>
                <a:cs typeface="Times New Roman"/>
              </a:rPr>
              <a:t>[</a:t>
            </a:r>
            <a:r>
              <a:rPr sz="1800" i="1" spc="-20" dirty="0">
                <a:latin typeface="Times New Roman"/>
                <a:cs typeface="Times New Roman"/>
              </a:rPr>
              <a:t>n</a:t>
            </a:r>
            <a:r>
              <a:rPr sz="1800" spc="-20" dirty="0">
                <a:latin typeface="Times New Roman"/>
                <a:cs typeface="Times New Roman"/>
              </a:rPr>
              <a:t>]</a:t>
            </a:r>
            <a:r>
              <a:rPr sz="1800" dirty="0">
                <a:latin typeface="Times New Roman"/>
                <a:cs typeface="Times New Roman"/>
              </a:rPr>
              <a:t>	=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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ts val="2125"/>
              </a:lnSpc>
            </a:pP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&lt;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0.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2667" y="3390900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19619" y="3396996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0" dirty="0">
                <a:latin typeface="Times New Roman"/>
                <a:cs typeface="Times New Roman"/>
              </a:rPr>
              <a:t>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35736" y="4077970"/>
            <a:ext cx="333438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i="1" spc="-10" dirty="0">
                <a:latin typeface="Times New Roman"/>
                <a:cs typeface="Times New Roman"/>
              </a:rPr>
              <a:t>u</a:t>
            </a:r>
            <a:r>
              <a:rPr sz="1550" i="1" spc="-2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2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1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1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</a:t>
            </a:r>
            <a:r>
              <a:rPr sz="1650" spc="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04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1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254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</a:t>
            </a:r>
            <a:r>
              <a:rPr sz="1650" spc="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4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34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1]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27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</a:t>
            </a:r>
            <a:r>
              <a:rPr sz="1650" spc="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2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3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9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2</a:t>
            </a:r>
            <a:r>
              <a:rPr sz="1550" spc="-1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7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  <a:p>
            <a:pPr marL="881380">
              <a:lnSpc>
                <a:spcPct val="100000"/>
              </a:lnSpc>
              <a:spcBef>
                <a:spcPts val="1535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7522" y="4216500"/>
            <a:ext cx="20997" cy="3757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986536" y="4433625"/>
            <a:ext cx="1411605" cy="76327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10"/>
              </a:spcBef>
            </a:pPr>
            <a:r>
              <a:rPr sz="2250" i="1" baseline="3703" dirty="0">
                <a:latin typeface="Times New Roman"/>
                <a:cs typeface="Times New Roman"/>
              </a:rPr>
              <a:t>u</a:t>
            </a:r>
            <a:r>
              <a:rPr sz="2250" i="1" spc="-187" baseline="3703" dirty="0">
                <a:latin typeface="Times New Roman"/>
                <a:cs typeface="Times New Roman"/>
              </a:rPr>
              <a:t> </a:t>
            </a:r>
            <a:r>
              <a:rPr sz="2250" spc="-15" baseline="3703" dirty="0">
                <a:latin typeface="Times New Roman"/>
                <a:cs typeface="Times New Roman"/>
              </a:rPr>
              <a:t>[</a:t>
            </a:r>
            <a:r>
              <a:rPr sz="2250" spc="-315" baseline="3703" dirty="0">
                <a:latin typeface="Times New Roman"/>
                <a:cs typeface="Times New Roman"/>
              </a:rPr>
              <a:t> </a:t>
            </a:r>
            <a:r>
              <a:rPr sz="2250" i="1" baseline="3703" dirty="0">
                <a:latin typeface="Times New Roman"/>
                <a:cs typeface="Times New Roman"/>
              </a:rPr>
              <a:t>n</a:t>
            </a:r>
            <a:r>
              <a:rPr sz="2250" i="1" spc="-89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Times New Roman"/>
                <a:cs typeface="Times New Roman"/>
              </a:rPr>
              <a:t>]</a:t>
            </a:r>
            <a:r>
              <a:rPr sz="2250" spc="262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</a:t>
            </a:r>
            <a:r>
              <a:rPr sz="2250" spc="165" baseline="3703" dirty="0">
                <a:latin typeface="Times New Roman"/>
                <a:cs typeface="Times New Roman"/>
              </a:rPr>
              <a:t>  </a:t>
            </a:r>
            <a:r>
              <a:rPr sz="3450" baseline="-7246" dirty="0">
                <a:latin typeface="Symbol"/>
                <a:cs typeface="Symbol"/>
              </a:rPr>
              <a:t></a:t>
            </a:r>
            <a:r>
              <a:rPr sz="3450" spc="44" baseline="-7246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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n</a:t>
            </a:r>
            <a:endParaRPr sz="1500">
              <a:latin typeface="Times New Roman"/>
              <a:cs typeface="Times New Roman"/>
            </a:endParaRPr>
          </a:p>
          <a:p>
            <a:pPr marL="763270">
              <a:lnSpc>
                <a:spcPct val="100000"/>
              </a:lnSpc>
              <a:spcBef>
                <a:spcPts val="555"/>
              </a:spcBef>
            </a:pPr>
            <a:r>
              <a:rPr sz="900" i="1" dirty="0">
                <a:latin typeface="Times New Roman"/>
                <a:cs typeface="Times New Roman"/>
              </a:rPr>
              <a:t>k</a:t>
            </a:r>
            <a:r>
              <a:rPr sz="900" i="1" spc="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8936" y="5357876"/>
            <a:ext cx="1606550" cy="669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algn="ctr">
              <a:lnSpc>
                <a:spcPts val="925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ts val="2605"/>
              </a:lnSpc>
              <a:tabLst>
                <a:tab pos="799465" algn="l"/>
              </a:tabLst>
            </a:pPr>
            <a:r>
              <a:rPr sz="2250" i="1" baseline="1851" dirty="0">
                <a:latin typeface="Times New Roman"/>
                <a:cs typeface="Times New Roman"/>
              </a:rPr>
              <a:t>u</a:t>
            </a:r>
            <a:r>
              <a:rPr sz="2250" i="1" spc="-187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Times New Roman"/>
                <a:cs typeface="Times New Roman"/>
              </a:rPr>
              <a:t>[</a:t>
            </a:r>
            <a:r>
              <a:rPr sz="2250" spc="-37" baseline="1851" dirty="0">
                <a:latin typeface="Times New Roman"/>
                <a:cs typeface="Times New Roman"/>
              </a:rPr>
              <a:t> </a:t>
            </a:r>
            <a:r>
              <a:rPr sz="2250" i="1" baseline="1851" dirty="0">
                <a:latin typeface="Times New Roman"/>
                <a:cs typeface="Times New Roman"/>
              </a:rPr>
              <a:t>n</a:t>
            </a:r>
            <a:r>
              <a:rPr sz="2250" i="1" spc="-15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Times New Roman"/>
                <a:cs typeface="Times New Roman"/>
              </a:rPr>
              <a:t>]</a:t>
            </a:r>
            <a:r>
              <a:rPr sz="2250" spc="-30" baseline="1851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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3450" baseline="-14492" dirty="0">
                <a:latin typeface="Symbol"/>
                <a:cs typeface="Symbol"/>
              </a:rPr>
              <a:t></a:t>
            </a:r>
            <a:r>
              <a:rPr sz="3450" spc="-202" baseline="-14492" dirty="0">
                <a:latin typeface="Times New Roman"/>
                <a:cs typeface="Times New Roman"/>
              </a:rPr>
              <a:t> </a:t>
            </a:r>
            <a:r>
              <a:rPr sz="2400" baseline="-12152" dirty="0">
                <a:latin typeface="Symbol"/>
                <a:cs typeface="Symbol"/>
              </a:rPr>
              <a:t></a:t>
            </a:r>
            <a:r>
              <a:rPr sz="2400" spc="457" baseline="-12152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2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k</a:t>
            </a:r>
            <a:r>
              <a:rPr sz="1500" i="1" spc="8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]</a:t>
            </a:r>
            <a:endParaRPr sz="1500">
              <a:latin typeface="Times New Roman"/>
              <a:cs typeface="Times New Roman"/>
            </a:endParaRPr>
          </a:p>
          <a:p>
            <a:pPr marL="207645" algn="ctr">
              <a:lnSpc>
                <a:spcPct val="100000"/>
              </a:lnSpc>
              <a:spcBef>
                <a:spcPts val="455"/>
              </a:spcBef>
            </a:pPr>
            <a:r>
              <a:rPr sz="900" i="1" dirty="0">
                <a:latin typeface="Times New Roman"/>
                <a:cs typeface="Times New Roman"/>
              </a:rPr>
              <a:t>k</a:t>
            </a:r>
            <a:r>
              <a:rPr sz="900" i="1" spc="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60498" y="4681982"/>
            <a:ext cx="41973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33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k</a:t>
            </a:r>
            <a:r>
              <a:rPr sz="1500" i="1" spc="1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]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24171" y="4877053"/>
            <a:ext cx="4147185" cy="74739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98000"/>
              </a:lnSpc>
              <a:spcBef>
                <a:spcPts val="140"/>
              </a:spcBef>
            </a:pPr>
            <a:r>
              <a:rPr sz="1600" spc="-10" dirty="0">
                <a:latin typeface="Times New Roman"/>
                <a:cs typeface="Times New Roman"/>
              </a:rPr>
              <a:t>Conversely,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impulse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sequence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can</a:t>
            </a:r>
            <a:r>
              <a:rPr sz="1600" spc="-11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expressed </a:t>
            </a:r>
            <a:r>
              <a:rPr sz="1600" dirty="0">
                <a:latin typeface="Times New Roman"/>
                <a:cs typeface="Times New Roman"/>
              </a:rPr>
              <a:t>as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first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backward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difference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unit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step </a:t>
            </a:r>
            <a:r>
              <a:rPr sz="1600" spc="-10" dirty="0">
                <a:latin typeface="Times New Roman"/>
                <a:cs typeface="Times New Roman"/>
              </a:rPr>
              <a:t>sequence: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0248" y="5499861"/>
            <a:ext cx="210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47970" y="5944108"/>
            <a:ext cx="213296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Symbol"/>
                <a:cs typeface="Symbol"/>
              </a:rPr>
              <a:t></a:t>
            </a:r>
            <a:r>
              <a:rPr sz="1650" spc="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9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-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1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u</a:t>
            </a:r>
            <a:r>
              <a:rPr sz="1550" i="1" spc="-16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1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-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8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u</a:t>
            </a:r>
            <a:r>
              <a:rPr sz="1550" i="1" spc="-18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1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3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Times New Roman"/>
                <a:cs typeface="Times New Roman"/>
              </a:rPr>
              <a:t>1]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2223" y="73152"/>
            <a:ext cx="5599430" cy="1432560"/>
            <a:chOff x="1792223" y="73152"/>
            <a:chExt cx="5599430" cy="1432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0863" y="383286"/>
              <a:ext cx="1834134" cy="499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4383" y="73152"/>
              <a:ext cx="841248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5072" y="73152"/>
              <a:ext cx="1066800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1311" y="73152"/>
              <a:ext cx="84124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73152"/>
              <a:ext cx="2703576" cy="822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223" y="682752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97532" y="144272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1140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Bandstop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5779770" y="3451097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>
                <a:moveTo>
                  <a:pt x="0" y="0"/>
                </a:moveTo>
                <a:lnTo>
                  <a:pt x="7909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5526" y="4498847"/>
            <a:ext cx="791845" cy="0"/>
          </a:xfrm>
          <a:custGeom>
            <a:avLst/>
            <a:gdLst/>
            <a:ahLst/>
            <a:cxnLst/>
            <a:rect l="l" t="t" r="r" b="b"/>
            <a:pathLst>
              <a:path w="791845">
                <a:moveTo>
                  <a:pt x="0" y="0"/>
                </a:moveTo>
                <a:lnTo>
                  <a:pt x="79171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32603" y="4498847"/>
            <a:ext cx="791845" cy="0"/>
          </a:xfrm>
          <a:custGeom>
            <a:avLst/>
            <a:gdLst/>
            <a:ahLst/>
            <a:cxnLst/>
            <a:rect l="l" t="t" r="r" b="b"/>
            <a:pathLst>
              <a:path w="791845">
                <a:moveTo>
                  <a:pt x="0" y="0"/>
                </a:moveTo>
                <a:lnTo>
                  <a:pt x="79171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53333" y="3973067"/>
            <a:ext cx="3614420" cy="0"/>
          </a:xfrm>
          <a:custGeom>
            <a:avLst/>
            <a:gdLst/>
            <a:ahLst/>
            <a:cxnLst/>
            <a:rect l="l" t="t" r="r" b="b"/>
            <a:pathLst>
              <a:path w="3614420">
                <a:moveTo>
                  <a:pt x="0" y="0"/>
                </a:moveTo>
                <a:lnTo>
                  <a:pt x="361416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3400" y="1583182"/>
            <a:ext cx="40855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Desired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transformation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30295" y="3029458"/>
            <a:ext cx="553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25462" dirty="0">
                <a:latin typeface="Times New Roman"/>
                <a:cs typeface="Times New Roman"/>
              </a:rPr>
              <a:t>z</a:t>
            </a:r>
            <a:r>
              <a:rPr sz="3600" i="1" spc="254" baseline="-25462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-11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24655" y="2964687"/>
            <a:ext cx="93916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82270" algn="l"/>
              </a:tabLst>
            </a:pPr>
            <a:r>
              <a:rPr sz="3600" spc="-75" baseline="-34722" dirty="0">
                <a:latin typeface="Symbol"/>
                <a:cs typeface="Symbol"/>
              </a:rPr>
              <a:t></a:t>
            </a:r>
            <a:r>
              <a:rPr sz="3600" baseline="-34722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2</a:t>
            </a:r>
            <a:r>
              <a:rPr sz="2500" spc="-25" dirty="0">
                <a:latin typeface="Symbol"/>
                <a:cs typeface="Symbol"/>
              </a:rPr>
              <a:t>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74821" y="3221482"/>
            <a:ext cx="1886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1650" algn="l"/>
              </a:tabLst>
            </a:pPr>
            <a:r>
              <a:rPr sz="2400" spc="-50" dirty="0">
                <a:latin typeface="Times New Roman"/>
                <a:cs typeface="Times New Roman"/>
              </a:rPr>
              <a:t>ˆ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Times New Roman"/>
                <a:cs typeface="Times New Roman"/>
              </a:rPr>
              <a:t>ˆ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5596" y="3029458"/>
            <a:ext cx="4991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25462" dirty="0">
                <a:latin typeface="Times New Roman"/>
                <a:cs typeface="Times New Roman"/>
              </a:rPr>
              <a:t>z</a:t>
            </a:r>
            <a:r>
              <a:rPr sz="3600" i="1" spc="112" baseline="-25462" dirty="0">
                <a:latin typeface="Times New Roman"/>
                <a:cs typeface="Times New Roman"/>
              </a:rPr>
              <a:t> </a:t>
            </a: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35346" y="2964687"/>
            <a:ext cx="105537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42644" algn="l"/>
              </a:tabLst>
            </a:pPr>
            <a:r>
              <a:rPr sz="3600" baseline="-35879" dirty="0">
                <a:latin typeface="Symbol"/>
                <a:cs typeface="Symbol"/>
              </a:rPr>
              <a:t></a:t>
            </a:r>
            <a:r>
              <a:rPr sz="3600" spc="270" baseline="-35879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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35885" y="3538473"/>
            <a:ext cx="48005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26620" dirty="0">
                <a:latin typeface="Times New Roman"/>
                <a:cs typeface="Times New Roman"/>
              </a:rPr>
              <a:t>z</a:t>
            </a:r>
            <a:r>
              <a:rPr sz="3600" i="1" spc="-97" baseline="-26620" dirty="0">
                <a:latin typeface="Times New Roman"/>
                <a:cs typeface="Times New Roman"/>
              </a:rPr>
              <a:t> </a:t>
            </a:r>
            <a:r>
              <a:rPr sz="1650" spc="-25" dirty="0">
                <a:latin typeface="Symbol"/>
                <a:cs typeface="Symbol"/>
              </a:rPr>
              <a:t></a:t>
            </a:r>
            <a:r>
              <a:rPr sz="1650" spc="-25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22626" y="3724402"/>
            <a:ext cx="1930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09644" y="3498341"/>
            <a:ext cx="73025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2925" algn="l"/>
              </a:tabLst>
            </a:pPr>
            <a:r>
              <a:rPr sz="2400" dirty="0">
                <a:latin typeface="Times New Roman"/>
                <a:cs typeface="Times New Roman"/>
              </a:rPr>
              <a:t>1 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32271" y="3498341"/>
            <a:ext cx="74168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4355" algn="l"/>
              </a:tabLst>
            </a:pPr>
            <a:r>
              <a:rPr sz="2400" dirty="0">
                <a:latin typeface="Times New Roman"/>
                <a:cs typeface="Times New Roman"/>
              </a:rPr>
              <a:t>1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80182" y="4010405"/>
            <a:ext cx="2574925" cy="953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2445"/>
              </a:lnSpc>
              <a:spcBef>
                <a:spcPts val="100"/>
              </a:spcBef>
              <a:tabLst>
                <a:tab pos="574675" algn="l"/>
                <a:tab pos="1151255" algn="l"/>
                <a:tab pos="1889125" algn="l"/>
              </a:tabLst>
            </a:pPr>
            <a:r>
              <a:rPr sz="2400" dirty="0">
                <a:latin typeface="Times New Roman"/>
                <a:cs typeface="Times New Roman"/>
              </a:rPr>
              <a:t>1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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75" baseline="-13468" dirty="0">
                <a:latin typeface="Symbol"/>
                <a:cs typeface="Symbol"/>
              </a:rPr>
              <a:t></a:t>
            </a:r>
            <a:r>
              <a:rPr sz="2475" spc="-89" baseline="-13468" dirty="0">
                <a:latin typeface="Times New Roman"/>
                <a:cs typeface="Times New Roman"/>
              </a:rPr>
              <a:t> </a:t>
            </a:r>
            <a:r>
              <a:rPr sz="2475" spc="-75" baseline="-13468" dirty="0">
                <a:latin typeface="Times New Roman"/>
                <a:cs typeface="Times New Roman"/>
              </a:rPr>
              <a:t>2</a:t>
            </a:r>
            <a:r>
              <a:rPr sz="2475" baseline="-13468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2</a:t>
            </a:r>
            <a:r>
              <a:rPr sz="2500" spc="-25" dirty="0">
                <a:latin typeface="Symbol"/>
                <a:cs typeface="Symbol"/>
              </a:rPr>
              <a:t></a:t>
            </a:r>
            <a:endParaRPr sz="2500">
              <a:latin typeface="Symbol"/>
              <a:cs typeface="Symbol"/>
            </a:endParaRPr>
          </a:p>
          <a:p>
            <a:pPr marL="932180">
              <a:lnSpc>
                <a:spcPts val="2090"/>
              </a:lnSpc>
              <a:tabLst>
                <a:tab pos="1553845" algn="l"/>
              </a:tabLst>
            </a:pPr>
            <a:r>
              <a:rPr sz="2400" i="1" spc="-25" dirty="0">
                <a:latin typeface="Times New Roman"/>
                <a:cs typeface="Times New Roman"/>
              </a:rPr>
              <a:t>z</a:t>
            </a:r>
            <a:r>
              <a:rPr sz="3600" spc="-37" baseline="-2314" dirty="0">
                <a:latin typeface="Times New Roman"/>
                <a:cs typeface="Times New Roman"/>
              </a:rPr>
              <a:t>ˆ</a:t>
            </a:r>
            <a:r>
              <a:rPr sz="3600" baseline="-2314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</a:t>
            </a:r>
            <a:endParaRPr sz="2400">
              <a:latin typeface="Symbol"/>
              <a:cs typeface="Symbol"/>
            </a:endParaRPr>
          </a:p>
          <a:p>
            <a:pPr marL="47625">
              <a:lnSpc>
                <a:spcPts val="2765"/>
              </a:lnSpc>
              <a:tabLst>
                <a:tab pos="593090" algn="l"/>
                <a:tab pos="1816100" algn="l"/>
                <a:tab pos="2361565" algn="l"/>
              </a:tabLst>
            </a:pPr>
            <a:r>
              <a:rPr sz="2400" dirty="0">
                <a:latin typeface="Times New Roman"/>
                <a:cs typeface="Times New Roman"/>
              </a:rPr>
              <a:t>1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Times New Roman"/>
                <a:cs typeface="Times New Roman"/>
              </a:rPr>
              <a:t>1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66994" y="4168647"/>
            <a:ext cx="981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Times New Roman"/>
                <a:cs typeface="Times New Roman"/>
              </a:rPr>
              <a:t>z</a:t>
            </a:r>
            <a:r>
              <a:rPr sz="3600" baseline="-3472" dirty="0">
                <a:latin typeface="Times New Roman"/>
                <a:cs typeface="Times New Roman"/>
              </a:rPr>
              <a:t>ˆ</a:t>
            </a:r>
            <a:r>
              <a:rPr sz="2475" baseline="38720" dirty="0">
                <a:latin typeface="Symbol"/>
                <a:cs typeface="Symbol"/>
              </a:rPr>
              <a:t></a:t>
            </a:r>
            <a:r>
              <a:rPr sz="2475" baseline="38720" dirty="0">
                <a:latin typeface="Times New Roman"/>
                <a:cs typeface="Times New Roman"/>
              </a:rPr>
              <a:t>1</a:t>
            </a:r>
            <a:r>
              <a:rPr sz="2475" spc="104" baseline="387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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59173" y="3443478"/>
            <a:ext cx="791210" cy="0"/>
          </a:xfrm>
          <a:custGeom>
            <a:avLst/>
            <a:gdLst/>
            <a:ahLst/>
            <a:cxnLst/>
            <a:rect l="l" t="t" r="r" b="b"/>
            <a:pathLst>
              <a:path w="791210">
                <a:moveTo>
                  <a:pt x="0" y="0"/>
                </a:moveTo>
                <a:lnTo>
                  <a:pt x="7909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2223" y="73152"/>
            <a:ext cx="5599430" cy="1432560"/>
            <a:chOff x="1792223" y="73152"/>
            <a:chExt cx="5599430" cy="1432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0863" y="383286"/>
              <a:ext cx="1834134" cy="499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4383" y="73152"/>
              <a:ext cx="841248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5072" y="73152"/>
              <a:ext cx="1066800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1311" y="73152"/>
              <a:ext cx="84124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73152"/>
              <a:ext cx="2703576" cy="822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223" y="682752"/>
              <a:ext cx="5599176" cy="822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97532" y="144272"/>
            <a:ext cx="4930775" cy="12573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31140">
              <a:lnSpc>
                <a:spcPct val="102000"/>
              </a:lnSpc>
              <a:spcBef>
                <a:spcPts val="5"/>
              </a:spcBef>
            </a:pPr>
            <a:r>
              <a:rPr sz="4000" u="none" spc="-25" dirty="0"/>
              <a:t>Lowpass-</a:t>
            </a:r>
            <a:r>
              <a:rPr sz="4000" u="none" spc="-30" dirty="0"/>
              <a:t>to-</a:t>
            </a:r>
            <a:r>
              <a:rPr sz="4000" u="none" spc="-10" dirty="0"/>
              <a:t>Bandstop </a:t>
            </a:r>
            <a:r>
              <a:rPr sz="4000" u="none" spc="-25" dirty="0"/>
              <a:t>Spectral</a:t>
            </a:r>
            <a:r>
              <a:rPr sz="4000" u="none" spc="-200" dirty="0"/>
              <a:t> </a:t>
            </a:r>
            <a:r>
              <a:rPr sz="4000" u="none" spc="-10" dirty="0"/>
              <a:t>Transformation</a:t>
            </a:r>
            <a:endParaRPr sz="4000"/>
          </a:p>
        </p:txBody>
      </p:sp>
      <p:sp>
        <p:nvSpPr>
          <p:cNvPr id="10" name="object 10"/>
          <p:cNvSpPr/>
          <p:nvPr/>
        </p:nvSpPr>
        <p:spPr>
          <a:xfrm>
            <a:off x="3280409" y="2596895"/>
            <a:ext cx="2992120" cy="0"/>
          </a:xfrm>
          <a:custGeom>
            <a:avLst/>
            <a:gdLst/>
            <a:ahLst/>
            <a:cxnLst/>
            <a:rect l="l" t="t" r="r" b="b"/>
            <a:pathLst>
              <a:path w="2992120">
                <a:moveTo>
                  <a:pt x="0" y="0"/>
                </a:moveTo>
                <a:lnTo>
                  <a:pt x="299161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7745" y="1494529"/>
            <a:ext cx="6828790" cy="160909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500"/>
              </a:spcBef>
              <a:buSzPct val="150000"/>
              <a:buFont typeface="Arial MT"/>
              <a:buChar char="•"/>
              <a:tabLst>
                <a:tab pos="385445" algn="l"/>
                <a:tab pos="3608070" algn="l"/>
                <a:tab pos="4380230" algn="l"/>
                <a:tab pos="4806950" algn="l"/>
              </a:tabLst>
            </a:pPr>
            <a:r>
              <a:rPr sz="4800" spc="-37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4800" spc="-3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parameters</a:t>
            </a:r>
            <a:r>
              <a:rPr sz="4800" spc="6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825" spc="-75" baseline="5446" dirty="0">
                <a:latin typeface="Symbol"/>
                <a:cs typeface="Symbol"/>
              </a:rPr>
              <a:t></a:t>
            </a:r>
            <a:r>
              <a:rPr sz="3825" baseline="5446" dirty="0">
                <a:latin typeface="Times New Roman"/>
                <a:cs typeface="Times New Roman"/>
              </a:rPr>
              <a:t>	</a:t>
            </a:r>
            <a:r>
              <a:rPr sz="4800" spc="-37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48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Symbol"/>
                <a:cs typeface="Symbol"/>
              </a:rPr>
              <a:t>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48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4800" spc="-209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800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given</a:t>
            </a:r>
            <a:r>
              <a:rPr sz="4800" spc="-187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800" spc="-37" baseline="1736" dirty="0">
                <a:solidFill>
                  <a:srgbClr val="0000FF"/>
                </a:solidFill>
                <a:latin typeface="Times New Roman"/>
                <a:cs typeface="Times New Roman"/>
              </a:rPr>
              <a:t>by</a:t>
            </a:r>
            <a:endParaRPr sz="4800" baseline="1736">
              <a:latin typeface="Times New Roman"/>
              <a:cs typeface="Times New Roman"/>
            </a:endParaRPr>
          </a:p>
          <a:p>
            <a:pPr marL="2076450">
              <a:lnSpc>
                <a:spcPct val="100000"/>
              </a:lnSpc>
              <a:spcBef>
                <a:spcPts val="365"/>
              </a:spcBef>
              <a:tabLst>
                <a:tab pos="2469515" algn="l"/>
                <a:tab pos="2783205" algn="l"/>
                <a:tab pos="3322954" algn="l"/>
                <a:tab pos="4250055" algn="l"/>
              </a:tabLst>
            </a:pPr>
            <a:r>
              <a:rPr sz="3825" spc="-75" baseline="-32679" dirty="0">
                <a:latin typeface="Symbol"/>
                <a:cs typeface="Symbol"/>
              </a:rPr>
              <a:t></a:t>
            </a:r>
            <a:r>
              <a:rPr sz="3825" baseline="-32679" dirty="0">
                <a:latin typeface="Times New Roman"/>
                <a:cs typeface="Times New Roman"/>
              </a:rPr>
              <a:t>	</a:t>
            </a:r>
            <a:r>
              <a:rPr sz="3600" spc="-75" baseline="-34722" dirty="0">
                <a:latin typeface="Symbol"/>
                <a:cs typeface="Symbol"/>
              </a:rPr>
              <a:t></a:t>
            </a:r>
            <a:r>
              <a:rPr sz="3600" baseline="-34722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cos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900" spc="-25" dirty="0">
                <a:latin typeface="Symbol"/>
                <a:cs typeface="Symbol"/>
              </a:rPr>
              <a:t></a:t>
            </a:r>
            <a:r>
              <a:rPr sz="3600" spc="-37" baseline="1157" dirty="0">
                <a:latin typeface="Times New Roman"/>
                <a:cs typeface="Times New Roman"/>
              </a:rPr>
              <a:t>(</a:t>
            </a:r>
            <a:r>
              <a:rPr sz="3825" spc="-37" baseline="1089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8518" dirty="0">
                <a:latin typeface="Times New Roman"/>
                <a:cs typeface="Times New Roman"/>
              </a:rPr>
              <a:t>c</a:t>
            </a:r>
            <a:r>
              <a:rPr sz="2475" i="1" spc="-135" baseline="-18518" dirty="0">
                <a:latin typeface="Times New Roman"/>
                <a:cs typeface="Times New Roman"/>
              </a:rPr>
              <a:t> </a:t>
            </a:r>
            <a:r>
              <a:rPr sz="2475" spc="-75" baseline="-18518" dirty="0">
                <a:latin typeface="Times New Roman"/>
                <a:cs typeface="Times New Roman"/>
              </a:rPr>
              <a:t>2</a:t>
            </a:r>
            <a:r>
              <a:rPr sz="2475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</a:t>
            </a:r>
            <a:r>
              <a:rPr sz="3600" spc="150" baseline="1157" dirty="0">
                <a:latin typeface="Times New Roman"/>
                <a:cs typeface="Times New Roman"/>
              </a:rPr>
              <a:t> </a:t>
            </a:r>
            <a:r>
              <a:rPr sz="3825" spc="-37" baseline="1089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8518" dirty="0">
                <a:latin typeface="Times New Roman"/>
                <a:cs typeface="Times New Roman"/>
              </a:rPr>
              <a:t>c</a:t>
            </a:r>
            <a:r>
              <a:rPr sz="2475" spc="-37" baseline="-18518" dirty="0">
                <a:latin typeface="Times New Roman"/>
                <a:cs typeface="Times New Roman"/>
              </a:rPr>
              <a:t>1</a:t>
            </a:r>
            <a:r>
              <a:rPr sz="2475" spc="-67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112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112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54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  <a:p>
            <a:pPr marL="2778760">
              <a:lnSpc>
                <a:spcPct val="100000"/>
              </a:lnSpc>
              <a:spcBef>
                <a:spcPts val="905"/>
              </a:spcBef>
              <a:tabLst>
                <a:tab pos="3321685" algn="l"/>
                <a:tab pos="4244975" algn="l"/>
              </a:tabLst>
            </a:pPr>
            <a:r>
              <a:rPr sz="3600" spc="-37" baseline="1157" dirty="0">
                <a:latin typeface="Times New Roman"/>
                <a:cs typeface="Times New Roman"/>
              </a:rPr>
              <a:t>cos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2900" spc="-25" dirty="0">
                <a:latin typeface="Symbol"/>
                <a:cs typeface="Symbol"/>
              </a:rPr>
              <a:t></a:t>
            </a:r>
            <a:r>
              <a:rPr sz="3600" spc="-37" baseline="1157" dirty="0">
                <a:latin typeface="Times New Roman"/>
                <a:cs typeface="Times New Roman"/>
              </a:rPr>
              <a:t>(</a:t>
            </a:r>
            <a:r>
              <a:rPr sz="3825" spc="-37" baseline="1089" dirty="0">
                <a:latin typeface="Symbol"/>
                <a:cs typeface="Symbol"/>
              </a:rPr>
              <a:t></a:t>
            </a:r>
            <a:r>
              <a:rPr sz="2400" spc="-25" dirty="0">
                <a:latin typeface="Times New Roman"/>
                <a:cs typeface="Times New Roman"/>
              </a:rPr>
              <a:t>ˆ</a:t>
            </a:r>
            <a:r>
              <a:rPr sz="2475" i="1" spc="-37" baseline="-18518" dirty="0">
                <a:latin typeface="Times New Roman"/>
                <a:cs typeface="Times New Roman"/>
              </a:rPr>
              <a:t>c</a:t>
            </a:r>
            <a:r>
              <a:rPr sz="2475" i="1" spc="-157" baseline="-18518" dirty="0">
                <a:latin typeface="Times New Roman"/>
                <a:cs typeface="Times New Roman"/>
              </a:rPr>
              <a:t> </a:t>
            </a:r>
            <a:r>
              <a:rPr sz="2475" spc="-75" baseline="-18518" dirty="0">
                <a:latin typeface="Times New Roman"/>
                <a:cs typeface="Times New Roman"/>
              </a:rPr>
              <a:t>2</a:t>
            </a:r>
            <a:r>
              <a:rPr sz="2475" baseline="-18518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Symbol"/>
                <a:cs typeface="Symbol"/>
              </a:rPr>
              <a:t></a:t>
            </a:r>
            <a:r>
              <a:rPr sz="3600" spc="89" baseline="1157" dirty="0">
                <a:latin typeface="Times New Roman"/>
                <a:cs typeface="Times New Roman"/>
              </a:rPr>
              <a:t> </a:t>
            </a:r>
            <a:r>
              <a:rPr sz="3825" spc="-44" baseline="1089" dirty="0">
                <a:latin typeface="Symbol"/>
                <a:cs typeface="Symbol"/>
              </a:rPr>
              <a:t></a:t>
            </a:r>
            <a:r>
              <a:rPr sz="2400" spc="-30" dirty="0">
                <a:latin typeface="Times New Roman"/>
                <a:cs typeface="Times New Roman"/>
              </a:rPr>
              <a:t>ˆ</a:t>
            </a:r>
            <a:r>
              <a:rPr sz="2475" i="1" spc="-44" baseline="-18518" dirty="0">
                <a:latin typeface="Times New Roman"/>
                <a:cs typeface="Times New Roman"/>
              </a:rPr>
              <a:t>c</a:t>
            </a:r>
            <a:r>
              <a:rPr sz="2475" spc="-44" baseline="-18518" dirty="0">
                <a:latin typeface="Times New Roman"/>
                <a:cs typeface="Times New Roman"/>
              </a:rPr>
              <a:t>1</a:t>
            </a:r>
            <a:r>
              <a:rPr sz="2475" spc="-60" baseline="-18518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)</a:t>
            </a:r>
            <a:r>
              <a:rPr sz="3600" spc="112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/</a:t>
            </a:r>
            <a:r>
              <a:rPr sz="3600" spc="10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2</a:t>
            </a:r>
            <a:r>
              <a:rPr sz="3600" spc="-262" baseline="1157" dirty="0">
                <a:latin typeface="Times New Roman"/>
                <a:cs typeface="Times New Roman"/>
              </a:rPr>
              <a:t> </a:t>
            </a:r>
            <a:r>
              <a:rPr sz="2900" spc="-50" dirty="0"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21942" y="3240532"/>
            <a:ext cx="4688205" cy="46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97510" algn="l"/>
                <a:tab pos="705485" algn="l"/>
                <a:tab pos="1208405" algn="l"/>
                <a:tab pos="2165985" algn="l"/>
              </a:tabLst>
            </a:pPr>
            <a:r>
              <a:rPr sz="3750" spc="-75" baseline="1111" dirty="0">
                <a:latin typeface="Symbol"/>
                <a:cs typeface="Symbol"/>
              </a:rPr>
              <a:t></a:t>
            </a:r>
            <a:r>
              <a:rPr sz="3750" baseline="1111" dirty="0">
                <a:latin typeface="Times New Roman"/>
                <a:cs typeface="Times New Roman"/>
              </a:rPr>
              <a:t>	</a:t>
            </a:r>
            <a:r>
              <a:rPr sz="3600" spc="-75" baseline="1157" dirty="0">
                <a:latin typeface="Symbol"/>
                <a:cs typeface="Symbol"/>
              </a:rPr>
              <a:t>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spc="-37" baseline="1157" dirty="0">
                <a:latin typeface="Times New Roman"/>
                <a:cs typeface="Times New Roman"/>
              </a:rPr>
              <a:t>tan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4350" spc="-104" baseline="-2873" dirty="0">
                <a:latin typeface="Symbol"/>
                <a:cs typeface="Symbol"/>
              </a:rPr>
              <a:t></a:t>
            </a:r>
            <a:r>
              <a:rPr sz="3600" spc="-104" baseline="-3472" dirty="0">
                <a:latin typeface="Times New Roman"/>
                <a:cs typeface="Times New Roman"/>
              </a:rPr>
              <a:t>(</a:t>
            </a:r>
            <a:r>
              <a:rPr sz="3750" spc="-104" baseline="-2222" dirty="0">
                <a:latin typeface="Symbol"/>
                <a:cs typeface="Symbol"/>
              </a:rPr>
              <a:t></a:t>
            </a:r>
            <a:r>
              <a:rPr sz="3600" spc="-104" baseline="-4629" dirty="0">
                <a:latin typeface="Times New Roman"/>
                <a:cs typeface="Times New Roman"/>
              </a:rPr>
              <a:t>ˆ</a:t>
            </a:r>
            <a:r>
              <a:rPr sz="3600" spc="-359" baseline="-4629" dirty="0">
                <a:latin typeface="Times New Roman"/>
                <a:cs typeface="Times New Roman"/>
              </a:rPr>
              <a:t> </a:t>
            </a:r>
            <a:r>
              <a:rPr sz="2475" i="1" baseline="-25252" dirty="0">
                <a:latin typeface="Times New Roman"/>
                <a:cs typeface="Times New Roman"/>
              </a:rPr>
              <a:t>c</a:t>
            </a:r>
            <a:r>
              <a:rPr sz="2475" i="1" spc="-44" baseline="-25252" dirty="0">
                <a:latin typeface="Times New Roman"/>
                <a:cs typeface="Times New Roman"/>
              </a:rPr>
              <a:t> </a:t>
            </a:r>
            <a:r>
              <a:rPr sz="2475" spc="-75" baseline="-25252" dirty="0">
                <a:latin typeface="Times New Roman"/>
                <a:cs typeface="Times New Roman"/>
              </a:rPr>
              <a:t>2</a:t>
            </a:r>
            <a:r>
              <a:rPr sz="2475" baseline="-25252" dirty="0">
                <a:latin typeface="Times New Roman"/>
                <a:cs typeface="Times New Roman"/>
              </a:rPr>
              <a:t>	</a:t>
            </a:r>
            <a:r>
              <a:rPr sz="3600" baseline="-5787" dirty="0">
                <a:latin typeface="Symbol"/>
                <a:cs typeface="Symbol"/>
              </a:rPr>
              <a:t></a:t>
            </a:r>
            <a:r>
              <a:rPr sz="3600" spc="-67" baseline="-5787" dirty="0">
                <a:latin typeface="Times New Roman"/>
                <a:cs typeface="Times New Roman"/>
              </a:rPr>
              <a:t> </a:t>
            </a:r>
            <a:r>
              <a:rPr sz="3750" spc="-30" baseline="-5555" dirty="0">
                <a:latin typeface="Symbol"/>
                <a:cs typeface="Symbol"/>
              </a:rPr>
              <a:t></a:t>
            </a:r>
            <a:r>
              <a:rPr sz="3600" spc="-30" baseline="-6944" dirty="0">
                <a:latin typeface="Times New Roman"/>
                <a:cs typeface="Times New Roman"/>
              </a:rPr>
              <a:t>ˆ</a:t>
            </a:r>
            <a:r>
              <a:rPr sz="2475" i="1" spc="-30" baseline="-30303" dirty="0">
                <a:latin typeface="Times New Roman"/>
                <a:cs typeface="Times New Roman"/>
              </a:rPr>
              <a:t>c</a:t>
            </a:r>
            <a:r>
              <a:rPr sz="2475" spc="-30" baseline="-30303" dirty="0">
                <a:latin typeface="Times New Roman"/>
                <a:cs typeface="Times New Roman"/>
              </a:rPr>
              <a:t>1</a:t>
            </a:r>
            <a:r>
              <a:rPr sz="2475" spc="-82" baseline="-30303" dirty="0">
                <a:latin typeface="Times New Roman"/>
                <a:cs typeface="Times New Roman"/>
              </a:rPr>
              <a:t> </a:t>
            </a:r>
            <a:r>
              <a:rPr sz="3600" baseline="-5787" dirty="0">
                <a:latin typeface="Times New Roman"/>
                <a:cs typeface="Times New Roman"/>
              </a:rPr>
              <a:t>)</a:t>
            </a:r>
            <a:r>
              <a:rPr sz="3600" spc="37" baseline="-5787" dirty="0">
                <a:latin typeface="Times New Roman"/>
                <a:cs typeface="Times New Roman"/>
              </a:rPr>
              <a:t> </a:t>
            </a:r>
            <a:r>
              <a:rPr sz="3600" baseline="-5787" dirty="0">
                <a:latin typeface="Times New Roman"/>
                <a:cs typeface="Times New Roman"/>
              </a:rPr>
              <a:t>/</a:t>
            </a:r>
            <a:r>
              <a:rPr sz="3600" spc="202" baseline="-5787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400" spc="-195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Symbol"/>
                <a:cs typeface="Symbol"/>
              </a:rPr>
              <a:t></a:t>
            </a:r>
            <a:r>
              <a:rPr sz="2900" spc="-3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tan(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3750" baseline="-5555" dirty="0">
                <a:latin typeface="Symbol"/>
                <a:cs typeface="Symbol"/>
              </a:rPr>
              <a:t></a:t>
            </a:r>
            <a:r>
              <a:rPr sz="3750" spc="-104" baseline="-5555" dirty="0">
                <a:latin typeface="Times New Roman"/>
                <a:cs typeface="Times New Roman"/>
              </a:rPr>
              <a:t> </a:t>
            </a:r>
            <a:r>
              <a:rPr sz="2475" i="1" spc="-75" baseline="-30303" dirty="0">
                <a:latin typeface="Times New Roman"/>
                <a:cs typeface="Times New Roman"/>
              </a:rPr>
              <a:t>c</a:t>
            </a:r>
            <a:endParaRPr sz="2475" baseline="-3030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97904" y="3335782"/>
            <a:ext cx="492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/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400" spc="-29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5217" y="3634994"/>
            <a:ext cx="7593965" cy="184531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8100" marR="30480">
              <a:lnSpc>
                <a:spcPct val="91100"/>
              </a:lnSpc>
              <a:spcBef>
                <a:spcPts val="439"/>
              </a:spcBef>
              <a:tabLst>
                <a:tab pos="1189990" algn="l"/>
                <a:tab pos="1735455" algn="l"/>
                <a:tab pos="3123565" algn="l"/>
                <a:tab pos="3818254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750" baseline="8888" dirty="0">
                <a:latin typeface="Symbol"/>
                <a:cs typeface="Symbol"/>
              </a:rPr>
              <a:t></a:t>
            </a:r>
            <a:r>
              <a:rPr sz="3750" spc="-150" baseline="8888" dirty="0">
                <a:latin typeface="Times New Roman"/>
                <a:cs typeface="Times New Roman"/>
              </a:rPr>
              <a:t> </a:t>
            </a:r>
            <a:r>
              <a:rPr sz="2475" i="1" spc="-75" baseline="-5050" dirty="0">
                <a:latin typeface="Times New Roman"/>
                <a:cs typeface="Times New Roman"/>
              </a:rPr>
              <a:t>c</a:t>
            </a:r>
            <a:r>
              <a:rPr sz="2475" i="1" baseline="-5050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cutoff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frequency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lowpass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filter,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750" spc="-112" baseline="15555" dirty="0">
                <a:latin typeface="Symbol"/>
                <a:cs typeface="Symbol"/>
              </a:rPr>
              <a:t></a:t>
            </a:r>
            <a:r>
              <a:rPr sz="3600" spc="-112" baseline="13888" dirty="0">
                <a:latin typeface="Times New Roman"/>
                <a:cs typeface="Times New Roman"/>
              </a:rPr>
              <a:t>ˆ</a:t>
            </a:r>
            <a:r>
              <a:rPr sz="1650" i="1" spc="-75" dirty="0">
                <a:latin typeface="Times New Roman"/>
                <a:cs typeface="Times New Roman"/>
              </a:rPr>
              <a:t>c</a:t>
            </a:r>
            <a:r>
              <a:rPr sz="1650" i="1" spc="-14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1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spc="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750" spc="-52" baseline="15555" dirty="0">
                <a:latin typeface="Symbol"/>
                <a:cs typeface="Symbol"/>
              </a:rPr>
              <a:t></a:t>
            </a:r>
            <a:r>
              <a:rPr sz="3600" spc="-52" baseline="13888" dirty="0">
                <a:latin typeface="Times New Roman"/>
                <a:cs typeface="Times New Roman"/>
              </a:rPr>
              <a:t>ˆ</a:t>
            </a:r>
            <a:r>
              <a:rPr sz="1650" i="1" spc="-35" dirty="0">
                <a:latin typeface="Times New Roman"/>
                <a:cs typeface="Times New Roman"/>
              </a:rPr>
              <a:t>c</a:t>
            </a:r>
            <a:r>
              <a:rPr sz="1650" i="1" spc="-9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2</a:t>
            </a:r>
            <a:r>
              <a:rPr sz="1650" spc="465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3200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desired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upper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lower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cutoff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frequencies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bandstop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9770" y="457200"/>
            <a:ext cx="5257037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2706" rIns="0" bIns="0" rtlCol="0">
            <a:spAutoFit/>
          </a:bodyPr>
          <a:lstStyle/>
          <a:p>
            <a:pPr marL="1049655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Selection</a:t>
            </a:r>
            <a:r>
              <a:rPr u="none" spc="-210" dirty="0"/>
              <a:t> </a:t>
            </a:r>
            <a:r>
              <a:rPr u="none" dirty="0"/>
              <a:t>of</a:t>
            </a:r>
            <a:r>
              <a:rPr u="none" spc="-215" dirty="0"/>
              <a:t> </a:t>
            </a:r>
            <a:r>
              <a:rPr u="none" spc="-20" dirty="0"/>
              <a:t>Filter</a:t>
            </a:r>
            <a:r>
              <a:rPr u="none" spc="-254" dirty="0"/>
              <a:t> </a:t>
            </a:r>
            <a:r>
              <a:rPr u="none" spc="-20" dirty="0"/>
              <a:t>Type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2431" y="1854707"/>
            <a:ext cx="6976109" cy="2512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0" marR="215265" indent="-342900" algn="just">
              <a:lnSpc>
                <a:spcPct val="99000"/>
              </a:lnSpc>
              <a:spcBef>
                <a:spcPts val="135"/>
              </a:spcBef>
              <a:buFont typeface="Arial MT"/>
              <a:buChar char="•"/>
              <a:tabLst>
                <a:tab pos="383540" algn="l"/>
              </a:tabLst>
            </a:pP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3200" spc="9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transfer</a:t>
            </a:r>
            <a:r>
              <a:rPr sz="3200" spc="10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function</a:t>
            </a:r>
            <a:r>
              <a:rPr sz="3200" spc="10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H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i="1" dirty="0">
                <a:latin typeface="Times New Roman"/>
                <a:cs typeface="Times New Roman"/>
              </a:rPr>
              <a:t>z</a:t>
            </a:r>
            <a:r>
              <a:rPr sz="3200" dirty="0">
                <a:latin typeface="Times New Roman"/>
                <a:cs typeface="Times New Roman"/>
              </a:rPr>
              <a:t>)</a:t>
            </a:r>
            <a:r>
              <a:rPr sz="3200" spc="10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meeting</a:t>
            </a:r>
            <a:r>
              <a:rPr sz="3200" spc="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800080"/>
                </a:solidFill>
                <a:latin typeface="Times New Roman"/>
                <a:cs typeface="Times New Roman"/>
              </a:rPr>
              <a:t>the 	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specifications</a:t>
            </a:r>
            <a:r>
              <a:rPr sz="32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must</a:t>
            </a:r>
            <a:r>
              <a:rPr sz="32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be</a:t>
            </a:r>
            <a:r>
              <a:rPr sz="32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a</a:t>
            </a:r>
            <a:r>
              <a:rPr sz="3200" spc="-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causal</a:t>
            </a:r>
            <a:r>
              <a:rPr sz="3200" spc="-4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transfer 	function</a:t>
            </a:r>
            <a:endParaRPr sz="3200">
              <a:latin typeface="Times New Roman"/>
              <a:cs typeface="Times New Roman"/>
            </a:endParaRPr>
          </a:p>
          <a:p>
            <a:pPr marL="381000" marR="30480" indent="-342900" algn="just">
              <a:lnSpc>
                <a:spcPct val="104099"/>
              </a:lnSpc>
              <a:spcBef>
                <a:spcPts val="150"/>
              </a:spcBef>
              <a:buFont typeface="Arial MT"/>
              <a:buChar char="•"/>
              <a:tabLst>
                <a:tab pos="383540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2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IIR</a:t>
            </a:r>
            <a:r>
              <a:rPr sz="3200" spc="3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real</a:t>
            </a:r>
            <a:r>
              <a:rPr sz="3200" spc="3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digital</a:t>
            </a:r>
            <a:r>
              <a:rPr sz="3200" spc="25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filter</a:t>
            </a:r>
            <a:r>
              <a:rPr sz="3200" spc="3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3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transfer 	function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real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rational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function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525" i="1" baseline="9456" dirty="0">
                <a:latin typeface="Times New Roman"/>
                <a:cs typeface="Times New Roman"/>
              </a:rPr>
              <a:t>z</a:t>
            </a:r>
            <a:r>
              <a:rPr sz="3525" i="1" spc="-127" baseline="9456" dirty="0">
                <a:latin typeface="Times New Roman"/>
                <a:cs typeface="Times New Roman"/>
              </a:rPr>
              <a:t> </a:t>
            </a:r>
            <a:r>
              <a:rPr sz="2175" spc="-15" baseline="57471" dirty="0">
                <a:latin typeface="Symbol"/>
                <a:cs typeface="Symbol"/>
              </a:rPr>
              <a:t></a:t>
            </a:r>
            <a:r>
              <a:rPr sz="2175" spc="-322" baseline="57471" dirty="0">
                <a:latin typeface="Times New Roman"/>
                <a:cs typeface="Times New Roman"/>
              </a:rPr>
              <a:t> </a:t>
            </a:r>
            <a:r>
              <a:rPr sz="2175" spc="-75" baseline="57471" dirty="0">
                <a:latin typeface="Times New Roman"/>
                <a:cs typeface="Times New Roman"/>
              </a:rPr>
              <a:t>1</a:t>
            </a:r>
            <a:endParaRPr sz="2175" baseline="57471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1541" y="4802885"/>
            <a:ext cx="1080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Times New Roman"/>
                <a:cs typeface="Times New Roman"/>
              </a:rPr>
              <a:t>H</a:t>
            </a:r>
            <a:r>
              <a:rPr sz="2400" i="1" spc="3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(</a:t>
            </a:r>
            <a:r>
              <a:rPr sz="2400" spc="-16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z</a:t>
            </a:r>
            <a:r>
              <a:rPr sz="2400" i="1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28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8388" y="4888738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2817" y="4878984"/>
            <a:ext cx="24938" cy="5408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66511" y="4687061"/>
            <a:ext cx="961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0375" algn="l"/>
                <a:tab pos="795655" algn="l"/>
              </a:tabLst>
            </a:pP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spc="-50" dirty="0">
                <a:latin typeface="Times New Roman"/>
                <a:cs typeface="Times New Roman"/>
              </a:rPr>
              <a:t>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5173" y="4891785"/>
            <a:ext cx="184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M</a:t>
            </a:r>
            <a:endParaRPr sz="15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5009" y="5440302"/>
            <a:ext cx="24938" cy="540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85800" y="5730494"/>
            <a:ext cx="751205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i="1" dirty="0">
                <a:latin typeface="Times New Roman"/>
                <a:cs typeface="Times New Roman"/>
              </a:rPr>
              <a:t>H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i="1" dirty="0">
                <a:latin typeface="Times New Roman"/>
                <a:cs typeface="Times New Roman"/>
              </a:rPr>
              <a:t>z</a:t>
            </a:r>
            <a:r>
              <a:rPr sz="3200" dirty="0">
                <a:latin typeface="Times New Roman"/>
                <a:cs typeface="Times New Roman"/>
              </a:rPr>
              <a:t>)</a:t>
            </a:r>
            <a:r>
              <a:rPr sz="3200" spc="-11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must</a:t>
            </a:r>
            <a:r>
              <a:rPr sz="3200" spc="-8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be</a:t>
            </a:r>
            <a:r>
              <a:rPr sz="3200" spc="-12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stable</a:t>
            </a:r>
            <a:r>
              <a:rPr sz="3200" spc="-1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and</a:t>
            </a:r>
            <a:r>
              <a:rPr sz="3200" spc="-10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of</a:t>
            </a:r>
            <a:r>
              <a:rPr sz="3200" spc="-12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lowest</a:t>
            </a:r>
            <a:r>
              <a:rPr sz="3200" spc="-11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order</a:t>
            </a:r>
            <a:r>
              <a:rPr sz="3200" spc="-8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N</a:t>
            </a:r>
            <a:r>
              <a:rPr sz="3200" i="1" spc="-114" dirty="0"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800080"/>
                </a:solidFill>
                <a:latin typeface="Times New Roman"/>
                <a:cs typeface="Times New Roman"/>
              </a:rPr>
              <a:t>or</a:t>
            </a:r>
            <a:endParaRPr sz="3200">
              <a:latin typeface="Times New Roman"/>
              <a:cs typeface="Times New Roman"/>
            </a:endParaRPr>
          </a:p>
          <a:p>
            <a:pPr marL="360045">
              <a:lnSpc>
                <a:spcPct val="100000"/>
              </a:lnSpc>
              <a:spcBef>
                <a:spcPts val="5"/>
              </a:spcBef>
            </a:pPr>
            <a:r>
              <a:rPr sz="3200" i="1" dirty="0">
                <a:latin typeface="Times New Roman"/>
                <a:cs typeface="Times New Roman"/>
              </a:rPr>
              <a:t>M</a:t>
            </a:r>
            <a:r>
              <a:rPr sz="3200" i="1" spc="-185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for</a:t>
            </a:r>
            <a:r>
              <a:rPr sz="3200" spc="-18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reduced</a:t>
            </a:r>
            <a:r>
              <a:rPr sz="3200" spc="-13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computational</a:t>
            </a:r>
            <a:r>
              <a:rPr sz="3200" spc="-1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complexity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10967" y="5157978"/>
            <a:ext cx="5152390" cy="0"/>
          </a:xfrm>
          <a:custGeom>
            <a:avLst/>
            <a:gdLst/>
            <a:ahLst/>
            <a:cxnLst/>
            <a:rect l="l" t="t" r="r" b="b"/>
            <a:pathLst>
              <a:path w="5152390">
                <a:moveTo>
                  <a:pt x="0" y="0"/>
                </a:moveTo>
                <a:lnTo>
                  <a:pt x="515188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18842" y="4597907"/>
            <a:ext cx="2224405" cy="55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2615"/>
              </a:lnSpc>
              <a:spcBef>
                <a:spcPts val="100"/>
              </a:spcBef>
              <a:tabLst>
                <a:tab pos="480059" algn="l"/>
                <a:tab pos="840105" algn="l"/>
                <a:tab pos="1148080" algn="l"/>
                <a:tab pos="2020570" algn="l"/>
              </a:tabLst>
            </a:pPr>
            <a:r>
              <a:rPr sz="2400" i="1" spc="-50" dirty="0">
                <a:latin typeface="Times New Roman"/>
                <a:cs typeface="Times New Roman"/>
              </a:rPr>
              <a:t>p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spc="-50" dirty="0">
                <a:latin typeface="Times New Roman"/>
                <a:cs typeface="Times New Roman"/>
              </a:rPr>
              <a:t>p</a:t>
            </a:r>
            <a:r>
              <a:rPr sz="2400" i="1" dirty="0">
                <a:latin typeface="Times New Roman"/>
                <a:cs typeface="Times New Roman"/>
              </a:rPr>
              <a:t>	z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250" baseline="42592" dirty="0">
                <a:latin typeface="Symbol"/>
                <a:cs typeface="Symbol"/>
              </a:rPr>
              <a:t></a:t>
            </a:r>
            <a:r>
              <a:rPr sz="2250" baseline="42592" dirty="0">
                <a:latin typeface="Times New Roman"/>
                <a:cs typeface="Times New Roman"/>
              </a:rPr>
              <a:t>1</a:t>
            </a:r>
            <a:r>
              <a:rPr sz="2250" spc="150" baseline="42592" dirty="0">
                <a:latin typeface="Times New Roman"/>
                <a:cs typeface="Times New Roman"/>
              </a:rPr>
              <a:t>  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spc="-50" dirty="0">
                <a:latin typeface="Times New Roman"/>
                <a:cs typeface="Times New Roman"/>
              </a:rPr>
              <a:t>p</a:t>
            </a:r>
            <a:endParaRPr sz="2400">
              <a:latin typeface="Times New Roman"/>
              <a:cs typeface="Times New Roman"/>
            </a:endParaRPr>
          </a:p>
          <a:p>
            <a:pPr marL="245745">
              <a:lnSpc>
                <a:spcPts val="1535"/>
              </a:lnSpc>
              <a:tabLst>
                <a:tab pos="992505" algn="l"/>
              </a:tabLst>
            </a:pPr>
            <a:r>
              <a:rPr sz="1500" spc="-50" dirty="0">
                <a:latin typeface="Times New Roman"/>
                <a:cs typeface="Times New Roman"/>
              </a:rPr>
              <a:t>0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54879" y="4502404"/>
            <a:ext cx="2736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178050" algn="l"/>
              </a:tabLst>
            </a:pPr>
            <a:r>
              <a:rPr sz="3600" i="1" baseline="-26620" dirty="0">
                <a:latin typeface="Times New Roman"/>
                <a:cs typeface="Times New Roman"/>
              </a:rPr>
              <a:t>z</a:t>
            </a:r>
            <a:r>
              <a:rPr sz="3600" i="1" spc="-22" baseline="-2662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</a:t>
            </a:r>
            <a:r>
              <a:rPr sz="1500" spc="-15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2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600" i="1" baseline="-25462" dirty="0">
                <a:latin typeface="Times New Roman"/>
                <a:cs typeface="Times New Roman"/>
              </a:rPr>
              <a:t>z</a:t>
            </a:r>
            <a:r>
              <a:rPr sz="3600" i="1" spc="-30" baseline="-25462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M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41701" y="5162296"/>
            <a:ext cx="4057015" cy="55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ts val="2615"/>
              </a:lnSpc>
              <a:spcBef>
                <a:spcPts val="100"/>
              </a:spcBef>
              <a:tabLst>
                <a:tab pos="539750" algn="l"/>
                <a:tab pos="838835" algn="l"/>
                <a:tab pos="1174750" algn="l"/>
                <a:tab pos="1701800" algn="l"/>
                <a:tab pos="2003425" algn="l"/>
                <a:tab pos="2951480" algn="l"/>
                <a:tab pos="3394075" algn="l"/>
              </a:tabLst>
            </a:pPr>
            <a:r>
              <a:rPr sz="3600" i="1" spc="-75" baseline="1157" dirty="0">
                <a:latin typeface="Times New Roman"/>
                <a:cs typeface="Times New Roman"/>
              </a:rPr>
              <a:t>d</a:t>
            </a:r>
            <a:r>
              <a:rPr sz="3600" i="1" baseline="1157" dirty="0">
                <a:latin typeface="Times New Roman"/>
                <a:cs typeface="Times New Roman"/>
              </a:rPr>
              <a:t>	</a:t>
            </a:r>
            <a:r>
              <a:rPr sz="3600" spc="-75" baseline="1157" dirty="0">
                <a:latin typeface="Symbol"/>
                <a:cs typeface="Symbol"/>
              </a:rPr>
              <a:t>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i="1" spc="-75" baseline="1157" dirty="0">
                <a:latin typeface="Times New Roman"/>
                <a:cs typeface="Times New Roman"/>
              </a:rPr>
              <a:t>d</a:t>
            </a:r>
            <a:r>
              <a:rPr sz="3600" i="1" baseline="1157" dirty="0">
                <a:latin typeface="Times New Roman"/>
                <a:cs typeface="Times New Roman"/>
              </a:rPr>
              <a:t>	z</a:t>
            </a:r>
            <a:r>
              <a:rPr sz="3600" i="1" spc="-22" baseline="1157" dirty="0">
                <a:latin typeface="Times New Roman"/>
                <a:cs typeface="Times New Roman"/>
              </a:rPr>
              <a:t> </a:t>
            </a:r>
            <a:r>
              <a:rPr sz="2250" spc="-37" baseline="46296" dirty="0">
                <a:latin typeface="Symbol"/>
                <a:cs typeface="Symbol"/>
              </a:rPr>
              <a:t></a:t>
            </a:r>
            <a:r>
              <a:rPr sz="2250" spc="-37" baseline="46296" dirty="0">
                <a:latin typeface="Times New Roman"/>
                <a:cs typeface="Times New Roman"/>
              </a:rPr>
              <a:t>1</a:t>
            </a:r>
            <a:r>
              <a:rPr sz="2250" baseline="46296" dirty="0">
                <a:latin typeface="Times New Roman"/>
                <a:cs typeface="Times New Roman"/>
              </a:rPr>
              <a:t>	</a:t>
            </a:r>
            <a:r>
              <a:rPr sz="3600" spc="-75" baseline="1157" dirty="0">
                <a:latin typeface="Symbol"/>
                <a:cs typeface="Symbol"/>
              </a:rPr>
              <a:t></a:t>
            </a:r>
            <a:r>
              <a:rPr sz="3600" baseline="1157" dirty="0">
                <a:latin typeface="Times New Roman"/>
                <a:cs typeface="Times New Roman"/>
              </a:rPr>
              <a:t>	</a:t>
            </a:r>
            <a:r>
              <a:rPr sz="3600" i="1" spc="-75" baseline="1157" dirty="0">
                <a:latin typeface="Times New Roman"/>
                <a:cs typeface="Times New Roman"/>
              </a:rPr>
              <a:t>d</a:t>
            </a:r>
            <a:r>
              <a:rPr sz="3600" i="1" baseline="1157" dirty="0">
                <a:latin typeface="Times New Roman"/>
                <a:cs typeface="Times New Roman"/>
              </a:rPr>
              <a:t>	</a:t>
            </a:r>
            <a:r>
              <a:rPr sz="2400" spc="-50" dirty="0">
                <a:latin typeface="Symbol"/>
                <a:cs typeface="Symbol"/>
              </a:rPr>
              <a:t>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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i="1" spc="-50" dirty="0">
                <a:latin typeface="Times New Roman"/>
                <a:cs typeface="Times New Roman"/>
              </a:rPr>
              <a:t>d</a:t>
            </a:r>
            <a:endParaRPr sz="2400">
              <a:latin typeface="Times New Roman"/>
              <a:cs typeface="Times New Roman"/>
            </a:endParaRPr>
          </a:p>
          <a:p>
            <a:pPr marL="304800">
              <a:lnSpc>
                <a:spcPts val="1535"/>
              </a:lnSpc>
              <a:tabLst>
                <a:tab pos="1030605" algn="l"/>
                <a:tab pos="2222500" algn="l"/>
                <a:tab pos="3891279" algn="l"/>
              </a:tabLst>
            </a:pPr>
            <a:r>
              <a:rPr sz="1500" spc="-50" dirty="0">
                <a:latin typeface="Times New Roman"/>
                <a:cs typeface="Times New Roman"/>
              </a:rPr>
              <a:t>0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Times New Roman"/>
                <a:cs typeface="Times New Roman"/>
              </a:rPr>
              <a:t>1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Times New Roman"/>
                <a:cs typeface="Times New Roman"/>
              </a:rPr>
              <a:t>2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79264" y="5057140"/>
            <a:ext cx="26200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089785" algn="l"/>
              </a:tabLst>
            </a:pPr>
            <a:r>
              <a:rPr sz="3600" i="1" baseline="-27777" dirty="0">
                <a:latin typeface="Times New Roman"/>
                <a:cs typeface="Times New Roman"/>
              </a:rPr>
              <a:t>z</a:t>
            </a:r>
            <a:r>
              <a:rPr sz="3600" i="1" spc="-135" baseline="-27777" dirty="0">
                <a:latin typeface="Times New Roman"/>
                <a:cs typeface="Times New Roman"/>
              </a:rPr>
              <a:t> </a:t>
            </a:r>
            <a:r>
              <a:rPr sz="2250" spc="-15" baseline="1851" dirty="0">
                <a:latin typeface="Symbol"/>
                <a:cs typeface="Symbol"/>
              </a:rPr>
              <a:t></a:t>
            </a:r>
            <a:r>
              <a:rPr sz="2250" spc="-225" baseline="1851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Times New Roman"/>
                <a:cs typeface="Times New Roman"/>
              </a:rPr>
              <a:t>2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3600" i="1" baseline="-25462" dirty="0">
                <a:latin typeface="Times New Roman"/>
                <a:cs typeface="Times New Roman"/>
              </a:rPr>
              <a:t>z</a:t>
            </a:r>
            <a:r>
              <a:rPr sz="3600" i="1" spc="-104" baseline="-25462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80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N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2145" y="1091946"/>
            <a:ext cx="5257037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6426" y="891285"/>
            <a:ext cx="52616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20" dirty="0"/>
              <a:t>Selection</a:t>
            </a:r>
            <a:r>
              <a:rPr u="none" spc="-190" dirty="0"/>
              <a:t> </a:t>
            </a:r>
            <a:r>
              <a:rPr u="none" dirty="0"/>
              <a:t>of</a:t>
            </a:r>
            <a:r>
              <a:rPr u="none" spc="-185" dirty="0"/>
              <a:t> </a:t>
            </a:r>
            <a:r>
              <a:rPr u="none" spc="-20" dirty="0"/>
              <a:t>Filter</a:t>
            </a:r>
            <a:r>
              <a:rPr u="none" spc="-229" dirty="0"/>
              <a:t> </a:t>
            </a:r>
            <a:r>
              <a:rPr u="none" spc="-20" dirty="0"/>
              <a:t>Type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0853" y="2358136"/>
            <a:ext cx="62738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FIR</a:t>
            </a:r>
            <a:r>
              <a:rPr sz="2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real</a:t>
            </a:r>
            <a:r>
              <a:rPr sz="28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digital</a:t>
            </a:r>
            <a:r>
              <a:rPr sz="28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28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transfer</a:t>
            </a:r>
            <a:r>
              <a:rPr sz="28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28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28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8580" y="2754630"/>
            <a:ext cx="196786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polynomial</a:t>
            </a:r>
            <a:r>
              <a:rPr sz="28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8580" y="3138677"/>
            <a:ext cx="16700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coefficients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66159" y="2721610"/>
            <a:ext cx="49530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i="1" baseline="-21276" dirty="0">
                <a:latin typeface="Times New Roman"/>
                <a:cs typeface="Times New Roman"/>
              </a:rPr>
              <a:t>z</a:t>
            </a:r>
            <a:r>
              <a:rPr sz="3525" i="1" spc="-179" baseline="-21276" dirty="0">
                <a:latin typeface="Times New Roman"/>
                <a:cs typeface="Times New Roman"/>
              </a:rPr>
              <a:t> </a:t>
            </a:r>
            <a:r>
              <a:rPr sz="1850" spc="-25" dirty="0">
                <a:latin typeface="Symbol"/>
                <a:cs typeface="Symbol"/>
              </a:rPr>
              <a:t></a:t>
            </a:r>
            <a:r>
              <a:rPr sz="1850" spc="-25" dirty="0">
                <a:latin typeface="Times New Roman"/>
                <a:cs typeface="Times New Roman"/>
              </a:rPr>
              <a:t>1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6155" y="2797301"/>
            <a:ext cx="26663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(order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N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r>
              <a:rPr sz="2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28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real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10811" y="3296665"/>
            <a:ext cx="1530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0" dirty="0">
                <a:latin typeface="Times New Roman"/>
                <a:cs typeface="Times New Roman"/>
              </a:rPr>
              <a:t>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7900" y="3596385"/>
            <a:ext cx="7280909" cy="27463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32455" marR="2590800" indent="-1233170">
              <a:lnSpc>
                <a:spcPct val="100800"/>
              </a:lnSpc>
              <a:spcBef>
                <a:spcPts val="75"/>
              </a:spcBef>
              <a:tabLst>
                <a:tab pos="2247900" algn="l"/>
                <a:tab pos="3189605" algn="l"/>
              </a:tabLst>
            </a:pPr>
            <a:r>
              <a:rPr sz="2400" i="1" spc="-50" dirty="0">
                <a:latin typeface="Times New Roman"/>
                <a:cs typeface="Times New Roman"/>
              </a:rPr>
              <a:t>H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z</a:t>
            </a:r>
            <a:r>
              <a:rPr sz="2400" i="1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31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		</a:t>
            </a:r>
            <a:r>
              <a:rPr sz="3600" baseline="-3472" dirty="0">
                <a:latin typeface="Symbol"/>
                <a:cs typeface="Symbol"/>
              </a:rPr>
              <a:t></a:t>
            </a:r>
            <a:r>
              <a:rPr sz="3600" spc="494" baseline="-3472" dirty="0"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h</a:t>
            </a:r>
            <a:r>
              <a:rPr sz="3600" i="1" spc="-585" baseline="1157" dirty="0">
                <a:latin typeface="Times New Roman"/>
                <a:cs typeface="Times New Roman"/>
              </a:rPr>
              <a:t> </a:t>
            </a:r>
            <a:r>
              <a:rPr sz="3600" spc="-15" baseline="1157" dirty="0">
                <a:latin typeface="Times New Roman"/>
                <a:cs typeface="Times New Roman"/>
              </a:rPr>
              <a:t>[</a:t>
            </a:r>
            <a:r>
              <a:rPr sz="3600" spc="-390" baseline="1157" dirty="0"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n</a:t>
            </a:r>
            <a:r>
              <a:rPr sz="3600" i="1" spc="-284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]</a:t>
            </a:r>
            <a:r>
              <a:rPr sz="3600" spc="179" baseline="1157" dirty="0">
                <a:latin typeface="Times New Roman"/>
                <a:cs typeface="Times New Roman"/>
              </a:rPr>
              <a:t> </a:t>
            </a:r>
            <a:r>
              <a:rPr sz="3600" i="1" baseline="1157" dirty="0">
                <a:latin typeface="Times New Roman"/>
                <a:cs typeface="Times New Roman"/>
              </a:rPr>
              <a:t>z</a:t>
            </a:r>
            <a:r>
              <a:rPr sz="3600" i="1" spc="-157" baseline="1157" dirty="0">
                <a:latin typeface="Times New Roman"/>
                <a:cs typeface="Times New Roman"/>
              </a:rPr>
              <a:t> </a:t>
            </a:r>
            <a:r>
              <a:rPr sz="2250" baseline="42592" dirty="0">
                <a:latin typeface="Symbol"/>
                <a:cs typeface="Symbol"/>
              </a:rPr>
              <a:t></a:t>
            </a:r>
            <a:r>
              <a:rPr sz="2250" spc="-15" baseline="42592" dirty="0">
                <a:latin typeface="Times New Roman"/>
                <a:cs typeface="Times New Roman"/>
              </a:rPr>
              <a:t> </a:t>
            </a:r>
            <a:r>
              <a:rPr sz="2250" i="1" spc="-75" baseline="42592" dirty="0">
                <a:latin typeface="Times New Roman"/>
                <a:cs typeface="Times New Roman"/>
              </a:rPr>
              <a:t>n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0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  <a:p>
            <a:pPr marL="372745" indent="-347345">
              <a:lnSpc>
                <a:spcPts val="2820"/>
              </a:lnSpc>
              <a:buChar char="•"/>
              <a:tabLst>
                <a:tab pos="372745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28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reduced</a:t>
            </a:r>
            <a:r>
              <a:rPr sz="28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Times New Roman"/>
                <a:cs typeface="Times New Roman"/>
              </a:rPr>
              <a:t>computational</a:t>
            </a:r>
            <a:r>
              <a:rPr sz="28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complexity,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degree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-50" dirty="0">
                <a:latin typeface="Times New Roman"/>
                <a:cs typeface="Times New Roman"/>
              </a:rPr>
              <a:t>N</a:t>
            </a:r>
            <a:endParaRPr sz="2800">
              <a:latin typeface="Times New Roman"/>
              <a:cs typeface="Times New Roman"/>
            </a:endParaRPr>
          </a:p>
          <a:p>
            <a:pPr marL="372745">
              <a:lnSpc>
                <a:spcPts val="3329"/>
              </a:lnSpc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8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(</a:t>
            </a:r>
            <a:r>
              <a:rPr sz="2800" i="1" dirty="0">
                <a:latin typeface="Times New Roman"/>
                <a:cs typeface="Times New Roman"/>
              </a:rPr>
              <a:t>z</a:t>
            </a:r>
            <a:r>
              <a:rPr sz="2800" dirty="0">
                <a:latin typeface="Times New Roman"/>
                <a:cs typeface="Times New Roman"/>
              </a:rPr>
              <a:t>)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must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28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r>
              <a:rPr sz="28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small</a:t>
            </a:r>
            <a:r>
              <a:rPr sz="2800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possible</a:t>
            </a:r>
            <a:endParaRPr sz="2800">
              <a:latin typeface="Times New Roman"/>
              <a:cs typeface="Times New Roman"/>
            </a:endParaRPr>
          </a:p>
          <a:p>
            <a:pPr marL="372745" indent="-345440">
              <a:lnSpc>
                <a:spcPct val="100000"/>
              </a:lnSpc>
              <a:spcBef>
                <a:spcPts val="300"/>
              </a:spcBef>
              <a:buChar char="•"/>
              <a:tabLst>
                <a:tab pos="372745" algn="l"/>
              </a:tabLst>
            </a:pP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If</a:t>
            </a:r>
            <a:r>
              <a:rPr sz="2800" spc="-6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</a:t>
            </a:r>
            <a:r>
              <a:rPr sz="2800" spc="-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linear</a:t>
            </a:r>
            <a:r>
              <a:rPr sz="28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phase</a:t>
            </a:r>
            <a:r>
              <a:rPr sz="2800" spc="-10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is</a:t>
            </a:r>
            <a:r>
              <a:rPr sz="2800" spc="-9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desired</a:t>
            </a:r>
            <a:r>
              <a:rPr sz="28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then</a:t>
            </a:r>
            <a:r>
              <a:rPr sz="2800" spc="-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we</a:t>
            </a:r>
            <a:r>
              <a:rPr sz="2800" spc="-4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must</a:t>
            </a:r>
            <a:r>
              <a:rPr sz="2800" spc="-6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have: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2800">
              <a:latin typeface="Times New Roman"/>
              <a:cs typeface="Times New Roman"/>
            </a:endParaRPr>
          </a:p>
          <a:p>
            <a:pPr marR="523240" algn="ctr">
              <a:lnSpc>
                <a:spcPct val="100000"/>
              </a:lnSpc>
              <a:tabLst>
                <a:tab pos="1050925" algn="l"/>
                <a:tab pos="2061210" algn="l"/>
                <a:tab pos="2356485" algn="l"/>
              </a:tabLst>
            </a:pPr>
            <a:r>
              <a:rPr sz="2350" i="1" dirty="0">
                <a:latin typeface="Times New Roman"/>
                <a:cs typeface="Times New Roman"/>
              </a:rPr>
              <a:t>h</a:t>
            </a:r>
            <a:r>
              <a:rPr sz="2350" i="1" spc="-35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[</a:t>
            </a:r>
            <a:r>
              <a:rPr sz="2350" spc="-204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n</a:t>
            </a:r>
            <a:r>
              <a:rPr sz="2350" i="1" spc="-15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]</a:t>
            </a:r>
            <a:r>
              <a:rPr sz="2350" spc="24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</a:t>
            </a:r>
            <a:r>
              <a:rPr sz="2350" spc="260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h</a:t>
            </a:r>
            <a:r>
              <a:rPr sz="2350" i="1" spc="-36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[</a:t>
            </a:r>
            <a:r>
              <a:rPr sz="2350" spc="-100" dirty="0">
                <a:latin typeface="Times New Roman"/>
                <a:cs typeface="Times New Roman"/>
              </a:rPr>
              <a:t> </a:t>
            </a:r>
            <a:r>
              <a:rPr sz="2350" i="1" spc="-50" dirty="0">
                <a:latin typeface="Times New Roman"/>
                <a:cs typeface="Times New Roman"/>
              </a:rPr>
              <a:t>N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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dirty="0">
                <a:latin typeface="Times New Roman"/>
                <a:cs typeface="Times New Roman"/>
              </a:rPr>
              <a:t>n</a:t>
            </a:r>
            <a:r>
              <a:rPr sz="2350" i="1" spc="-12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]</a:t>
            </a:r>
            <a:endParaRPr sz="2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2145" y="938783"/>
            <a:ext cx="5257037" cy="555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6426" y="739139"/>
            <a:ext cx="52622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Selection</a:t>
            </a:r>
            <a:r>
              <a:rPr u="none" spc="-180" dirty="0"/>
              <a:t> </a:t>
            </a:r>
            <a:r>
              <a:rPr u="none" dirty="0"/>
              <a:t>of</a:t>
            </a:r>
            <a:r>
              <a:rPr u="none" spc="-195" dirty="0"/>
              <a:t> </a:t>
            </a:r>
            <a:r>
              <a:rPr u="none" spc="-25" dirty="0"/>
              <a:t>Filter</a:t>
            </a:r>
            <a:r>
              <a:rPr u="none" spc="-250" dirty="0"/>
              <a:t> </a:t>
            </a:r>
            <a:r>
              <a:rPr u="none" spc="-20" dirty="0"/>
              <a:t>Type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1237" y="1757222"/>
            <a:ext cx="7386320" cy="420624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60680" indent="-347345">
              <a:lnSpc>
                <a:spcPct val="100000"/>
              </a:lnSpc>
              <a:spcBef>
                <a:spcPts val="795"/>
              </a:spcBef>
              <a:buFont typeface="Arial MT"/>
              <a:buChar char="•"/>
              <a:tabLst>
                <a:tab pos="360680" algn="l"/>
              </a:tabLst>
            </a:pP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Advantages</a:t>
            </a:r>
            <a:r>
              <a:rPr sz="28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2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using</a:t>
            </a:r>
            <a:r>
              <a:rPr sz="28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sz="28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FIR</a:t>
            </a:r>
            <a:r>
              <a:rPr sz="28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28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-</a:t>
            </a:r>
            <a:endParaRPr sz="2800">
              <a:latin typeface="Times New Roman"/>
              <a:cs typeface="Times New Roman"/>
            </a:endParaRPr>
          </a:p>
          <a:p>
            <a:pPr marL="861694" lvl="1" indent="-504825">
              <a:lnSpc>
                <a:spcPct val="100000"/>
              </a:lnSpc>
              <a:spcBef>
                <a:spcPts val="695"/>
              </a:spcBef>
              <a:buAutoNum type="arabicParenBoth"/>
              <a:tabLst>
                <a:tab pos="861694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Can</a:t>
            </a:r>
            <a:r>
              <a:rPr sz="28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28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designed</a:t>
            </a:r>
            <a:r>
              <a:rPr sz="2800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28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exact</a:t>
            </a:r>
            <a:r>
              <a:rPr sz="28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linear</a:t>
            </a:r>
            <a:r>
              <a:rPr sz="28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phase</a:t>
            </a:r>
            <a:endParaRPr sz="2800">
              <a:latin typeface="Times New Roman"/>
              <a:cs typeface="Times New Roman"/>
            </a:endParaRPr>
          </a:p>
          <a:p>
            <a:pPr marL="356870" marR="226695" lvl="1" indent="594360">
              <a:lnSpc>
                <a:spcPts val="3300"/>
              </a:lnSpc>
              <a:spcBef>
                <a:spcPts val="905"/>
              </a:spcBef>
              <a:buAutoNum type="arabicParenBoth"/>
              <a:tabLst>
                <a:tab pos="951230" algn="l"/>
              </a:tabLst>
            </a:pP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Filter</a:t>
            </a:r>
            <a:r>
              <a:rPr sz="2800" spc="-13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structure</a:t>
            </a:r>
            <a:r>
              <a:rPr sz="2800" spc="-5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always</a:t>
            </a:r>
            <a:r>
              <a:rPr sz="2800" spc="-12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stable</a:t>
            </a:r>
            <a:r>
              <a:rPr sz="2800" spc="-13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with</a:t>
            </a:r>
            <a:r>
              <a:rPr sz="2800" spc="-114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quantised coefficients</a:t>
            </a:r>
            <a:endParaRPr sz="2800">
              <a:latin typeface="Times New Roman"/>
              <a:cs typeface="Times New Roman"/>
            </a:endParaRPr>
          </a:p>
          <a:p>
            <a:pPr marL="356870" marR="5080" indent="-344805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356870" algn="l"/>
              </a:tabLst>
            </a:pP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Disadvantages</a:t>
            </a:r>
            <a:r>
              <a:rPr sz="28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28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using</a:t>
            </a:r>
            <a:r>
              <a:rPr sz="28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FIR</a:t>
            </a:r>
            <a:r>
              <a:rPr sz="28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Order</a:t>
            </a:r>
            <a:r>
              <a:rPr sz="2800" spc="-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of</a:t>
            </a:r>
            <a:r>
              <a:rPr sz="2800" spc="-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6600"/>
                </a:solidFill>
                <a:latin typeface="Times New Roman"/>
                <a:cs typeface="Times New Roman"/>
              </a:rPr>
              <a:t>an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FIR</a:t>
            </a:r>
            <a:r>
              <a:rPr sz="2800" spc="-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filter</a:t>
            </a:r>
            <a:r>
              <a:rPr sz="2800" spc="-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is</a:t>
            </a:r>
            <a:r>
              <a:rPr sz="2800" spc="-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considerably</a:t>
            </a:r>
            <a:r>
              <a:rPr sz="2800" spc="-10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higher</a:t>
            </a:r>
            <a:r>
              <a:rPr sz="2800" spc="-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than</a:t>
            </a:r>
            <a:r>
              <a:rPr sz="2800" spc="-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that</a:t>
            </a:r>
            <a:r>
              <a:rPr sz="2800" spc="-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of</a:t>
            </a:r>
            <a:r>
              <a:rPr sz="2800" spc="-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6600"/>
                </a:solidFill>
                <a:latin typeface="Times New Roman"/>
                <a:cs typeface="Times New Roman"/>
              </a:rPr>
              <a:t>an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equivalent</a:t>
            </a:r>
            <a:r>
              <a:rPr sz="2800" spc="-7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IIR</a:t>
            </a:r>
            <a:r>
              <a:rPr sz="2800" spc="-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filter</a:t>
            </a:r>
            <a:r>
              <a:rPr sz="2800" spc="-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meeting</a:t>
            </a:r>
            <a:r>
              <a:rPr sz="2800" spc="-8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2800" spc="-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6600"/>
                </a:solidFill>
                <a:latin typeface="Times New Roman"/>
                <a:cs typeface="Times New Roman"/>
              </a:rPr>
              <a:t>same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specifications;</a:t>
            </a:r>
            <a:r>
              <a:rPr sz="2800" spc="-11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this</a:t>
            </a:r>
            <a:r>
              <a:rPr sz="2800" spc="-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leads</a:t>
            </a:r>
            <a:r>
              <a:rPr sz="2800" spc="-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to</a:t>
            </a:r>
            <a:r>
              <a:rPr sz="2800" spc="-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higher</a:t>
            </a:r>
            <a:r>
              <a:rPr sz="2800" spc="-9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6600"/>
                </a:solidFill>
                <a:latin typeface="Times New Roman"/>
                <a:cs typeface="Times New Roman"/>
              </a:rPr>
              <a:t>computational </a:t>
            </a:r>
            <a:r>
              <a:rPr sz="2800" spc="-20" dirty="0">
                <a:solidFill>
                  <a:srgbClr val="006600"/>
                </a:solidFill>
                <a:latin typeface="Times New Roman"/>
                <a:cs typeface="Times New Roman"/>
              </a:rPr>
              <a:t>complexity</a:t>
            </a:r>
            <a:r>
              <a:rPr sz="2800" spc="-1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for</a:t>
            </a:r>
            <a:r>
              <a:rPr sz="2800" spc="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6600"/>
                </a:solidFill>
                <a:latin typeface="Times New Roman"/>
                <a:cs typeface="Times New Roman"/>
              </a:rPr>
              <a:t>FIR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080" rIns="0" bIns="0" rtlCol="0">
            <a:spAutoFit/>
          </a:bodyPr>
          <a:lstStyle/>
          <a:p>
            <a:pPr marL="1723389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FIR</a:t>
            </a:r>
            <a:r>
              <a:rPr u="none" spc="-204" dirty="0"/>
              <a:t> </a:t>
            </a:r>
            <a:r>
              <a:rPr u="none" dirty="0"/>
              <a:t>Filter</a:t>
            </a:r>
            <a:r>
              <a:rPr u="none" spc="-160" dirty="0"/>
              <a:t> </a:t>
            </a:r>
            <a:r>
              <a:rPr u="none" spc="-10" dirty="0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793" y="1227074"/>
            <a:ext cx="7674609" cy="5055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Digital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finite-</a:t>
            </a:r>
            <a:r>
              <a:rPr sz="2000" dirty="0">
                <a:latin typeface="Times New Roman"/>
                <a:cs typeface="Times New Roman"/>
              </a:rPr>
              <a:t>duration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response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(all-zero,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FIR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filters)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both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advantages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disadvantages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compared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infinite-duration </a:t>
            </a:r>
            <a:r>
              <a:rPr sz="2000" dirty="0">
                <a:latin typeface="Times New Roman"/>
                <a:cs typeface="Times New Roman"/>
              </a:rPr>
              <a:t>impulse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response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(IIR)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filters.</a:t>
            </a:r>
            <a:endParaRPr sz="20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Times New Roman"/>
                <a:cs typeface="Times New Roman"/>
              </a:rPr>
              <a:t>FIR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following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primary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advantages: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2000">
              <a:latin typeface="Times New Roman"/>
              <a:cs typeface="Times New Roman"/>
            </a:endParaRPr>
          </a:p>
          <a:p>
            <a:pPr marL="1090295" indent="-88900">
              <a:lnSpc>
                <a:spcPct val="100000"/>
              </a:lnSpc>
              <a:buSzPct val="85000"/>
              <a:buChar char="•"/>
              <a:tabLst>
                <a:tab pos="1090295" algn="l"/>
              </a:tabLst>
            </a:pPr>
            <a:r>
              <a:rPr sz="2000" spc="-25" dirty="0">
                <a:latin typeface="Times New Roman"/>
                <a:cs typeface="Times New Roman"/>
              </a:rPr>
              <a:t>They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exactly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linear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phase.</a:t>
            </a:r>
            <a:endParaRPr sz="2000">
              <a:latin typeface="Times New Roman"/>
              <a:cs typeface="Times New Roman"/>
            </a:endParaRPr>
          </a:p>
          <a:p>
            <a:pPr marL="1090295" indent="-88900">
              <a:lnSpc>
                <a:spcPct val="100000"/>
              </a:lnSpc>
              <a:spcBef>
                <a:spcPts val="195"/>
              </a:spcBef>
              <a:buSzPct val="85000"/>
              <a:buChar char="•"/>
              <a:tabLst>
                <a:tab pos="1090295" algn="l"/>
              </a:tabLst>
            </a:pPr>
            <a:r>
              <a:rPr sz="2000" spc="-25" dirty="0">
                <a:latin typeface="Times New Roman"/>
                <a:cs typeface="Times New Roman"/>
              </a:rPr>
              <a:t>They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always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stable.</a:t>
            </a:r>
            <a:endParaRPr sz="2000">
              <a:latin typeface="Times New Roman"/>
              <a:cs typeface="Times New Roman"/>
            </a:endParaRPr>
          </a:p>
          <a:p>
            <a:pPr marL="1090295" indent="-88900">
              <a:lnSpc>
                <a:spcPct val="100000"/>
              </a:lnSpc>
              <a:spcBef>
                <a:spcPts val="200"/>
              </a:spcBef>
              <a:buSzPct val="85000"/>
              <a:buChar char="•"/>
              <a:tabLst>
                <a:tab pos="1090295" algn="l"/>
              </a:tabLst>
            </a:pPr>
            <a:r>
              <a:rPr sz="2000" spc="-10" dirty="0">
                <a:latin typeface="Times New Roman"/>
                <a:cs typeface="Times New Roman"/>
              </a:rPr>
              <a:t>The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methods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generally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linear.</a:t>
            </a:r>
            <a:endParaRPr sz="2000">
              <a:latin typeface="Times New Roman"/>
              <a:cs typeface="Times New Roman"/>
            </a:endParaRPr>
          </a:p>
          <a:p>
            <a:pPr marL="1090295" indent="-88900">
              <a:lnSpc>
                <a:spcPct val="100000"/>
              </a:lnSpc>
              <a:spcBef>
                <a:spcPts val="204"/>
              </a:spcBef>
              <a:buSzPct val="85000"/>
              <a:buChar char="•"/>
              <a:tabLst>
                <a:tab pos="1090295" algn="l"/>
              </a:tabLst>
            </a:pPr>
            <a:r>
              <a:rPr sz="2000" spc="-25" dirty="0">
                <a:latin typeface="Times New Roman"/>
                <a:cs typeface="Times New Roman"/>
              </a:rPr>
              <a:t>They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realized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efficiently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hardware.</a:t>
            </a:r>
            <a:endParaRPr sz="2000">
              <a:latin typeface="Times New Roman"/>
              <a:cs typeface="Times New Roman"/>
            </a:endParaRPr>
          </a:p>
          <a:p>
            <a:pPr marL="1090295" indent="-88900">
              <a:lnSpc>
                <a:spcPct val="100000"/>
              </a:lnSpc>
              <a:spcBef>
                <a:spcPts val="200"/>
              </a:spcBef>
              <a:buSzPct val="85000"/>
              <a:buChar char="•"/>
              <a:tabLst>
                <a:tab pos="109029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startup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transients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finite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duration.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7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103505">
              <a:lnSpc>
                <a:spcPts val="238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primary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disadvantage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they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often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require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much </a:t>
            </a:r>
            <a:r>
              <a:rPr sz="2000" dirty="0">
                <a:latin typeface="Times New Roman"/>
                <a:cs typeface="Times New Roman"/>
              </a:rPr>
              <a:t>higher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achieve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given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level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performance. </a:t>
            </a:r>
            <a:r>
              <a:rPr sz="2000" spc="-20" dirty="0">
                <a:latin typeface="Times New Roman"/>
                <a:cs typeface="Times New Roman"/>
              </a:rPr>
              <a:t>Correspondingly,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delay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these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filters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often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much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greater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an </a:t>
            </a:r>
            <a:r>
              <a:rPr sz="2000" dirty="0">
                <a:latin typeface="Times New Roman"/>
                <a:cs typeface="Times New Roman"/>
              </a:rPr>
              <a:t>equal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performance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filter.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2023" y="938783"/>
            <a:ext cx="2624328" cy="5570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91355" y="736092"/>
            <a:ext cx="25952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FIR</a:t>
            </a:r>
            <a:r>
              <a:rPr u="none" spc="-200" dirty="0"/>
              <a:t> </a:t>
            </a:r>
            <a:r>
              <a:rPr u="none" spc="-10" dirty="0"/>
              <a:t>Design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6792" y="1794510"/>
            <a:ext cx="4123944" cy="4130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06677" y="1578857"/>
            <a:ext cx="6857365" cy="336804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417320">
              <a:lnSpc>
                <a:spcPct val="100000"/>
              </a:lnSpc>
              <a:spcBef>
                <a:spcPts val="655"/>
              </a:spcBef>
            </a:pPr>
            <a:r>
              <a:rPr sz="3200" dirty="0">
                <a:latin typeface="Times New Roman"/>
                <a:cs typeface="Times New Roman"/>
              </a:rPr>
              <a:t>FIR</a:t>
            </a:r>
            <a:r>
              <a:rPr sz="3200" spc="-1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Digital</a:t>
            </a:r>
            <a:r>
              <a:rPr sz="3200" spc="-1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Filter</a:t>
            </a:r>
            <a:r>
              <a:rPr sz="3200" spc="-11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Design</a:t>
            </a:r>
            <a:endParaRPr sz="3200">
              <a:latin typeface="Times New Roman"/>
              <a:cs typeface="Times New Roman"/>
            </a:endParaRPr>
          </a:p>
          <a:p>
            <a:pPr marL="14604" marR="198120">
              <a:lnSpc>
                <a:spcPts val="3810"/>
              </a:lnSpc>
              <a:spcBef>
                <a:spcPts val="710"/>
              </a:spcBef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Three</a:t>
            </a:r>
            <a:r>
              <a:rPr sz="3200" spc="-1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commonly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used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approaches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FIR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32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design</a:t>
            </a:r>
            <a:r>
              <a:rPr sz="32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  <a:p>
            <a:pPr marL="576580" indent="-563880">
              <a:lnSpc>
                <a:spcPct val="100000"/>
              </a:lnSpc>
              <a:spcBef>
                <a:spcPts val="475"/>
              </a:spcBef>
              <a:buAutoNum type="arabicParenBoth"/>
              <a:tabLst>
                <a:tab pos="576580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Windowed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Fourier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series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approach</a:t>
            </a:r>
            <a:endParaRPr sz="3200">
              <a:latin typeface="Times New Roman"/>
              <a:cs typeface="Times New Roman"/>
            </a:endParaRPr>
          </a:p>
          <a:p>
            <a:pPr marL="587375" indent="-574675">
              <a:lnSpc>
                <a:spcPct val="100000"/>
              </a:lnSpc>
              <a:spcBef>
                <a:spcPts val="795"/>
              </a:spcBef>
              <a:buAutoNum type="arabicParenBoth"/>
              <a:tabLst>
                <a:tab pos="587375" algn="l"/>
              </a:tabLst>
            </a:pPr>
            <a:r>
              <a:rPr sz="3200" spc="-20" dirty="0">
                <a:solidFill>
                  <a:srgbClr val="800080"/>
                </a:solidFill>
                <a:latin typeface="Times New Roman"/>
                <a:cs typeface="Times New Roman"/>
              </a:rPr>
              <a:t>Frequency</a:t>
            </a:r>
            <a:r>
              <a:rPr sz="3200" spc="-16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sampling</a:t>
            </a:r>
            <a:r>
              <a:rPr sz="3200" spc="-9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approach</a:t>
            </a:r>
            <a:endParaRPr sz="3200">
              <a:latin typeface="Times New Roman"/>
              <a:cs typeface="Times New Roman"/>
            </a:endParaRPr>
          </a:p>
          <a:p>
            <a:pPr marL="586105" indent="-573405">
              <a:lnSpc>
                <a:spcPct val="100000"/>
              </a:lnSpc>
              <a:spcBef>
                <a:spcPts val="800"/>
              </a:spcBef>
              <a:buAutoNum type="arabicParenBoth"/>
              <a:tabLst>
                <a:tab pos="586105" algn="l"/>
              </a:tabLst>
            </a:pPr>
            <a:r>
              <a:rPr sz="3200" spc="-40" dirty="0">
                <a:solidFill>
                  <a:srgbClr val="006600"/>
                </a:solidFill>
                <a:latin typeface="Times New Roman"/>
                <a:cs typeface="Times New Roman"/>
              </a:rPr>
              <a:t>Computer-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based</a:t>
            </a:r>
            <a:r>
              <a:rPr sz="3200" spc="-1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optimization</a:t>
            </a:r>
            <a:r>
              <a:rPr sz="3200" spc="-12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methods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1946148"/>
            <a:ext cx="5626735" cy="97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transfer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function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given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by</a:t>
            </a:r>
            <a:endParaRPr sz="3200">
              <a:latin typeface="Times New Roman"/>
              <a:cs typeface="Times New Roman"/>
            </a:endParaRPr>
          </a:p>
          <a:p>
            <a:pPr marL="3381375">
              <a:lnSpc>
                <a:spcPct val="100000"/>
              </a:lnSpc>
              <a:spcBef>
                <a:spcPts val="1865"/>
              </a:spcBef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229" dirty="0">
                <a:latin typeface="Times New Roman"/>
                <a:cs typeface="Times New Roman"/>
              </a:rPr>
              <a:t> </a:t>
            </a:r>
            <a:r>
              <a:rPr sz="1500" spc="-35" dirty="0">
                <a:latin typeface="Symbol"/>
                <a:cs typeface="Symbol"/>
              </a:rPr>
              <a:t></a:t>
            </a:r>
            <a:r>
              <a:rPr sz="1500" spc="-35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01791" y="2803652"/>
            <a:ext cx="2717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2422" y="2889250"/>
            <a:ext cx="10420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35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13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3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71644" y="2887726"/>
            <a:ext cx="88011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-16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17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).</a:t>
            </a:r>
            <a:r>
              <a:rPr sz="2250" spc="-135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z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3108" y="2855976"/>
            <a:ext cx="393700" cy="68834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530"/>
              </a:spcBef>
            </a:pPr>
            <a:r>
              <a:rPr sz="2250" spc="-50" dirty="0">
                <a:latin typeface="Symbol"/>
                <a:cs typeface="Symbol"/>
              </a:rPr>
              <a:t>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0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3684270"/>
            <a:ext cx="63461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length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Impulse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Response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50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4400" y="4273041"/>
            <a:ext cx="28047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All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poles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6532" y="4303521"/>
            <a:ext cx="7658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6379" algn="l"/>
                <a:tab pos="520700" algn="l"/>
              </a:tabLst>
            </a:pPr>
            <a:r>
              <a:rPr sz="2100" i="1" spc="-50" dirty="0">
                <a:latin typeface="Times New Roman"/>
                <a:cs typeface="Times New Roman"/>
              </a:rPr>
              <a:t>z</a:t>
            </a:r>
            <a:r>
              <a:rPr sz="2100" i="1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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25" dirty="0">
                <a:latin typeface="Times New Roman"/>
                <a:cs typeface="Times New Roman"/>
              </a:rPr>
              <a:t>0</a:t>
            </a:r>
            <a:r>
              <a:rPr sz="4800" spc="-37" baseline="3472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4800" baseline="3472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6686" y="4864608"/>
            <a:ext cx="6752590" cy="9963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6870" marR="5080" indent="-344805">
              <a:lnSpc>
                <a:spcPts val="3800"/>
              </a:lnSpc>
              <a:spcBef>
                <a:spcPts val="240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Zeros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can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placed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anywhere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z-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plane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34311" y="938783"/>
            <a:ext cx="7176134" cy="557530"/>
            <a:chOff x="1734311" y="938783"/>
            <a:chExt cx="7176134" cy="55753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1837" y="938783"/>
              <a:ext cx="7112508" cy="5570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4311" y="1379219"/>
              <a:ext cx="7175754" cy="11277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737867" y="736092"/>
            <a:ext cx="70548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-265" dirty="0"/>
              <a:t> </a:t>
            </a:r>
            <a:r>
              <a:rPr dirty="0"/>
              <a:t>Impulse</a:t>
            </a:r>
            <a:r>
              <a:rPr spc="-229" dirty="0"/>
              <a:t> </a:t>
            </a:r>
            <a:r>
              <a:rPr spc="-10" dirty="0"/>
              <a:t>Response</a:t>
            </a:r>
            <a:r>
              <a:rPr spc="-225" dirty="0"/>
              <a:t> </a:t>
            </a:r>
            <a:r>
              <a:rPr spc="-10" dirty="0"/>
              <a:t>Filters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895985" marR="5080" indent="-6985">
              <a:lnSpc>
                <a:spcPts val="4300"/>
              </a:lnSpc>
              <a:spcBef>
                <a:spcPts val="260"/>
              </a:spcBef>
            </a:pPr>
            <a:r>
              <a:rPr dirty="0"/>
              <a:t>For</a:t>
            </a:r>
            <a:r>
              <a:rPr spc="-35" dirty="0"/>
              <a:t> </a:t>
            </a:r>
            <a:r>
              <a:rPr dirty="0"/>
              <a:t>phase</a:t>
            </a:r>
            <a:r>
              <a:rPr spc="-40" dirty="0"/>
              <a:t> </a:t>
            </a:r>
            <a:r>
              <a:rPr dirty="0"/>
              <a:t>linearity</a:t>
            </a:r>
            <a:r>
              <a:rPr spc="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FIR</a:t>
            </a:r>
            <a:r>
              <a:rPr spc="-40" dirty="0"/>
              <a:t> </a:t>
            </a:r>
            <a:r>
              <a:rPr spc="-10" dirty="0"/>
              <a:t>transfer </a:t>
            </a:r>
            <a:r>
              <a:rPr dirty="0"/>
              <a:t>function</a:t>
            </a:r>
            <a:r>
              <a:rPr spc="-135" dirty="0"/>
              <a:t> </a:t>
            </a:r>
            <a:r>
              <a:rPr b="1" dirty="0">
                <a:latin typeface="Times New Roman"/>
                <a:cs typeface="Times New Roman"/>
              </a:rPr>
              <a:t>must</a:t>
            </a:r>
            <a:r>
              <a:rPr b="1" spc="-95" dirty="0">
                <a:latin typeface="Times New Roman"/>
                <a:cs typeface="Times New Roman"/>
              </a:rPr>
              <a:t> </a:t>
            </a:r>
            <a:r>
              <a:rPr dirty="0"/>
              <a:t>have</a:t>
            </a:r>
            <a:r>
              <a:rPr spc="-105" dirty="0"/>
              <a:t> </a:t>
            </a:r>
            <a:r>
              <a:rPr dirty="0"/>
              <a:t>zeros</a:t>
            </a:r>
            <a:r>
              <a:rPr spc="-125" dirty="0"/>
              <a:t> </a:t>
            </a:r>
            <a:r>
              <a:rPr dirty="0"/>
              <a:t>outside</a:t>
            </a:r>
            <a:r>
              <a:rPr spc="-90" dirty="0"/>
              <a:t> </a:t>
            </a:r>
            <a:r>
              <a:rPr spc="-25" dirty="0"/>
              <a:t>the</a:t>
            </a:r>
          </a:p>
          <a:p>
            <a:pPr marL="3359785">
              <a:lnSpc>
                <a:spcPts val="4065"/>
              </a:lnSpc>
            </a:pPr>
            <a:r>
              <a:rPr dirty="0"/>
              <a:t>unit</a:t>
            </a:r>
            <a:r>
              <a:rPr spc="-30" dirty="0"/>
              <a:t> </a:t>
            </a:r>
            <a:r>
              <a:rPr spc="-10" dirty="0"/>
              <a:t>circle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63646" y="938783"/>
            <a:ext cx="4114800" cy="557530"/>
            <a:chOff x="3263646" y="938783"/>
            <a:chExt cx="4114800" cy="5575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6506" y="938783"/>
              <a:ext cx="4053078" cy="5570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3646" y="1379219"/>
              <a:ext cx="4114800" cy="1127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68726" y="736092"/>
            <a:ext cx="403097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FIR:</a:t>
            </a:r>
            <a:r>
              <a:rPr spc="-200" dirty="0"/>
              <a:t> </a:t>
            </a:r>
            <a:r>
              <a:rPr dirty="0"/>
              <a:t>Linear</a:t>
            </a:r>
            <a:r>
              <a:rPr spc="-180" dirty="0"/>
              <a:t> </a:t>
            </a:r>
            <a:r>
              <a:rPr spc="-10" dirty="0"/>
              <a:t>phase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3576" y="4069841"/>
            <a:ext cx="4457700" cy="19697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3898" y="107950"/>
            <a:ext cx="31349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u="none" spc="-25" dirty="0">
                <a:latin typeface="Times New Roman"/>
                <a:cs typeface="Times New Roman"/>
              </a:rPr>
              <a:t>Linear</a:t>
            </a:r>
            <a:r>
              <a:rPr b="1" u="none" spc="-240" dirty="0">
                <a:latin typeface="Times New Roman"/>
                <a:cs typeface="Times New Roman"/>
              </a:rPr>
              <a:t> </a:t>
            </a:r>
            <a:r>
              <a:rPr b="1" u="none" spc="-20" dirty="0">
                <a:latin typeface="Times New Roman"/>
                <a:cs typeface="Times New Roman"/>
              </a:rPr>
              <a:t>Phase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0745" y="802063"/>
            <a:ext cx="8564880" cy="334581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6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latin typeface="Times New Roman"/>
                <a:cs typeface="Times New Roman"/>
              </a:rPr>
              <a:t>What</a:t>
            </a:r>
            <a:r>
              <a:rPr sz="3200" spc="-1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linear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phase?</a:t>
            </a:r>
            <a:endParaRPr sz="3200">
              <a:latin typeface="Times New Roman"/>
              <a:cs typeface="Times New Roman"/>
            </a:endParaRPr>
          </a:p>
          <a:p>
            <a:pPr marL="360045" marR="5080" indent="-345440">
              <a:lnSpc>
                <a:spcPts val="3800"/>
              </a:lnSpc>
              <a:spcBef>
                <a:spcPts val="1019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latin typeface="Times New Roman"/>
                <a:cs typeface="Times New Roman"/>
              </a:rPr>
              <a:t>Ans:</a:t>
            </a:r>
            <a:r>
              <a:rPr sz="3200" spc="-1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1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phase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straight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line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in</a:t>
            </a:r>
            <a:r>
              <a:rPr sz="3200" spc="-1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passband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of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13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system.</a:t>
            </a:r>
            <a:endParaRPr sz="32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latin typeface="Times New Roman"/>
                <a:cs typeface="Times New Roman"/>
              </a:rPr>
              <a:t>Example:</a:t>
            </a:r>
            <a:r>
              <a:rPr sz="3200" spc="-15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linear</a:t>
            </a:r>
            <a:r>
              <a:rPr sz="3200" spc="-17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phase</a:t>
            </a:r>
            <a:r>
              <a:rPr sz="3200" spc="-1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(all</a:t>
            </a:r>
            <a:r>
              <a:rPr sz="3200" spc="-18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pass</a:t>
            </a:r>
            <a:r>
              <a:rPr sz="3200" spc="-17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system)</a:t>
            </a:r>
            <a:endParaRPr sz="3200">
              <a:latin typeface="Times New Roman"/>
              <a:cs typeface="Times New Roman"/>
            </a:endParaRPr>
          </a:p>
          <a:p>
            <a:pPr marL="360045" marR="42545" indent="-345440">
              <a:lnSpc>
                <a:spcPts val="3800"/>
              </a:lnSpc>
              <a:spcBef>
                <a:spcPts val="994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latin typeface="Times New Roman"/>
                <a:cs typeface="Times New Roman"/>
              </a:rPr>
              <a:t>I</a:t>
            </a:r>
            <a:r>
              <a:rPr sz="3200" spc="-1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Group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delay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9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given</a:t>
            </a:r>
            <a:r>
              <a:rPr sz="3200" spc="-9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by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9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negative</a:t>
            </a:r>
            <a:r>
              <a:rPr sz="3200" spc="-9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8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slope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line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1354455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Exponential</a:t>
            </a:r>
            <a:r>
              <a:rPr sz="4000" u="none" spc="-185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80439" y="1406652"/>
            <a:ext cx="135255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65480" algn="l"/>
              </a:tabLst>
            </a:pPr>
            <a:r>
              <a:rPr sz="1800" i="1" spc="-20" dirty="0">
                <a:latin typeface="Times New Roman"/>
                <a:cs typeface="Times New Roman"/>
              </a:rPr>
              <a:t>x</a:t>
            </a:r>
            <a:r>
              <a:rPr sz="1800" spc="-20" dirty="0">
                <a:latin typeface="Times New Roman"/>
                <a:cs typeface="Times New Roman"/>
              </a:rPr>
              <a:t>[</a:t>
            </a:r>
            <a:r>
              <a:rPr sz="1800" i="1" spc="-20" dirty="0">
                <a:latin typeface="Times New Roman"/>
                <a:cs typeface="Times New Roman"/>
              </a:rPr>
              <a:t>n</a:t>
            </a:r>
            <a:r>
              <a:rPr sz="1800" spc="-20" dirty="0">
                <a:latin typeface="Times New Roman"/>
                <a:cs typeface="Times New Roman"/>
              </a:rPr>
              <a:t>]</a:t>
            </a:r>
            <a:r>
              <a:rPr sz="1800" dirty="0">
                <a:latin typeface="Times New Roman"/>
                <a:cs typeface="Times New Roman"/>
              </a:rPr>
              <a:t>	=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A</a:t>
            </a:r>
            <a:r>
              <a:rPr sz="1800" i="1" spc="-5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</a:t>
            </a:r>
            <a:r>
              <a:rPr sz="1900" spc="-80" dirty="0">
                <a:latin typeface="Times New Roman"/>
                <a:cs typeface="Times New Roman"/>
              </a:rPr>
              <a:t> </a:t>
            </a:r>
            <a:r>
              <a:rPr sz="1800" i="1" spc="-75" baseline="20833" dirty="0">
                <a:latin typeface="Times New Roman"/>
                <a:cs typeface="Times New Roman"/>
              </a:rPr>
              <a:t>n</a:t>
            </a:r>
            <a:endParaRPr sz="1800" baseline="20833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29602" y="3290061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0" dirty="0">
                <a:latin typeface="Times New Roman"/>
                <a:cs typeface="Times New Roman"/>
              </a:rPr>
              <a:t>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447" y="3213944"/>
            <a:ext cx="3861435" cy="98615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250565">
              <a:lnSpc>
                <a:spcPct val="100000"/>
              </a:lnSpc>
              <a:spcBef>
                <a:spcPts val="750"/>
              </a:spcBef>
            </a:pP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ts val="2100"/>
              </a:lnSpc>
              <a:spcBef>
                <a:spcPts val="850"/>
              </a:spcBef>
            </a:pP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want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exponential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sequence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is </a:t>
            </a:r>
            <a:r>
              <a:rPr sz="1800" dirty="0">
                <a:latin typeface="Times New Roman"/>
                <a:cs typeface="Times New Roman"/>
              </a:rPr>
              <a:t>zero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&lt;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 can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write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as: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5470" y="4525517"/>
            <a:ext cx="190690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i="1" spc="-20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A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</a:t>
            </a:r>
            <a:r>
              <a:rPr sz="1950" spc="215" dirty="0">
                <a:latin typeface="Times New Roman"/>
                <a:cs typeface="Times New Roman"/>
              </a:rPr>
              <a:t> </a:t>
            </a:r>
            <a:r>
              <a:rPr sz="1575" i="1" baseline="47619" dirty="0">
                <a:latin typeface="Times New Roman"/>
                <a:cs typeface="Times New Roman"/>
              </a:rPr>
              <a:t>n</a:t>
            </a:r>
            <a:r>
              <a:rPr sz="1575" i="1" spc="30" baseline="47619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u</a:t>
            </a:r>
            <a:r>
              <a:rPr sz="1800" i="1" spc="-1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3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]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14955" y="1808226"/>
            <a:ext cx="5744210" cy="1519555"/>
            <a:chOff x="2314955" y="1808226"/>
            <a:chExt cx="5744210" cy="1519555"/>
          </a:xfrm>
        </p:grpSpPr>
        <p:sp>
          <p:nvSpPr>
            <p:cNvPr id="8" name="object 8"/>
            <p:cNvSpPr/>
            <p:nvPr/>
          </p:nvSpPr>
          <p:spPr>
            <a:xfrm>
              <a:off x="2668904" y="3320415"/>
              <a:ext cx="4623435" cy="1270"/>
            </a:xfrm>
            <a:custGeom>
              <a:avLst/>
              <a:gdLst/>
              <a:ahLst/>
              <a:cxnLst/>
              <a:rect l="l" t="t" r="r" b="b"/>
              <a:pathLst>
                <a:path w="4623434" h="1270">
                  <a:moveTo>
                    <a:pt x="0" y="0"/>
                  </a:moveTo>
                  <a:lnTo>
                    <a:pt x="4623054" y="76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42793" y="1884426"/>
              <a:ext cx="14604" cy="1435100"/>
            </a:xfrm>
            <a:custGeom>
              <a:avLst/>
              <a:gdLst/>
              <a:ahLst/>
              <a:cxnLst/>
              <a:rect l="l" t="t" r="r" b="b"/>
              <a:pathLst>
                <a:path w="14605" h="1435100">
                  <a:moveTo>
                    <a:pt x="14605" y="0"/>
                  </a:moveTo>
                  <a:lnTo>
                    <a:pt x="1905" y="0"/>
                  </a:lnTo>
                  <a:lnTo>
                    <a:pt x="0" y="1434846"/>
                  </a:lnTo>
                  <a:lnTo>
                    <a:pt x="12700" y="1434846"/>
                  </a:lnTo>
                  <a:lnTo>
                    <a:pt x="146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2947" y="1808226"/>
              <a:ext cx="76200" cy="7492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23792" y="2170303"/>
              <a:ext cx="14604" cy="1149350"/>
            </a:xfrm>
            <a:custGeom>
              <a:avLst/>
              <a:gdLst/>
              <a:ahLst/>
              <a:cxnLst/>
              <a:rect l="l" t="t" r="r" b="b"/>
              <a:pathLst>
                <a:path w="14604" h="1149350">
                  <a:moveTo>
                    <a:pt x="14604" y="0"/>
                  </a:moveTo>
                  <a:lnTo>
                    <a:pt x="1904" y="0"/>
                  </a:lnTo>
                  <a:lnTo>
                    <a:pt x="0" y="1148969"/>
                  </a:lnTo>
                  <a:lnTo>
                    <a:pt x="12699" y="1148969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3947" y="2094103"/>
              <a:ext cx="76200" cy="749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85743" y="2331592"/>
              <a:ext cx="2381250" cy="988060"/>
            </a:xfrm>
            <a:custGeom>
              <a:avLst/>
              <a:gdLst/>
              <a:ahLst/>
              <a:cxnLst/>
              <a:rect l="l" t="t" r="r" b="b"/>
              <a:pathLst>
                <a:path w="2381250" h="988060">
                  <a:moveTo>
                    <a:pt x="76200" y="37465"/>
                  </a:moveTo>
                  <a:lnTo>
                    <a:pt x="73660" y="22860"/>
                  </a:lnTo>
                  <a:lnTo>
                    <a:pt x="65405" y="10795"/>
                  </a:lnTo>
                  <a:lnTo>
                    <a:pt x="53340" y="2540"/>
                  </a:lnTo>
                  <a:lnTo>
                    <a:pt x="38735" y="0"/>
                  </a:lnTo>
                  <a:lnTo>
                    <a:pt x="23495" y="2540"/>
                  </a:lnTo>
                  <a:lnTo>
                    <a:pt x="11430" y="10795"/>
                  </a:lnTo>
                  <a:lnTo>
                    <a:pt x="3175" y="22860"/>
                  </a:lnTo>
                  <a:lnTo>
                    <a:pt x="0" y="37465"/>
                  </a:lnTo>
                  <a:lnTo>
                    <a:pt x="3175" y="52705"/>
                  </a:lnTo>
                  <a:lnTo>
                    <a:pt x="11430" y="64770"/>
                  </a:lnTo>
                  <a:lnTo>
                    <a:pt x="23495" y="73025"/>
                  </a:lnTo>
                  <a:lnTo>
                    <a:pt x="31750" y="74930"/>
                  </a:lnTo>
                  <a:lnTo>
                    <a:pt x="30480" y="987679"/>
                  </a:lnTo>
                  <a:lnTo>
                    <a:pt x="43180" y="987679"/>
                  </a:lnTo>
                  <a:lnTo>
                    <a:pt x="44450" y="74930"/>
                  </a:lnTo>
                  <a:lnTo>
                    <a:pt x="53340" y="73025"/>
                  </a:lnTo>
                  <a:lnTo>
                    <a:pt x="65405" y="64770"/>
                  </a:lnTo>
                  <a:lnTo>
                    <a:pt x="73660" y="52705"/>
                  </a:lnTo>
                  <a:lnTo>
                    <a:pt x="76200" y="37465"/>
                  </a:lnTo>
                  <a:close/>
                </a:path>
                <a:path w="2381250" h="988060">
                  <a:moveTo>
                    <a:pt x="457200" y="233807"/>
                  </a:moveTo>
                  <a:lnTo>
                    <a:pt x="454660" y="219075"/>
                  </a:lnTo>
                  <a:lnTo>
                    <a:pt x="446405" y="207010"/>
                  </a:lnTo>
                  <a:lnTo>
                    <a:pt x="434340" y="198755"/>
                  </a:lnTo>
                  <a:lnTo>
                    <a:pt x="419735" y="195580"/>
                  </a:lnTo>
                  <a:lnTo>
                    <a:pt x="404495" y="198755"/>
                  </a:lnTo>
                  <a:lnTo>
                    <a:pt x="392430" y="207010"/>
                  </a:lnTo>
                  <a:lnTo>
                    <a:pt x="384175" y="219075"/>
                  </a:lnTo>
                  <a:lnTo>
                    <a:pt x="381000" y="233807"/>
                  </a:lnTo>
                  <a:lnTo>
                    <a:pt x="384175" y="249047"/>
                  </a:lnTo>
                  <a:lnTo>
                    <a:pt x="392430" y="261112"/>
                  </a:lnTo>
                  <a:lnTo>
                    <a:pt x="404495" y="269367"/>
                  </a:lnTo>
                  <a:lnTo>
                    <a:pt x="412750" y="270637"/>
                  </a:lnTo>
                  <a:lnTo>
                    <a:pt x="411480" y="987679"/>
                  </a:lnTo>
                  <a:lnTo>
                    <a:pt x="424180" y="987679"/>
                  </a:lnTo>
                  <a:lnTo>
                    <a:pt x="425450" y="271272"/>
                  </a:lnTo>
                  <a:lnTo>
                    <a:pt x="434340" y="269367"/>
                  </a:lnTo>
                  <a:lnTo>
                    <a:pt x="446405" y="261112"/>
                  </a:lnTo>
                  <a:lnTo>
                    <a:pt x="454660" y="249047"/>
                  </a:lnTo>
                  <a:lnTo>
                    <a:pt x="457200" y="233807"/>
                  </a:lnTo>
                  <a:close/>
                </a:path>
                <a:path w="2381250" h="988060">
                  <a:moveTo>
                    <a:pt x="838073" y="374142"/>
                  </a:moveTo>
                  <a:lnTo>
                    <a:pt x="835533" y="359537"/>
                  </a:lnTo>
                  <a:lnTo>
                    <a:pt x="827278" y="347472"/>
                  </a:lnTo>
                  <a:lnTo>
                    <a:pt x="815213" y="339217"/>
                  </a:lnTo>
                  <a:lnTo>
                    <a:pt x="800608" y="336042"/>
                  </a:lnTo>
                  <a:lnTo>
                    <a:pt x="785368" y="339217"/>
                  </a:lnTo>
                  <a:lnTo>
                    <a:pt x="773430" y="347472"/>
                  </a:lnTo>
                  <a:lnTo>
                    <a:pt x="765175" y="359537"/>
                  </a:lnTo>
                  <a:lnTo>
                    <a:pt x="762000" y="374142"/>
                  </a:lnTo>
                  <a:lnTo>
                    <a:pt x="765175" y="389382"/>
                  </a:lnTo>
                  <a:lnTo>
                    <a:pt x="773430" y="401447"/>
                  </a:lnTo>
                  <a:lnTo>
                    <a:pt x="785368" y="409702"/>
                  </a:lnTo>
                  <a:lnTo>
                    <a:pt x="793750" y="410972"/>
                  </a:lnTo>
                  <a:lnTo>
                    <a:pt x="792480" y="987679"/>
                  </a:lnTo>
                  <a:lnTo>
                    <a:pt x="805053" y="987679"/>
                  </a:lnTo>
                  <a:lnTo>
                    <a:pt x="806323" y="411607"/>
                  </a:lnTo>
                  <a:lnTo>
                    <a:pt x="815213" y="409702"/>
                  </a:lnTo>
                  <a:lnTo>
                    <a:pt x="827278" y="401447"/>
                  </a:lnTo>
                  <a:lnTo>
                    <a:pt x="835533" y="389382"/>
                  </a:lnTo>
                  <a:lnTo>
                    <a:pt x="838073" y="374142"/>
                  </a:lnTo>
                  <a:close/>
                </a:path>
                <a:path w="2381250" h="988060">
                  <a:moveTo>
                    <a:pt x="1228598" y="504952"/>
                  </a:moveTo>
                  <a:lnTo>
                    <a:pt x="1226058" y="490347"/>
                  </a:lnTo>
                  <a:lnTo>
                    <a:pt x="1217803" y="478282"/>
                  </a:lnTo>
                  <a:lnTo>
                    <a:pt x="1205738" y="470027"/>
                  </a:lnTo>
                  <a:lnTo>
                    <a:pt x="1191133" y="466852"/>
                  </a:lnTo>
                  <a:lnTo>
                    <a:pt x="1175893" y="470027"/>
                  </a:lnTo>
                  <a:lnTo>
                    <a:pt x="1163828" y="478282"/>
                  </a:lnTo>
                  <a:lnTo>
                    <a:pt x="1155573" y="490347"/>
                  </a:lnTo>
                  <a:lnTo>
                    <a:pt x="1152398" y="504952"/>
                  </a:lnTo>
                  <a:lnTo>
                    <a:pt x="1155573" y="520192"/>
                  </a:lnTo>
                  <a:lnTo>
                    <a:pt x="1163828" y="532257"/>
                  </a:lnTo>
                  <a:lnTo>
                    <a:pt x="1175893" y="540512"/>
                  </a:lnTo>
                  <a:lnTo>
                    <a:pt x="1184148" y="541782"/>
                  </a:lnTo>
                  <a:lnTo>
                    <a:pt x="1182878" y="987679"/>
                  </a:lnTo>
                  <a:lnTo>
                    <a:pt x="1195578" y="987679"/>
                  </a:lnTo>
                  <a:lnTo>
                    <a:pt x="1196848" y="541782"/>
                  </a:lnTo>
                  <a:lnTo>
                    <a:pt x="1205738" y="540512"/>
                  </a:lnTo>
                  <a:lnTo>
                    <a:pt x="1217803" y="532257"/>
                  </a:lnTo>
                  <a:lnTo>
                    <a:pt x="1226058" y="520192"/>
                  </a:lnTo>
                  <a:lnTo>
                    <a:pt x="1228598" y="504952"/>
                  </a:lnTo>
                  <a:close/>
                </a:path>
                <a:path w="2381250" h="988060">
                  <a:moveTo>
                    <a:pt x="1609598" y="595122"/>
                  </a:moveTo>
                  <a:lnTo>
                    <a:pt x="1607058" y="580517"/>
                  </a:lnTo>
                  <a:lnTo>
                    <a:pt x="1598803" y="568452"/>
                  </a:lnTo>
                  <a:lnTo>
                    <a:pt x="1586738" y="560197"/>
                  </a:lnTo>
                  <a:lnTo>
                    <a:pt x="1572133" y="557022"/>
                  </a:lnTo>
                  <a:lnTo>
                    <a:pt x="1556893" y="560197"/>
                  </a:lnTo>
                  <a:lnTo>
                    <a:pt x="1544828" y="568452"/>
                  </a:lnTo>
                  <a:lnTo>
                    <a:pt x="1536573" y="580517"/>
                  </a:lnTo>
                  <a:lnTo>
                    <a:pt x="1533398" y="595122"/>
                  </a:lnTo>
                  <a:lnTo>
                    <a:pt x="1536573" y="609727"/>
                  </a:lnTo>
                  <a:lnTo>
                    <a:pt x="1544828" y="621792"/>
                  </a:lnTo>
                  <a:lnTo>
                    <a:pt x="1556893" y="630047"/>
                  </a:lnTo>
                  <a:lnTo>
                    <a:pt x="1565148" y="631952"/>
                  </a:lnTo>
                  <a:lnTo>
                    <a:pt x="1563878" y="987679"/>
                  </a:lnTo>
                  <a:lnTo>
                    <a:pt x="1576578" y="987679"/>
                  </a:lnTo>
                  <a:lnTo>
                    <a:pt x="1577848" y="631952"/>
                  </a:lnTo>
                  <a:lnTo>
                    <a:pt x="1586738" y="630047"/>
                  </a:lnTo>
                  <a:lnTo>
                    <a:pt x="1598803" y="622427"/>
                  </a:lnTo>
                  <a:lnTo>
                    <a:pt x="1607058" y="610362"/>
                  </a:lnTo>
                  <a:lnTo>
                    <a:pt x="1609598" y="595122"/>
                  </a:lnTo>
                  <a:close/>
                </a:path>
                <a:path w="2381250" h="988060">
                  <a:moveTo>
                    <a:pt x="1990598" y="668782"/>
                  </a:moveTo>
                  <a:lnTo>
                    <a:pt x="1988058" y="654177"/>
                  </a:lnTo>
                  <a:lnTo>
                    <a:pt x="1979803" y="642112"/>
                  </a:lnTo>
                  <a:lnTo>
                    <a:pt x="1967738" y="633857"/>
                  </a:lnTo>
                  <a:lnTo>
                    <a:pt x="1953133" y="630682"/>
                  </a:lnTo>
                  <a:lnTo>
                    <a:pt x="1937893" y="633857"/>
                  </a:lnTo>
                  <a:lnTo>
                    <a:pt x="1925828" y="641477"/>
                  </a:lnTo>
                  <a:lnTo>
                    <a:pt x="1917573" y="653542"/>
                  </a:lnTo>
                  <a:lnTo>
                    <a:pt x="1914398" y="668782"/>
                  </a:lnTo>
                  <a:lnTo>
                    <a:pt x="1917573" y="683387"/>
                  </a:lnTo>
                  <a:lnTo>
                    <a:pt x="1925828" y="695452"/>
                  </a:lnTo>
                  <a:lnTo>
                    <a:pt x="1937893" y="703707"/>
                  </a:lnTo>
                  <a:lnTo>
                    <a:pt x="1946148" y="705612"/>
                  </a:lnTo>
                  <a:lnTo>
                    <a:pt x="1944878" y="987679"/>
                  </a:lnTo>
                  <a:lnTo>
                    <a:pt x="1957578" y="987679"/>
                  </a:lnTo>
                  <a:lnTo>
                    <a:pt x="1958848" y="705612"/>
                  </a:lnTo>
                  <a:lnTo>
                    <a:pt x="1967738" y="703707"/>
                  </a:lnTo>
                  <a:lnTo>
                    <a:pt x="1979803" y="696087"/>
                  </a:lnTo>
                  <a:lnTo>
                    <a:pt x="1988058" y="684022"/>
                  </a:lnTo>
                  <a:lnTo>
                    <a:pt x="1990598" y="668782"/>
                  </a:lnTo>
                  <a:close/>
                </a:path>
                <a:path w="2381250" h="988060">
                  <a:moveTo>
                    <a:pt x="2381123" y="734314"/>
                  </a:moveTo>
                  <a:lnTo>
                    <a:pt x="2378583" y="719582"/>
                  </a:lnTo>
                  <a:lnTo>
                    <a:pt x="2370328" y="707517"/>
                  </a:lnTo>
                  <a:lnTo>
                    <a:pt x="2358263" y="699262"/>
                  </a:lnTo>
                  <a:lnTo>
                    <a:pt x="2343658" y="696087"/>
                  </a:lnTo>
                  <a:lnTo>
                    <a:pt x="2328418" y="698627"/>
                  </a:lnTo>
                  <a:lnTo>
                    <a:pt x="2316353" y="706882"/>
                  </a:lnTo>
                  <a:lnTo>
                    <a:pt x="2308098" y="718947"/>
                  </a:lnTo>
                  <a:lnTo>
                    <a:pt x="2304923" y="734314"/>
                  </a:lnTo>
                  <a:lnTo>
                    <a:pt x="2308098" y="748919"/>
                  </a:lnTo>
                  <a:lnTo>
                    <a:pt x="2316353" y="760984"/>
                  </a:lnTo>
                  <a:lnTo>
                    <a:pt x="2328418" y="769239"/>
                  </a:lnTo>
                  <a:lnTo>
                    <a:pt x="2336673" y="771144"/>
                  </a:lnTo>
                  <a:lnTo>
                    <a:pt x="2335403" y="987679"/>
                  </a:lnTo>
                  <a:lnTo>
                    <a:pt x="2348103" y="987679"/>
                  </a:lnTo>
                  <a:lnTo>
                    <a:pt x="2349373" y="771144"/>
                  </a:lnTo>
                  <a:lnTo>
                    <a:pt x="2358263" y="769239"/>
                  </a:lnTo>
                  <a:lnTo>
                    <a:pt x="2370328" y="761619"/>
                  </a:lnTo>
                  <a:lnTo>
                    <a:pt x="2378583" y="749554"/>
                  </a:lnTo>
                  <a:lnTo>
                    <a:pt x="2381123" y="7343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1665" y="3076956"/>
              <a:ext cx="76199" cy="2430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4096" y="3118104"/>
              <a:ext cx="76198" cy="2019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62621" y="3150870"/>
              <a:ext cx="76198" cy="1691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321432" y="3320415"/>
              <a:ext cx="5731510" cy="1270"/>
            </a:xfrm>
            <a:custGeom>
              <a:avLst/>
              <a:gdLst/>
              <a:ahLst/>
              <a:cxnLst/>
              <a:rect l="l" t="t" r="r" b="b"/>
              <a:pathLst>
                <a:path w="5731509" h="1270">
                  <a:moveTo>
                    <a:pt x="0" y="0"/>
                  </a:moveTo>
                  <a:lnTo>
                    <a:pt x="5731002" y="76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612898" y="2410459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16114" y="3011170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080" rIns="0" bIns="0" rtlCol="0">
            <a:spAutoFit/>
          </a:bodyPr>
          <a:lstStyle/>
          <a:p>
            <a:pPr marL="22606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Linear</a:t>
            </a:r>
            <a:r>
              <a:rPr u="none" spc="-140" dirty="0"/>
              <a:t> </a:t>
            </a:r>
            <a:r>
              <a:rPr u="none" spc="-10" dirty="0"/>
              <a:t>phase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1488965"/>
            <a:ext cx="7540625" cy="170180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latin typeface="Times New Roman"/>
                <a:cs typeface="Times New Roman"/>
              </a:rPr>
              <a:t>linear</a:t>
            </a:r>
            <a:r>
              <a:rPr sz="3200" spc="-1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phase</a:t>
            </a:r>
            <a:r>
              <a:rPr sz="3200" spc="-1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(low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pass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system)</a:t>
            </a:r>
            <a:endParaRPr sz="3200">
              <a:latin typeface="Times New Roman"/>
              <a:cs typeface="Times New Roman"/>
            </a:endParaRPr>
          </a:p>
          <a:p>
            <a:pPr marL="360045" marR="5080" indent="-345440">
              <a:lnSpc>
                <a:spcPts val="3810"/>
              </a:lnSpc>
              <a:spcBef>
                <a:spcPts val="98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latin typeface="Times New Roman"/>
                <a:cs typeface="Times New Roman"/>
              </a:rPr>
              <a:t>Linear</a:t>
            </a:r>
            <a:r>
              <a:rPr sz="3200" spc="-19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characteristics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only</a:t>
            </a:r>
            <a:r>
              <a:rPr sz="3200" spc="-17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need</a:t>
            </a:r>
            <a:r>
              <a:rPr sz="3200" spc="-1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to</a:t>
            </a:r>
            <a:r>
              <a:rPr sz="3200" spc="-1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pertain</a:t>
            </a:r>
            <a:r>
              <a:rPr sz="3200" spc="-15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to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20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passband</a:t>
            </a:r>
            <a:r>
              <a:rPr sz="3200" spc="-1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frequencies</a:t>
            </a:r>
            <a:r>
              <a:rPr sz="3200" spc="-12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only.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1116" y="3970020"/>
            <a:ext cx="5311902" cy="2347722"/>
          </a:xfrm>
          <a:prstGeom prst="rect">
            <a:avLst/>
          </a:prstGeom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3646" y="938783"/>
            <a:ext cx="4114800" cy="557530"/>
            <a:chOff x="3263646" y="938783"/>
            <a:chExt cx="4114800" cy="55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6506" y="938783"/>
              <a:ext cx="4053078" cy="5570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3646" y="1380743"/>
              <a:ext cx="4114800" cy="11277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68726" y="736092"/>
            <a:ext cx="40239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FIR:</a:t>
            </a:r>
            <a:r>
              <a:rPr spc="-225" dirty="0"/>
              <a:t> </a:t>
            </a:r>
            <a:r>
              <a:rPr dirty="0"/>
              <a:t>Linear</a:t>
            </a:r>
            <a:r>
              <a:rPr spc="-210" dirty="0"/>
              <a:t> </a:t>
            </a:r>
            <a:r>
              <a:rPr spc="-10" dirty="0"/>
              <a:t>phase</a:t>
            </a:r>
          </a:p>
        </p:txBody>
      </p:sp>
      <p:sp>
        <p:nvSpPr>
          <p:cNvPr id="6" name="object 6"/>
          <p:cNvSpPr/>
          <p:nvPr/>
        </p:nvSpPr>
        <p:spPr>
          <a:xfrm>
            <a:off x="2262377" y="3522726"/>
            <a:ext cx="280670" cy="342265"/>
          </a:xfrm>
          <a:custGeom>
            <a:avLst/>
            <a:gdLst/>
            <a:ahLst/>
            <a:cxnLst/>
            <a:rect l="l" t="t" r="r" b="b"/>
            <a:pathLst>
              <a:path w="280669" h="342264">
                <a:moveTo>
                  <a:pt x="280416" y="0"/>
                </a:moveTo>
                <a:lnTo>
                  <a:pt x="0" y="3421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4146" y="3023362"/>
            <a:ext cx="33343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so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that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3200" i="1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even: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6177" y="3444747"/>
            <a:ext cx="13589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spc="-50" dirty="0">
                <a:latin typeface="Times New Roman"/>
                <a:cs typeface="Times New Roman"/>
              </a:rPr>
              <a:t>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54223" y="3568953"/>
            <a:ext cx="227329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latin typeface="Symbol"/>
                <a:cs typeface="Symbol"/>
              </a:rPr>
              <a:t></a:t>
            </a:r>
            <a:r>
              <a:rPr sz="1300" spc="-105" dirty="0">
                <a:latin typeface="Times New Roman"/>
                <a:cs typeface="Times New Roman"/>
              </a:rPr>
              <a:t> </a:t>
            </a:r>
            <a:r>
              <a:rPr sz="1300" spc="-60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12029" y="4181094"/>
            <a:ext cx="280670" cy="342900"/>
          </a:xfrm>
          <a:custGeom>
            <a:avLst/>
            <a:gdLst/>
            <a:ahLst/>
            <a:cxnLst/>
            <a:rect l="l" t="t" r="r" b="b"/>
            <a:pathLst>
              <a:path w="280670" h="342900">
                <a:moveTo>
                  <a:pt x="280415" y="0"/>
                </a:moveTo>
                <a:lnTo>
                  <a:pt x="0" y="3428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4926" y="5724144"/>
            <a:ext cx="281305" cy="341630"/>
          </a:xfrm>
          <a:custGeom>
            <a:avLst/>
            <a:gdLst/>
            <a:ahLst/>
            <a:cxnLst/>
            <a:rect l="l" t="t" r="r" b="b"/>
            <a:pathLst>
              <a:path w="281305" h="341629">
                <a:moveTo>
                  <a:pt x="281178" y="0"/>
                </a:moveTo>
                <a:lnTo>
                  <a:pt x="0" y="3413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93645" y="5646928"/>
            <a:ext cx="13589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spc="-50" dirty="0">
                <a:latin typeface="Times New Roman"/>
                <a:cs typeface="Times New Roman"/>
              </a:rPr>
              <a:t>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55189" y="5857747"/>
            <a:ext cx="20256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spc="-50" dirty="0">
                <a:latin typeface="Symbol"/>
                <a:cs typeface="Symbol"/>
              </a:rPr>
              <a:t>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73883" y="5773928"/>
            <a:ext cx="20574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Symbol"/>
                <a:cs typeface="Symbol"/>
              </a:rPr>
              <a:t></a:t>
            </a:r>
            <a:r>
              <a:rPr sz="1300" spc="-25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84323" y="6390132"/>
            <a:ext cx="39052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1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80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26564" y="4739640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69" h="341629">
                <a:moveTo>
                  <a:pt x="280416" y="0"/>
                </a:moveTo>
                <a:lnTo>
                  <a:pt x="0" y="3413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46300" y="4725923"/>
            <a:ext cx="13589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spc="-50" dirty="0">
                <a:latin typeface="Times New Roman"/>
                <a:cs typeface="Times New Roman"/>
              </a:rPr>
              <a:t>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505" y="4787900"/>
            <a:ext cx="20574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Symbol"/>
                <a:cs typeface="Symbol"/>
              </a:rPr>
              <a:t></a:t>
            </a:r>
            <a:r>
              <a:rPr sz="1300" spc="-25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08098" y="4880102"/>
            <a:ext cx="20256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">
              <a:lnSpc>
                <a:spcPts val="1545"/>
              </a:lnSpc>
              <a:spcBef>
                <a:spcPts val="100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2325"/>
              </a:lnSpc>
            </a:pPr>
            <a:r>
              <a:rPr sz="1950" spc="-50" dirty="0">
                <a:latin typeface="Symbol"/>
                <a:cs typeface="Symbol"/>
              </a:rPr>
              <a:t>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4400" y="1933956"/>
            <a:ext cx="55911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Linear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Phase</a:t>
            </a:r>
            <a:r>
              <a:rPr sz="32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t.f.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(order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40" dirty="0">
                <a:latin typeface="Times New Roman"/>
                <a:cs typeface="Times New Roman"/>
              </a:rPr>
              <a:t>N-</a:t>
            </a:r>
            <a:r>
              <a:rPr sz="3200" i="1" spc="-25" dirty="0">
                <a:latin typeface="Times New Roman"/>
                <a:cs typeface="Times New Roman"/>
              </a:rPr>
              <a:t>1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4400" y="2525267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0000FF"/>
                </a:solidFill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37816" y="3652773"/>
            <a:ext cx="202565" cy="53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100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950" spc="-50" dirty="0">
                <a:latin typeface="Symbol"/>
                <a:cs typeface="Symbol"/>
              </a:rPr>
              <a:t>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17011" y="2589530"/>
            <a:ext cx="18688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74420" algn="l"/>
              </a:tabLst>
            </a:pPr>
            <a:r>
              <a:rPr sz="2200" i="1" dirty="0">
                <a:latin typeface="Times New Roman"/>
                <a:cs typeface="Times New Roman"/>
              </a:rPr>
              <a:t>h</a:t>
            </a:r>
            <a:r>
              <a:rPr sz="2200" i="1" spc="-13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3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37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3300" baseline="-11363" dirty="0">
                <a:latin typeface="Symbol"/>
                <a:cs typeface="Symbol"/>
              </a:rPr>
              <a:t></a:t>
            </a:r>
            <a:r>
              <a:rPr sz="3300" spc="-30" baseline="-11363" dirty="0">
                <a:latin typeface="Times New Roman"/>
                <a:cs typeface="Times New Roman"/>
              </a:rPr>
              <a:t> </a:t>
            </a:r>
            <a:r>
              <a:rPr sz="3300" i="1" baseline="-11363" dirty="0">
                <a:latin typeface="Times New Roman"/>
                <a:cs typeface="Times New Roman"/>
              </a:rPr>
              <a:t>h</a:t>
            </a:r>
            <a:r>
              <a:rPr sz="3300" i="1" spc="-217" baseline="-11363" dirty="0">
                <a:latin typeface="Times New Roman"/>
                <a:cs typeface="Times New Roman"/>
              </a:rPr>
              <a:t> </a:t>
            </a:r>
            <a:r>
              <a:rPr sz="3300" baseline="-11363" dirty="0">
                <a:latin typeface="Times New Roman"/>
                <a:cs typeface="Times New Roman"/>
              </a:rPr>
              <a:t>(</a:t>
            </a:r>
            <a:r>
              <a:rPr sz="3300" spc="-112" baseline="-11363" dirty="0">
                <a:latin typeface="Times New Roman"/>
                <a:cs typeface="Times New Roman"/>
              </a:rPr>
              <a:t> </a:t>
            </a:r>
            <a:r>
              <a:rPr sz="3300" i="1" spc="-75" baseline="-11363" dirty="0">
                <a:latin typeface="Times New Roman"/>
                <a:cs typeface="Times New Roman"/>
              </a:rPr>
              <a:t>N</a:t>
            </a:r>
            <a:endParaRPr sz="3300" baseline="-1136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18785" y="2653792"/>
            <a:ext cx="10471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Symbol"/>
                <a:cs typeface="Symbol"/>
              </a:rPr>
              <a:t>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1</a:t>
            </a:r>
            <a:r>
              <a:rPr sz="2200" spc="8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42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14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09141" y="3832860"/>
            <a:ext cx="99695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0835" algn="l"/>
              </a:tabLst>
            </a:pPr>
            <a:r>
              <a:rPr sz="1950" i="1" spc="-50" dirty="0">
                <a:latin typeface="Times New Roman"/>
                <a:cs typeface="Times New Roman"/>
              </a:rPr>
              <a:t>H</a:t>
            </a:r>
            <a:r>
              <a:rPr sz="1950" i="1" dirty="0">
                <a:latin typeface="Times New Roman"/>
                <a:cs typeface="Times New Roman"/>
              </a:rPr>
              <a:t>	</a:t>
            </a:r>
            <a:r>
              <a:rPr sz="1950" dirty="0">
                <a:latin typeface="Times New Roman"/>
                <a:cs typeface="Times New Roman"/>
              </a:rPr>
              <a:t>(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z</a:t>
            </a:r>
            <a:r>
              <a:rPr sz="1950" i="1" spc="6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)</a:t>
            </a:r>
            <a:r>
              <a:rPr sz="1950" spc="455" dirty="0">
                <a:latin typeface="Times New Roman"/>
                <a:cs typeface="Times New Roman"/>
              </a:rPr>
              <a:t> </a:t>
            </a:r>
            <a:r>
              <a:rPr sz="1950" spc="-50" dirty="0">
                <a:latin typeface="Symbol"/>
                <a:cs typeface="Symbol"/>
              </a:rPr>
              <a:t>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71522" y="4195826"/>
            <a:ext cx="36830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37102" y="3858767"/>
            <a:ext cx="25082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875" spc="202" baseline="2222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26257" y="3838955"/>
            <a:ext cx="146050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1275" algn="l"/>
              </a:tabLst>
            </a:pPr>
            <a:r>
              <a:rPr sz="1950" i="1" dirty="0">
                <a:latin typeface="Times New Roman"/>
                <a:cs typeface="Times New Roman"/>
              </a:rPr>
              <a:t>h</a:t>
            </a:r>
            <a:r>
              <a:rPr sz="1950" i="1" spc="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(</a:t>
            </a:r>
            <a:r>
              <a:rPr sz="1950" spc="-110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r>
              <a:rPr sz="1950" i="1" spc="7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).</a:t>
            </a:r>
            <a:r>
              <a:rPr sz="1950" spc="75" dirty="0">
                <a:latin typeface="Times New Roman"/>
                <a:cs typeface="Times New Roman"/>
              </a:rPr>
              <a:t> </a:t>
            </a:r>
            <a:r>
              <a:rPr sz="1950" i="1" spc="-50" dirty="0">
                <a:latin typeface="Times New Roman"/>
                <a:cs typeface="Times New Roman"/>
              </a:rPr>
              <a:t>z</a:t>
            </a:r>
            <a:r>
              <a:rPr sz="1950" i="1" dirty="0">
                <a:latin typeface="Times New Roman"/>
                <a:cs typeface="Times New Roman"/>
              </a:rPr>
              <a:t>	</a:t>
            </a:r>
            <a:r>
              <a:rPr sz="1950" spc="-50" dirty="0">
                <a:latin typeface="Symbol"/>
                <a:cs typeface="Symbol"/>
              </a:rPr>
              <a:t>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01565" y="3519534"/>
            <a:ext cx="586105" cy="92836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60020">
              <a:lnSpc>
                <a:spcPct val="100000"/>
              </a:lnSpc>
              <a:spcBef>
                <a:spcPts val="575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375" dirty="0">
                <a:latin typeface="Times New Roman"/>
                <a:cs typeface="Times New Roman"/>
              </a:rPr>
              <a:t> </a:t>
            </a:r>
            <a:r>
              <a:rPr sz="1300" spc="30" dirty="0">
                <a:latin typeface="Symbol"/>
                <a:cs typeface="Symbol"/>
              </a:rPr>
              <a:t></a:t>
            </a:r>
            <a:r>
              <a:rPr sz="1300" spc="30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  <a:p>
            <a:pPr marL="233045">
              <a:lnSpc>
                <a:spcPct val="100000"/>
              </a:lnSpc>
              <a:spcBef>
                <a:spcPts val="715"/>
              </a:spcBef>
            </a:pPr>
            <a:r>
              <a:rPr sz="1950" spc="-50" dirty="0">
                <a:latin typeface="Symbol"/>
                <a:cs typeface="Symbol"/>
              </a:rPr>
              <a:t></a:t>
            </a:r>
            <a:endParaRPr sz="19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455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180" dirty="0">
                <a:latin typeface="Times New Roman"/>
                <a:cs typeface="Times New Roman"/>
              </a:rPr>
              <a:t> </a:t>
            </a:r>
            <a:r>
              <a:rPr sz="1950" i="1" spc="-75" baseline="14957" dirty="0">
                <a:latin typeface="Times New Roman"/>
                <a:cs typeface="Times New Roman"/>
              </a:rPr>
              <a:t>N</a:t>
            </a:r>
            <a:endParaRPr sz="1950" baseline="14957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57826" y="3832097"/>
            <a:ext cx="939165" cy="72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0"/>
              </a:spcBef>
            </a:pPr>
            <a:r>
              <a:rPr sz="1950" i="1" dirty="0">
                <a:latin typeface="Times New Roman"/>
                <a:cs typeface="Times New Roman"/>
              </a:rPr>
              <a:t>h</a:t>
            </a:r>
            <a:r>
              <a:rPr sz="1950" i="1" spc="6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(</a:t>
            </a:r>
            <a:r>
              <a:rPr sz="1950" spc="-70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r>
              <a:rPr sz="1950" i="1" spc="9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).</a:t>
            </a:r>
            <a:r>
              <a:rPr sz="1950" spc="70" dirty="0">
                <a:latin typeface="Times New Roman"/>
                <a:cs typeface="Times New Roman"/>
              </a:rPr>
              <a:t> </a:t>
            </a:r>
            <a:r>
              <a:rPr sz="1950" i="1" spc="-50" dirty="0">
                <a:latin typeface="Times New Roman"/>
                <a:cs typeface="Times New Roman"/>
              </a:rPr>
              <a:t>z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56046" y="3851909"/>
            <a:ext cx="25209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875" spc="217" baseline="2222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44548" y="5059933"/>
            <a:ext cx="1619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-50" dirty="0">
                <a:latin typeface="Symbol"/>
                <a:cs typeface="Symbol"/>
              </a:rPr>
              <a:t>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34945" y="5406897"/>
            <a:ext cx="39052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1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80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05859" y="5069840"/>
            <a:ext cx="24828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875" spc="179" baseline="2222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89682" y="5050028"/>
            <a:ext cx="146939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0165" algn="l"/>
              </a:tabLst>
            </a:pPr>
            <a:r>
              <a:rPr sz="1950" i="1" dirty="0">
                <a:latin typeface="Times New Roman"/>
                <a:cs typeface="Times New Roman"/>
              </a:rPr>
              <a:t>h</a:t>
            </a:r>
            <a:r>
              <a:rPr sz="1950" i="1" spc="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(</a:t>
            </a:r>
            <a:r>
              <a:rPr sz="1950" spc="-110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r>
              <a:rPr sz="1950" i="1" spc="10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).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i="1" spc="-50" dirty="0">
                <a:latin typeface="Times New Roman"/>
                <a:cs typeface="Times New Roman"/>
              </a:rPr>
              <a:t>z</a:t>
            </a:r>
            <a:r>
              <a:rPr sz="1950" i="1" dirty="0">
                <a:latin typeface="Times New Roman"/>
                <a:cs typeface="Times New Roman"/>
              </a:rPr>
              <a:t>	</a:t>
            </a:r>
            <a:r>
              <a:rPr sz="1950" spc="-50" dirty="0">
                <a:latin typeface="Symbol"/>
                <a:cs typeface="Symbol"/>
              </a:rPr>
              <a:t>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91228" y="5412994"/>
            <a:ext cx="37401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49011" y="5062220"/>
            <a:ext cx="200469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5805" algn="l"/>
                <a:tab pos="1466215" algn="l"/>
              </a:tabLst>
            </a:pPr>
            <a:r>
              <a:rPr sz="1950" i="1" dirty="0">
                <a:latin typeface="Times New Roman"/>
                <a:cs typeface="Times New Roman"/>
              </a:rPr>
              <a:t>h</a:t>
            </a:r>
            <a:r>
              <a:rPr sz="1950" i="1" spc="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(</a:t>
            </a:r>
            <a:r>
              <a:rPr sz="1950" spc="50" dirty="0">
                <a:latin typeface="Times New Roman"/>
                <a:cs typeface="Times New Roman"/>
              </a:rPr>
              <a:t> </a:t>
            </a:r>
            <a:r>
              <a:rPr sz="1950" i="1" spc="-50" dirty="0">
                <a:latin typeface="Times New Roman"/>
                <a:cs typeface="Times New Roman"/>
              </a:rPr>
              <a:t>N</a:t>
            </a:r>
            <a:r>
              <a:rPr sz="1950" i="1" dirty="0">
                <a:latin typeface="Times New Roman"/>
                <a:cs typeface="Times New Roman"/>
              </a:rPr>
              <a:t>	</a:t>
            </a:r>
            <a:r>
              <a:rPr sz="1950" dirty="0">
                <a:latin typeface="Symbol"/>
                <a:cs typeface="Symbol"/>
              </a:rPr>
              <a:t></a:t>
            </a:r>
            <a:r>
              <a:rPr sz="1950" spc="2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1</a:t>
            </a:r>
            <a:r>
              <a:rPr sz="1950" spc="235" dirty="0">
                <a:latin typeface="Times New Roman"/>
                <a:cs typeface="Times New Roman"/>
              </a:rPr>
              <a:t> </a:t>
            </a:r>
            <a:r>
              <a:rPr sz="1950" spc="-50" dirty="0">
                <a:latin typeface="Symbol"/>
                <a:cs typeface="Symbol"/>
              </a:rPr>
              <a:t>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r>
              <a:rPr sz="1950" i="1" spc="6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).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2925" i="1" spc="-75" baseline="2849" dirty="0">
                <a:latin typeface="Times New Roman"/>
                <a:cs typeface="Times New Roman"/>
              </a:rPr>
              <a:t>z</a:t>
            </a:r>
            <a:endParaRPr sz="2925" baseline="2849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10476" y="5072888"/>
            <a:ext cx="37782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875" spc="97" baseline="2222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</a:t>
            </a:r>
            <a:r>
              <a:rPr sz="1250" spc="135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80376" y="5059933"/>
            <a:ext cx="5759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250" dirty="0">
                <a:latin typeface="Times New Roman"/>
                <a:cs typeface="Times New Roman"/>
              </a:rPr>
              <a:t>1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875" spc="240" baseline="2222" dirty="0">
                <a:latin typeface="Times New Roman"/>
                <a:cs typeface="Times New Roman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n</a:t>
            </a:r>
            <a:r>
              <a:rPr sz="1250" i="1" spc="155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89100" y="6051296"/>
            <a:ext cx="1619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-50" dirty="0">
                <a:latin typeface="Symbol"/>
                <a:cs typeface="Symbol"/>
              </a:rPr>
              <a:t>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640329" y="5878321"/>
            <a:ext cx="87249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i="1" dirty="0">
                <a:latin typeface="Times New Roman"/>
                <a:cs typeface="Times New Roman"/>
              </a:rPr>
              <a:t>h</a:t>
            </a:r>
            <a:r>
              <a:rPr sz="1950" i="1" spc="-25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Times New Roman"/>
                <a:cs typeface="Times New Roman"/>
              </a:rPr>
              <a:t>(</a:t>
            </a:r>
            <a:r>
              <a:rPr sz="1950" spc="-130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r>
              <a:rPr sz="1950" i="1" spc="20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Times New Roman"/>
                <a:cs typeface="Times New Roman"/>
              </a:rPr>
              <a:t>)</a:t>
            </a:r>
            <a:r>
              <a:rPr sz="1950" spc="-235" dirty="0">
                <a:latin typeface="Times New Roman"/>
                <a:cs typeface="Times New Roman"/>
              </a:rPr>
              <a:t> </a:t>
            </a:r>
            <a:r>
              <a:rPr sz="3300" spc="-25" dirty="0">
                <a:latin typeface="Symbol"/>
                <a:cs typeface="Symbol"/>
              </a:rPr>
              <a:t></a:t>
            </a:r>
            <a:r>
              <a:rPr sz="1950" i="1" spc="-25" dirty="0">
                <a:latin typeface="Times New Roman"/>
                <a:cs typeface="Times New Roman"/>
              </a:rPr>
              <a:t>z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85717" y="6057391"/>
            <a:ext cx="2374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875" spc="52" baseline="2222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25823" y="5878321"/>
            <a:ext cx="102679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57505" algn="l"/>
              </a:tabLst>
            </a:pPr>
            <a:r>
              <a:rPr sz="1950" spc="-50" dirty="0">
                <a:latin typeface="Symbol"/>
                <a:cs typeface="Symbol"/>
              </a:rPr>
              <a:t>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i="1" dirty="0">
                <a:latin typeface="Times New Roman"/>
                <a:cs typeface="Times New Roman"/>
              </a:rPr>
              <a:t>z</a:t>
            </a:r>
            <a:r>
              <a:rPr sz="1950" i="1" spc="25" dirty="0">
                <a:latin typeface="Times New Roman"/>
                <a:cs typeface="Times New Roman"/>
              </a:rPr>
              <a:t> </a:t>
            </a:r>
            <a:r>
              <a:rPr sz="1875" baseline="26666" dirty="0">
                <a:latin typeface="Symbol"/>
                <a:cs typeface="Symbol"/>
              </a:rPr>
              <a:t></a:t>
            </a:r>
            <a:r>
              <a:rPr sz="1875" spc="-15" baseline="26666" dirty="0">
                <a:latin typeface="Times New Roman"/>
                <a:cs typeface="Times New Roman"/>
              </a:rPr>
              <a:t> </a:t>
            </a:r>
            <a:r>
              <a:rPr sz="1875" i="1" baseline="24444" dirty="0">
                <a:latin typeface="Times New Roman"/>
                <a:cs typeface="Times New Roman"/>
              </a:rPr>
              <a:t>m</a:t>
            </a:r>
            <a:r>
              <a:rPr sz="1875" i="1" spc="547" baseline="24444" dirty="0">
                <a:latin typeface="Times New Roman"/>
                <a:cs typeface="Times New Roman"/>
              </a:rPr>
              <a:t> </a:t>
            </a:r>
            <a:r>
              <a:rPr sz="3300" spc="-50" dirty="0">
                <a:latin typeface="Symbol"/>
                <a:cs typeface="Symbol"/>
              </a:rPr>
              <a:t></a:t>
            </a:r>
            <a:endParaRPr sz="330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44921" y="6002273"/>
            <a:ext cx="189103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2585" algn="l"/>
                <a:tab pos="671195" algn="l"/>
                <a:tab pos="1042035" algn="l"/>
              </a:tabLst>
            </a:pPr>
            <a:r>
              <a:rPr sz="2200" i="1" spc="-50" dirty="0">
                <a:latin typeface="Times New Roman"/>
                <a:cs typeface="Times New Roman"/>
              </a:rPr>
              <a:t>m</a:t>
            </a:r>
            <a:r>
              <a:rPr sz="2200" i="1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i="1" spc="-50" dirty="0">
                <a:latin typeface="Times New Roman"/>
                <a:cs typeface="Times New Roman"/>
              </a:rPr>
              <a:t>N</a:t>
            </a:r>
            <a:r>
              <a:rPr sz="2200" i="1" dirty="0">
                <a:latin typeface="Times New Roman"/>
                <a:cs typeface="Times New Roman"/>
              </a:rPr>
              <a:t>	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dirty="0">
                <a:latin typeface="Times New Roman"/>
                <a:cs typeface="Times New Roman"/>
              </a:rPr>
              <a:t> 1</a:t>
            </a:r>
            <a:r>
              <a:rPr sz="2200" spc="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265" dirty="0">
                <a:latin typeface="Times New Roman"/>
                <a:cs typeface="Times New Roman"/>
              </a:rPr>
              <a:t> </a:t>
            </a:r>
            <a:r>
              <a:rPr sz="2200" i="1" spc="-50" dirty="0">
                <a:latin typeface="Times New Roman"/>
                <a:cs typeface="Times New Roman"/>
              </a:rPr>
              <a:t>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85132" y="4738878"/>
            <a:ext cx="280670" cy="342265"/>
          </a:xfrm>
          <a:custGeom>
            <a:avLst/>
            <a:gdLst/>
            <a:ahLst/>
            <a:cxnLst/>
            <a:rect l="l" t="t" r="r" b="b"/>
            <a:pathLst>
              <a:path w="280670" h="342264">
                <a:moveTo>
                  <a:pt x="280415" y="0"/>
                </a:moveTo>
                <a:lnTo>
                  <a:pt x="0" y="3421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405884" y="4722876"/>
            <a:ext cx="13589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spc="-50" dirty="0">
                <a:latin typeface="Times New Roman"/>
                <a:cs typeface="Times New Roman"/>
              </a:rPr>
              <a:t>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58284" y="4880102"/>
            <a:ext cx="20256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>
              <a:lnSpc>
                <a:spcPts val="1545"/>
              </a:lnSpc>
              <a:spcBef>
                <a:spcPts val="100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2325"/>
              </a:lnSpc>
            </a:pPr>
            <a:r>
              <a:rPr sz="1950" spc="-50" dirty="0">
                <a:latin typeface="Symbol"/>
                <a:cs typeface="Symbol"/>
              </a:rPr>
              <a:t>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783835" y="4787900"/>
            <a:ext cx="20574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Symbol"/>
                <a:cs typeface="Symbol"/>
              </a:rPr>
              <a:t></a:t>
            </a:r>
            <a:r>
              <a:rPr sz="1300" spc="-25" dirty="0"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3646" y="938783"/>
            <a:ext cx="4114800" cy="557530"/>
            <a:chOff x="3263646" y="938783"/>
            <a:chExt cx="4114800" cy="55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6506" y="938783"/>
              <a:ext cx="4053078" cy="5570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3646" y="1380743"/>
              <a:ext cx="4114800" cy="11277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68726" y="736092"/>
            <a:ext cx="40239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FIR:</a:t>
            </a:r>
            <a:r>
              <a:rPr spc="-225" dirty="0"/>
              <a:t> </a:t>
            </a:r>
            <a:r>
              <a:rPr dirty="0"/>
              <a:t>Linear</a:t>
            </a:r>
            <a:r>
              <a:rPr spc="-210" dirty="0"/>
              <a:t> </a:t>
            </a:r>
            <a:r>
              <a:rPr spc="-10" dirty="0"/>
              <a:t>phase</a:t>
            </a:r>
          </a:p>
        </p:txBody>
      </p:sp>
      <p:sp>
        <p:nvSpPr>
          <p:cNvPr id="6" name="object 6"/>
          <p:cNvSpPr/>
          <p:nvPr/>
        </p:nvSpPr>
        <p:spPr>
          <a:xfrm>
            <a:off x="3030854" y="4408551"/>
            <a:ext cx="0" cy="421640"/>
          </a:xfrm>
          <a:custGeom>
            <a:avLst/>
            <a:gdLst/>
            <a:ahLst/>
            <a:cxnLst/>
            <a:rect l="l" t="t" r="r" b="b"/>
            <a:pathLst>
              <a:path h="421639">
                <a:moveTo>
                  <a:pt x="0" y="0"/>
                </a:moveTo>
                <a:lnTo>
                  <a:pt x="0" y="421386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61688" y="5359146"/>
            <a:ext cx="265430" cy="369570"/>
          </a:xfrm>
          <a:custGeom>
            <a:avLst/>
            <a:gdLst/>
            <a:ahLst/>
            <a:cxnLst/>
            <a:rect l="l" t="t" r="r" b="b"/>
            <a:pathLst>
              <a:path w="265429" h="369570">
                <a:moveTo>
                  <a:pt x="265175" y="0"/>
                </a:moveTo>
                <a:lnTo>
                  <a:pt x="0" y="369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27120" y="5606796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43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7447" y="1933956"/>
            <a:ext cx="21196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4659" indent="-441959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454659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3200" i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odd: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56764" y="2797555"/>
            <a:ext cx="7346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i="1" spc="-20" dirty="0">
                <a:latin typeface="Times New Roman"/>
                <a:cs typeface="Times New Roman"/>
              </a:rPr>
              <a:t>N</a:t>
            </a:r>
            <a:r>
              <a:rPr sz="2250" spc="-30" baseline="-18518" dirty="0">
                <a:latin typeface="Times New Roman"/>
                <a:cs typeface="Times New Roman"/>
              </a:rPr>
              <a:t>2</a:t>
            </a:r>
            <a:r>
              <a:rPr sz="1500" spc="-20" dirty="0">
                <a:latin typeface="Symbol"/>
                <a:cs typeface="Symbol"/>
              </a:rPr>
              <a:t></a:t>
            </a:r>
            <a:r>
              <a:rPr sz="1500" spc="-20" dirty="0">
                <a:latin typeface="Times New Roman"/>
                <a:cs typeface="Times New Roman"/>
              </a:rPr>
              <a:t>1</a:t>
            </a:r>
            <a:r>
              <a:rPr sz="1500" spc="-175" dirty="0">
                <a:latin typeface="Times New Roman"/>
                <a:cs typeface="Times New Roman"/>
              </a:rPr>
              <a:t> </a:t>
            </a:r>
            <a:r>
              <a:rPr sz="2250" spc="-15" baseline="-33333" dirty="0">
                <a:latin typeface="Symbol"/>
                <a:cs typeface="Symbol"/>
              </a:rPr>
              <a:t></a:t>
            </a:r>
            <a:r>
              <a:rPr sz="2250" spc="-345" baseline="-33333" dirty="0">
                <a:latin typeface="Times New Roman"/>
                <a:cs typeface="Times New Roman"/>
              </a:rPr>
              <a:t> </a:t>
            </a:r>
            <a:r>
              <a:rPr sz="2250" spc="-75" baseline="-33333" dirty="0">
                <a:latin typeface="Times New Roman"/>
                <a:cs typeface="Times New Roman"/>
              </a:rPr>
              <a:t>1</a:t>
            </a:r>
            <a:endParaRPr sz="2250" baseline="-3333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2735" y="2825241"/>
            <a:ext cx="12033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sz="3375" baseline="-4938" dirty="0">
                <a:latin typeface="Symbol"/>
                <a:cs typeface="Symbol"/>
              </a:rPr>
              <a:t></a:t>
            </a:r>
            <a:r>
              <a:rPr sz="3375" spc="367" baseline="-4938" dirty="0">
                <a:latin typeface="Times New Roman"/>
                <a:cs typeface="Times New Roman"/>
              </a:rPr>
              <a:t> </a:t>
            </a:r>
            <a:r>
              <a:rPr sz="2250" i="1" spc="-6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204" dirty="0">
                <a:latin typeface="Times New Roman"/>
                <a:cs typeface="Times New Roman"/>
              </a:rPr>
              <a:t> </a:t>
            </a:r>
            <a:r>
              <a:rPr sz="3375" baseline="-8641" dirty="0">
                <a:latin typeface="Times New Roman"/>
                <a:cs typeface="Times New Roman"/>
              </a:rPr>
              <a:t>1</a:t>
            </a:r>
            <a:r>
              <a:rPr sz="3375" spc="-142" baseline="-8641" dirty="0">
                <a:latin typeface="Times New Roman"/>
                <a:cs typeface="Times New Roman"/>
              </a:rPr>
              <a:t> </a:t>
            </a:r>
            <a:r>
              <a:rPr sz="3375" spc="-75" baseline="-16049" dirty="0">
                <a:latin typeface="Symbol"/>
                <a:cs typeface="Symbol"/>
              </a:rPr>
              <a:t></a:t>
            </a:r>
            <a:endParaRPr sz="3375" baseline="-16049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99095" y="2855467"/>
            <a:ext cx="967740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714"/>
              </a:lnSpc>
              <a:spcBef>
                <a:spcPts val="100"/>
              </a:spcBef>
            </a:pPr>
            <a:r>
              <a:rPr sz="2250" spc="-15" baseline="-5555" dirty="0">
                <a:latin typeface="Symbol"/>
                <a:cs typeface="Symbol"/>
              </a:rPr>
              <a:t></a:t>
            </a:r>
            <a:r>
              <a:rPr sz="2250" spc="-157" baseline="-5555" dirty="0">
                <a:latin typeface="Times New Roman"/>
                <a:cs typeface="Times New Roman"/>
              </a:rPr>
              <a:t> </a:t>
            </a:r>
            <a:r>
              <a:rPr sz="2250" spc="-30" baseline="-5555" dirty="0">
                <a:latin typeface="Symbol"/>
                <a:cs typeface="Symbol"/>
              </a:rPr>
              <a:t></a:t>
            </a:r>
            <a:r>
              <a:rPr sz="2250" spc="-30" baseline="-16666" dirty="0">
                <a:latin typeface="Symbol"/>
                <a:cs typeface="Symbol"/>
              </a:rPr>
              <a:t></a:t>
            </a:r>
            <a:r>
              <a:rPr sz="1500" i="1" spc="-20" dirty="0">
                <a:latin typeface="Times New Roman"/>
                <a:cs typeface="Times New Roman"/>
              </a:rPr>
              <a:t>N</a:t>
            </a:r>
            <a:r>
              <a:rPr sz="1500" i="1" spc="75" dirty="0">
                <a:latin typeface="Times New Roman"/>
                <a:cs typeface="Times New Roman"/>
              </a:rPr>
              <a:t> </a:t>
            </a:r>
            <a:r>
              <a:rPr sz="1500" spc="55" dirty="0">
                <a:latin typeface="Symbol"/>
                <a:cs typeface="Symbol"/>
              </a:rPr>
              <a:t></a:t>
            </a:r>
            <a:r>
              <a:rPr sz="1500" spc="55" dirty="0">
                <a:latin typeface="Times New Roman"/>
                <a:cs typeface="Times New Roman"/>
              </a:rPr>
              <a:t>1</a:t>
            </a:r>
            <a:r>
              <a:rPr sz="1500" spc="-35" dirty="0">
                <a:latin typeface="Times New Roman"/>
                <a:cs typeface="Times New Roman"/>
              </a:rPr>
              <a:t> </a:t>
            </a:r>
            <a:r>
              <a:rPr sz="2250" spc="-52" baseline="-5555" dirty="0">
                <a:latin typeface="Symbol"/>
                <a:cs typeface="Symbol"/>
              </a:rPr>
              <a:t></a:t>
            </a:r>
            <a:r>
              <a:rPr sz="2250" spc="-52" baseline="-16666" dirty="0">
                <a:latin typeface="Symbol"/>
                <a:cs typeface="Symbol"/>
              </a:rPr>
              <a:t></a:t>
            </a:r>
            <a:endParaRPr sz="2250" baseline="-16666">
              <a:latin typeface="Symbol"/>
              <a:cs typeface="Symbol"/>
            </a:endParaRPr>
          </a:p>
          <a:p>
            <a:pPr marL="165100" algn="ctr">
              <a:lnSpc>
                <a:spcPts val="1630"/>
              </a:lnSpc>
              <a:tabLst>
                <a:tab pos="612775" algn="l"/>
              </a:tabLst>
            </a:pPr>
            <a:r>
              <a:rPr sz="1500" strike="sngStrike" spc="250" dirty="0">
                <a:latin typeface="Times New Roman"/>
                <a:cs typeface="Times New Roman"/>
              </a:rPr>
              <a:t>  </a:t>
            </a:r>
            <a:r>
              <a:rPr sz="1500" strike="sngStrike" spc="-50" dirty="0">
                <a:latin typeface="Times New Roman"/>
                <a:cs typeface="Times New Roman"/>
              </a:rPr>
              <a:t>2</a:t>
            </a:r>
            <a:r>
              <a:rPr sz="1500" strike="sngStrike" dirty="0">
                <a:latin typeface="Times New Roman"/>
                <a:cs typeface="Times New Roman"/>
              </a:rPr>
              <a:t>	</a:t>
            </a:r>
            <a:endParaRPr sz="1500">
              <a:latin typeface="Times New Roman"/>
              <a:cs typeface="Times New Roman"/>
            </a:endParaRPr>
          </a:p>
          <a:p>
            <a:pPr marL="140335" algn="ctr">
              <a:lnSpc>
                <a:spcPts val="1720"/>
              </a:lnSpc>
              <a:tabLst>
                <a:tab pos="773430" algn="l"/>
              </a:tabLst>
            </a:pPr>
            <a:r>
              <a:rPr sz="1500" spc="-50" dirty="0">
                <a:latin typeface="Symbol"/>
                <a:cs typeface="Symbol"/>
              </a:rPr>
              <a:t>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0396" y="3310128"/>
            <a:ext cx="102044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30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14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1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28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98242" y="3285389"/>
            <a:ext cx="384810" cy="68961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535"/>
              </a:spcBef>
            </a:pPr>
            <a:r>
              <a:rPr sz="2250" spc="-50" dirty="0">
                <a:latin typeface="Symbol"/>
                <a:cs typeface="Symbol"/>
              </a:rPr>
              <a:t>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1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0758" y="3096513"/>
            <a:ext cx="132778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-24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9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21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).</a:t>
            </a:r>
            <a:r>
              <a:rPr sz="2250" spc="-340" dirty="0">
                <a:latin typeface="Times New Roman"/>
                <a:cs typeface="Times New Roman"/>
              </a:rPr>
              <a:t> </a:t>
            </a:r>
            <a:r>
              <a:rPr sz="3800" spc="-10" dirty="0">
                <a:latin typeface="Symbol"/>
                <a:cs typeface="Symbol"/>
              </a:rPr>
              <a:t></a:t>
            </a:r>
            <a:r>
              <a:rPr sz="2250" i="1" spc="-10" dirty="0">
                <a:latin typeface="Times New Roman"/>
                <a:cs typeface="Times New Roman"/>
              </a:rPr>
              <a:t>z</a:t>
            </a:r>
            <a:r>
              <a:rPr sz="2250" i="1" spc="-140" dirty="0">
                <a:latin typeface="Times New Roman"/>
                <a:cs typeface="Times New Roman"/>
              </a:rPr>
              <a:t> </a:t>
            </a:r>
            <a:r>
              <a:rPr sz="2175" baseline="26819" dirty="0">
                <a:latin typeface="Symbol"/>
                <a:cs typeface="Symbol"/>
              </a:rPr>
              <a:t></a:t>
            </a:r>
            <a:r>
              <a:rPr sz="2175" spc="22" baseline="26819" dirty="0">
                <a:latin typeface="Times New Roman"/>
                <a:cs typeface="Times New Roman"/>
              </a:rPr>
              <a:t> </a:t>
            </a:r>
            <a:r>
              <a:rPr sz="2175" i="1" spc="-75" baseline="24904" dirty="0">
                <a:latin typeface="Times New Roman"/>
                <a:cs typeface="Times New Roman"/>
              </a:rPr>
              <a:t>n</a:t>
            </a:r>
            <a:endParaRPr sz="2175" baseline="24904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75885" y="3100324"/>
            <a:ext cx="164782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39725" algn="l"/>
                <a:tab pos="1327150" algn="l"/>
              </a:tabLst>
            </a:pPr>
            <a:r>
              <a:rPr sz="3375" spc="-75" baseline="1234" dirty="0">
                <a:latin typeface="Symbol"/>
                <a:cs typeface="Symbol"/>
              </a:rPr>
              <a:t>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3375" i="1" baseline="1234" dirty="0">
                <a:latin typeface="Times New Roman"/>
                <a:cs typeface="Times New Roman"/>
              </a:rPr>
              <a:t>z</a:t>
            </a:r>
            <a:r>
              <a:rPr sz="3375" i="1" spc="-195" baseline="1234" dirty="0">
                <a:latin typeface="Times New Roman"/>
                <a:cs typeface="Times New Roman"/>
              </a:rPr>
              <a:t> </a:t>
            </a:r>
            <a:r>
              <a:rPr sz="2175" baseline="28735" dirty="0">
                <a:latin typeface="Symbol"/>
                <a:cs typeface="Symbol"/>
              </a:rPr>
              <a:t></a:t>
            </a:r>
            <a:r>
              <a:rPr sz="2175" spc="-104" baseline="28735" dirty="0">
                <a:latin typeface="Times New Roman"/>
                <a:cs typeface="Times New Roman"/>
              </a:rPr>
              <a:t> </a:t>
            </a:r>
            <a:r>
              <a:rPr sz="2175" i="1" baseline="26819" dirty="0">
                <a:latin typeface="Times New Roman"/>
                <a:cs typeface="Times New Roman"/>
              </a:rPr>
              <a:t>m</a:t>
            </a:r>
            <a:r>
              <a:rPr sz="2175" i="1" spc="367" baseline="26819" dirty="0">
                <a:latin typeface="Times New Roman"/>
                <a:cs typeface="Times New Roman"/>
              </a:rPr>
              <a:t> </a:t>
            </a:r>
            <a:r>
              <a:rPr sz="3800" spc="-25" dirty="0">
                <a:latin typeface="Symbol"/>
                <a:cs typeface="Symbol"/>
              </a:rPr>
              <a:t></a:t>
            </a:r>
            <a:r>
              <a:rPr sz="3375" spc="-37" baseline="1234" dirty="0">
                <a:latin typeface="Symbol"/>
                <a:cs typeface="Symbol"/>
              </a:rPr>
              <a:t>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-335" dirty="0">
                <a:latin typeface="Times New Roman"/>
                <a:cs typeface="Times New Roman"/>
              </a:rPr>
              <a:t> </a:t>
            </a:r>
            <a:r>
              <a:rPr sz="3375" spc="-75" baseline="-2469" dirty="0">
                <a:latin typeface="Symbol"/>
                <a:cs typeface="Symbol"/>
              </a:rPr>
              <a:t></a:t>
            </a:r>
            <a:endParaRPr sz="3375" baseline="-2469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68390" y="3666744"/>
            <a:ext cx="6616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5459" algn="l"/>
              </a:tabLst>
            </a:pPr>
            <a:r>
              <a:rPr sz="2250" spc="-50" dirty="0">
                <a:latin typeface="Symbol"/>
                <a:cs typeface="Symbol"/>
              </a:rPr>
              <a:t>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375" spc="-75" baseline="1234" dirty="0">
                <a:latin typeface="Times New Roman"/>
                <a:cs typeface="Times New Roman"/>
              </a:rPr>
              <a:t>2</a:t>
            </a:r>
            <a:endParaRPr sz="3375" baseline="1234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61276" y="3319271"/>
            <a:ext cx="360680" cy="668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530"/>
              </a:lnSpc>
              <a:spcBef>
                <a:spcPts val="100"/>
              </a:spcBef>
            </a:pPr>
            <a:r>
              <a:rPr sz="3375" baseline="-8641" dirty="0">
                <a:latin typeface="Symbol"/>
                <a:cs typeface="Symbol"/>
              </a:rPr>
              <a:t></a:t>
            </a:r>
            <a:r>
              <a:rPr sz="3375" spc="-97" baseline="-8641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z</a:t>
            </a:r>
            <a:endParaRPr sz="2250">
              <a:latin typeface="Times New Roman"/>
              <a:cs typeface="Times New Roman"/>
            </a:endParaRPr>
          </a:p>
          <a:p>
            <a:pPr marL="38100">
              <a:lnSpc>
                <a:spcPts val="2530"/>
              </a:lnSpc>
            </a:pPr>
            <a:r>
              <a:rPr sz="2250" spc="-50" dirty="0">
                <a:latin typeface="Symbol"/>
                <a:cs typeface="Symbol"/>
              </a:rPr>
              <a:t>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1872" y="4748783"/>
            <a:ext cx="13855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+ve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sign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8746" y="4260850"/>
            <a:ext cx="21221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85445" algn="l"/>
                <a:tab pos="864235" algn="l"/>
                <a:tab pos="1739264" algn="l"/>
                <a:tab pos="1979295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I)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3200" spc="-3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150" i="1" spc="-75" baseline="-5291" dirty="0">
                <a:latin typeface="Times New Roman"/>
                <a:cs typeface="Times New Roman"/>
              </a:rPr>
              <a:t>C</a:t>
            </a:r>
            <a:r>
              <a:rPr sz="3150" i="1" baseline="-5291" dirty="0">
                <a:latin typeface="Times New Roman"/>
                <a:cs typeface="Times New Roman"/>
              </a:rPr>
              <a:t>	</a:t>
            </a:r>
            <a:r>
              <a:rPr sz="3150" spc="-75" baseline="-5291" dirty="0">
                <a:latin typeface="Times New Roman"/>
                <a:cs typeface="Times New Roman"/>
              </a:rPr>
              <a:t>:</a:t>
            </a:r>
            <a:r>
              <a:rPr sz="3150" baseline="-5291" dirty="0">
                <a:latin typeface="Times New Roman"/>
                <a:cs typeface="Times New Roman"/>
              </a:rPr>
              <a:t>	</a:t>
            </a:r>
            <a:r>
              <a:rPr sz="3150" i="1" spc="-75" baseline="-5291" dirty="0">
                <a:latin typeface="Times New Roman"/>
                <a:cs typeface="Times New Roman"/>
              </a:rPr>
              <a:t>z</a:t>
            </a:r>
            <a:endParaRPr sz="3150" baseline="-5291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46805" y="4435855"/>
            <a:ext cx="4044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Symbol"/>
                <a:cs typeface="Symbol"/>
              </a:rPr>
              <a:t></a:t>
            </a:r>
            <a:r>
              <a:rPr sz="2100" spc="250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Times New Roman"/>
                <a:cs typeface="Times New Roman"/>
              </a:rPr>
              <a:t>1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53941" y="4260850"/>
            <a:ext cx="39554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have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even,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57702" y="5091938"/>
            <a:ext cx="939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Symbol"/>
                <a:cs typeface="Symbol"/>
              </a:rPr>
              <a:t>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87011" y="5237479"/>
            <a:ext cx="1441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i="1" spc="-50" dirty="0">
                <a:latin typeface="Times New Roman"/>
                <a:cs typeface="Times New Roman"/>
              </a:rPr>
              <a:t>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95800" y="5210809"/>
            <a:ext cx="114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32197" y="5293867"/>
            <a:ext cx="22479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Symbol"/>
                <a:cs typeface="Symbol"/>
              </a:rPr>
              <a:t></a:t>
            </a:r>
            <a:r>
              <a:rPr sz="1400" spc="-25" dirty="0"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97373" y="5338064"/>
            <a:ext cx="12782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2</a:t>
            </a:r>
            <a:r>
              <a:rPr sz="2100" spc="-150" dirty="0">
                <a:latin typeface="Times New Roman"/>
                <a:cs typeface="Times New Roman"/>
              </a:rPr>
              <a:t> </a:t>
            </a:r>
            <a:r>
              <a:rPr sz="2100" i="1" dirty="0">
                <a:latin typeface="Times New Roman"/>
                <a:cs typeface="Times New Roman"/>
              </a:rPr>
              <a:t>h</a:t>
            </a:r>
            <a:r>
              <a:rPr sz="2100" i="1" spc="-150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(</a:t>
            </a:r>
            <a:r>
              <a:rPr sz="2100" spc="-265" dirty="0">
                <a:latin typeface="Times New Roman"/>
                <a:cs typeface="Times New Roman"/>
              </a:rPr>
              <a:t> </a:t>
            </a:r>
            <a:r>
              <a:rPr sz="2100" i="1" dirty="0">
                <a:latin typeface="Times New Roman"/>
                <a:cs typeface="Times New Roman"/>
              </a:rPr>
              <a:t>n</a:t>
            </a:r>
            <a:r>
              <a:rPr sz="2100" i="1" spc="-15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).</a:t>
            </a:r>
            <a:r>
              <a:rPr sz="2100" spc="55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Times New Roman"/>
                <a:cs typeface="Times New Roman"/>
              </a:rPr>
              <a:t>cos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23152" y="5293105"/>
            <a:ext cx="10737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3765" algn="l"/>
              </a:tabLst>
            </a:pPr>
            <a:r>
              <a:rPr sz="2200" spc="-20" dirty="0">
                <a:latin typeface="Symbol"/>
                <a:cs typeface="Symbol"/>
              </a:rPr>
              <a:t></a:t>
            </a:r>
            <a:r>
              <a:rPr sz="2200" spc="-125" dirty="0">
                <a:latin typeface="Times New Roman"/>
                <a:cs typeface="Times New Roman"/>
              </a:rPr>
              <a:t> </a:t>
            </a:r>
            <a:r>
              <a:rPr sz="2100" i="1" spc="-50" dirty="0">
                <a:latin typeface="Times New Roman"/>
                <a:cs typeface="Times New Roman"/>
              </a:rPr>
              <a:t>T</a:t>
            </a:r>
            <a:r>
              <a:rPr sz="2100" i="1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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62978" y="5338064"/>
            <a:ext cx="16770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89915" algn="l"/>
                <a:tab pos="931544" algn="l"/>
              </a:tabLst>
            </a:pPr>
            <a:r>
              <a:rPr sz="2100" i="1" spc="-50" dirty="0">
                <a:latin typeface="Times New Roman"/>
                <a:cs typeface="Times New Roman"/>
              </a:rPr>
              <a:t>n</a:t>
            </a:r>
            <a:r>
              <a:rPr sz="2100" i="1" dirty="0">
                <a:latin typeface="Times New Roman"/>
                <a:cs typeface="Times New Roman"/>
              </a:rPr>
              <a:t>	</a:t>
            </a:r>
            <a:r>
              <a:rPr sz="2100" i="1" spc="-50" dirty="0">
                <a:latin typeface="Times New Roman"/>
                <a:cs typeface="Times New Roman"/>
              </a:rPr>
              <a:t>N</a:t>
            </a:r>
            <a:r>
              <a:rPr sz="2100" i="1" dirty="0">
                <a:latin typeface="Times New Roman"/>
                <a:cs typeface="Times New Roman"/>
              </a:rPr>
              <a:t>	</a:t>
            </a:r>
            <a:r>
              <a:rPr sz="2100" dirty="0">
                <a:latin typeface="Symbol"/>
                <a:cs typeface="Symbol"/>
              </a:rPr>
              <a:t></a:t>
            </a:r>
            <a:r>
              <a:rPr sz="2100" spc="5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1</a:t>
            </a:r>
            <a:r>
              <a:rPr sz="2100" spc="-90" dirty="0">
                <a:latin typeface="Times New Roman"/>
                <a:cs typeface="Times New Roman"/>
              </a:rPr>
              <a:t> </a:t>
            </a:r>
            <a:r>
              <a:rPr sz="3150" baseline="-5291" dirty="0">
                <a:latin typeface="Symbol"/>
                <a:cs typeface="Symbol"/>
              </a:rPr>
              <a:t></a:t>
            </a:r>
            <a:r>
              <a:rPr sz="3150" baseline="-5291" dirty="0">
                <a:latin typeface="Times New Roman"/>
                <a:cs typeface="Times New Roman"/>
              </a:rPr>
              <a:t> </a:t>
            </a:r>
            <a:r>
              <a:rPr sz="3150" spc="-75" baseline="-2645" dirty="0">
                <a:latin typeface="Symbol"/>
                <a:cs typeface="Symbol"/>
              </a:rPr>
              <a:t></a:t>
            </a:r>
            <a:endParaRPr sz="3150" baseline="-2645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66179" y="5006594"/>
            <a:ext cx="791845" cy="1273810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  <a:tabLst>
                <a:tab pos="654050" algn="l"/>
              </a:tabLst>
            </a:pPr>
            <a:r>
              <a:rPr sz="3150" spc="-75" baseline="1322" dirty="0">
                <a:latin typeface="Symbol"/>
                <a:cs typeface="Symbol"/>
              </a:rPr>
              <a:t></a:t>
            </a:r>
            <a:r>
              <a:rPr sz="3150" baseline="1322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</a:t>
            </a:r>
            <a:endParaRPr sz="2100">
              <a:latin typeface="Symbol"/>
              <a:cs typeface="Symbol"/>
            </a:endParaRPr>
          </a:p>
          <a:p>
            <a:pPr marL="29845">
              <a:lnSpc>
                <a:spcPts val="2460"/>
              </a:lnSpc>
              <a:spcBef>
                <a:spcPts val="1195"/>
              </a:spcBef>
              <a:tabLst>
                <a:tab pos="676275" algn="l"/>
              </a:tabLst>
            </a:pPr>
            <a:r>
              <a:rPr sz="2100" spc="-50" dirty="0">
                <a:latin typeface="Symbol"/>
                <a:cs typeface="Symbol"/>
              </a:rPr>
              <a:t>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</a:t>
            </a:r>
            <a:endParaRPr sz="2100">
              <a:latin typeface="Symbol"/>
              <a:cs typeface="Symbol"/>
            </a:endParaRPr>
          </a:p>
          <a:p>
            <a:pPr marL="27305">
              <a:lnSpc>
                <a:spcPts val="2460"/>
              </a:lnSpc>
              <a:tabLst>
                <a:tab pos="673735" algn="l"/>
              </a:tabLst>
            </a:pPr>
            <a:r>
              <a:rPr sz="3150" spc="-75" baseline="-2645" dirty="0">
                <a:latin typeface="Symbol"/>
                <a:cs typeface="Symbol"/>
              </a:rPr>
              <a:t></a:t>
            </a:r>
            <a:r>
              <a:rPr sz="3150" baseline="-2645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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00605" y="5283200"/>
            <a:ext cx="3479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latin typeface="Times New Roman"/>
                <a:cs typeface="Times New Roman"/>
              </a:rPr>
              <a:t>j</a:t>
            </a:r>
            <a:r>
              <a:rPr sz="1450" dirty="0">
                <a:latin typeface="Symbol"/>
                <a:cs typeface="Symbol"/>
              </a:rPr>
              <a:t></a:t>
            </a:r>
            <a:r>
              <a:rPr sz="1450" spc="-5" dirty="0">
                <a:latin typeface="Times New Roman"/>
                <a:cs typeface="Times New Roman"/>
              </a:rPr>
              <a:t> </a:t>
            </a:r>
            <a:r>
              <a:rPr sz="1400" i="1" spc="-50" dirty="0">
                <a:latin typeface="Times New Roman"/>
                <a:cs typeface="Times New Roman"/>
              </a:rPr>
              <a:t>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4336" y="5338826"/>
            <a:ext cx="14230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0610" algn="l"/>
              </a:tabLst>
            </a:pPr>
            <a:r>
              <a:rPr sz="2100" i="1" dirty="0">
                <a:latin typeface="Times New Roman"/>
                <a:cs typeface="Times New Roman"/>
              </a:rPr>
              <a:t>H</a:t>
            </a:r>
            <a:r>
              <a:rPr sz="2100" i="1" spc="325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(</a:t>
            </a:r>
            <a:r>
              <a:rPr sz="2100" spc="-280" dirty="0">
                <a:latin typeface="Times New Roman"/>
                <a:cs typeface="Times New Roman"/>
              </a:rPr>
              <a:t> </a:t>
            </a:r>
            <a:r>
              <a:rPr sz="2100" i="1" spc="-50" dirty="0">
                <a:latin typeface="Times New Roman"/>
                <a:cs typeface="Times New Roman"/>
              </a:rPr>
              <a:t>e</a:t>
            </a:r>
            <a:r>
              <a:rPr sz="2100" i="1" dirty="0">
                <a:latin typeface="Times New Roman"/>
                <a:cs typeface="Times New Roman"/>
              </a:rPr>
              <a:t>	</a:t>
            </a:r>
            <a:r>
              <a:rPr sz="3150" baseline="2645" dirty="0">
                <a:latin typeface="Times New Roman"/>
                <a:cs typeface="Times New Roman"/>
              </a:rPr>
              <a:t>)</a:t>
            </a:r>
            <a:r>
              <a:rPr sz="3150" spc="419" baseline="2645" dirty="0">
                <a:latin typeface="Times New Roman"/>
                <a:cs typeface="Times New Roman"/>
              </a:rPr>
              <a:t> </a:t>
            </a:r>
            <a:r>
              <a:rPr sz="3150" spc="-75" baseline="2645" dirty="0">
                <a:latin typeface="Symbol"/>
                <a:cs typeface="Symbol"/>
              </a:rPr>
              <a:t></a:t>
            </a:r>
            <a:endParaRPr sz="3150" baseline="2645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91383" y="5326633"/>
            <a:ext cx="1441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i="1" spc="-50" dirty="0">
                <a:latin typeface="Times New Roman"/>
                <a:cs typeface="Times New Roman"/>
              </a:rPr>
              <a:t>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71646" y="5307329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9038" y="5168646"/>
            <a:ext cx="939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Symbol"/>
                <a:cs typeface="Symbol"/>
              </a:rPr>
              <a:t>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93060" y="5199126"/>
            <a:ext cx="114109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4060" algn="l"/>
              </a:tabLst>
            </a:pPr>
            <a:r>
              <a:rPr sz="1400" dirty="0">
                <a:latin typeface="Symbol"/>
                <a:cs typeface="Symbol"/>
              </a:rPr>
              <a:t></a:t>
            </a:r>
            <a:r>
              <a:rPr sz="1400" spc="254" dirty="0">
                <a:latin typeface="Times New Roman"/>
                <a:cs typeface="Times New Roman"/>
              </a:rPr>
              <a:t> </a:t>
            </a:r>
            <a:r>
              <a:rPr sz="1400" i="1" dirty="0">
                <a:latin typeface="Times New Roman"/>
                <a:cs typeface="Times New Roman"/>
              </a:rPr>
              <a:t>j</a:t>
            </a:r>
            <a:r>
              <a:rPr sz="1450" dirty="0">
                <a:latin typeface="Symbol"/>
                <a:cs typeface="Symbol"/>
              </a:rPr>
              <a:t></a:t>
            </a:r>
            <a:r>
              <a:rPr sz="1450" dirty="0">
                <a:latin typeface="Times New Roman"/>
                <a:cs typeface="Times New Roman"/>
              </a:rPr>
              <a:t> </a:t>
            </a:r>
            <a:r>
              <a:rPr sz="1400" i="1" spc="-50" dirty="0">
                <a:latin typeface="Times New Roman"/>
                <a:cs typeface="Times New Roman"/>
              </a:rPr>
              <a:t>T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2100" i="1" baseline="1984" dirty="0">
                <a:latin typeface="Times New Roman"/>
                <a:cs typeface="Times New Roman"/>
              </a:rPr>
              <a:t>N</a:t>
            </a:r>
            <a:r>
              <a:rPr sz="2100" i="1" spc="352" baseline="1984" dirty="0">
                <a:latin typeface="Times New Roman"/>
                <a:cs typeface="Times New Roman"/>
              </a:rPr>
              <a:t> </a:t>
            </a:r>
            <a:r>
              <a:rPr sz="2100" spc="37" baseline="1984" dirty="0">
                <a:latin typeface="Symbol"/>
                <a:cs typeface="Symbol"/>
              </a:rPr>
              <a:t></a:t>
            </a:r>
            <a:r>
              <a:rPr sz="2100" spc="37" baseline="1984" dirty="0">
                <a:latin typeface="Times New Roman"/>
                <a:cs typeface="Times New Roman"/>
              </a:rPr>
              <a:t>1</a:t>
            </a:r>
            <a:endParaRPr sz="2100" baseline="1984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53840" y="5216652"/>
            <a:ext cx="939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Symbol"/>
                <a:cs typeface="Symbol"/>
              </a:rPr>
              <a:t>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15561" y="5168646"/>
            <a:ext cx="939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Symbol"/>
                <a:cs typeface="Symbol"/>
              </a:rPr>
              <a:t>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85134" y="5644134"/>
            <a:ext cx="939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Symbol"/>
                <a:cs typeface="Symbol"/>
              </a:rPr>
              <a:t>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54094" y="5548376"/>
            <a:ext cx="2457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ymbol"/>
                <a:cs typeface="Symbol"/>
              </a:rPr>
              <a:t>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3150" spc="-89" baseline="-18518" dirty="0">
                <a:latin typeface="Times New Roman"/>
                <a:cs typeface="Times New Roman"/>
              </a:rPr>
              <a:t>.</a:t>
            </a:r>
            <a:endParaRPr sz="3150" baseline="-18518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75403" y="5614591"/>
            <a:ext cx="372110" cy="65024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72390">
              <a:lnSpc>
                <a:spcPct val="100000"/>
              </a:lnSpc>
              <a:spcBef>
                <a:spcPts val="530"/>
              </a:spcBef>
            </a:pPr>
            <a:r>
              <a:rPr sz="2100" spc="-50" dirty="0">
                <a:latin typeface="Symbol"/>
                <a:cs typeface="Symbol"/>
              </a:rPr>
              <a:t></a:t>
            </a:r>
            <a:endParaRPr sz="21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i="1" dirty="0">
                <a:latin typeface="Times New Roman"/>
                <a:cs typeface="Times New Roman"/>
              </a:rPr>
              <a:t>n</a:t>
            </a:r>
            <a:r>
              <a:rPr sz="1400" i="1" spc="-8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393430" y="5600953"/>
            <a:ext cx="297815" cy="67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Symbol"/>
                <a:cs typeface="Symbol"/>
              </a:rPr>
              <a:t>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3150" spc="-75" baseline="2645" dirty="0">
                <a:latin typeface="Symbol"/>
                <a:cs typeface="Symbol"/>
              </a:rPr>
              <a:t></a:t>
            </a:r>
            <a:endParaRPr sz="3150" baseline="2645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50" baseline="1322" dirty="0">
                <a:latin typeface="Symbol"/>
                <a:cs typeface="Symbol"/>
              </a:rPr>
              <a:t></a:t>
            </a:r>
            <a:r>
              <a:rPr sz="3150" spc="7" baseline="1322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Symbol"/>
                <a:cs typeface="Symbol"/>
              </a:rPr>
              <a:t>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900416" y="5908040"/>
            <a:ext cx="1587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0" dirty="0">
                <a:latin typeface="Times New Roman"/>
                <a:cs typeface="Times New Roman"/>
              </a:rPr>
              <a:t>2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581655" y="3092957"/>
            <a:ext cx="449580" cy="0"/>
          </a:xfrm>
          <a:custGeom>
            <a:avLst/>
            <a:gdLst/>
            <a:ahLst/>
            <a:cxnLst/>
            <a:rect l="l" t="t" r="r" b="b"/>
            <a:pathLst>
              <a:path w="449580">
                <a:moveTo>
                  <a:pt x="0" y="0"/>
                </a:moveTo>
                <a:lnTo>
                  <a:pt x="4495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799969" y="4408551"/>
            <a:ext cx="0" cy="421640"/>
          </a:xfrm>
          <a:custGeom>
            <a:avLst/>
            <a:gdLst/>
            <a:ahLst/>
            <a:cxnLst/>
            <a:rect l="l" t="t" r="r" b="b"/>
            <a:pathLst>
              <a:path h="421639">
                <a:moveTo>
                  <a:pt x="0" y="0"/>
                </a:moveTo>
                <a:lnTo>
                  <a:pt x="0" y="421386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74891" y="3529584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4">
                <a:moveTo>
                  <a:pt x="0" y="0"/>
                </a:moveTo>
                <a:lnTo>
                  <a:pt x="77495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26095" y="5849873"/>
            <a:ext cx="73025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2999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58817" y="2395727"/>
            <a:ext cx="258445" cy="317500"/>
          </a:xfrm>
          <a:custGeom>
            <a:avLst/>
            <a:gdLst/>
            <a:ahLst/>
            <a:cxnLst/>
            <a:rect l="l" t="t" r="r" b="b"/>
            <a:pathLst>
              <a:path w="258445" h="317500">
                <a:moveTo>
                  <a:pt x="258317" y="0"/>
                </a:moveTo>
                <a:lnTo>
                  <a:pt x="0" y="3169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1776" y="2607564"/>
            <a:ext cx="414020" cy="0"/>
          </a:xfrm>
          <a:custGeom>
            <a:avLst/>
            <a:gdLst/>
            <a:ahLst/>
            <a:cxnLst/>
            <a:rect l="l" t="t" r="r" b="b"/>
            <a:pathLst>
              <a:path w="414020">
                <a:moveTo>
                  <a:pt x="0" y="0"/>
                </a:moveTo>
                <a:lnTo>
                  <a:pt x="4137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54903" y="6188964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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9744" y="6251447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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400" y="1764792"/>
            <a:ext cx="32867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II)</a:t>
            </a:r>
            <a:r>
              <a:rPr sz="2800" spc="-1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While</a:t>
            </a:r>
            <a:r>
              <a:rPr sz="2800" spc="-9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for</a:t>
            </a:r>
            <a:r>
              <a:rPr sz="2800" spc="-9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–ve</a:t>
            </a:r>
            <a:r>
              <a:rPr sz="2800" spc="-9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Calibri"/>
                <a:cs typeface="Calibri"/>
              </a:rPr>
              <a:t>sign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5300" y="2305304"/>
            <a:ext cx="32829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j</a:t>
            </a:r>
            <a:r>
              <a:rPr sz="1300" dirty="0">
                <a:latin typeface="Symbol"/>
                <a:cs typeface="Symbol"/>
              </a:rPr>
              <a:t></a:t>
            </a:r>
            <a:r>
              <a:rPr sz="1300" spc="150" dirty="0">
                <a:latin typeface="Times New Roman"/>
                <a:cs typeface="Times New Roman"/>
              </a:rPr>
              <a:t> </a:t>
            </a:r>
            <a:r>
              <a:rPr sz="1200" i="1" spc="-50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4110" y="2380741"/>
            <a:ext cx="1616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8610" algn="l"/>
                <a:tab pos="1054735" algn="l"/>
                <a:tab pos="1501775" algn="l"/>
              </a:tabLst>
            </a:pPr>
            <a:r>
              <a:rPr sz="1800" i="1" spc="-50" dirty="0">
                <a:latin typeface="Times New Roman"/>
                <a:cs typeface="Times New Roman"/>
              </a:rPr>
              <a:t>H</a:t>
            </a:r>
            <a:r>
              <a:rPr sz="1800" i="1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(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i="1" spc="-50" dirty="0">
                <a:latin typeface="Times New Roman"/>
                <a:cs typeface="Times New Roman"/>
              </a:rPr>
              <a:t>e</a:t>
            </a:r>
            <a:r>
              <a:rPr sz="1800" i="1" dirty="0">
                <a:latin typeface="Times New Roman"/>
                <a:cs typeface="Times New Roman"/>
              </a:rPr>
              <a:t>	</a:t>
            </a:r>
            <a:r>
              <a:rPr sz="2700" baseline="1543" dirty="0">
                <a:latin typeface="Times New Roman"/>
                <a:cs typeface="Times New Roman"/>
              </a:rPr>
              <a:t>)</a:t>
            </a:r>
            <a:r>
              <a:rPr sz="2700" spc="660" baseline="1543" dirty="0">
                <a:latin typeface="Times New Roman"/>
                <a:cs typeface="Times New Roman"/>
              </a:rPr>
              <a:t> </a:t>
            </a:r>
            <a:r>
              <a:rPr sz="2700" spc="-75" baseline="1543" dirty="0">
                <a:latin typeface="Symbol"/>
                <a:cs typeface="Symbol"/>
              </a:rPr>
              <a:t></a:t>
            </a:r>
            <a:r>
              <a:rPr sz="2700" baseline="1543" dirty="0">
                <a:latin typeface="Times New Roman"/>
                <a:cs typeface="Times New Roman"/>
              </a:rPr>
              <a:t>	</a:t>
            </a:r>
            <a:r>
              <a:rPr sz="2700" i="1" spc="-75" baseline="1543" dirty="0">
                <a:latin typeface="Times New Roman"/>
                <a:cs typeface="Times New Roman"/>
              </a:rPr>
              <a:t>e</a:t>
            </a:r>
            <a:endParaRPr sz="2700" baseline="154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3253" y="2363978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5110" y="2253487"/>
            <a:ext cx="155575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800" baseline="2314" dirty="0">
                <a:latin typeface="Symbol"/>
                <a:cs typeface="Symbol"/>
              </a:rPr>
              <a:t></a:t>
            </a:r>
            <a:r>
              <a:rPr sz="1800" spc="540" baseline="2314" dirty="0">
                <a:latin typeface="Times New Roman"/>
                <a:cs typeface="Times New Roman"/>
              </a:rPr>
              <a:t> </a:t>
            </a:r>
            <a:r>
              <a:rPr sz="1800" i="1" baseline="2314" dirty="0">
                <a:latin typeface="Times New Roman"/>
                <a:cs typeface="Times New Roman"/>
              </a:rPr>
              <a:t>j</a:t>
            </a:r>
            <a:r>
              <a:rPr sz="1950" baseline="2136" dirty="0">
                <a:latin typeface="Symbol"/>
                <a:cs typeface="Symbol"/>
              </a:rPr>
              <a:t></a:t>
            </a:r>
            <a:r>
              <a:rPr sz="1950" spc="150" baseline="2136" dirty="0">
                <a:latin typeface="Times New Roman"/>
                <a:cs typeface="Times New Roman"/>
              </a:rPr>
              <a:t> </a:t>
            </a:r>
            <a:r>
              <a:rPr sz="1800" i="1" baseline="2314" dirty="0">
                <a:latin typeface="Times New Roman"/>
                <a:cs typeface="Times New Roman"/>
              </a:rPr>
              <a:t>T</a:t>
            </a:r>
            <a:r>
              <a:rPr sz="1800" i="1" spc="419" baseline="2314" dirty="0">
                <a:latin typeface="Times New Roman"/>
                <a:cs typeface="Times New Roman"/>
              </a:rPr>
              <a:t> </a:t>
            </a:r>
            <a:r>
              <a:rPr sz="1800" baseline="34722" dirty="0">
                <a:latin typeface="Symbol"/>
                <a:cs typeface="Symbol"/>
              </a:rPr>
              <a:t></a:t>
            </a:r>
            <a:r>
              <a:rPr sz="1800" baseline="9259" dirty="0">
                <a:latin typeface="Symbol"/>
                <a:cs typeface="Symbol"/>
              </a:rPr>
              <a:t></a:t>
            </a:r>
            <a:r>
              <a:rPr sz="1800" spc="209" baseline="925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N</a:t>
            </a:r>
            <a:r>
              <a:rPr sz="1800" i="1" spc="517" baseline="4629" dirty="0">
                <a:latin typeface="Times New Roman"/>
                <a:cs typeface="Times New Roman"/>
              </a:rPr>
              <a:t> </a:t>
            </a:r>
            <a:r>
              <a:rPr sz="1800" spc="-15" baseline="4629" dirty="0">
                <a:latin typeface="Symbol"/>
                <a:cs typeface="Symbol"/>
              </a:rPr>
              <a:t></a:t>
            </a:r>
            <a:r>
              <a:rPr sz="1800" spc="-127" baseline="4629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1</a:t>
            </a:r>
            <a:r>
              <a:rPr sz="1800" spc="195" baseline="46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</a:t>
            </a:r>
            <a:r>
              <a:rPr sz="1800" baseline="9259" dirty="0">
                <a:latin typeface="Symbol"/>
                <a:cs typeface="Symbol"/>
              </a:rPr>
              <a:t></a:t>
            </a:r>
            <a:r>
              <a:rPr sz="1800" spc="179" baseline="9259" dirty="0">
                <a:latin typeface="Times New Roman"/>
                <a:cs typeface="Times New Roman"/>
              </a:rPr>
              <a:t>  </a:t>
            </a:r>
            <a:r>
              <a:rPr sz="1200" i="1" spc="-50" dirty="0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1747" y="2364740"/>
            <a:ext cx="1283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j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h</a:t>
            </a:r>
            <a:r>
              <a:rPr sz="1800" i="1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).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sin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56782" y="2031238"/>
            <a:ext cx="130810" cy="1154430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800" spc="-50" dirty="0">
                <a:latin typeface="Symbol"/>
                <a:cs typeface="Symbol"/>
              </a:rPr>
              <a:t></a:t>
            </a:r>
            <a:endParaRPr sz="1800">
              <a:latin typeface="Symbol"/>
              <a:cs typeface="Symbol"/>
            </a:endParaRPr>
          </a:p>
          <a:p>
            <a:pPr marL="29845">
              <a:lnSpc>
                <a:spcPct val="100000"/>
              </a:lnSpc>
              <a:spcBef>
                <a:spcPts val="1180"/>
              </a:spcBef>
            </a:pPr>
            <a:r>
              <a:rPr sz="1800" spc="-50" dirty="0">
                <a:latin typeface="Symbol"/>
                <a:cs typeface="Symbol"/>
              </a:rPr>
              <a:t></a:t>
            </a:r>
            <a:endParaRPr sz="1800">
              <a:latin typeface="Symbol"/>
              <a:cs typeface="Symbol"/>
            </a:endParaRPr>
          </a:p>
          <a:p>
            <a:pPr marL="24765">
              <a:lnSpc>
                <a:spcPct val="100000"/>
              </a:lnSpc>
              <a:spcBef>
                <a:spcPts val="45"/>
              </a:spcBef>
            </a:pPr>
            <a:r>
              <a:rPr sz="1800" spc="-50" dirty="0">
                <a:latin typeface="Symbol"/>
                <a:cs typeface="Symbol"/>
              </a:rPr>
              <a:t>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79209" y="2300986"/>
            <a:ext cx="454659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Symbol"/>
                <a:cs typeface="Symbol"/>
              </a:rPr>
              <a:t></a:t>
            </a:r>
            <a:r>
              <a:rPr sz="1900" spc="195" dirty="0">
                <a:latin typeface="Times New Roman"/>
                <a:cs typeface="Times New Roman"/>
              </a:rPr>
              <a:t> </a:t>
            </a:r>
            <a:r>
              <a:rPr sz="2700" i="1" spc="-75" baseline="-6172" dirty="0">
                <a:latin typeface="Times New Roman"/>
                <a:cs typeface="Times New Roman"/>
              </a:rPr>
              <a:t>T</a:t>
            </a:r>
            <a:endParaRPr sz="2700" baseline="-6172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6956" y="2026919"/>
            <a:ext cx="139700" cy="116332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800" spc="-50" dirty="0">
                <a:latin typeface="Symbol"/>
                <a:cs typeface="Symbol"/>
              </a:rPr>
              <a:t></a:t>
            </a:r>
            <a:endParaRPr sz="1800">
              <a:latin typeface="Symbol"/>
              <a:cs typeface="Symbol"/>
            </a:endParaRPr>
          </a:p>
          <a:p>
            <a:pPr marL="38735">
              <a:lnSpc>
                <a:spcPts val="2130"/>
              </a:lnSpc>
              <a:spcBef>
                <a:spcPts val="1270"/>
              </a:spcBef>
            </a:pPr>
            <a:r>
              <a:rPr sz="1800" spc="-50" dirty="0">
                <a:latin typeface="Symbol"/>
                <a:cs typeface="Symbol"/>
              </a:rPr>
              <a:t></a:t>
            </a:r>
            <a:endParaRPr sz="1800">
              <a:latin typeface="Symbol"/>
              <a:cs typeface="Symbol"/>
            </a:endParaRPr>
          </a:p>
          <a:p>
            <a:pPr marL="29845">
              <a:lnSpc>
                <a:spcPts val="2130"/>
              </a:lnSpc>
            </a:pPr>
            <a:r>
              <a:rPr sz="1800" spc="-50" dirty="0">
                <a:latin typeface="Symbol"/>
                <a:cs typeface="Symbol"/>
              </a:rPr>
              <a:t>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67295" y="236778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0" dirty="0">
                <a:latin typeface="Times New Roman"/>
                <a:cs typeface="Times New Roman"/>
              </a:rPr>
              <a:t>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95388" y="2341117"/>
            <a:ext cx="151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Symbol"/>
                <a:cs typeface="Symbol"/>
              </a:rPr>
              <a:t>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01457" y="2374646"/>
            <a:ext cx="1006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4805" algn="l"/>
              </a:tabLst>
            </a:pPr>
            <a:r>
              <a:rPr sz="1800" i="1" spc="-50" dirty="0">
                <a:latin typeface="Times New Roman"/>
                <a:cs typeface="Times New Roman"/>
              </a:rPr>
              <a:t>N</a:t>
            </a:r>
            <a:r>
              <a:rPr sz="1800" i="1" dirty="0">
                <a:latin typeface="Times New Roman"/>
                <a:cs typeface="Times New Roman"/>
              </a:rPr>
              <a:t>	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105" dirty="0">
                <a:latin typeface="Times New Roman"/>
                <a:cs typeface="Times New Roman"/>
              </a:rPr>
              <a:t> </a:t>
            </a:r>
            <a:r>
              <a:rPr sz="2700" baseline="-4629" dirty="0">
                <a:latin typeface="Symbol"/>
                <a:cs typeface="Symbol"/>
              </a:rPr>
              <a:t></a:t>
            </a:r>
            <a:r>
              <a:rPr sz="2700" spc="209" baseline="-4629" dirty="0">
                <a:latin typeface="Times New Roman"/>
                <a:cs typeface="Times New Roman"/>
              </a:rPr>
              <a:t> </a:t>
            </a:r>
            <a:r>
              <a:rPr sz="2700" spc="-75" baseline="-3086" dirty="0">
                <a:latin typeface="Symbol"/>
                <a:cs typeface="Symbol"/>
              </a:rPr>
              <a:t></a:t>
            </a:r>
            <a:endParaRPr sz="2700" baseline="-3086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2838" y="2629153"/>
            <a:ext cx="84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Symbol"/>
                <a:cs typeface="Symbol"/>
              </a:rPr>
              <a:t>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9352" y="2547620"/>
            <a:ext cx="2336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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2700" spc="-75" baseline="-18518" dirty="0">
                <a:latin typeface="Times New Roman"/>
                <a:cs typeface="Times New Roman"/>
              </a:rPr>
              <a:t>.</a:t>
            </a:r>
            <a:endParaRPr sz="2700" baseline="-18518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53484" y="2207768"/>
            <a:ext cx="500380" cy="95821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900"/>
              </a:spcBef>
            </a:pPr>
            <a:r>
              <a:rPr sz="1800" baseline="23148" dirty="0">
                <a:latin typeface="Times New Roman"/>
                <a:cs typeface="Times New Roman"/>
              </a:rPr>
              <a:t>2</a:t>
            </a:r>
            <a:r>
              <a:rPr sz="1800" spc="225" baseline="23148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Symbol"/>
                <a:cs typeface="Symbol"/>
              </a:rPr>
              <a:t></a:t>
            </a:r>
            <a:r>
              <a:rPr sz="1200" spc="-19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96520">
              <a:lnSpc>
                <a:spcPct val="100000"/>
              </a:lnSpc>
              <a:spcBef>
                <a:spcPts val="1210"/>
              </a:spcBef>
            </a:pPr>
            <a:r>
              <a:rPr sz="1800" spc="-50" dirty="0">
                <a:latin typeface="Symbol"/>
                <a:cs typeface="Symbol"/>
              </a:rPr>
              <a:t></a:t>
            </a:r>
            <a:endParaRPr sz="18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290"/>
              </a:spcBef>
            </a:pPr>
            <a:r>
              <a:rPr sz="1200" i="1" dirty="0">
                <a:latin typeface="Times New Roman"/>
                <a:cs typeface="Times New Roman"/>
              </a:rPr>
              <a:t>n</a:t>
            </a:r>
            <a:r>
              <a:rPr sz="1200" i="1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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71867" y="2585211"/>
            <a:ext cx="1036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5970" algn="l"/>
              </a:tabLst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dirty="0">
                <a:latin typeface="Symbol"/>
                <a:cs typeface="Symbol"/>
              </a:rPr>
              <a:t>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2700" spc="-75" baseline="3086" dirty="0">
                <a:latin typeface="Symbol"/>
                <a:cs typeface="Symbol"/>
              </a:rPr>
              <a:t></a:t>
            </a:r>
            <a:endParaRPr sz="2700" baseline="3086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3231" y="2884678"/>
            <a:ext cx="273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aseline="1543" dirty="0">
                <a:latin typeface="Symbol"/>
                <a:cs typeface="Symbol"/>
              </a:rPr>
              <a:t></a:t>
            </a:r>
            <a:r>
              <a:rPr sz="2700" spc="172" baseline="1543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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51647" y="2858770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5538" y="3207004"/>
            <a:ext cx="6802755" cy="1419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8780" marR="68580" indent="-348615">
              <a:lnSpc>
                <a:spcPts val="3510"/>
              </a:lnSpc>
              <a:spcBef>
                <a:spcPts val="90"/>
              </a:spcBef>
              <a:buFont typeface="Arial MT"/>
              <a:buChar char="•"/>
              <a:tabLst>
                <a:tab pos="398780" algn="l"/>
                <a:tab pos="4746625" algn="l"/>
                <a:tab pos="5039995" algn="l"/>
                <a:tab pos="5060950" algn="l"/>
              </a:tabLst>
            </a:pPr>
            <a:r>
              <a:rPr sz="2800" spc="-10" dirty="0">
                <a:solidFill>
                  <a:srgbClr val="0000FF"/>
                </a:solidFill>
                <a:latin typeface="Calibri"/>
                <a:cs typeface="Calibri"/>
              </a:rPr>
              <a:t>[Note:</a:t>
            </a:r>
            <a:r>
              <a:rPr sz="2800" spc="-1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Calibri"/>
                <a:cs typeface="Calibri"/>
              </a:rPr>
              <a:t>antisymmetric</a:t>
            </a:r>
            <a:r>
              <a:rPr sz="2800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case</a:t>
            </a:r>
            <a:r>
              <a:rPr sz="28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Calibri"/>
                <a:cs typeface="Calibri"/>
              </a:rPr>
              <a:t>adds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		</a:t>
            </a:r>
            <a:r>
              <a:rPr sz="3450" baseline="6038" dirty="0">
                <a:latin typeface="Symbol"/>
                <a:cs typeface="Symbol"/>
              </a:rPr>
              <a:t></a:t>
            </a:r>
            <a:r>
              <a:rPr sz="3450" spc="112" baseline="6038" dirty="0">
                <a:latin typeface="Times New Roman"/>
                <a:cs typeface="Times New Roman"/>
              </a:rPr>
              <a:t> </a:t>
            </a:r>
            <a:r>
              <a:rPr sz="3300" baseline="6313" dirty="0">
                <a:latin typeface="Times New Roman"/>
                <a:cs typeface="Times New Roman"/>
              </a:rPr>
              <a:t>/</a:t>
            </a:r>
            <a:r>
              <a:rPr sz="3300" spc="127" baseline="6313" dirty="0">
                <a:latin typeface="Times New Roman"/>
                <a:cs typeface="Times New Roman"/>
              </a:rPr>
              <a:t> </a:t>
            </a:r>
            <a:r>
              <a:rPr sz="3300" baseline="6313" dirty="0">
                <a:latin typeface="Times New Roman"/>
                <a:cs typeface="Times New Roman"/>
              </a:rPr>
              <a:t>2</a:t>
            </a:r>
            <a:r>
              <a:rPr sz="3300" spc="577" baseline="6313" dirty="0"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rads</a:t>
            </a:r>
            <a:r>
              <a:rPr sz="28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Calibri"/>
                <a:cs typeface="Calibri"/>
              </a:rPr>
              <a:t>to </a:t>
            </a:r>
            <a:r>
              <a:rPr sz="4200" spc="-30" baseline="1984" dirty="0">
                <a:solidFill>
                  <a:srgbClr val="0000FF"/>
                </a:solidFill>
                <a:latin typeface="Calibri"/>
                <a:cs typeface="Calibri"/>
              </a:rPr>
              <a:t>phase,</a:t>
            </a:r>
            <a:r>
              <a:rPr sz="4200" spc="-195" baseline="198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4200" baseline="1984" dirty="0">
                <a:solidFill>
                  <a:srgbClr val="0000FF"/>
                </a:solidFill>
                <a:latin typeface="Calibri"/>
                <a:cs typeface="Calibri"/>
              </a:rPr>
              <a:t>with</a:t>
            </a:r>
            <a:r>
              <a:rPr sz="4200" spc="-157" baseline="198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4200" spc="-30" baseline="1984" dirty="0">
                <a:solidFill>
                  <a:srgbClr val="0000FF"/>
                </a:solidFill>
                <a:latin typeface="Calibri"/>
                <a:cs typeface="Calibri"/>
              </a:rPr>
              <a:t>discontinuity</a:t>
            </a:r>
            <a:r>
              <a:rPr sz="4200" spc="-89" baseline="198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4200" spc="-37" baseline="1984" dirty="0">
                <a:solidFill>
                  <a:srgbClr val="0000FF"/>
                </a:solidFill>
                <a:latin typeface="Calibri"/>
                <a:cs typeface="Calibri"/>
              </a:rPr>
              <a:t>at</a:t>
            </a:r>
            <a:r>
              <a:rPr sz="3525" spc="-37" baseline="4728" dirty="0">
                <a:latin typeface="Symbol"/>
                <a:cs typeface="Symbol"/>
              </a:rPr>
              <a:t></a:t>
            </a:r>
            <a:r>
              <a:rPr sz="3525" baseline="4728" dirty="0">
                <a:latin typeface="Times New Roman"/>
                <a:cs typeface="Times New Roman"/>
              </a:rPr>
              <a:t>	</a:t>
            </a:r>
            <a:r>
              <a:rPr sz="3300" spc="-75" baseline="1262" dirty="0">
                <a:latin typeface="Symbol"/>
                <a:cs typeface="Symbol"/>
              </a:rPr>
              <a:t></a:t>
            </a:r>
            <a:r>
              <a:rPr sz="3300" baseline="1262" dirty="0">
                <a:latin typeface="Times New Roman"/>
                <a:cs typeface="Times New Roman"/>
              </a:rPr>
              <a:t>	0</a:t>
            </a:r>
            <a:r>
              <a:rPr sz="3300" spc="240" baseline="1262" dirty="0"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0000FF"/>
                </a:solidFill>
                <a:latin typeface="Calibri"/>
                <a:cs typeface="Calibri"/>
              </a:rPr>
              <a:t>]</a:t>
            </a:r>
            <a:endParaRPr sz="2800">
              <a:latin typeface="Calibri"/>
              <a:cs typeface="Calibri"/>
            </a:endParaRPr>
          </a:p>
          <a:p>
            <a:pPr marL="398780" indent="-34734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98780" algn="l"/>
              </a:tabLst>
            </a:pP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III)</a:t>
            </a:r>
            <a:r>
              <a:rPr sz="2800" spc="-9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For</a:t>
            </a:r>
            <a:r>
              <a:rPr sz="2800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z="28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odd</a:t>
            </a:r>
            <a:r>
              <a:rPr sz="2800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with</a:t>
            </a:r>
            <a:r>
              <a:rPr sz="2800" spc="-8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+ve</a:t>
            </a:r>
            <a:r>
              <a:rPr sz="2800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Calibri"/>
                <a:cs typeface="Calibri"/>
              </a:rPr>
              <a:t>sign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72307" y="4554220"/>
            <a:ext cx="544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Symbol"/>
                <a:cs typeface="Symbol"/>
              </a:rPr>
              <a:t></a:t>
            </a:r>
            <a:r>
              <a:rPr sz="1100" spc="195" dirty="0">
                <a:latin typeface="Times New Roman"/>
                <a:cs typeface="Times New Roman"/>
              </a:rPr>
              <a:t>  </a:t>
            </a:r>
            <a:r>
              <a:rPr sz="1100" i="1" dirty="0">
                <a:latin typeface="Times New Roman"/>
                <a:cs typeface="Times New Roman"/>
              </a:rPr>
              <a:t>j</a:t>
            </a:r>
            <a:r>
              <a:rPr sz="1100" i="1" spc="-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</a:t>
            </a:r>
            <a:r>
              <a:rPr sz="1200" spc="335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74288" y="4550409"/>
            <a:ext cx="70866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50" baseline="-7575" dirty="0">
                <a:latin typeface="Symbol"/>
                <a:cs typeface="Symbol"/>
              </a:rPr>
              <a:t></a:t>
            </a:r>
            <a:r>
              <a:rPr sz="1650" spc="517" baseline="-757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150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650" spc="-75" baseline="-5050" dirty="0">
                <a:latin typeface="Symbol"/>
                <a:cs typeface="Symbol"/>
              </a:rPr>
              <a:t></a:t>
            </a:r>
            <a:endParaRPr sz="1650" baseline="-50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60873" y="4501642"/>
            <a:ext cx="72072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1475" algn="l"/>
              </a:tabLst>
            </a:pPr>
            <a:r>
              <a:rPr sz="1650" i="1" spc="-50" dirty="0">
                <a:latin typeface="Times New Roman"/>
                <a:cs typeface="Times New Roman"/>
              </a:rPr>
              <a:t>N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49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4110" y="4802885"/>
            <a:ext cx="5632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1470" algn="l"/>
              </a:tabLst>
            </a:pPr>
            <a:r>
              <a:rPr sz="1650" i="1" spc="-50" dirty="0">
                <a:latin typeface="Times New Roman"/>
                <a:cs typeface="Times New Roman"/>
              </a:rPr>
              <a:t>H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dirty="0">
                <a:latin typeface="Times New Roman"/>
                <a:cs typeface="Times New Roman"/>
              </a:rPr>
              <a:t>(</a:t>
            </a:r>
            <a:r>
              <a:rPr sz="1650" spc="10" dirty="0">
                <a:latin typeface="Times New Roman"/>
                <a:cs typeface="Times New Roman"/>
              </a:rPr>
              <a:t> </a:t>
            </a:r>
            <a:r>
              <a:rPr sz="1650" i="1" spc="-50" dirty="0">
                <a:latin typeface="Times New Roman"/>
                <a:cs typeface="Times New Roman"/>
              </a:rPr>
              <a:t>e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23211" y="4850129"/>
            <a:ext cx="354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latin typeface="Times New Roman"/>
                <a:cs typeface="Times New Roman"/>
              </a:rPr>
              <a:t>j</a:t>
            </a:r>
            <a:r>
              <a:rPr sz="1100" i="1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</a:t>
            </a:r>
            <a:r>
              <a:rPr sz="1200" spc="335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86761" y="4907279"/>
            <a:ext cx="62103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979" algn="l"/>
                <a:tab pos="514350" algn="l"/>
              </a:tabLst>
            </a:pPr>
            <a:r>
              <a:rPr sz="1650" spc="-50" dirty="0">
                <a:latin typeface="Times New Roman"/>
                <a:cs typeface="Times New Roman"/>
              </a:rPr>
              <a:t>)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Symbol"/>
                <a:cs typeface="Symbol"/>
              </a:rPr>
              <a:t>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i="1" spc="-50" dirty="0">
                <a:latin typeface="Times New Roman"/>
                <a:cs typeface="Times New Roman"/>
              </a:rPr>
              <a:t>e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84447" y="4740402"/>
            <a:ext cx="230632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13410" algn="l"/>
                <a:tab pos="2186940" algn="l"/>
              </a:tabLst>
            </a:pPr>
            <a:r>
              <a:rPr sz="1650" baseline="-7575" dirty="0">
                <a:latin typeface="Symbol"/>
                <a:cs typeface="Symbol"/>
              </a:rPr>
              <a:t></a:t>
            </a:r>
            <a:r>
              <a:rPr sz="1650" baseline="12626" dirty="0">
                <a:latin typeface="Symbol"/>
                <a:cs typeface="Symbol"/>
              </a:rPr>
              <a:t></a:t>
            </a:r>
            <a:r>
              <a:rPr sz="1650" spc="135" baseline="12626" dirty="0">
                <a:latin typeface="Times New Roman"/>
                <a:cs typeface="Times New Roman"/>
              </a:rPr>
              <a:t> </a:t>
            </a:r>
            <a:r>
              <a:rPr sz="1100" strike="sngStrike" spc="229" dirty="0">
                <a:latin typeface="Times New Roman"/>
                <a:cs typeface="Times New Roman"/>
              </a:rPr>
              <a:t>  </a:t>
            </a:r>
            <a:r>
              <a:rPr sz="1100" strike="sngStrike" spc="-50" dirty="0">
                <a:latin typeface="Times New Roman"/>
                <a:cs typeface="Times New Roman"/>
              </a:rPr>
              <a:t>2</a:t>
            </a:r>
            <a:r>
              <a:rPr sz="1100" strike="sngStrike" dirty="0">
                <a:latin typeface="Times New Roman"/>
                <a:cs typeface="Times New Roman"/>
              </a:rPr>
              <a:t>	</a:t>
            </a:r>
            <a:r>
              <a:rPr sz="1100" strike="noStrike" spc="-130" dirty="0">
                <a:latin typeface="Times New Roman"/>
                <a:cs typeface="Times New Roman"/>
              </a:rPr>
              <a:t> </a:t>
            </a:r>
            <a:r>
              <a:rPr sz="1650" strike="noStrike" baseline="12626" dirty="0">
                <a:latin typeface="Symbol"/>
                <a:cs typeface="Symbol"/>
              </a:rPr>
              <a:t></a:t>
            </a:r>
            <a:r>
              <a:rPr sz="1650" strike="noStrike" baseline="-7575" dirty="0">
                <a:latin typeface="Symbol"/>
                <a:cs typeface="Symbol"/>
              </a:rPr>
              <a:t></a:t>
            </a:r>
            <a:r>
              <a:rPr sz="1650" strike="noStrike" spc="382" baseline="-7575" dirty="0">
                <a:latin typeface="Times New Roman"/>
                <a:cs typeface="Times New Roman"/>
              </a:rPr>
              <a:t> </a:t>
            </a:r>
            <a:r>
              <a:rPr sz="2475" strike="noStrike" baseline="5050" dirty="0">
                <a:latin typeface="Symbol"/>
                <a:cs typeface="Symbol"/>
              </a:rPr>
              <a:t></a:t>
            </a:r>
            <a:r>
              <a:rPr sz="2475" strike="noStrike" spc="345" baseline="5050" dirty="0">
                <a:latin typeface="Times New Roman"/>
                <a:cs typeface="Times New Roman"/>
              </a:rPr>
              <a:t> </a:t>
            </a:r>
            <a:r>
              <a:rPr sz="2475" i="1" strike="noStrike" baseline="-25252" dirty="0">
                <a:latin typeface="Times New Roman"/>
                <a:cs typeface="Times New Roman"/>
              </a:rPr>
              <a:t>h</a:t>
            </a:r>
            <a:r>
              <a:rPr sz="2475" i="1" strike="noStrike" spc="330" baseline="-25252" dirty="0">
                <a:latin typeface="Times New Roman"/>
                <a:cs typeface="Times New Roman"/>
              </a:rPr>
              <a:t> </a:t>
            </a:r>
            <a:r>
              <a:rPr sz="2475" strike="noStrike" baseline="3367" dirty="0">
                <a:latin typeface="Symbol"/>
                <a:cs typeface="Symbol"/>
              </a:rPr>
              <a:t></a:t>
            </a:r>
            <a:r>
              <a:rPr sz="2475" strike="noStrike" spc="-270" baseline="3367" dirty="0">
                <a:latin typeface="Times New Roman"/>
                <a:cs typeface="Times New Roman"/>
              </a:rPr>
              <a:t> </a:t>
            </a:r>
            <a:r>
              <a:rPr sz="2475" u="sng" strike="noStrike" baseline="336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75" strike="noStrike" spc="-75" baseline="3367" dirty="0">
                <a:latin typeface="Symbol"/>
                <a:cs typeface="Symbol"/>
              </a:rPr>
              <a:t></a:t>
            </a:r>
            <a:endParaRPr sz="2475" baseline="3367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7115" y="4975859"/>
            <a:ext cx="489584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5605" algn="l"/>
              </a:tabLst>
            </a:pPr>
            <a:r>
              <a:rPr sz="1650" spc="-50" dirty="0">
                <a:latin typeface="Symbol"/>
                <a:cs typeface="Symbol"/>
              </a:rPr>
              <a:t>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2475" spc="-75" baseline="1683" dirty="0">
                <a:latin typeface="Symbol"/>
                <a:cs typeface="Symbol"/>
              </a:rPr>
              <a:t></a:t>
            </a:r>
            <a:endParaRPr sz="2475" baseline="1683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57115" y="5217414"/>
            <a:ext cx="489584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5605" algn="l"/>
              </a:tabLst>
            </a:pPr>
            <a:r>
              <a:rPr sz="1650" spc="-50" dirty="0">
                <a:latin typeface="Symbol"/>
                <a:cs typeface="Symbol"/>
              </a:rPr>
              <a:t>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2475" spc="-75" baseline="1683" dirty="0">
                <a:latin typeface="Symbol"/>
                <a:cs typeface="Symbol"/>
              </a:rPr>
              <a:t></a:t>
            </a:r>
            <a:endParaRPr sz="2475" baseline="1683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59703" y="4973573"/>
            <a:ext cx="10604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39"/>
              </a:lnSpc>
              <a:spcBef>
                <a:spcPts val="100"/>
              </a:spcBef>
            </a:pPr>
            <a:r>
              <a:rPr sz="1650" spc="-50" dirty="0">
                <a:latin typeface="Symbol"/>
                <a:cs typeface="Symbol"/>
              </a:rPr>
              <a:t></a:t>
            </a:r>
            <a:endParaRPr sz="1650">
              <a:latin typeface="Symbol"/>
              <a:cs typeface="Symbol"/>
            </a:endParaRPr>
          </a:p>
          <a:p>
            <a:pPr marL="12700">
              <a:lnSpc>
                <a:spcPts val="1939"/>
              </a:lnSpc>
            </a:pPr>
            <a:r>
              <a:rPr sz="1650" spc="-50" dirty="0">
                <a:latin typeface="Symbol"/>
                <a:cs typeface="Symbol"/>
              </a:rPr>
              <a:t>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35194" y="5193029"/>
            <a:ext cx="13017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90061" y="5606796"/>
            <a:ext cx="714375" cy="804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 algn="ctr">
              <a:lnSpc>
                <a:spcPct val="100000"/>
              </a:lnSpc>
              <a:spcBef>
                <a:spcPts val="100"/>
              </a:spcBef>
            </a:pPr>
            <a:r>
              <a:rPr sz="10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1050" i="1" u="sng" spc="1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05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</a:t>
            </a:r>
            <a:r>
              <a:rPr sz="1050" u="sng" spc="20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endParaRPr sz="1050">
              <a:latin typeface="Times New Roman"/>
              <a:cs typeface="Times New Roman"/>
            </a:endParaRPr>
          </a:p>
          <a:p>
            <a:pPr marL="286385" algn="ctr">
              <a:lnSpc>
                <a:spcPct val="100000"/>
              </a:lnSpc>
              <a:spcBef>
                <a:spcPts val="10"/>
              </a:spcBef>
            </a:pPr>
            <a:r>
              <a:rPr sz="1050" spc="-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390525" algn="l"/>
              </a:tabLst>
            </a:pPr>
            <a:r>
              <a:rPr sz="2325" spc="-75" baseline="1792" dirty="0">
                <a:latin typeface="Symbol"/>
                <a:cs typeface="Symbol"/>
              </a:rPr>
              <a:t>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</a:t>
            </a:r>
            <a:endParaRPr sz="1550">
              <a:latin typeface="Symbol"/>
              <a:cs typeface="Symbol"/>
            </a:endParaRPr>
          </a:p>
          <a:p>
            <a:pPr marL="275590" algn="ctr">
              <a:lnSpc>
                <a:spcPct val="100000"/>
              </a:lnSpc>
              <a:spcBef>
                <a:spcPts val="114"/>
              </a:spcBef>
            </a:pPr>
            <a:r>
              <a:rPr sz="1050" i="1" dirty="0">
                <a:latin typeface="Times New Roman"/>
                <a:cs typeface="Times New Roman"/>
              </a:rPr>
              <a:t>n</a:t>
            </a:r>
            <a:r>
              <a:rPr sz="1050" i="1" spc="229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spc="210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21397" y="5719064"/>
            <a:ext cx="97790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325" baseline="3584" dirty="0">
                <a:latin typeface="Symbol"/>
                <a:cs typeface="Symbol"/>
              </a:rPr>
              <a:t></a:t>
            </a:r>
            <a:r>
              <a:rPr sz="2325" spc="89" baseline="3584" dirty="0">
                <a:latin typeface="Times New Roman"/>
                <a:cs typeface="Times New Roman"/>
              </a:rPr>
              <a:t>  </a:t>
            </a:r>
            <a:r>
              <a:rPr sz="2325" baseline="3584" dirty="0">
                <a:latin typeface="Times New Roman"/>
                <a:cs typeface="Times New Roman"/>
              </a:rPr>
              <a:t>1</a:t>
            </a:r>
            <a:r>
              <a:rPr sz="2325" spc="547" baseline="358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</a:t>
            </a:r>
            <a:r>
              <a:rPr sz="1550" spc="155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Symbol"/>
                <a:cs typeface="Symbol"/>
              </a:rPr>
              <a:t></a:t>
            </a:r>
            <a:r>
              <a:rPr sz="2325" spc="337" baseline="1792" dirty="0">
                <a:latin typeface="Times New Roman"/>
                <a:cs typeface="Times New Roman"/>
              </a:rPr>
              <a:t> </a:t>
            </a:r>
            <a:r>
              <a:rPr sz="2325" spc="-37" baseline="17921" dirty="0">
                <a:latin typeface="Symbol"/>
                <a:cs typeface="Symbol"/>
              </a:rPr>
              <a:t></a:t>
            </a:r>
            <a:r>
              <a:rPr sz="2325" spc="-37" baseline="3584" dirty="0">
                <a:latin typeface="Symbol"/>
                <a:cs typeface="Symbol"/>
              </a:rPr>
              <a:t></a:t>
            </a:r>
            <a:endParaRPr sz="2325" baseline="3584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54903" y="5731255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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72885" y="5737352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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01385" y="5996177"/>
            <a:ext cx="1155065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008380" algn="l"/>
              </a:tabLst>
            </a:pPr>
            <a:r>
              <a:rPr sz="2325" baseline="-23297" dirty="0">
                <a:latin typeface="Symbol"/>
                <a:cs typeface="Symbol"/>
              </a:rPr>
              <a:t></a:t>
            </a:r>
            <a:r>
              <a:rPr sz="1700" dirty="0">
                <a:latin typeface="Symbol"/>
                <a:cs typeface="Symbol"/>
              </a:rPr>
              <a:t></a:t>
            </a:r>
            <a:r>
              <a:rPr sz="1700" spc="8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T</a:t>
            </a:r>
            <a:r>
              <a:rPr sz="1550" i="1" spc="90" dirty="0">
                <a:latin typeface="Times New Roman"/>
                <a:cs typeface="Times New Roman"/>
              </a:rPr>
              <a:t>  </a:t>
            </a:r>
            <a:r>
              <a:rPr sz="2325" baseline="-3584" dirty="0">
                <a:latin typeface="Symbol"/>
                <a:cs typeface="Symbol"/>
              </a:rPr>
              <a:t></a:t>
            </a:r>
            <a:r>
              <a:rPr sz="2325" spc="97" baseline="-3584" dirty="0">
                <a:latin typeface="Times New Roman"/>
                <a:cs typeface="Times New Roman"/>
              </a:rPr>
              <a:t>  </a:t>
            </a:r>
            <a:r>
              <a:rPr sz="1550" i="1" spc="-50" dirty="0">
                <a:latin typeface="Times New Roman"/>
                <a:cs typeface="Times New Roman"/>
              </a:rPr>
              <a:t>n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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02628" y="5700014"/>
            <a:ext cx="1568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0" dirty="0">
                <a:latin typeface="Times New Roman"/>
                <a:cs typeface="Times New Roman"/>
              </a:rPr>
              <a:t>N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08373" y="5943853"/>
            <a:ext cx="13068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325" baseline="-21505" dirty="0">
                <a:latin typeface="Times New Roman"/>
                <a:cs typeface="Times New Roman"/>
              </a:rPr>
              <a:t>2</a:t>
            </a:r>
            <a:r>
              <a:rPr sz="2325" spc="427" baseline="-2150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h</a:t>
            </a:r>
            <a:r>
              <a:rPr sz="1550" i="1" spc="25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9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285" dirty="0">
                <a:latin typeface="Times New Roman"/>
                <a:cs typeface="Times New Roman"/>
              </a:rPr>
              <a:t> </a:t>
            </a:r>
            <a:r>
              <a:rPr sz="1550" spc="75" dirty="0">
                <a:latin typeface="Times New Roman"/>
                <a:cs typeface="Times New Roman"/>
              </a:rPr>
              <a:t>).</a:t>
            </a:r>
            <a:r>
              <a:rPr sz="1550" spc="40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c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o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s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36180" y="6011671"/>
            <a:ext cx="4718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325" baseline="1792" dirty="0">
                <a:latin typeface="Symbol"/>
                <a:cs typeface="Symbol"/>
              </a:rPr>
              <a:t></a:t>
            </a:r>
            <a:r>
              <a:rPr sz="2325" spc="195" baseline="1792" dirty="0">
                <a:latin typeface="Times New Roman"/>
                <a:cs typeface="Times New Roman"/>
              </a:rPr>
              <a:t> </a:t>
            </a:r>
            <a:r>
              <a:rPr sz="2325" baseline="-14336" dirty="0">
                <a:latin typeface="Symbol"/>
                <a:cs typeface="Symbol"/>
              </a:rPr>
              <a:t></a:t>
            </a:r>
            <a:r>
              <a:rPr sz="2325" spc="345" baseline="-14336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058659" y="6251955"/>
            <a:ext cx="1238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33131" y="6277102"/>
            <a:ext cx="47752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325" baseline="1792" dirty="0">
                <a:latin typeface="Symbol"/>
                <a:cs typeface="Symbol"/>
              </a:rPr>
              <a:t></a:t>
            </a:r>
            <a:r>
              <a:rPr sz="2325" spc="262" baseline="1792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</a:t>
            </a:r>
            <a:r>
              <a:rPr sz="1550" spc="229" dirty="0">
                <a:latin typeface="Times New Roman"/>
                <a:cs typeface="Times New Roman"/>
              </a:rPr>
              <a:t> </a:t>
            </a:r>
            <a:r>
              <a:rPr sz="2325" spc="-89" baseline="-14336" dirty="0">
                <a:latin typeface="Symbol"/>
                <a:cs typeface="Symbol"/>
              </a:rPr>
              <a:t></a:t>
            </a:r>
            <a:endParaRPr sz="2325" baseline="-14336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863840" y="6463029"/>
            <a:ext cx="12255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</a:t>
            </a:r>
            <a:endParaRPr sz="1550">
              <a:latin typeface="Symbol"/>
              <a:cs typeface="Symbo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057144" y="915161"/>
            <a:ext cx="4526280" cy="574675"/>
            <a:chOff x="3057144" y="915161"/>
            <a:chExt cx="4526280" cy="574675"/>
          </a:xfrm>
        </p:grpSpPr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1246" y="915161"/>
              <a:ext cx="4422648" cy="56235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7144" y="1364741"/>
              <a:ext cx="4526280" cy="124967"/>
            </a:xfrm>
            <a:prstGeom prst="rect">
              <a:avLst/>
            </a:prstGeom>
          </p:spPr>
        </p:pic>
      </p:grp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060954" y="718565"/>
            <a:ext cx="44323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FIR:</a:t>
            </a:r>
            <a:r>
              <a:rPr u="sng" spc="-204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Linear</a:t>
            </a:r>
            <a:r>
              <a:rPr u="sng" spc="-204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phase</a:t>
            </a:r>
          </a:p>
        </p:txBody>
      </p:sp>
      <p:sp>
        <p:nvSpPr>
          <p:cNvPr id="51" name="object 51"/>
          <p:cNvSpPr/>
          <p:nvPr/>
        </p:nvSpPr>
        <p:spPr>
          <a:xfrm>
            <a:off x="6785609" y="6131814"/>
            <a:ext cx="740410" cy="0"/>
          </a:xfrm>
          <a:custGeom>
            <a:avLst/>
            <a:gdLst/>
            <a:ahLst/>
            <a:cxnLst/>
            <a:rect l="l" t="t" r="r" b="b"/>
            <a:pathLst>
              <a:path w="740409">
                <a:moveTo>
                  <a:pt x="0" y="0"/>
                </a:moveTo>
                <a:lnTo>
                  <a:pt x="73990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3646" y="938783"/>
            <a:ext cx="4114800" cy="557530"/>
            <a:chOff x="3263646" y="938783"/>
            <a:chExt cx="4114800" cy="55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6506" y="938783"/>
              <a:ext cx="4053078" cy="5570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3646" y="1380743"/>
              <a:ext cx="4114800" cy="11277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68726" y="736092"/>
            <a:ext cx="40239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FIR:</a:t>
            </a:r>
            <a:r>
              <a:rPr spc="-225" dirty="0"/>
              <a:t> </a:t>
            </a:r>
            <a:r>
              <a:rPr dirty="0"/>
              <a:t>Linear</a:t>
            </a:r>
            <a:r>
              <a:rPr spc="-210" dirty="0"/>
              <a:t> </a:t>
            </a:r>
            <a:r>
              <a:rPr spc="-10" dirty="0"/>
              <a:t>phase</a:t>
            </a:r>
          </a:p>
        </p:txBody>
      </p:sp>
      <p:sp>
        <p:nvSpPr>
          <p:cNvPr id="6" name="object 6"/>
          <p:cNvSpPr/>
          <p:nvPr/>
        </p:nvSpPr>
        <p:spPr>
          <a:xfrm>
            <a:off x="4294251" y="5356478"/>
            <a:ext cx="774700" cy="0"/>
          </a:xfrm>
          <a:custGeom>
            <a:avLst/>
            <a:gdLst/>
            <a:ahLst/>
            <a:cxnLst/>
            <a:rect l="l" t="t" r="r" b="b"/>
            <a:pathLst>
              <a:path w="774700">
                <a:moveTo>
                  <a:pt x="0" y="0"/>
                </a:moveTo>
                <a:lnTo>
                  <a:pt x="774192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36238" y="2779775"/>
            <a:ext cx="14478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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4400" y="1827275"/>
            <a:ext cx="40328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IV)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While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2800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800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–ve</a:t>
            </a:r>
            <a:r>
              <a:rPr sz="28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Times New Roman"/>
                <a:cs typeface="Times New Roman"/>
              </a:rPr>
              <a:t>sign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74278" y="2553969"/>
            <a:ext cx="14478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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43755" y="2723375"/>
            <a:ext cx="411480" cy="8890"/>
          </a:xfrm>
          <a:custGeom>
            <a:avLst/>
            <a:gdLst/>
            <a:ahLst/>
            <a:cxnLst/>
            <a:rect l="l" t="t" r="r" b="b"/>
            <a:pathLst>
              <a:path w="411479" h="8889">
                <a:moveTo>
                  <a:pt x="411479" y="0"/>
                </a:moveTo>
                <a:lnTo>
                  <a:pt x="0" y="0"/>
                </a:lnTo>
                <a:lnTo>
                  <a:pt x="0" y="8775"/>
                </a:lnTo>
                <a:lnTo>
                  <a:pt x="411479" y="8775"/>
                </a:lnTo>
                <a:lnTo>
                  <a:pt x="411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27883" y="2554732"/>
            <a:ext cx="52832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latin typeface="Symbol"/>
                <a:cs typeface="Symbol"/>
              </a:rPr>
              <a:t></a:t>
            </a:r>
            <a:r>
              <a:rPr sz="1250" spc="465" dirty="0">
                <a:latin typeface="Times New Roman"/>
                <a:cs typeface="Times New Roman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j</a:t>
            </a:r>
            <a:r>
              <a:rPr sz="1350" dirty="0">
                <a:latin typeface="Symbol"/>
                <a:cs typeface="Symbol"/>
              </a:rPr>
              <a:t></a:t>
            </a:r>
            <a:r>
              <a:rPr sz="1350" spc="170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8036" y="2624835"/>
            <a:ext cx="32829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i="1" dirty="0">
                <a:latin typeface="Times New Roman"/>
                <a:cs typeface="Times New Roman"/>
              </a:rPr>
              <a:t>j</a:t>
            </a:r>
            <a:r>
              <a:rPr sz="1350" dirty="0">
                <a:latin typeface="Symbol"/>
                <a:cs typeface="Symbol"/>
              </a:rPr>
              <a:t></a:t>
            </a:r>
            <a:r>
              <a:rPr sz="1350" spc="65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063" y="2699766"/>
            <a:ext cx="142811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8770" algn="l"/>
                <a:tab pos="1087755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H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spc="-10" dirty="0">
                <a:latin typeface="Times New Roman"/>
                <a:cs typeface="Times New Roman"/>
              </a:rPr>
              <a:t>(</a:t>
            </a:r>
            <a:r>
              <a:rPr sz="1900" spc="-155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e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2850" baseline="1461" dirty="0">
                <a:latin typeface="Times New Roman"/>
                <a:cs typeface="Times New Roman"/>
              </a:rPr>
              <a:t>)</a:t>
            </a:r>
            <a:r>
              <a:rPr sz="2850" spc="615" baseline="1461" dirty="0">
                <a:latin typeface="Times New Roman"/>
                <a:cs typeface="Times New Roman"/>
              </a:rPr>
              <a:t> </a:t>
            </a:r>
            <a:r>
              <a:rPr sz="2850" spc="-75" baseline="1461" dirty="0">
                <a:latin typeface="Symbol"/>
                <a:cs typeface="Symbol"/>
              </a:rPr>
              <a:t></a:t>
            </a:r>
            <a:endParaRPr sz="2850" baseline="1461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23005" y="2671318"/>
            <a:ext cx="8636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latin typeface="Symbol"/>
                <a:cs typeface="Symbol"/>
              </a:rPr>
              <a:t>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94278" y="2720086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97860" y="2445511"/>
            <a:ext cx="139509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875" baseline="-11111" dirty="0">
                <a:latin typeface="Symbol"/>
                <a:cs typeface="Symbol"/>
              </a:rPr>
              <a:t></a:t>
            </a:r>
            <a:r>
              <a:rPr sz="1875" spc="254" baseline="-11111" dirty="0">
                <a:latin typeface="Times New Roman"/>
                <a:cs typeface="Times New Roman"/>
              </a:rPr>
              <a:t> </a:t>
            </a:r>
            <a:r>
              <a:rPr sz="1875" i="1" baseline="-6666" dirty="0">
                <a:latin typeface="Times New Roman"/>
                <a:cs typeface="Times New Roman"/>
              </a:rPr>
              <a:t>N</a:t>
            </a:r>
            <a:r>
              <a:rPr sz="1875" i="1" spc="682" baseline="-6666" dirty="0">
                <a:latin typeface="Times New Roman"/>
                <a:cs typeface="Times New Roman"/>
              </a:rPr>
              <a:t> </a:t>
            </a:r>
            <a:r>
              <a:rPr sz="1875" baseline="-4444" dirty="0">
                <a:latin typeface="Symbol"/>
                <a:cs typeface="Symbol"/>
              </a:rPr>
              <a:t></a:t>
            </a:r>
            <a:r>
              <a:rPr sz="1875" baseline="-4444" dirty="0">
                <a:latin typeface="Times New Roman"/>
                <a:cs typeface="Times New Roman"/>
              </a:rPr>
              <a:t>1</a:t>
            </a:r>
            <a:r>
              <a:rPr sz="1875" spc="157" baseline="-4444" dirty="0">
                <a:latin typeface="Times New Roman"/>
                <a:cs typeface="Times New Roman"/>
              </a:rPr>
              <a:t> </a:t>
            </a:r>
            <a:r>
              <a:rPr sz="1875" baseline="-8888" dirty="0">
                <a:latin typeface="Symbol"/>
                <a:cs typeface="Symbol"/>
              </a:rPr>
              <a:t></a:t>
            </a:r>
            <a:r>
              <a:rPr sz="1875" spc="532" baseline="-8888" dirty="0">
                <a:latin typeface="Times New Roman"/>
                <a:cs typeface="Times New Roman"/>
              </a:rPr>
              <a:t> </a:t>
            </a:r>
            <a:r>
              <a:rPr sz="2850" baseline="-20467" dirty="0">
                <a:latin typeface="Symbol"/>
                <a:cs typeface="Symbol"/>
              </a:rPr>
              <a:t></a:t>
            </a:r>
            <a:r>
              <a:rPr sz="2850" spc="202" baseline="-20467" dirty="0">
                <a:latin typeface="Times New Roman"/>
                <a:cs typeface="Times New Roman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N</a:t>
            </a:r>
            <a:r>
              <a:rPr sz="1250" i="1" spc="105" dirty="0">
                <a:latin typeface="Times New Roman"/>
                <a:cs typeface="Times New Roman"/>
              </a:rPr>
              <a:t> </a:t>
            </a:r>
            <a:r>
              <a:rPr sz="1875" spc="-142" baseline="-13333" dirty="0">
                <a:latin typeface="Times New Roman"/>
                <a:cs typeface="Times New Roman"/>
              </a:rPr>
              <a:t>2</a:t>
            </a:r>
            <a:r>
              <a:rPr sz="1250" spc="-95" dirty="0">
                <a:latin typeface="Symbol"/>
                <a:cs typeface="Symbol"/>
              </a:rPr>
              <a:t></a:t>
            </a:r>
            <a:r>
              <a:rPr sz="1250" spc="-180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38700" y="2717292"/>
            <a:ext cx="118364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j</a:t>
            </a:r>
            <a:r>
              <a:rPr sz="1900" i="1" spc="-2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.</a:t>
            </a:r>
            <a:r>
              <a:rPr sz="1900" i="1" dirty="0">
                <a:latin typeface="Times New Roman"/>
                <a:cs typeface="Times New Roman"/>
              </a:rPr>
              <a:t>h</a:t>
            </a:r>
            <a:r>
              <a:rPr sz="1900" i="1" spc="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8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).</a:t>
            </a:r>
            <a:r>
              <a:rPr sz="1900" spc="14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Times New Roman"/>
                <a:cs typeface="Times New Roman"/>
              </a:rPr>
              <a:t>sin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19161" y="2678175"/>
            <a:ext cx="120777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3695" algn="l"/>
              </a:tabLst>
            </a:pPr>
            <a:r>
              <a:rPr sz="2850" i="1" spc="-75" baseline="1461" dirty="0">
                <a:latin typeface="Times New Roman"/>
                <a:cs typeface="Times New Roman"/>
              </a:rPr>
              <a:t>N</a:t>
            </a:r>
            <a:r>
              <a:rPr sz="2850" i="1" baseline="1461" dirty="0">
                <a:latin typeface="Times New Roman"/>
                <a:cs typeface="Times New Roman"/>
              </a:rPr>
              <a:t>	</a:t>
            </a:r>
            <a:r>
              <a:rPr sz="2850" baseline="1461" dirty="0">
                <a:latin typeface="Symbol"/>
                <a:cs typeface="Symbol"/>
              </a:rPr>
              <a:t></a:t>
            </a:r>
            <a:r>
              <a:rPr sz="2850" spc="330" baseline="1461" dirty="0">
                <a:latin typeface="Times New Roman"/>
                <a:cs typeface="Times New Roman"/>
              </a:rPr>
              <a:t> </a:t>
            </a:r>
            <a:r>
              <a:rPr sz="2850" baseline="1461" dirty="0">
                <a:latin typeface="Times New Roman"/>
                <a:cs typeface="Times New Roman"/>
              </a:rPr>
              <a:t>1</a:t>
            </a:r>
            <a:r>
              <a:rPr sz="2850" spc="150" baseline="1461" dirty="0">
                <a:latin typeface="Times New Roman"/>
                <a:cs typeface="Times New Roman"/>
              </a:rPr>
              <a:t> </a:t>
            </a:r>
            <a:r>
              <a:rPr sz="2850" baseline="-2923" dirty="0">
                <a:latin typeface="Symbol"/>
                <a:cs typeface="Symbol"/>
              </a:rPr>
              <a:t></a:t>
            </a:r>
            <a:r>
              <a:rPr sz="2850" spc="-97" baseline="-2923" dirty="0">
                <a:latin typeface="Times New Roman"/>
                <a:cs typeface="Times New Roman"/>
              </a:rPr>
              <a:t> </a:t>
            </a:r>
            <a:r>
              <a:rPr sz="2850" baseline="-2923" dirty="0">
                <a:latin typeface="Symbol"/>
                <a:cs typeface="Symbol"/>
              </a:rPr>
              <a:t></a:t>
            </a:r>
            <a:r>
              <a:rPr sz="2850" spc="89" baseline="-2923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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51354" y="2903219"/>
            <a:ext cx="13271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spc="-50" dirty="0">
                <a:latin typeface="Times New Roman"/>
                <a:cs typeface="Times New Roman"/>
              </a:rPr>
              <a:t>e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85715" y="2897124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46618" y="2961893"/>
            <a:ext cx="49847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baseline="1461" dirty="0">
                <a:latin typeface="Symbol"/>
                <a:cs typeface="Symbol"/>
              </a:rPr>
              <a:t></a:t>
            </a:r>
            <a:r>
              <a:rPr sz="2850" spc="-97" baseline="1461" dirty="0">
                <a:latin typeface="Times New Roman"/>
                <a:cs typeface="Times New Roman"/>
              </a:rPr>
              <a:t> </a:t>
            </a:r>
            <a:r>
              <a:rPr sz="2850" baseline="-16081" dirty="0">
                <a:latin typeface="Symbol"/>
                <a:cs typeface="Symbol"/>
              </a:rPr>
              <a:t></a:t>
            </a:r>
            <a:r>
              <a:rPr sz="2850" spc="52" baseline="-16081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07535" y="2893313"/>
            <a:ext cx="643890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90"/>
              </a:lnSpc>
              <a:spcBef>
                <a:spcPts val="100"/>
              </a:spcBef>
              <a:tabLst>
                <a:tab pos="324485" algn="l"/>
              </a:tabLst>
            </a:pPr>
            <a:r>
              <a:rPr sz="2850" spc="-75" baseline="-4385" dirty="0">
                <a:latin typeface="Symbol"/>
                <a:cs typeface="Symbol"/>
              </a:rPr>
              <a:t></a:t>
            </a:r>
            <a:r>
              <a:rPr sz="2850" baseline="-4385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</a:t>
            </a:r>
            <a:endParaRPr sz="1900">
              <a:latin typeface="Symbol"/>
              <a:cs typeface="Symbol"/>
            </a:endParaRPr>
          </a:p>
          <a:p>
            <a:pPr marL="43815">
              <a:lnSpc>
                <a:spcPts val="2190"/>
              </a:lnSpc>
            </a:pPr>
            <a:r>
              <a:rPr sz="2850" spc="-330" baseline="-16081" dirty="0">
                <a:latin typeface="Symbol"/>
                <a:cs typeface="Symbol"/>
              </a:rPr>
              <a:t></a:t>
            </a:r>
            <a:r>
              <a:rPr sz="2850" spc="-330" baseline="-45321" dirty="0">
                <a:latin typeface="Symbol"/>
                <a:cs typeface="Symbol"/>
              </a:rPr>
              <a:t></a:t>
            </a:r>
            <a:r>
              <a:rPr sz="2850" spc="-315" baseline="-45321" dirty="0">
                <a:latin typeface="Times New Roman"/>
                <a:cs typeface="Times New Roman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n</a:t>
            </a:r>
            <a:r>
              <a:rPr sz="1250" i="1" spc="6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Symbol"/>
                <a:cs typeface="Symbol"/>
              </a:rPr>
              <a:t>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5717" y="2651760"/>
            <a:ext cx="1273175" cy="922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25">
              <a:lnSpc>
                <a:spcPts val="2130"/>
              </a:lnSpc>
              <a:spcBef>
                <a:spcPts val="100"/>
              </a:spcBef>
              <a:tabLst>
                <a:tab pos="685165" algn="l"/>
              </a:tabLst>
            </a:pPr>
            <a:r>
              <a:rPr sz="2850" spc="-75" baseline="1461" dirty="0">
                <a:latin typeface="Symbol"/>
                <a:cs typeface="Symbol"/>
              </a:rPr>
              <a:t></a:t>
            </a:r>
            <a:r>
              <a:rPr sz="2850" baseline="1461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</a:t>
            </a:r>
            <a:endParaRPr sz="1900">
              <a:latin typeface="Symbol"/>
              <a:cs typeface="Symbol"/>
            </a:endParaRPr>
          </a:p>
          <a:p>
            <a:pPr marL="76200">
              <a:lnSpc>
                <a:spcPts val="2250"/>
              </a:lnSpc>
            </a:pPr>
            <a:r>
              <a:rPr sz="2850" spc="82" baseline="-23391" dirty="0">
                <a:latin typeface="Symbol"/>
                <a:cs typeface="Symbol"/>
              </a:rPr>
              <a:t></a:t>
            </a:r>
            <a:r>
              <a:rPr sz="2000" spc="55" dirty="0">
                <a:latin typeface="Symbol"/>
                <a:cs typeface="Symbol"/>
              </a:rPr>
              <a:t>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T</a:t>
            </a:r>
            <a:r>
              <a:rPr sz="1900" i="1" spc="355" dirty="0">
                <a:latin typeface="Times New Roman"/>
                <a:cs typeface="Times New Roman"/>
              </a:rPr>
              <a:t> </a:t>
            </a:r>
            <a:r>
              <a:rPr sz="2850" baseline="-5847" dirty="0">
                <a:latin typeface="Symbol"/>
                <a:cs typeface="Symbol"/>
              </a:rPr>
              <a:t></a:t>
            </a:r>
            <a:r>
              <a:rPr sz="2850" spc="337" baseline="-5847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445" dirty="0">
                <a:latin typeface="Times New Roman"/>
                <a:cs typeface="Times New Roman"/>
              </a:rPr>
              <a:t> </a:t>
            </a:r>
            <a:r>
              <a:rPr sz="2850" spc="-75" baseline="1461" dirty="0">
                <a:latin typeface="Symbol"/>
                <a:cs typeface="Symbol"/>
              </a:rPr>
              <a:t></a:t>
            </a:r>
            <a:endParaRPr sz="2850" baseline="1461">
              <a:latin typeface="Symbol"/>
              <a:cs typeface="Symbol"/>
            </a:endParaRPr>
          </a:p>
          <a:p>
            <a:pPr marL="76200">
              <a:lnSpc>
                <a:spcPct val="100000"/>
              </a:lnSpc>
              <a:spcBef>
                <a:spcPts val="400"/>
              </a:spcBef>
              <a:tabLst>
                <a:tab pos="694690" algn="l"/>
              </a:tabLst>
            </a:pPr>
            <a:r>
              <a:rPr sz="2850" spc="-75" baseline="1461" dirty="0">
                <a:latin typeface="Symbol"/>
                <a:cs typeface="Symbol"/>
              </a:rPr>
              <a:t></a:t>
            </a:r>
            <a:r>
              <a:rPr sz="2850" baseline="1461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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75447" y="3232404"/>
            <a:ext cx="1466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43569" y="3263646"/>
            <a:ext cx="49085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baseline="2923" dirty="0">
                <a:latin typeface="Symbol"/>
                <a:cs typeface="Symbol"/>
              </a:rPr>
              <a:t></a:t>
            </a:r>
            <a:r>
              <a:rPr sz="2850" spc="-142" baseline="2923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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2850" spc="-89" baseline="-16081" dirty="0">
                <a:latin typeface="Symbol"/>
                <a:cs typeface="Symbol"/>
              </a:rPr>
              <a:t></a:t>
            </a:r>
            <a:endParaRPr sz="2850" baseline="-16081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3638" y="3389303"/>
            <a:ext cx="7813675" cy="1410335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95"/>
              </a:spcBef>
            </a:pPr>
            <a:r>
              <a:rPr sz="1900" spc="-50" dirty="0">
                <a:latin typeface="Symbol"/>
                <a:cs typeface="Symbol"/>
              </a:rPr>
              <a:t></a:t>
            </a:r>
            <a:endParaRPr sz="1900">
              <a:latin typeface="Symbol"/>
              <a:cs typeface="Symbol"/>
            </a:endParaRPr>
          </a:p>
          <a:p>
            <a:pPr marL="360680" marR="860425" indent="-348615">
              <a:lnSpc>
                <a:spcPts val="3300"/>
              </a:lnSpc>
              <a:spcBef>
                <a:spcPts val="1330"/>
              </a:spcBef>
              <a:buChar char="•"/>
              <a:tabLst>
                <a:tab pos="360680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[Notice</a:t>
            </a:r>
            <a:r>
              <a:rPr sz="28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that</a:t>
            </a:r>
            <a:r>
              <a:rPr sz="28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antisymmetric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case</a:t>
            </a:r>
            <a:r>
              <a:rPr sz="28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28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Times New Roman"/>
                <a:cs typeface="Times New Roman"/>
              </a:rPr>
              <a:t>have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linear</a:t>
            </a:r>
            <a:r>
              <a:rPr sz="28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phase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require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90009" y="5026152"/>
            <a:ext cx="334645" cy="653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6195" algn="r">
              <a:lnSpc>
                <a:spcPts val="161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</a:t>
            </a:r>
            <a:endParaRPr sz="1500">
              <a:latin typeface="Symbol"/>
              <a:cs typeface="Symbol"/>
            </a:endParaRPr>
          </a:p>
          <a:p>
            <a:pPr marR="36195" algn="r">
              <a:lnSpc>
                <a:spcPts val="1570"/>
              </a:lnSpc>
            </a:pPr>
            <a:r>
              <a:rPr sz="1500" i="1" dirty="0">
                <a:latin typeface="Times New Roman"/>
                <a:cs typeface="Times New Roman"/>
              </a:rPr>
              <a:t>h</a:t>
            </a:r>
            <a:r>
              <a:rPr sz="1500" i="1" spc="280" dirty="0">
                <a:latin typeface="Times New Roman"/>
                <a:cs typeface="Times New Roman"/>
              </a:rPr>
              <a:t> </a:t>
            </a:r>
            <a:r>
              <a:rPr sz="2250" spc="-75" baseline="-7407" dirty="0">
                <a:latin typeface="Symbol"/>
                <a:cs typeface="Symbol"/>
              </a:rPr>
              <a:t></a:t>
            </a:r>
            <a:endParaRPr sz="2250" baseline="-7407">
              <a:latin typeface="Symbol"/>
              <a:cs typeface="Symbol"/>
            </a:endParaRPr>
          </a:p>
          <a:p>
            <a:pPr marR="30480" algn="r">
              <a:lnSpc>
                <a:spcPts val="1760"/>
              </a:lnSpc>
            </a:pPr>
            <a:r>
              <a:rPr sz="1500" spc="-50" dirty="0">
                <a:latin typeface="Symbol"/>
                <a:cs typeface="Symbol"/>
              </a:rPr>
              <a:t>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16221" y="5009388"/>
            <a:ext cx="8902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2110" algn="l"/>
                <a:tab pos="60515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N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</a:t>
            </a:r>
            <a:r>
              <a:rPr sz="1500" dirty="0">
                <a:latin typeface="Times New Roman"/>
                <a:cs typeface="Times New Roman"/>
              </a:rPr>
              <a:t>	1</a:t>
            </a:r>
            <a:r>
              <a:rPr sz="1500" spc="434" dirty="0">
                <a:latin typeface="Times New Roman"/>
                <a:cs typeface="Times New Roman"/>
              </a:rPr>
              <a:t> </a:t>
            </a:r>
            <a:r>
              <a:rPr sz="2250" spc="-75" baseline="-5555" dirty="0">
                <a:latin typeface="Symbol"/>
                <a:cs typeface="Symbol"/>
              </a:rPr>
              <a:t></a:t>
            </a:r>
            <a:endParaRPr sz="2250" baseline="-5555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03876" y="5231384"/>
            <a:ext cx="99060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85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1685"/>
              </a:lnSpc>
            </a:pP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30190" y="5212334"/>
            <a:ext cx="55308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6705" algn="l"/>
              </a:tabLst>
            </a:pP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0</a:t>
            </a:r>
            <a:r>
              <a:rPr sz="1500" spc="32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79620" y="5413502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4063" y="5883655"/>
            <a:ext cx="5782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phase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Times New Roman"/>
                <a:cs typeface="Times New Roman"/>
              </a:rPr>
              <a:t>discontinuity</a:t>
            </a:r>
            <a:r>
              <a:rPr sz="28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2800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r>
              <a:rPr sz="28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2800" spc="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even]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358896" y="2859785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43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03032" y="3075813"/>
            <a:ext cx="730885" cy="0"/>
          </a:xfrm>
          <a:custGeom>
            <a:avLst/>
            <a:gdLst/>
            <a:ahLst/>
            <a:cxnLst/>
            <a:rect l="l" t="t" r="r" b="b"/>
            <a:pathLst>
              <a:path w="730884">
                <a:moveTo>
                  <a:pt x="0" y="0"/>
                </a:moveTo>
                <a:lnTo>
                  <a:pt x="730758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3646" y="938783"/>
            <a:ext cx="4114800" cy="557530"/>
            <a:chOff x="3263646" y="938783"/>
            <a:chExt cx="4114800" cy="55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6506" y="938783"/>
              <a:ext cx="4053078" cy="5570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3646" y="1380743"/>
              <a:ext cx="4114800" cy="11277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68726" y="736092"/>
            <a:ext cx="40239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FIR:</a:t>
            </a:r>
            <a:r>
              <a:rPr spc="-225" dirty="0"/>
              <a:t> </a:t>
            </a:r>
            <a:r>
              <a:rPr dirty="0"/>
              <a:t>Linear</a:t>
            </a:r>
            <a:r>
              <a:rPr spc="-210" dirty="0"/>
              <a:t> </a:t>
            </a:r>
            <a:r>
              <a:rPr spc="-10" dirty="0"/>
              <a:t>phase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686" y="1931924"/>
            <a:ext cx="7316470" cy="30829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6870" marR="5080" indent="-344805">
              <a:lnSpc>
                <a:spcPct val="99000"/>
              </a:lnSpc>
              <a:spcBef>
                <a:spcPts val="135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cases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most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commonly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used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filter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design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(I)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(III),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which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amplitude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characteristic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can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written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50" dirty="0">
                <a:solidFill>
                  <a:srgbClr val="0000FF"/>
                </a:solidFill>
                <a:latin typeface="Times New Roman"/>
                <a:cs typeface="Times New Roman"/>
              </a:rPr>
              <a:t>a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polynomial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endParaRPr sz="3200">
              <a:latin typeface="Times New Roman"/>
              <a:cs typeface="Times New Roman"/>
            </a:endParaRPr>
          </a:p>
          <a:p>
            <a:pPr marL="155575" algn="ctr">
              <a:lnSpc>
                <a:spcPts val="2670"/>
              </a:lnSpc>
              <a:spcBef>
                <a:spcPts val="1020"/>
              </a:spcBef>
            </a:pPr>
            <a:r>
              <a:rPr sz="2350" dirty="0">
                <a:latin typeface="Symbol"/>
                <a:cs typeface="Symbol"/>
              </a:rPr>
              <a:t></a:t>
            </a:r>
            <a:r>
              <a:rPr sz="2350" spc="-145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T</a:t>
            </a:r>
            <a:endParaRPr sz="2250">
              <a:latin typeface="Times New Roman"/>
              <a:cs typeface="Times New Roman"/>
            </a:endParaRPr>
          </a:p>
          <a:p>
            <a:pPr marR="944244" algn="ctr">
              <a:lnSpc>
                <a:spcPts val="2500"/>
              </a:lnSpc>
            </a:pPr>
            <a:r>
              <a:rPr sz="2250" spc="-25" dirty="0">
                <a:latin typeface="Times New Roman"/>
                <a:cs typeface="Times New Roman"/>
              </a:rPr>
              <a:t>cos</a:t>
            </a:r>
            <a:endParaRPr sz="2250">
              <a:latin typeface="Times New Roman"/>
              <a:cs typeface="Times New Roman"/>
            </a:endParaRPr>
          </a:p>
          <a:p>
            <a:pPr marL="231140" algn="ctr">
              <a:lnSpc>
                <a:spcPts val="2650"/>
              </a:lnSpc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6176" y="4570476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39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2564" y="455675"/>
            <a:ext cx="51619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Summary</a:t>
            </a:r>
            <a:r>
              <a:rPr u="none" spc="-165" dirty="0"/>
              <a:t> </a:t>
            </a:r>
            <a:r>
              <a:rPr u="none" dirty="0"/>
              <a:t>of</a:t>
            </a:r>
            <a:r>
              <a:rPr u="none" spc="-275" dirty="0"/>
              <a:t> </a:t>
            </a:r>
            <a:r>
              <a:rPr u="none" spc="-10" dirty="0"/>
              <a:t>Properties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58994" y="1176019"/>
            <a:ext cx="1187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2629" y="1342644"/>
            <a:ext cx="1762125" cy="4070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00" i="1" dirty="0">
                <a:latin typeface="Times New Roman"/>
                <a:cs typeface="Times New Roman"/>
              </a:rPr>
              <a:t>H</a:t>
            </a:r>
            <a:r>
              <a:rPr sz="1900" i="1" spc="12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</a:t>
            </a:r>
            <a:r>
              <a:rPr sz="2000" dirty="0">
                <a:latin typeface="Symbol"/>
                <a:cs typeface="Symbol"/>
              </a:rPr>
              <a:t>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</a:t>
            </a:r>
            <a:r>
              <a:rPr sz="2500" spc="-11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375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e</a:t>
            </a:r>
            <a:r>
              <a:rPr sz="2850" i="1" spc="157" baseline="1461" dirty="0">
                <a:latin typeface="Times New Roman"/>
                <a:cs typeface="Times New Roman"/>
              </a:rPr>
              <a:t> </a:t>
            </a:r>
            <a:r>
              <a:rPr sz="1650" i="1" baseline="50505" dirty="0">
                <a:latin typeface="Times New Roman"/>
                <a:cs typeface="Times New Roman"/>
              </a:rPr>
              <a:t>j</a:t>
            </a:r>
            <a:r>
              <a:rPr sz="1725" baseline="48309" dirty="0">
                <a:latin typeface="Symbol"/>
                <a:cs typeface="Symbol"/>
              </a:rPr>
              <a:t></a:t>
            </a:r>
            <a:r>
              <a:rPr sz="1725" spc="-67" baseline="48309" dirty="0">
                <a:latin typeface="Times New Roman"/>
                <a:cs typeface="Times New Roman"/>
              </a:rPr>
              <a:t> </a:t>
            </a:r>
            <a:r>
              <a:rPr sz="1200" baseline="48611" dirty="0">
                <a:latin typeface="Times New Roman"/>
                <a:cs typeface="Times New Roman"/>
              </a:rPr>
              <a:t>0</a:t>
            </a:r>
            <a:r>
              <a:rPr sz="1200" spc="187" baseline="48611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e</a:t>
            </a:r>
            <a:r>
              <a:rPr sz="2850" i="1" spc="-240" baseline="1461" dirty="0">
                <a:latin typeface="Times New Roman"/>
                <a:cs typeface="Times New Roman"/>
              </a:rPr>
              <a:t> </a:t>
            </a:r>
            <a:r>
              <a:rPr sz="1650" spc="-75" baseline="47979" dirty="0">
                <a:latin typeface="Symbol"/>
                <a:cs typeface="Symbol"/>
              </a:rPr>
              <a:t></a:t>
            </a:r>
            <a:endParaRPr sz="1650" baseline="47979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2126" y="1373378"/>
            <a:ext cx="27559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30" dirty="0">
                <a:latin typeface="Times New Roman"/>
                <a:cs typeface="Times New Roman"/>
              </a:rPr>
              <a:t>j</a:t>
            </a:r>
            <a:r>
              <a:rPr sz="1150" spc="-30" dirty="0">
                <a:latin typeface="Symbol"/>
                <a:cs typeface="Symbol"/>
              </a:rPr>
              <a:t></a:t>
            </a:r>
            <a:r>
              <a:rPr sz="1150" spc="-95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1150" y="1231137"/>
            <a:ext cx="148082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baseline="47979" dirty="0">
                <a:latin typeface="Times New Roman"/>
                <a:cs typeface="Times New Roman"/>
              </a:rPr>
              <a:t>/</a:t>
            </a:r>
            <a:r>
              <a:rPr sz="1650" spc="-7" baseline="47979" dirty="0">
                <a:latin typeface="Times New Roman"/>
                <a:cs typeface="Times New Roman"/>
              </a:rPr>
              <a:t> </a:t>
            </a:r>
            <a:r>
              <a:rPr sz="1650" baseline="47979" dirty="0">
                <a:latin typeface="Times New Roman"/>
                <a:cs typeface="Times New Roman"/>
              </a:rPr>
              <a:t>2</a:t>
            </a:r>
            <a:r>
              <a:rPr sz="1650" spc="7" baseline="47979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F</a:t>
            </a:r>
            <a:r>
              <a:rPr sz="2850" i="1" spc="337" baseline="1461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</a:t>
            </a:r>
            <a:r>
              <a:rPr sz="2000" dirty="0">
                <a:latin typeface="Symbol"/>
                <a:cs typeface="Symbol"/>
              </a:rPr>
              <a:t></a:t>
            </a:r>
            <a:r>
              <a:rPr sz="2000" spc="18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</a:t>
            </a:r>
            <a:r>
              <a:rPr sz="4275" baseline="-7797" dirty="0">
                <a:latin typeface="Symbol"/>
                <a:cs typeface="Symbol"/>
              </a:rPr>
              <a:t></a:t>
            </a:r>
            <a:r>
              <a:rPr sz="4275" spc="442" baseline="-7797" dirty="0">
                <a:latin typeface="Times New Roman"/>
                <a:cs typeface="Times New Roman"/>
              </a:rPr>
              <a:t> </a:t>
            </a:r>
            <a:r>
              <a:rPr sz="1900" i="1" spc="-50" dirty="0">
                <a:latin typeface="Times New Roman"/>
                <a:cs typeface="Times New Roman"/>
              </a:rPr>
              <a:t>a</a:t>
            </a:r>
            <a:endParaRPr sz="1900">
              <a:latin typeface="Times New Roman"/>
              <a:cs typeface="Times New Roman"/>
            </a:endParaRPr>
          </a:p>
          <a:p>
            <a:pPr marL="975360">
              <a:lnSpc>
                <a:spcPct val="100000"/>
              </a:lnSpc>
              <a:spcBef>
                <a:spcPts val="1255"/>
              </a:spcBef>
            </a:pPr>
            <a:r>
              <a:rPr sz="1100" i="1" dirty="0">
                <a:latin typeface="Times New Roman"/>
                <a:cs typeface="Times New Roman"/>
              </a:rPr>
              <a:t>k</a:t>
            </a:r>
            <a:r>
              <a:rPr sz="1100" i="1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77484" y="1275333"/>
            <a:ext cx="1033144" cy="4070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latin typeface="Times New Roman"/>
                <a:cs typeface="Times New Roman"/>
              </a:rPr>
              <a:t>cos</a:t>
            </a:r>
            <a:r>
              <a:rPr sz="1900" spc="180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</a:t>
            </a:r>
            <a:r>
              <a:rPr sz="1900" i="1" spc="-50" dirty="0">
                <a:latin typeface="Times New Roman"/>
                <a:cs typeface="Times New Roman"/>
              </a:rPr>
              <a:t>k</a:t>
            </a:r>
            <a:r>
              <a:rPr sz="1900" i="1" spc="-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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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3747" y="1612900"/>
            <a:ext cx="876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0" dirty="0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53529" y="2626550"/>
          <a:ext cx="8034020" cy="3289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355"/>
                <a:gridCol w="1445259"/>
                <a:gridCol w="1438910"/>
                <a:gridCol w="1801495"/>
                <a:gridCol w="1800225"/>
              </a:tblGrid>
              <a:tr h="363855">
                <a:tc>
                  <a:txBody>
                    <a:bodyPr/>
                    <a:lstStyle/>
                    <a:p>
                      <a:pPr marL="5124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Type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0" dirty="0">
                          <a:latin typeface="Times New Roman"/>
                          <a:cs typeface="Times New Roman"/>
                        </a:rPr>
                        <a:t>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latin typeface="Times New Roman"/>
                          <a:cs typeface="Times New Roman"/>
                        </a:rPr>
                        <a:t>II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latin typeface="Times New Roman"/>
                          <a:cs typeface="Times New Roman"/>
                        </a:rPr>
                        <a:t>III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latin typeface="Times New Roman"/>
                          <a:cs typeface="Times New Roman"/>
                        </a:rPr>
                        <a:t>IV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Order</a:t>
                      </a:r>
                      <a:r>
                        <a:rPr sz="1800" b="1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i="1" spc="-50" dirty="0">
                          <a:latin typeface="Times New Roman"/>
                          <a:cs typeface="Times New Roman"/>
                        </a:rPr>
                        <a:t>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even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odd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even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odd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Symmetry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symmetric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symmetric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anti-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symmetric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anti-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symmetric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Period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800" spc="-25" dirty="0">
                          <a:latin typeface="Symbol"/>
                          <a:cs typeface="Symbol"/>
                        </a:rPr>
                        <a:t>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800" spc="-25" dirty="0">
                          <a:latin typeface="Symbol"/>
                          <a:cs typeface="Symbol"/>
                        </a:rPr>
                        <a:t>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800" spc="-25" dirty="0">
                          <a:latin typeface="Symbol"/>
                          <a:cs typeface="Symbol"/>
                        </a:rPr>
                        <a:t>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800" spc="-25" dirty="0">
                          <a:latin typeface="Symbol"/>
                          <a:cs typeface="Symbol"/>
                        </a:rPr>
                        <a:t>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900" spc="-25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75" b="1" spc="-37" baseline="-6666" dirty="0">
                          <a:latin typeface="Times New Roman"/>
                          <a:cs typeface="Times New Roman"/>
                        </a:rPr>
                        <a:t>0</a:t>
                      </a:r>
                      <a:endParaRPr sz="1875" baseline="-6666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5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/2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5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/2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i="1" spc="-20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2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cos(</a:t>
                      </a:r>
                      <a:r>
                        <a:rPr sz="1900" spc="-1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/2)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sin(</a:t>
                      </a:r>
                      <a:r>
                        <a:rPr sz="1900" spc="-1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sin(</a:t>
                      </a:r>
                      <a:r>
                        <a:rPr sz="1900" spc="-1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/2)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i="1" spc="-50" dirty="0">
                          <a:latin typeface="Times New Roman"/>
                          <a:cs typeface="Times New Roman"/>
                        </a:rPr>
                        <a:t>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238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/2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1)/2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2)/2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1)/2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i="1" spc="-2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(0)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arbitrary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arbitrary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7030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b="1" i="1" spc="-2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spc="-20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arbitrary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arbitrary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1949195"/>
            <a:ext cx="58661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01675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(i)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Start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ideal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infinite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duration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06969" y="1996694"/>
            <a:ext cx="9512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65" dirty="0">
                <a:latin typeface="Symbol"/>
                <a:cs typeface="Symbol"/>
              </a:rPr>
              <a:t></a:t>
            </a:r>
            <a:r>
              <a:rPr sz="2200" i="1" spc="-65" dirty="0">
                <a:latin typeface="Times New Roman"/>
                <a:cs typeface="Times New Roman"/>
              </a:rPr>
              <a:t>h</a:t>
            </a:r>
            <a:r>
              <a:rPr sz="2200" i="1" spc="-13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19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1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)</a:t>
            </a:r>
            <a:r>
              <a:rPr sz="2700" spc="-25" dirty="0">
                <a:latin typeface="Symbol"/>
                <a:cs typeface="Symbol"/>
              </a:rPr>
              <a:t></a:t>
            </a:r>
            <a:endParaRPr sz="27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686" y="2529332"/>
            <a:ext cx="7434580" cy="1478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6870" marR="5080" indent="-344805">
              <a:lnSpc>
                <a:spcPct val="99000"/>
              </a:lnSpc>
              <a:spcBef>
                <a:spcPts val="135"/>
              </a:spcBef>
              <a:tabLst>
                <a:tab pos="702310" algn="l"/>
                <a:tab pos="2338705" algn="l"/>
                <a:tab pos="5017135" algn="l"/>
              </a:tabLst>
            </a:pP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(ii)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Truncate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to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finite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length.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(This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produces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unwanted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ripples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increasing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height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near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discontinuity.)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447" y="4074414"/>
            <a:ext cx="23355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(iii)</a:t>
            </a:r>
            <a:r>
              <a:rPr sz="3200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Modify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27347" y="3939540"/>
            <a:ext cx="15494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~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06011" y="4249420"/>
            <a:ext cx="25050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094105" algn="l"/>
              </a:tabLst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17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6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18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40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375" i="1" baseline="1234" dirty="0">
                <a:latin typeface="Times New Roman"/>
                <a:cs typeface="Times New Roman"/>
              </a:rPr>
              <a:t>h</a:t>
            </a:r>
            <a:r>
              <a:rPr sz="3375" i="1" spc="-270" baseline="1234" dirty="0">
                <a:latin typeface="Times New Roman"/>
                <a:cs typeface="Times New Roman"/>
              </a:rPr>
              <a:t> </a:t>
            </a:r>
            <a:r>
              <a:rPr sz="3375" spc="-15" baseline="1234" dirty="0">
                <a:latin typeface="Times New Roman"/>
                <a:cs typeface="Times New Roman"/>
              </a:rPr>
              <a:t>(</a:t>
            </a:r>
            <a:r>
              <a:rPr sz="3375" spc="-359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n</a:t>
            </a:r>
            <a:r>
              <a:rPr sz="3375" i="1" spc="-254" baseline="1234" dirty="0">
                <a:latin typeface="Times New Roman"/>
                <a:cs typeface="Times New Roman"/>
              </a:rPr>
              <a:t> </a:t>
            </a:r>
            <a:r>
              <a:rPr sz="3375" spc="-52" baseline="1234" dirty="0">
                <a:latin typeface="Times New Roman"/>
                <a:cs typeface="Times New Roman"/>
              </a:rPr>
              <a:t>).</a:t>
            </a:r>
            <a:r>
              <a:rPr sz="3375" spc="-232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w</a:t>
            </a:r>
            <a:r>
              <a:rPr sz="3375" i="1" spc="-142" baseline="1234" dirty="0">
                <a:latin typeface="Times New Roman"/>
                <a:cs typeface="Times New Roman"/>
              </a:rPr>
              <a:t> </a:t>
            </a:r>
            <a:r>
              <a:rPr sz="3375" spc="-15" baseline="1234" dirty="0">
                <a:latin typeface="Times New Roman"/>
                <a:cs typeface="Times New Roman"/>
              </a:rPr>
              <a:t>(</a:t>
            </a:r>
            <a:r>
              <a:rPr sz="3375" spc="-322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n</a:t>
            </a:r>
            <a:r>
              <a:rPr sz="3375" i="1" spc="-262" baseline="1234" dirty="0">
                <a:latin typeface="Times New Roman"/>
                <a:cs typeface="Times New Roman"/>
              </a:rPr>
              <a:t> </a:t>
            </a:r>
            <a:r>
              <a:rPr sz="3375" spc="-75" baseline="1234" dirty="0">
                <a:latin typeface="Times New Roman"/>
                <a:cs typeface="Times New Roman"/>
              </a:rPr>
              <a:t>)</a:t>
            </a:r>
            <a:endParaRPr sz="3375" baseline="123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15361" y="4675632"/>
            <a:ext cx="43922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Weight</a:t>
            </a:r>
            <a:r>
              <a:rPr sz="3200" u="heavy" spc="-1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i="1" u="heavy" dirty="0"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w</a:t>
            </a:r>
            <a:r>
              <a:rPr sz="3200" u="heavy" dirty="0"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3200" i="1" u="heavy" dirty="0"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3200" u="heavy" dirty="0"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3200" u="heavy" spc="-130" dirty="0"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is</a:t>
            </a:r>
            <a:r>
              <a:rPr sz="3200" u="heavy" spc="-1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3200" u="heavy" spc="-8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window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42160" y="807719"/>
            <a:ext cx="6779895" cy="701040"/>
            <a:chOff x="2042160" y="807719"/>
            <a:chExt cx="6779895" cy="70104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258" y="938783"/>
              <a:ext cx="4781550" cy="5570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6080" y="807719"/>
              <a:ext cx="2085594" cy="7010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60" y="1376933"/>
              <a:ext cx="6559296" cy="11048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45716" y="742188"/>
            <a:ext cx="644906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Design</a:t>
            </a:r>
            <a:r>
              <a:rPr spc="-215" dirty="0"/>
              <a:t> </a:t>
            </a:r>
            <a:r>
              <a:rPr dirty="0"/>
              <a:t>of</a:t>
            </a:r>
            <a:r>
              <a:rPr spc="-215" dirty="0"/>
              <a:t> </a:t>
            </a:r>
            <a:r>
              <a:rPr dirty="0"/>
              <a:t>FIR</a:t>
            </a:r>
            <a:r>
              <a:rPr spc="-215" dirty="0"/>
              <a:t> </a:t>
            </a:r>
            <a:r>
              <a:rPr dirty="0"/>
              <a:t>filters:</a:t>
            </a:r>
            <a:r>
              <a:rPr spc="-180" dirty="0"/>
              <a:t> </a:t>
            </a:r>
            <a:r>
              <a:rPr sz="3200" spc="-10" dirty="0"/>
              <a:t>Windows</a:t>
            </a:r>
            <a:endParaRPr sz="3200"/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773938"/>
            <a:ext cx="6597015" cy="971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0045" indent="-347345">
              <a:lnSpc>
                <a:spcPts val="2520"/>
              </a:lnSpc>
              <a:spcBef>
                <a:spcPts val="105"/>
              </a:spcBef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Simplest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way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designing</a:t>
            </a:r>
            <a:r>
              <a:rPr sz="2200" spc="-1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FIR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filters</a:t>
            </a:r>
            <a:endParaRPr sz="2200">
              <a:latin typeface="Times New Roman"/>
              <a:cs typeface="Times New Roman"/>
            </a:endParaRPr>
          </a:p>
          <a:p>
            <a:pPr marL="360045" indent="-347345">
              <a:lnSpc>
                <a:spcPts val="2400"/>
              </a:lnSpc>
              <a:buFont typeface="Arial MT"/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Method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is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all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discrete-</a:t>
            </a:r>
            <a:r>
              <a:rPr sz="2200" dirty="0">
                <a:latin typeface="Times New Roman"/>
                <a:cs typeface="Times New Roman"/>
              </a:rPr>
              <a:t>time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no </a:t>
            </a:r>
            <a:r>
              <a:rPr sz="2200" spc="-20" dirty="0">
                <a:latin typeface="Times New Roman"/>
                <a:cs typeface="Times New Roman"/>
              </a:rPr>
              <a:t>continuous-</a:t>
            </a:r>
            <a:r>
              <a:rPr sz="2200" dirty="0">
                <a:latin typeface="Times New Roman"/>
                <a:cs typeface="Times New Roman"/>
              </a:rPr>
              <a:t>time </a:t>
            </a:r>
            <a:r>
              <a:rPr sz="2200" spc="-10" dirty="0">
                <a:latin typeface="Times New Roman"/>
                <a:cs typeface="Times New Roman"/>
              </a:rPr>
              <a:t>involved</a:t>
            </a:r>
            <a:endParaRPr sz="2200">
              <a:latin typeface="Times New Roman"/>
              <a:cs typeface="Times New Roman"/>
            </a:endParaRPr>
          </a:p>
          <a:p>
            <a:pPr marL="360045" indent="-345440">
              <a:lnSpc>
                <a:spcPts val="2520"/>
              </a:lnSpc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Start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with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ideal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frequency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response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48177" y="1796033"/>
            <a:ext cx="10287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0270" y="1770379"/>
            <a:ext cx="3181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Symbol"/>
                <a:cs typeface="Symbol"/>
              </a:rPr>
              <a:t></a:t>
            </a:r>
            <a:r>
              <a:rPr sz="2100" spc="365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7846" y="1840230"/>
            <a:ext cx="32448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5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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6990" y="1802130"/>
            <a:ext cx="850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Symbol"/>
                <a:cs typeface="Symbol"/>
              </a:rPr>
              <a:t></a:t>
            </a:r>
            <a:endParaRPr sz="8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96764" y="1769927"/>
            <a:ext cx="629920" cy="876935"/>
          </a:xfrm>
          <a:prstGeom prst="rect">
            <a:avLst/>
          </a:prstGeom>
        </p:spPr>
        <p:txBody>
          <a:bodyPr vert="horz" wrap="square" lIns="0" tIns="186055" rIns="0" bIns="0" rtlCol="0">
            <a:spAutoFit/>
          </a:bodyPr>
          <a:lstStyle/>
          <a:p>
            <a:pPr marL="299720">
              <a:lnSpc>
                <a:spcPct val="100000"/>
              </a:lnSpc>
              <a:spcBef>
                <a:spcPts val="1465"/>
              </a:spcBef>
            </a:pPr>
            <a:r>
              <a:rPr sz="2150" dirty="0">
                <a:latin typeface="Symbol"/>
                <a:cs typeface="Symbol"/>
              </a:rPr>
              <a:t></a:t>
            </a:r>
            <a:r>
              <a:rPr sz="2150" spc="325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</a:t>
            </a:r>
            <a:endParaRPr sz="21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955"/>
              </a:spcBef>
            </a:pPr>
            <a:r>
              <a:rPr sz="1500" spc="-10" dirty="0">
                <a:latin typeface="Verdana"/>
                <a:cs typeface="Verdana"/>
              </a:rPr>
              <a:t>h</a:t>
            </a:r>
            <a:r>
              <a:rPr sz="1500" spc="-265" dirty="0">
                <a:latin typeface="Verdana"/>
                <a:cs typeface="Verdana"/>
              </a:rPr>
              <a:t> </a:t>
            </a:r>
            <a:r>
              <a:rPr sz="1275" baseline="-19607" dirty="0">
                <a:latin typeface="Verdana"/>
                <a:cs typeface="Verdana"/>
              </a:rPr>
              <a:t>d</a:t>
            </a:r>
            <a:r>
              <a:rPr sz="1275" spc="585" baseline="-19607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37326" y="1952244"/>
            <a:ext cx="1384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Verdana"/>
                <a:cs typeface="Verdana"/>
              </a:rPr>
              <a:t>1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14819" y="1733042"/>
            <a:ext cx="129539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-50" dirty="0">
                <a:latin typeface="Symbol"/>
                <a:cs typeface="Symbol"/>
              </a:rPr>
              <a:t>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55154" y="1873757"/>
            <a:ext cx="230504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</a:t>
            </a:r>
            <a:r>
              <a:rPr sz="850" spc="-2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62733" y="1625091"/>
            <a:ext cx="511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aseline="-13888" dirty="0">
                <a:latin typeface="Symbol"/>
                <a:cs typeface="Symbol"/>
              </a:rPr>
              <a:t></a:t>
            </a:r>
            <a:r>
              <a:rPr sz="3600" spc="-112" baseline="-13888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</a:t>
            </a:r>
            <a:r>
              <a:rPr sz="850" spc="190" dirty="0">
                <a:latin typeface="Times New Roman"/>
                <a:cs typeface="Times New Roman"/>
              </a:rPr>
              <a:t> </a:t>
            </a:r>
            <a:r>
              <a:rPr sz="3600" spc="-75" baseline="-13888" dirty="0">
                <a:latin typeface="Symbol"/>
                <a:cs typeface="Symbol"/>
              </a:rPr>
              <a:t></a:t>
            </a:r>
            <a:endParaRPr sz="3600" baseline="-13888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51838" y="2320798"/>
            <a:ext cx="4984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H</a:t>
            </a:r>
            <a:r>
              <a:rPr sz="1450" spc="-225" dirty="0">
                <a:latin typeface="Verdana"/>
                <a:cs typeface="Verdana"/>
              </a:rPr>
              <a:t> </a:t>
            </a:r>
            <a:r>
              <a:rPr sz="1275" baseline="-22875" dirty="0">
                <a:latin typeface="Verdana"/>
                <a:cs typeface="Verdana"/>
              </a:rPr>
              <a:t>d</a:t>
            </a:r>
            <a:r>
              <a:rPr sz="1275" spc="382" baseline="-22875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78955" y="2376932"/>
            <a:ext cx="104139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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95185" y="2539237"/>
            <a:ext cx="9334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d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89191" y="1629410"/>
            <a:ext cx="1550035" cy="1003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49225" algn="ctr">
              <a:lnSpc>
                <a:spcPct val="100000"/>
              </a:lnSpc>
              <a:spcBef>
                <a:spcPts val="95"/>
              </a:spcBef>
            </a:pP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</a:t>
            </a:r>
            <a:r>
              <a:rPr sz="850" spc="105" dirty="0">
                <a:latin typeface="Times New Roman"/>
                <a:cs typeface="Times New Roman"/>
              </a:rPr>
              <a:t> </a:t>
            </a:r>
            <a:r>
              <a:rPr sz="3675" spc="-75" baseline="-14739" dirty="0">
                <a:latin typeface="Symbol"/>
                <a:cs typeface="Symbol"/>
              </a:rPr>
              <a:t></a:t>
            </a:r>
            <a:endParaRPr sz="3675" baseline="-14739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85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8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tabLst>
                <a:tab pos="387350" algn="l"/>
                <a:tab pos="798195" algn="l"/>
                <a:tab pos="1210945" algn="l"/>
              </a:tabLst>
            </a:pPr>
            <a:r>
              <a:rPr sz="1500" spc="-50" dirty="0">
                <a:latin typeface="Verdana"/>
                <a:cs typeface="Verdana"/>
              </a:rPr>
              <a:t>H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spc="-50" dirty="0">
                <a:latin typeface="Verdana"/>
                <a:cs typeface="Verdana"/>
              </a:rPr>
              <a:t>e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spc="-50" dirty="0">
                <a:latin typeface="Verdana"/>
                <a:cs typeface="Verdana"/>
              </a:rPr>
              <a:t>e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spc="-10" dirty="0">
                <a:latin typeface="Verdana"/>
                <a:cs typeface="Verdana"/>
              </a:rPr>
              <a:t>d</a:t>
            </a:r>
            <a:r>
              <a:rPr sz="1500" spc="-229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82417" y="2386330"/>
            <a:ext cx="1270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65094" y="2387854"/>
            <a:ext cx="6305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405" algn="l"/>
              </a:tabLst>
            </a:pPr>
            <a:r>
              <a:rPr sz="1450" spc="-50" dirty="0">
                <a:latin typeface="Verdana"/>
                <a:cs typeface="Verdana"/>
              </a:rPr>
              <a:t>h</a:t>
            </a:r>
            <a:r>
              <a:rPr sz="1450" dirty="0">
                <a:latin typeface="Verdana"/>
                <a:cs typeface="Verdana"/>
              </a:rPr>
              <a:t>	n</a:t>
            </a:r>
            <a:r>
              <a:rPr sz="1450" spc="50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07970" y="2372613"/>
            <a:ext cx="604520" cy="379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660">
              <a:lnSpc>
                <a:spcPts val="2200"/>
              </a:lnSpc>
              <a:spcBef>
                <a:spcPts val="105"/>
              </a:spcBef>
              <a:tabLst>
                <a:tab pos="523875" algn="l"/>
              </a:tabLst>
            </a:pPr>
            <a:r>
              <a:rPr sz="3300" spc="-75" baseline="1262" dirty="0">
                <a:latin typeface="Symbol"/>
                <a:cs typeface="Symbol"/>
              </a:rPr>
              <a:t></a:t>
            </a:r>
            <a:r>
              <a:rPr sz="3300" baseline="1262" dirty="0">
                <a:latin typeface="Times New Roman"/>
                <a:cs typeface="Times New Roman"/>
              </a:rPr>
              <a:t>	</a:t>
            </a:r>
            <a:r>
              <a:rPr sz="850" spc="-50" dirty="0">
                <a:latin typeface="Verdana"/>
                <a:cs typeface="Verdana"/>
              </a:rPr>
              <a:t>d</a:t>
            </a:r>
            <a:endParaRPr sz="850">
              <a:latin typeface="Verdana"/>
              <a:cs typeface="Verdana"/>
            </a:endParaRPr>
          </a:p>
          <a:p>
            <a:pPr marL="12700">
              <a:lnSpc>
                <a:spcPts val="580"/>
              </a:lnSpc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9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35" dirty="0">
                <a:latin typeface="Times New Roman"/>
                <a:cs typeface="Times New Roman"/>
              </a:rPr>
              <a:t> </a:t>
            </a:r>
            <a:r>
              <a:rPr sz="850" spc="-3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32271" y="2410205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67221" y="2599944"/>
            <a:ext cx="2844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2</a:t>
            </a:r>
            <a:r>
              <a:rPr sz="1500" spc="-270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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90309" y="2687574"/>
            <a:ext cx="18796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Symbol"/>
                <a:cs typeface="Symbol"/>
              </a:rPr>
              <a:t>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Symbol"/>
                <a:cs typeface="Symbol"/>
              </a:rPr>
              <a:t></a:t>
            </a:r>
            <a:endParaRPr sz="9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3400" y="2787904"/>
            <a:ext cx="6700520" cy="1027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ts val="262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Choose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ideal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frequency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response</a:t>
            </a:r>
            <a:r>
              <a:rPr sz="2200" spc="-10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as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desired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response</a:t>
            </a:r>
            <a:endParaRPr sz="2200">
              <a:latin typeface="Times New Roman"/>
              <a:cs typeface="Times New Roman"/>
            </a:endParaRPr>
          </a:p>
          <a:p>
            <a:pPr marL="360045" indent="-345440">
              <a:lnSpc>
                <a:spcPts val="2620"/>
              </a:lnSpc>
              <a:buFont typeface="Arial MT"/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Most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ideal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impulse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responses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are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infinite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length</a:t>
            </a:r>
            <a:endParaRPr sz="2200">
              <a:latin typeface="Times New Roman"/>
              <a:cs typeface="Times New Roman"/>
            </a:endParaRPr>
          </a:p>
          <a:p>
            <a:pPr marL="360045" indent="-345440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The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easiest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way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to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obtain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causal</a:t>
            </a:r>
            <a:r>
              <a:rPr sz="2200" spc="-10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FIR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filter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from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ideal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is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58870" y="3980179"/>
            <a:ext cx="6597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Symbol"/>
                <a:cs typeface="Symbol"/>
              </a:rPr>
              <a:t></a:t>
            </a:r>
            <a:r>
              <a:rPr sz="2250" baseline="1851" dirty="0">
                <a:latin typeface="Verdana"/>
                <a:cs typeface="Verdana"/>
              </a:rPr>
              <a:t>h</a:t>
            </a:r>
            <a:r>
              <a:rPr sz="2250" spc="525" baseline="1851" dirty="0">
                <a:latin typeface="Verdana"/>
                <a:cs typeface="Verdana"/>
              </a:rPr>
              <a:t> </a:t>
            </a:r>
            <a:r>
              <a:rPr sz="3225" spc="-37" baseline="1291" dirty="0">
                <a:latin typeface="Symbol"/>
                <a:cs typeface="Symbol"/>
              </a:rPr>
              <a:t></a:t>
            </a:r>
            <a:r>
              <a:rPr sz="2250" spc="-37" baseline="1851" dirty="0">
                <a:latin typeface="Verdana"/>
                <a:cs typeface="Verdana"/>
              </a:rPr>
              <a:t>n</a:t>
            </a:r>
            <a:r>
              <a:rPr sz="3225" spc="-37" baseline="1291" dirty="0">
                <a:latin typeface="Symbol"/>
                <a:cs typeface="Symbol"/>
              </a:rPr>
              <a:t></a:t>
            </a:r>
            <a:endParaRPr sz="3225" baseline="1291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09515" y="4054855"/>
            <a:ext cx="1032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0</a:t>
            </a:r>
            <a:r>
              <a:rPr sz="1500" spc="38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33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02709" y="4319536"/>
            <a:ext cx="167640" cy="54229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850" spc="-50" dirty="0">
                <a:latin typeface="Verdana"/>
                <a:cs typeface="Verdana"/>
              </a:rPr>
              <a:t>d</a:t>
            </a:r>
            <a:endParaRPr sz="850">
              <a:latin typeface="Verdana"/>
              <a:cs typeface="Verdana"/>
            </a:endParaRPr>
          </a:p>
          <a:p>
            <a:pPr marL="33020">
              <a:lnSpc>
                <a:spcPct val="100000"/>
              </a:lnSpc>
              <a:spcBef>
                <a:spcPts val="800"/>
              </a:spcBef>
            </a:pPr>
            <a:r>
              <a:rPr sz="1500" spc="-50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20492" y="4196852"/>
            <a:ext cx="835025" cy="70294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500" dirty="0">
                <a:latin typeface="Verdana"/>
                <a:cs typeface="Verdana"/>
              </a:rPr>
              <a:t>h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65" dirty="0">
                <a:latin typeface="Times New Roman"/>
                <a:cs typeface="Times New Roman"/>
              </a:rPr>
              <a:t>  </a:t>
            </a:r>
            <a:r>
              <a:rPr sz="2250" spc="-75" baseline="-5555" dirty="0">
                <a:latin typeface="Symbol"/>
                <a:cs typeface="Symbol"/>
              </a:rPr>
              <a:t></a:t>
            </a:r>
            <a:endParaRPr sz="2250" baseline="-5555">
              <a:latin typeface="Symbol"/>
              <a:cs typeface="Symbol"/>
            </a:endParaRPr>
          </a:p>
          <a:p>
            <a:pPr marR="5715" algn="r">
              <a:lnSpc>
                <a:spcPct val="100000"/>
              </a:lnSpc>
              <a:spcBef>
                <a:spcPts val="390"/>
              </a:spcBef>
            </a:pPr>
            <a:r>
              <a:rPr sz="1500" spc="-50" dirty="0">
                <a:latin typeface="Symbol"/>
                <a:cs typeface="Symbol"/>
              </a:rPr>
              <a:t>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3400" y="4799838"/>
            <a:ext cx="20701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More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generally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83835" y="4607305"/>
            <a:ext cx="397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Verdana"/>
                <a:cs typeface="Verdana"/>
              </a:rPr>
              <a:t>else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36700" y="5291216"/>
            <a:ext cx="1694814" cy="772160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1500" dirty="0">
                <a:latin typeface="Verdana"/>
                <a:cs typeface="Verdana"/>
              </a:rPr>
              <a:t>h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3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h</a:t>
            </a:r>
            <a:r>
              <a:rPr sz="1500" spc="405" dirty="0">
                <a:latin typeface="Verdana"/>
                <a:cs typeface="Verdana"/>
              </a:rPr>
              <a:t> </a:t>
            </a:r>
            <a:r>
              <a:rPr sz="2150" spc="-70" dirty="0">
                <a:latin typeface="Symbol"/>
                <a:cs typeface="Symbol"/>
              </a:rPr>
              <a:t></a:t>
            </a:r>
            <a:r>
              <a:rPr sz="1500" spc="-70" dirty="0">
                <a:latin typeface="Verdana"/>
                <a:cs typeface="Verdana"/>
              </a:rPr>
              <a:t>n</a:t>
            </a:r>
            <a:r>
              <a:rPr sz="2150" spc="-70" dirty="0">
                <a:latin typeface="Symbol"/>
                <a:cs typeface="Symbol"/>
              </a:rPr>
              <a:t></a:t>
            </a:r>
            <a:r>
              <a:rPr sz="1500" spc="-70" dirty="0">
                <a:latin typeface="Verdana"/>
                <a:cs typeface="Verdana"/>
              </a:rPr>
              <a:t>w</a:t>
            </a:r>
            <a:r>
              <a:rPr sz="1500" spc="-360" dirty="0">
                <a:latin typeface="Verdana"/>
                <a:cs typeface="Verdana"/>
              </a:rPr>
              <a:t> </a:t>
            </a:r>
            <a:r>
              <a:rPr sz="2150" spc="-25" dirty="0">
                <a:latin typeface="Symbol"/>
                <a:cs typeface="Symbol"/>
              </a:rPr>
              <a:t></a:t>
            </a:r>
            <a:r>
              <a:rPr sz="1500" spc="-25" dirty="0">
                <a:latin typeface="Verdana"/>
                <a:cs typeface="Verdana"/>
              </a:rPr>
              <a:t>n</a:t>
            </a:r>
            <a:r>
              <a:rPr sz="2150" spc="-25" dirty="0">
                <a:latin typeface="Symbol"/>
                <a:cs typeface="Symbol"/>
              </a:rPr>
              <a:t></a:t>
            </a:r>
            <a:endParaRPr sz="2150">
              <a:latin typeface="Symbol"/>
              <a:cs typeface="Symbol"/>
            </a:endParaRPr>
          </a:p>
          <a:p>
            <a:pPr marL="74295" algn="ctr">
              <a:lnSpc>
                <a:spcPct val="100000"/>
              </a:lnSpc>
              <a:spcBef>
                <a:spcPts val="660"/>
              </a:spcBef>
            </a:pPr>
            <a:r>
              <a:rPr sz="950" spc="-50" dirty="0">
                <a:latin typeface="Verdana"/>
                <a:cs typeface="Verdana"/>
              </a:rPr>
              <a:t>d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37534" y="5583428"/>
            <a:ext cx="6045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Verdana"/>
                <a:cs typeface="Verdana"/>
              </a:rPr>
              <a:t>where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08014" y="5433314"/>
            <a:ext cx="10293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0</a:t>
            </a:r>
            <a:r>
              <a:rPr sz="1500" spc="38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33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40" dirty="0">
                <a:latin typeface="Times New Roman"/>
                <a:cs typeface="Times New Roman"/>
              </a:rPr>
              <a:t> </a:t>
            </a:r>
            <a:r>
              <a:rPr sz="1500" spc="-6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89346" y="5735066"/>
            <a:ext cx="1200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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10835" y="5365150"/>
            <a:ext cx="1075690" cy="74930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75"/>
              </a:spcBef>
            </a:pPr>
            <a:r>
              <a:rPr sz="1500" dirty="0">
                <a:latin typeface="Verdana"/>
                <a:cs typeface="Verdana"/>
              </a:rPr>
              <a:t>w</a:t>
            </a:r>
            <a:r>
              <a:rPr sz="1500" spc="-385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</a:t>
            </a:r>
            <a:r>
              <a:rPr sz="1500" spc="-65" dirty="0">
                <a:latin typeface="Verdana"/>
                <a:cs typeface="Verdana"/>
              </a:rPr>
              <a:t>n</a:t>
            </a:r>
            <a:r>
              <a:rPr sz="1500" spc="-38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14" dirty="0">
                <a:latin typeface="Times New Roman"/>
                <a:cs typeface="Times New Roman"/>
              </a:rPr>
              <a:t>  </a:t>
            </a:r>
            <a:r>
              <a:rPr sz="2250" spc="-37" baseline="42592" dirty="0">
                <a:latin typeface="Symbol"/>
                <a:cs typeface="Symbol"/>
              </a:rPr>
              <a:t></a:t>
            </a:r>
            <a:r>
              <a:rPr sz="2250" spc="-37" baseline="42592" dirty="0">
                <a:latin typeface="Verdana"/>
                <a:cs typeface="Verdana"/>
              </a:rPr>
              <a:t>1</a:t>
            </a:r>
            <a:endParaRPr sz="2250" baseline="42592">
              <a:latin typeface="Verdana"/>
              <a:cs typeface="Verdana"/>
            </a:endParaRPr>
          </a:p>
          <a:p>
            <a:pPr marR="63500" algn="r">
              <a:lnSpc>
                <a:spcPct val="100000"/>
              </a:lnSpc>
              <a:spcBef>
                <a:spcPts val="540"/>
              </a:spcBef>
            </a:pPr>
            <a:r>
              <a:rPr sz="2250" spc="-37" baseline="-25925" dirty="0">
                <a:latin typeface="Symbol"/>
                <a:cs typeface="Symbol"/>
              </a:rPr>
              <a:t></a:t>
            </a:r>
            <a:r>
              <a:rPr sz="1500" spc="-25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79285" y="5888228"/>
            <a:ext cx="397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Verdana"/>
                <a:cs typeface="Verdana"/>
              </a:rPr>
              <a:t>else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319783" y="101346"/>
            <a:ext cx="6779259" cy="701040"/>
            <a:chOff x="1319783" y="101346"/>
            <a:chExt cx="6779259" cy="70104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1881" y="236982"/>
              <a:ext cx="4781550" cy="5577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3704" y="101346"/>
              <a:ext cx="2084831" cy="70103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9783" y="671322"/>
              <a:ext cx="6559296" cy="109727"/>
            </a:xfrm>
            <a:prstGeom prst="rect">
              <a:avLst/>
            </a:prstGeom>
          </p:spPr>
        </p:pic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323339" y="34798"/>
            <a:ext cx="644779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Design</a:t>
            </a:r>
            <a:r>
              <a:rPr spc="-225" dirty="0"/>
              <a:t> </a:t>
            </a:r>
            <a:r>
              <a:rPr dirty="0"/>
              <a:t>of</a:t>
            </a:r>
            <a:r>
              <a:rPr spc="-215" dirty="0"/>
              <a:t> </a:t>
            </a:r>
            <a:r>
              <a:rPr dirty="0"/>
              <a:t>FIR</a:t>
            </a:r>
            <a:r>
              <a:rPr spc="-215" dirty="0"/>
              <a:t> </a:t>
            </a:r>
            <a:r>
              <a:rPr dirty="0"/>
              <a:t>filters:</a:t>
            </a:r>
            <a:r>
              <a:rPr spc="-180" dirty="0"/>
              <a:t> </a:t>
            </a:r>
            <a:r>
              <a:rPr sz="3200" spc="-10" dirty="0"/>
              <a:t>Windows</a:t>
            </a:r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5979795" y="2497454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89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9995" y="19557"/>
            <a:ext cx="51079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Properties</a:t>
            </a:r>
            <a:r>
              <a:rPr u="none" spc="-185" dirty="0"/>
              <a:t> </a:t>
            </a:r>
            <a:r>
              <a:rPr u="none" dirty="0"/>
              <a:t>of</a:t>
            </a:r>
            <a:r>
              <a:rPr u="none" spc="-225" dirty="0"/>
              <a:t> </a:t>
            </a:r>
            <a:r>
              <a:rPr u="none" spc="-10" dirty="0"/>
              <a:t>Windows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608990"/>
            <a:ext cx="7266940" cy="280733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1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Prefer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windows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concentrate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around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DC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frequency</a:t>
            </a:r>
            <a:endParaRPr sz="2400">
              <a:latin typeface="Times New Roman"/>
              <a:cs typeface="Times New Roman"/>
            </a:endParaRPr>
          </a:p>
          <a:p>
            <a:pPr marL="758825" lvl="1" indent="-289560">
              <a:lnSpc>
                <a:spcPct val="100000"/>
              </a:lnSpc>
              <a:spcBef>
                <a:spcPts val="515"/>
              </a:spcBef>
              <a:buFont typeface="Arial MT"/>
              <a:buChar char="–"/>
              <a:tabLst>
                <a:tab pos="758825" algn="l"/>
              </a:tabLst>
            </a:pPr>
            <a:r>
              <a:rPr sz="2000" spc="-10" dirty="0">
                <a:latin typeface="Times New Roman"/>
                <a:cs typeface="Times New Roman"/>
              </a:rPr>
              <a:t>Less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smearing,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closer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approximation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9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Prefer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window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minimal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span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time</a:t>
            </a:r>
            <a:endParaRPr sz="2400">
              <a:latin typeface="Times New Roman"/>
              <a:cs typeface="Times New Roman"/>
            </a:endParaRPr>
          </a:p>
          <a:p>
            <a:pPr marL="758825" lvl="1" indent="-289560">
              <a:lnSpc>
                <a:spcPct val="100000"/>
              </a:lnSpc>
              <a:spcBef>
                <a:spcPts val="515"/>
              </a:spcBef>
              <a:buFont typeface="Arial MT"/>
              <a:buChar char="–"/>
              <a:tabLst>
                <a:tab pos="758825" algn="l"/>
              </a:tabLst>
            </a:pPr>
            <a:r>
              <a:rPr sz="2000" spc="-20" dirty="0">
                <a:latin typeface="Times New Roman"/>
                <a:cs typeface="Times New Roman"/>
              </a:rPr>
              <a:t>Less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coefficient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designed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filter,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computationally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efficient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85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So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want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concentration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frequency</a:t>
            </a:r>
            <a:endParaRPr sz="2400">
              <a:latin typeface="Times New Roman"/>
              <a:cs typeface="Times New Roman"/>
            </a:endParaRPr>
          </a:p>
          <a:p>
            <a:pPr marL="758825" lvl="1" indent="-289560">
              <a:lnSpc>
                <a:spcPts val="2325"/>
              </a:lnSpc>
              <a:spcBef>
                <a:spcPts val="515"/>
              </a:spcBef>
              <a:buFont typeface="Arial MT"/>
              <a:buChar char="–"/>
              <a:tabLst>
                <a:tab pos="758825" algn="l"/>
              </a:tabLst>
            </a:pPr>
            <a:r>
              <a:rPr sz="2000" spc="-20" dirty="0">
                <a:latin typeface="Times New Roman"/>
                <a:cs typeface="Times New Roman"/>
              </a:rPr>
              <a:t>Contradictory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requirements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ts val="2805"/>
              </a:lnSpc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Example: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Rectangular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window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7345" y="3504691"/>
            <a:ext cx="11683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M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92729" y="3535934"/>
            <a:ext cx="3390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114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</a:t>
            </a:r>
            <a:r>
              <a:rPr sz="850" spc="3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30270" y="3510026"/>
            <a:ext cx="1428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17976" y="3405632"/>
            <a:ext cx="10661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24904" dirty="0">
                <a:latin typeface="Symbol"/>
                <a:cs typeface="Symbol"/>
              </a:rPr>
              <a:t></a:t>
            </a:r>
            <a:r>
              <a:rPr sz="2175" spc="540" baseline="-24904" dirty="0">
                <a:latin typeface="Times New Roman"/>
                <a:cs typeface="Times New Roman"/>
              </a:rPr>
              <a:t> </a:t>
            </a:r>
            <a:r>
              <a:rPr sz="2175" baseline="-24904" dirty="0">
                <a:latin typeface="Verdana"/>
                <a:cs typeface="Verdana"/>
              </a:rPr>
              <a:t>e</a:t>
            </a:r>
            <a:r>
              <a:rPr sz="2175" spc="-284" baseline="-2490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9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</a:t>
            </a:r>
            <a:r>
              <a:rPr sz="850" spc="7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</a:t>
            </a:r>
            <a:r>
              <a:rPr sz="850" dirty="0">
                <a:latin typeface="Verdana"/>
                <a:cs typeface="Verdana"/>
              </a:rPr>
              <a:t>M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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1</a:t>
            </a:r>
            <a:r>
              <a:rPr sz="850" spc="-140" dirty="0">
                <a:latin typeface="Verdana"/>
                <a:cs typeface="Verdana"/>
              </a:rPr>
              <a:t> </a:t>
            </a:r>
            <a:r>
              <a:rPr sz="1150" spc="-50" dirty="0">
                <a:latin typeface="Symbol"/>
                <a:cs typeface="Symbol"/>
              </a:rPr>
              <a:t>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42229" y="3345688"/>
            <a:ext cx="24168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275" baseline="-9803" dirty="0">
                <a:latin typeface="Symbol"/>
                <a:cs typeface="Symbol"/>
              </a:rPr>
              <a:t></a:t>
            </a:r>
            <a:r>
              <a:rPr sz="1275" spc="-7" baseline="-9803" dirty="0">
                <a:latin typeface="Times New Roman"/>
                <a:cs typeface="Times New Roman"/>
              </a:rPr>
              <a:t> </a:t>
            </a:r>
            <a:r>
              <a:rPr sz="1275" spc="-15" baseline="-9803" dirty="0">
                <a:latin typeface="Verdana"/>
                <a:cs typeface="Verdana"/>
              </a:rPr>
              <a:t>j</a:t>
            </a:r>
            <a:r>
              <a:rPr sz="1275" spc="-15" baseline="-9803" dirty="0">
                <a:latin typeface="Symbol"/>
                <a:cs typeface="Symbol"/>
              </a:rPr>
              <a:t></a:t>
            </a:r>
            <a:r>
              <a:rPr sz="1275" spc="-82" baseline="-9803" dirty="0">
                <a:latin typeface="Times New Roman"/>
                <a:cs typeface="Times New Roman"/>
              </a:rPr>
              <a:t> </a:t>
            </a:r>
            <a:r>
              <a:rPr sz="1275" baseline="-9803" dirty="0">
                <a:latin typeface="Verdana"/>
                <a:cs typeface="Verdana"/>
              </a:rPr>
              <a:t>M</a:t>
            </a:r>
            <a:r>
              <a:rPr sz="1275" spc="120" baseline="-9803" dirty="0">
                <a:latin typeface="Verdana"/>
                <a:cs typeface="Verdana"/>
              </a:rPr>
              <a:t> </a:t>
            </a:r>
            <a:r>
              <a:rPr sz="1275" baseline="-9803" dirty="0">
                <a:latin typeface="Verdana"/>
                <a:cs typeface="Verdana"/>
              </a:rPr>
              <a:t>/</a:t>
            </a:r>
            <a:r>
              <a:rPr sz="1275" spc="-30" baseline="-9803" dirty="0">
                <a:latin typeface="Verdana"/>
                <a:cs typeface="Verdana"/>
              </a:rPr>
              <a:t> </a:t>
            </a:r>
            <a:r>
              <a:rPr sz="1275" baseline="-9803" dirty="0">
                <a:latin typeface="Verdana"/>
                <a:cs typeface="Verdana"/>
              </a:rPr>
              <a:t>2</a:t>
            </a:r>
            <a:r>
              <a:rPr sz="1275" spc="225" baseline="-9803" dirty="0">
                <a:latin typeface="Verdana"/>
                <a:cs typeface="Verdana"/>
              </a:rPr>
              <a:t> </a:t>
            </a:r>
            <a:r>
              <a:rPr sz="1450" dirty="0">
                <a:latin typeface="Verdana"/>
                <a:cs typeface="Verdana"/>
              </a:rPr>
              <a:t>sin</a:t>
            </a:r>
            <a:r>
              <a:rPr sz="1450" spc="80" dirty="0">
                <a:latin typeface="Verdana"/>
                <a:cs typeface="Verdana"/>
              </a:rPr>
              <a:t> </a:t>
            </a:r>
            <a:r>
              <a:rPr sz="3150" spc="-97" baseline="2645" dirty="0">
                <a:latin typeface="Symbol"/>
                <a:cs typeface="Symbol"/>
              </a:rPr>
              <a:t></a:t>
            </a:r>
            <a:r>
              <a:rPr sz="2175" spc="-97" baseline="3831" dirty="0">
                <a:latin typeface="Symbol"/>
                <a:cs typeface="Symbol"/>
              </a:rPr>
              <a:t></a:t>
            </a:r>
            <a:r>
              <a:rPr sz="2175" spc="-217" baseline="3831" dirty="0">
                <a:latin typeface="Times New Roman"/>
                <a:cs typeface="Times New Roman"/>
              </a:rPr>
              <a:t> </a:t>
            </a:r>
            <a:r>
              <a:rPr sz="3075" baseline="2710" dirty="0">
                <a:latin typeface="Symbol"/>
                <a:cs typeface="Symbol"/>
              </a:rPr>
              <a:t></a:t>
            </a:r>
            <a:r>
              <a:rPr sz="2175" baseline="3831" dirty="0">
                <a:latin typeface="Verdana"/>
                <a:cs typeface="Verdana"/>
              </a:rPr>
              <a:t>M</a:t>
            </a:r>
            <a:r>
              <a:rPr sz="2175" spc="494" baseline="3831" dirty="0">
                <a:latin typeface="Verdana"/>
                <a:cs typeface="Verdana"/>
              </a:rPr>
              <a:t> </a:t>
            </a:r>
            <a:r>
              <a:rPr sz="2175" baseline="3831" dirty="0">
                <a:latin typeface="Symbol"/>
                <a:cs typeface="Symbol"/>
              </a:rPr>
              <a:t></a:t>
            </a:r>
            <a:r>
              <a:rPr sz="2175" spc="405" baseline="3831" dirty="0">
                <a:latin typeface="Times New Roman"/>
                <a:cs typeface="Times New Roman"/>
              </a:rPr>
              <a:t> </a:t>
            </a:r>
            <a:r>
              <a:rPr sz="2175" spc="-15" baseline="3831" dirty="0">
                <a:latin typeface="Verdana"/>
                <a:cs typeface="Verdana"/>
              </a:rPr>
              <a:t>1</a:t>
            </a:r>
            <a:r>
              <a:rPr sz="2175" spc="-502" baseline="3831" dirty="0">
                <a:latin typeface="Verdana"/>
                <a:cs typeface="Verdana"/>
              </a:rPr>
              <a:t> </a:t>
            </a:r>
            <a:r>
              <a:rPr sz="3075" baseline="2710" dirty="0">
                <a:latin typeface="Symbol"/>
                <a:cs typeface="Symbol"/>
              </a:rPr>
              <a:t></a:t>
            </a:r>
            <a:r>
              <a:rPr sz="3075" spc="-135" baseline="2710" dirty="0">
                <a:latin typeface="Times New Roman"/>
                <a:cs typeface="Times New Roman"/>
              </a:rPr>
              <a:t> </a:t>
            </a:r>
            <a:r>
              <a:rPr sz="2175" baseline="3831" dirty="0">
                <a:latin typeface="Verdana"/>
                <a:cs typeface="Verdana"/>
              </a:rPr>
              <a:t>/</a:t>
            </a:r>
            <a:r>
              <a:rPr sz="2175" spc="-67" baseline="3831" dirty="0">
                <a:latin typeface="Verdana"/>
                <a:cs typeface="Verdana"/>
              </a:rPr>
              <a:t> </a:t>
            </a:r>
            <a:r>
              <a:rPr sz="2175" spc="-15" baseline="3831" dirty="0">
                <a:latin typeface="Verdana"/>
                <a:cs typeface="Verdana"/>
              </a:rPr>
              <a:t>2</a:t>
            </a:r>
            <a:r>
              <a:rPr sz="2175" spc="-442" baseline="3831" dirty="0">
                <a:latin typeface="Verdana"/>
                <a:cs typeface="Verdana"/>
              </a:rPr>
              <a:t> </a:t>
            </a:r>
            <a:r>
              <a:rPr sz="3150" spc="-75" baseline="2645" dirty="0">
                <a:latin typeface="Symbol"/>
                <a:cs typeface="Symbol"/>
              </a:rPr>
              <a:t></a:t>
            </a:r>
            <a:endParaRPr sz="3150" baseline="2645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9641" y="3292602"/>
            <a:ext cx="1527810" cy="743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>
              <a:lnSpc>
                <a:spcPct val="100000"/>
              </a:lnSpc>
              <a:spcBef>
                <a:spcPts val="100"/>
              </a:spcBef>
            </a:pPr>
            <a:r>
              <a:rPr sz="3600" baseline="-16203" dirty="0">
                <a:latin typeface="Symbol"/>
                <a:cs typeface="Symbol"/>
              </a:rPr>
              <a:t></a:t>
            </a:r>
            <a:r>
              <a:rPr sz="3600" spc="-120" baseline="-16203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j</a:t>
            </a:r>
            <a:r>
              <a:rPr sz="850" dirty="0">
                <a:latin typeface="Symbol"/>
                <a:cs typeface="Symbol"/>
              </a:rPr>
              <a:t></a:t>
            </a:r>
            <a:r>
              <a:rPr sz="850" spc="190" dirty="0">
                <a:latin typeface="Times New Roman"/>
                <a:cs typeface="Times New Roman"/>
              </a:rPr>
              <a:t> </a:t>
            </a:r>
            <a:r>
              <a:rPr sz="3600" spc="-75" baseline="-16203" dirty="0">
                <a:latin typeface="Symbol"/>
                <a:cs typeface="Symbol"/>
              </a:rPr>
              <a:t></a:t>
            </a:r>
            <a:endParaRPr sz="3600" baseline="-16203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851535" algn="l"/>
              </a:tabLst>
            </a:pPr>
            <a:r>
              <a:rPr sz="1450" dirty="0">
                <a:latin typeface="Verdana"/>
                <a:cs typeface="Verdana"/>
              </a:rPr>
              <a:t>W</a:t>
            </a:r>
            <a:r>
              <a:rPr sz="1450" spc="445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e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75" dirty="0">
                <a:latin typeface="Times New Roman"/>
                <a:cs typeface="Times New Roman"/>
              </a:rPr>
              <a:t>  </a:t>
            </a:r>
            <a:r>
              <a:rPr sz="3300" baseline="-15151" dirty="0">
                <a:latin typeface="Symbol"/>
                <a:cs typeface="Symbol"/>
              </a:rPr>
              <a:t></a:t>
            </a:r>
            <a:r>
              <a:rPr sz="3300" spc="359" baseline="-15151" dirty="0">
                <a:latin typeface="Times New Roman"/>
                <a:cs typeface="Times New Roman"/>
              </a:rPr>
              <a:t> </a:t>
            </a:r>
            <a:r>
              <a:rPr sz="2175" spc="-75" baseline="-11494" dirty="0">
                <a:latin typeface="Verdana"/>
                <a:cs typeface="Verdana"/>
              </a:rPr>
              <a:t>e</a:t>
            </a:r>
            <a:endParaRPr sz="2175" baseline="-11494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62377" y="4008628"/>
            <a:ext cx="28130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5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717" y="3637279"/>
            <a:ext cx="18719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49400" algn="l"/>
              </a:tabLst>
            </a:pPr>
            <a:r>
              <a:rPr sz="1450" dirty="0">
                <a:latin typeface="Symbol"/>
                <a:cs typeface="Symbol"/>
              </a:rPr>
              <a:t></a:t>
            </a:r>
            <a:r>
              <a:rPr sz="1450" spc="335" dirty="0">
                <a:latin typeface="Times New Roman"/>
                <a:cs typeface="Times New Roman"/>
              </a:rPr>
              <a:t> 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31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Verdana"/>
                <a:cs typeface="Verdana"/>
              </a:rPr>
              <a:t>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6566" y="3637279"/>
            <a:ext cx="18999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5950" algn="l"/>
              </a:tabLst>
            </a:pPr>
            <a:r>
              <a:rPr sz="145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85717" y="3866388"/>
            <a:ext cx="1428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76471" y="3761994"/>
            <a:ext cx="6089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24904" dirty="0">
                <a:latin typeface="Symbol"/>
                <a:cs typeface="Symbol"/>
              </a:rPr>
              <a:t></a:t>
            </a:r>
            <a:r>
              <a:rPr sz="2175" spc="135" baseline="-24904" dirty="0">
                <a:latin typeface="Times New Roman"/>
                <a:cs typeface="Times New Roman"/>
              </a:rPr>
              <a:t> </a:t>
            </a:r>
            <a:r>
              <a:rPr sz="2175" baseline="-24904" dirty="0">
                <a:latin typeface="Verdana"/>
                <a:cs typeface="Verdana"/>
              </a:rPr>
              <a:t>e</a:t>
            </a:r>
            <a:r>
              <a:rPr sz="2175" spc="-195" baseline="-2490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14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Verdana"/>
                <a:cs typeface="Verdana"/>
              </a:rPr>
              <a:t>j</a:t>
            </a:r>
            <a:r>
              <a:rPr sz="850" spc="-25" dirty="0">
                <a:latin typeface="Symbol"/>
                <a:cs typeface="Symbol"/>
              </a:rPr>
              <a:t>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85661" y="3794505"/>
            <a:ext cx="1029969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20" dirty="0">
                <a:latin typeface="Verdana"/>
                <a:cs typeface="Verdana"/>
              </a:rPr>
              <a:t>sin</a:t>
            </a:r>
            <a:r>
              <a:rPr sz="1450" spc="-135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</a:t>
            </a:r>
            <a:r>
              <a:rPr sz="1450" dirty="0">
                <a:latin typeface="Symbol"/>
                <a:cs typeface="Symbol"/>
              </a:rPr>
              <a:t></a:t>
            </a:r>
            <a:r>
              <a:rPr sz="1450" spc="3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/</a:t>
            </a:r>
            <a:r>
              <a:rPr sz="1450" spc="10" dirty="0">
                <a:latin typeface="Verdana"/>
                <a:cs typeface="Verdana"/>
              </a:rPr>
              <a:t> </a:t>
            </a:r>
            <a:r>
              <a:rPr sz="1450" spc="-10" dirty="0">
                <a:latin typeface="Verdana"/>
                <a:cs typeface="Verdana"/>
              </a:rPr>
              <a:t>2</a:t>
            </a:r>
            <a:r>
              <a:rPr sz="1450" spc="-265" dirty="0">
                <a:latin typeface="Verdana"/>
                <a:cs typeface="Verdana"/>
              </a:rPr>
              <a:t> </a:t>
            </a:r>
            <a:r>
              <a:rPr sz="2100" spc="-50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7916" y="4257294"/>
            <a:ext cx="4319015" cy="24406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686560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Geometric</a:t>
            </a:r>
            <a:r>
              <a:rPr u="none" spc="-204" dirty="0"/>
              <a:t> </a:t>
            </a:r>
            <a:r>
              <a:rPr u="none" spc="-10" dirty="0"/>
              <a:t>Series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648" y="1230121"/>
            <a:ext cx="4175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A</a:t>
            </a:r>
            <a:r>
              <a:rPr sz="1800" spc="-18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one-</a:t>
            </a:r>
            <a:r>
              <a:rPr sz="1800" dirty="0">
                <a:latin typeface="Times New Roman"/>
                <a:cs typeface="Times New Roman"/>
              </a:rPr>
              <a:t>sided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exponential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sequence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1940" y="1757172"/>
            <a:ext cx="7612380" cy="1357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735">
              <a:lnSpc>
                <a:spcPct val="100000"/>
              </a:lnSpc>
              <a:spcBef>
                <a:spcPts val="100"/>
              </a:spcBef>
            </a:pPr>
            <a:r>
              <a:rPr sz="1900" spc="-20" dirty="0">
                <a:latin typeface="Symbol"/>
                <a:cs typeface="Symbol"/>
              </a:rPr>
              <a:t></a:t>
            </a:r>
            <a:r>
              <a:rPr sz="1900" spc="-110" dirty="0">
                <a:latin typeface="Times New Roman"/>
                <a:cs typeface="Times New Roman"/>
              </a:rPr>
              <a:t> </a:t>
            </a:r>
            <a:r>
              <a:rPr sz="1800" i="1" baseline="20833" dirty="0">
                <a:latin typeface="Times New Roman"/>
                <a:cs typeface="Times New Roman"/>
              </a:rPr>
              <a:t>n</a:t>
            </a:r>
            <a:r>
              <a:rPr sz="1800" i="1" spc="-22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≥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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arbitrary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constant</a:t>
            </a:r>
            <a:endParaRPr sz="1800">
              <a:latin typeface="Times New Roman"/>
              <a:cs typeface="Times New Roman"/>
            </a:endParaRPr>
          </a:p>
          <a:p>
            <a:pPr marL="38100" marR="30480">
              <a:lnSpc>
                <a:spcPct val="100000"/>
              </a:lnSpc>
              <a:spcBef>
                <a:spcPts val="1395"/>
              </a:spcBef>
            </a:pP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called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geometric</a:t>
            </a:r>
            <a:r>
              <a:rPr sz="1800" i="1" spc="-6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series</a:t>
            </a:r>
            <a:r>
              <a:rPr sz="1800" dirty="0">
                <a:latin typeface="Times New Roman"/>
                <a:cs typeface="Times New Roman"/>
              </a:rPr>
              <a:t>.</a:t>
            </a:r>
            <a:r>
              <a:rPr sz="1800" spc="2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series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converges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|a|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&lt;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1,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sum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converges </a:t>
            </a:r>
            <a:r>
              <a:rPr sz="1800" spc="-25" dirty="0">
                <a:latin typeface="Times New Roman"/>
                <a:cs typeface="Times New Roman"/>
              </a:rPr>
              <a:t>to</a:t>
            </a:r>
            <a:endParaRPr sz="1800">
              <a:latin typeface="Times New Roman"/>
              <a:cs typeface="Times New Roman"/>
            </a:endParaRPr>
          </a:p>
          <a:p>
            <a:pPr marR="1404620" algn="ctr">
              <a:lnSpc>
                <a:spcPct val="100000"/>
              </a:lnSpc>
              <a:spcBef>
                <a:spcPts val="1350"/>
              </a:spcBef>
            </a:pPr>
            <a:r>
              <a:rPr sz="950" spc="-50" dirty="0">
                <a:latin typeface="Symbol"/>
                <a:cs typeface="Symbol"/>
              </a:rPr>
              <a:t></a:t>
            </a:r>
            <a:endParaRPr sz="9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8688" y="2863835"/>
            <a:ext cx="950594" cy="79248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45"/>
              </a:spcBef>
            </a:pPr>
            <a:endParaRPr sz="1100">
              <a:latin typeface="Times New Roman"/>
              <a:cs typeface="Times New Roman"/>
            </a:endParaRPr>
          </a:p>
          <a:p>
            <a:pPr marL="59055">
              <a:lnSpc>
                <a:spcPct val="100000"/>
              </a:lnSpc>
              <a:spcBef>
                <a:spcPts val="5"/>
              </a:spcBef>
            </a:pPr>
            <a:r>
              <a:rPr sz="3675" baseline="-6802" dirty="0">
                <a:latin typeface="Symbol"/>
                <a:cs typeface="Symbol"/>
              </a:rPr>
              <a:t></a:t>
            </a:r>
            <a:r>
              <a:rPr sz="3675" spc="-7" baseline="-6802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</a:t>
            </a:r>
            <a:r>
              <a:rPr sz="1700" spc="165" dirty="0">
                <a:latin typeface="Times New Roman"/>
                <a:cs typeface="Times New Roman"/>
              </a:rPr>
              <a:t> </a:t>
            </a:r>
            <a:r>
              <a:rPr sz="1650" i="1" baseline="25252" dirty="0">
                <a:latin typeface="Times New Roman"/>
                <a:cs typeface="Times New Roman"/>
              </a:rPr>
              <a:t>n</a:t>
            </a:r>
            <a:r>
              <a:rPr sz="1650" i="1" spc="382" baseline="25252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</a:t>
            </a:r>
            <a:endParaRPr sz="16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545"/>
              </a:spcBef>
            </a:pPr>
            <a:r>
              <a:rPr sz="950" i="1" dirty="0">
                <a:latin typeface="Times New Roman"/>
                <a:cs typeface="Times New Roman"/>
              </a:rPr>
              <a:t>n</a:t>
            </a:r>
            <a:r>
              <a:rPr sz="950" i="1" spc="-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593" y="3821938"/>
            <a:ext cx="37128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finite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number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terms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9891" y="2954781"/>
            <a:ext cx="127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56532" y="3341877"/>
            <a:ext cx="49149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700" spc="-50" dirty="0">
                <a:latin typeface="Symbol"/>
                <a:cs typeface="Symbol"/>
              </a:rPr>
              <a:t>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5571" y="4372864"/>
            <a:ext cx="4654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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28971" y="4355083"/>
            <a:ext cx="2641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Times New Roman"/>
                <a:cs typeface="Times New Roman"/>
              </a:rPr>
              <a:t>N</a:t>
            </a:r>
            <a:r>
              <a:rPr sz="900" i="1" spc="-2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Symbol"/>
                <a:cs typeface="Symbol"/>
              </a:rPr>
              <a:t></a:t>
            </a:r>
            <a:r>
              <a:rPr sz="900" spc="-9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87954" y="4326890"/>
            <a:ext cx="1995170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255">
              <a:lnSpc>
                <a:spcPts val="925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  <a:p>
            <a:pPr marL="50800">
              <a:lnSpc>
                <a:spcPts val="2605"/>
              </a:lnSpc>
              <a:tabLst>
                <a:tab pos="1025525" algn="l"/>
                <a:tab pos="1956435" algn="l"/>
              </a:tabLst>
            </a:pPr>
            <a:r>
              <a:rPr sz="3450" baseline="-6038" dirty="0">
                <a:latin typeface="Symbol"/>
                <a:cs typeface="Symbol"/>
              </a:rPr>
              <a:t></a:t>
            </a:r>
            <a:r>
              <a:rPr sz="3450" spc="44" baseline="-6038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</a:t>
            </a:r>
            <a:r>
              <a:rPr sz="1600" spc="155" dirty="0">
                <a:latin typeface="Times New Roman"/>
                <a:cs typeface="Times New Roman"/>
              </a:rPr>
              <a:t> </a:t>
            </a:r>
            <a:r>
              <a:rPr sz="1575" i="1" baseline="23809" dirty="0">
                <a:latin typeface="Times New Roman"/>
                <a:cs typeface="Times New Roman"/>
              </a:rPr>
              <a:t>n</a:t>
            </a:r>
            <a:r>
              <a:rPr sz="1575" i="1" spc="-7" baseline="23809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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500">
              <a:latin typeface="Times New Roman"/>
              <a:cs typeface="Times New Roman"/>
            </a:endParaRPr>
          </a:p>
          <a:p>
            <a:pPr marL="71120">
              <a:lnSpc>
                <a:spcPct val="100000"/>
              </a:lnSpc>
              <a:spcBef>
                <a:spcPts val="40"/>
              </a:spcBef>
              <a:tabLst>
                <a:tab pos="1171575" algn="l"/>
              </a:tabLst>
            </a:pPr>
            <a:r>
              <a:rPr sz="1350" i="1" baseline="-18518" dirty="0">
                <a:latin typeface="Times New Roman"/>
                <a:cs typeface="Times New Roman"/>
              </a:rPr>
              <a:t>n</a:t>
            </a:r>
            <a:r>
              <a:rPr sz="1350" i="1" spc="-7" baseline="-18518" dirty="0">
                <a:latin typeface="Times New Roman"/>
                <a:cs typeface="Times New Roman"/>
              </a:rPr>
              <a:t> </a:t>
            </a:r>
            <a:r>
              <a:rPr sz="1350" baseline="-18518" dirty="0">
                <a:latin typeface="Symbol"/>
                <a:cs typeface="Symbol"/>
              </a:rPr>
              <a:t></a:t>
            </a:r>
            <a:r>
              <a:rPr sz="1350" spc="-37" baseline="-18518" dirty="0">
                <a:latin typeface="Times New Roman"/>
                <a:cs typeface="Times New Roman"/>
              </a:rPr>
              <a:t> </a:t>
            </a:r>
            <a:r>
              <a:rPr sz="1350" spc="-75" baseline="-18518" dirty="0">
                <a:latin typeface="Times New Roman"/>
                <a:cs typeface="Times New Roman"/>
              </a:rPr>
              <a:t>0</a:t>
            </a:r>
            <a:r>
              <a:rPr sz="1350" baseline="-18518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1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5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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0248" y="5270500"/>
            <a:ext cx="3201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general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form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also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written: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61944" y="5831585"/>
            <a:ext cx="2197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50" dirty="0">
                <a:latin typeface="Times New Roman"/>
                <a:cs typeface="Times New Roman"/>
              </a:rPr>
              <a:t> </a:t>
            </a:r>
            <a:r>
              <a:rPr sz="900" spc="-75" baseline="-13888" dirty="0">
                <a:latin typeface="Times New Roman"/>
                <a:cs typeface="Times New Roman"/>
              </a:rPr>
              <a:t>2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6223" y="5758688"/>
            <a:ext cx="5886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375" baseline="-25925" dirty="0">
                <a:latin typeface="Symbol"/>
                <a:cs typeface="Symbol"/>
              </a:rPr>
              <a:t></a:t>
            </a:r>
            <a:r>
              <a:rPr sz="3375" spc="-60" baseline="-25925" dirty="0">
                <a:latin typeface="Times New Roman"/>
                <a:cs typeface="Times New Roman"/>
              </a:rPr>
              <a:t> </a:t>
            </a:r>
            <a:r>
              <a:rPr sz="2325" baseline="-26881" dirty="0">
                <a:latin typeface="Symbol"/>
                <a:cs typeface="Symbol"/>
              </a:rPr>
              <a:t></a:t>
            </a:r>
            <a:r>
              <a:rPr sz="2325" spc="165" baseline="-26881" dirty="0">
                <a:latin typeface="Times New Roman"/>
                <a:cs typeface="Times New Roman"/>
              </a:rPr>
              <a:t> </a:t>
            </a: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48429" y="5975096"/>
            <a:ext cx="2139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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50334" y="5837682"/>
            <a:ext cx="211454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15" dirty="0">
                <a:latin typeface="Times New Roman"/>
                <a:cs typeface="Times New Roman"/>
              </a:rPr>
              <a:t> </a:t>
            </a:r>
            <a:r>
              <a:rPr sz="900" spc="-75" baseline="-18518" dirty="0">
                <a:latin typeface="Times New Roman"/>
                <a:cs typeface="Times New Roman"/>
              </a:rPr>
              <a:t>1</a:t>
            </a:r>
            <a:endParaRPr sz="900" baseline="-18518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74820" y="5853176"/>
            <a:ext cx="73406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6245" algn="l"/>
              </a:tabLst>
            </a:pPr>
            <a:r>
              <a:rPr sz="1550" spc="-50" dirty="0">
                <a:latin typeface="Symbol"/>
                <a:cs typeface="Symbol"/>
              </a:rPr>
              <a:t>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5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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51044" y="5837682"/>
            <a:ext cx="37528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50" dirty="0">
                <a:latin typeface="Times New Roman"/>
                <a:cs typeface="Times New Roman"/>
              </a:rPr>
              <a:t> </a:t>
            </a:r>
            <a:r>
              <a:rPr sz="900" baseline="-13888" dirty="0">
                <a:latin typeface="Times New Roman"/>
                <a:cs typeface="Times New Roman"/>
              </a:rPr>
              <a:t>2</a:t>
            </a:r>
            <a:r>
              <a:rPr sz="900" spc="157" baseline="-13888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</a:t>
            </a:r>
            <a:r>
              <a:rPr sz="850" spc="-25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08350" y="6350000"/>
            <a:ext cx="26924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25" dirty="0">
                <a:latin typeface="Times New Roman"/>
                <a:cs typeface="Times New Roman"/>
              </a:rPr>
              <a:t> </a:t>
            </a: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82670" y="6407658"/>
            <a:ext cx="635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0" dirty="0"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8764" y="6211570"/>
            <a:ext cx="467359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1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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83880" y="6247129"/>
            <a:ext cx="1981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latin typeface="Times New Roman"/>
                <a:cs typeface="Times New Roman"/>
              </a:rPr>
              <a:t>33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87392" y="3268598"/>
            <a:ext cx="542290" cy="0"/>
          </a:xfrm>
          <a:custGeom>
            <a:avLst/>
            <a:gdLst/>
            <a:ahLst/>
            <a:cxnLst/>
            <a:rect l="l" t="t" r="r" b="b"/>
            <a:pathLst>
              <a:path w="542289">
                <a:moveTo>
                  <a:pt x="0" y="0"/>
                </a:moveTo>
                <a:lnTo>
                  <a:pt x="541782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92727" y="6156578"/>
            <a:ext cx="1146810" cy="0"/>
          </a:xfrm>
          <a:custGeom>
            <a:avLst/>
            <a:gdLst/>
            <a:ahLst/>
            <a:cxnLst/>
            <a:rect l="l" t="t" r="r" b="b"/>
            <a:pathLst>
              <a:path w="1146810">
                <a:moveTo>
                  <a:pt x="0" y="0"/>
                </a:moveTo>
                <a:lnTo>
                  <a:pt x="114681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080" rIns="0" bIns="0" rtlCol="0">
            <a:spAutoFit/>
          </a:bodyPr>
          <a:lstStyle/>
          <a:p>
            <a:pPr marL="1240790">
              <a:lnSpc>
                <a:spcPct val="100000"/>
              </a:lnSpc>
              <a:spcBef>
                <a:spcPts val="95"/>
              </a:spcBef>
            </a:pPr>
            <a:r>
              <a:rPr u="none" spc="-35" dirty="0"/>
              <a:t>Windowing</a:t>
            </a:r>
            <a:r>
              <a:rPr u="none" spc="-195" dirty="0"/>
              <a:t> </a:t>
            </a:r>
            <a:r>
              <a:rPr u="none" spc="-10" dirty="0"/>
              <a:t>distortion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8894" y="1610868"/>
            <a:ext cx="8097520" cy="156019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43535" marR="58419" indent="-331470">
              <a:lnSpc>
                <a:spcPts val="3800"/>
              </a:lnSpc>
              <a:spcBef>
                <a:spcPts val="254"/>
              </a:spcBef>
              <a:buChar char="•"/>
              <a:tabLst>
                <a:tab pos="343535" algn="l"/>
                <a:tab pos="360680" algn="l"/>
              </a:tabLst>
            </a:pPr>
            <a:r>
              <a:rPr sz="3200" dirty="0">
                <a:latin typeface="Arial MT"/>
                <a:cs typeface="Arial MT"/>
              </a:rPr>
              <a:t>	</a:t>
            </a:r>
            <a:r>
              <a:rPr sz="3200" spc="-10" dirty="0">
                <a:latin typeface="Times New Roman"/>
                <a:cs typeface="Times New Roman"/>
              </a:rPr>
              <a:t>increasing</a:t>
            </a:r>
            <a:r>
              <a:rPr sz="3200" spc="-15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window</a:t>
            </a:r>
            <a:r>
              <a:rPr sz="3200" spc="-15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length</a:t>
            </a:r>
            <a:r>
              <a:rPr sz="3200" spc="-16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generally</a:t>
            </a:r>
            <a:r>
              <a:rPr sz="3200" spc="-13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reduces</a:t>
            </a:r>
            <a:r>
              <a:rPr sz="3200" spc="-12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the </a:t>
            </a:r>
            <a:r>
              <a:rPr sz="3200" dirty="0">
                <a:latin typeface="Times New Roman"/>
                <a:cs typeface="Times New Roman"/>
              </a:rPr>
              <a:t>width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main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lobe</a:t>
            </a:r>
            <a:endParaRPr sz="32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latin typeface="Times New Roman"/>
                <a:cs typeface="Times New Roman"/>
              </a:rPr>
              <a:t>peak</a:t>
            </a:r>
            <a:r>
              <a:rPr sz="3200" spc="-16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12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sidelobes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1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generally</a:t>
            </a:r>
            <a:r>
              <a:rPr sz="3200" spc="-114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independent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Times New Roman"/>
                <a:cs typeface="Times New Roman"/>
              </a:rPr>
              <a:t>M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200" y="3803903"/>
            <a:ext cx="8991600" cy="2219325"/>
            <a:chOff x="76200" y="3803903"/>
            <a:chExt cx="8991600" cy="22193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3946397"/>
              <a:ext cx="4323588" cy="20749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3755" y="3803903"/>
              <a:ext cx="4924044" cy="22189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4307" y="2271141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4">
                <a:moveTo>
                  <a:pt x="0" y="0"/>
                </a:moveTo>
                <a:lnTo>
                  <a:pt x="0" y="310134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26583" y="4605146"/>
            <a:ext cx="574040" cy="0"/>
          </a:xfrm>
          <a:custGeom>
            <a:avLst/>
            <a:gdLst/>
            <a:ahLst/>
            <a:cxnLst/>
            <a:rect l="l" t="t" r="r" b="b"/>
            <a:pathLst>
              <a:path w="574039">
                <a:moveTo>
                  <a:pt x="0" y="0"/>
                </a:moveTo>
                <a:lnTo>
                  <a:pt x="573786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2801" y="4605146"/>
            <a:ext cx="574040" cy="0"/>
          </a:xfrm>
          <a:custGeom>
            <a:avLst/>
            <a:gdLst/>
            <a:ahLst/>
            <a:cxnLst/>
            <a:rect l="l" t="t" r="r" b="b"/>
            <a:pathLst>
              <a:path w="574040">
                <a:moveTo>
                  <a:pt x="0" y="0"/>
                </a:moveTo>
                <a:lnTo>
                  <a:pt x="573786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93941" y="5213603"/>
            <a:ext cx="372745" cy="861060"/>
          </a:xfrm>
          <a:custGeom>
            <a:avLst/>
            <a:gdLst/>
            <a:ahLst/>
            <a:cxnLst/>
            <a:rect l="l" t="t" r="r" b="b"/>
            <a:pathLst>
              <a:path w="372745" h="861060">
                <a:moveTo>
                  <a:pt x="372617" y="0"/>
                </a:moveTo>
                <a:lnTo>
                  <a:pt x="0" y="86106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94807" y="3685413"/>
            <a:ext cx="572770" cy="0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262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61228" y="2271141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4">
                <a:moveTo>
                  <a:pt x="0" y="0"/>
                </a:moveTo>
                <a:lnTo>
                  <a:pt x="0" y="310134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5284" y="2217801"/>
            <a:ext cx="0" cy="278130"/>
          </a:xfrm>
          <a:custGeom>
            <a:avLst/>
            <a:gdLst/>
            <a:ahLst/>
            <a:cxnLst/>
            <a:rect l="l" t="t" r="r" b="b"/>
            <a:pathLst>
              <a:path h="278130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972686" y="2217801"/>
            <a:ext cx="472440" cy="306070"/>
            <a:chOff x="3972686" y="2217801"/>
            <a:chExt cx="472440" cy="306070"/>
          </a:xfrm>
        </p:grpSpPr>
        <p:sp>
          <p:nvSpPr>
            <p:cNvPr id="10" name="object 10"/>
            <p:cNvSpPr/>
            <p:nvPr/>
          </p:nvSpPr>
          <p:spPr>
            <a:xfrm>
              <a:off x="4426076" y="2217801"/>
              <a:ext cx="0" cy="278765"/>
            </a:xfrm>
            <a:custGeom>
              <a:avLst/>
              <a:gdLst/>
              <a:ahLst/>
              <a:cxnLst/>
              <a:rect l="l" t="t" r="r" b="b"/>
              <a:pathLst>
                <a:path h="278764">
                  <a:moveTo>
                    <a:pt x="0" y="0"/>
                  </a:moveTo>
                  <a:lnTo>
                    <a:pt x="0" y="278511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72686" y="2521077"/>
              <a:ext cx="472440" cy="0"/>
            </a:xfrm>
            <a:custGeom>
              <a:avLst/>
              <a:gdLst/>
              <a:ahLst/>
              <a:cxnLst/>
              <a:rect l="l" t="t" r="r" b="b"/>
              <a:pathLst>
                <a:path w="472439">
                  <a:moveTo>
                    <a:pt x="0" y="0"/>
                  </a:moveTo>
                  <a:lnTo>
                    <a:pt x="472440" y="0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859785" y="1306067"/>
            <a:ext cx="37058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Commonly</a:t>
            </a:r>
            <a:r>
              <a:rPr sz="28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used</a:t>
            </a:r>
            <a:r>
              <a:rPr sz="28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windows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21147" y="2627630"/>
            <a:ext cx="1035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Symbol"/>
                <a:cs typeface="Symbol"/>
              </a:rPr>
              <a:t>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98870" y="2429763"/>
            <a:ext cx="13081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29202" y="2588005"/>
            <a:ext cx="1021080" cy="92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250" i="1" baseline="27777" dirty="0">
                <a:latin typeface="Times New Roman"/>
                <a:cs typeface="Times New Roman"/>
              </a:rPr>
              <a:t>N</a:t>
            </a:r>
            <a:r>
              <a:rPr sz="2250" i="1" spc="742" baseline="27777" dirty="0">
                <a:latin typeface="Times New Roman"/>
                <a:cs typeface="Times New Roman"/>
              </a:rPr>
              <a:t> </a:t>
            </a:r>
            <a:r>
              <a:rPr sz="2400" baseline="-3472" dirty="0">
                <a:latin typeface="Symbol"/>
                <a:cs typeface="Symbol"/>
              </a:rPr>
              <a:t></a:t>
            </a:r>
            <a:r>
              <a:rPr sz="2400" spc="120" baseline="-3472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1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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1600">
              <a:latin typeface="Times New Roman"/>
              <a:cs typeface="Times New Roman"/>
            </a:endParaRPr>
          </a:p>
          <a:p>
            <a:pPr marL="309880">
              <a:lnSpc>
                <a:spcPct val="100000"/>
              </a:lnSpc>
              <a:tabLst>
                <a:tab pos="657225" algn="l"/>
              </a:tabLst>
            </a:pPr>
            <a:r>
              <a:rPr sz="1600" spc="-50" dirty="0">
                <a:latin typeface="Symbol"/>
                <a:cs typeface="Symbol"/>
              </a:rPr>
              <a:t>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2400" i="1" spc="-75" baseline="1736" dirty="0">
                <a:latin typeface="Times New Roman"/>
                <a:cs typeface="Times New Roman"/>
              </a:rPr>
              <a:t>N</a:t>
            </a:r>
            <a:endParaRPr sz="2400" baseline="1736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88432" y="3164078"/>
            <a:ext cx="9277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25" baseline="-4273" dirty="0">
                <a:latin typeface="Symbol"/>
                <a:cs typeface="Symbol"/>
              </a:rPr>
              <a:t></a:t>
            </a:r>
            <a:r>
              <a:rPr sz="2925" spc="487" baseline="-4273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2</a:t>
            </a:r>
            <a:r>
              <a:rPr sz="1950" spc="-17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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r>
              <a:rPr sz="1950" i="1" spc="390" dirty="0">
                <a:latin typeface="Times New Roman"/>
                <a:cs typeface="Times New Roman"/>
              </a:rPr>
              <a:t> </a:t>
            </a:r>
            <a:r>
              <a:rPr sz="2925" spc="-75" baseline="-4273" dirty="0">
                <a:latin typeface="Symbol"/>
                <a:cs typeface="Symbol"/>
              </a:rPr>
              <a:t></a:t>
            </a:r>
            <a:endParaRPr sz="2925" baseline="-4273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13734" y="5148071"/>
            <a:ext cx="1060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Symbol"/>
                <a:cs typeface="Symbol"/>
              </a:rPr>
              <a:t>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94278" y="5613146"/>
            <a:ext cx="920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5500623"/>
            <a:ext cx="754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36245" algn="l"/>
              </a:tabLst>
            </a:pPr>
            <a:r>
              <a:rPr sz="2475" i="1" spc="-75" baseline="1683" dirty="0">
                <a:latin typeface="Times New Roman"/>
                <a:cs typeface="Times New Roman"/>
              </a:rPr>
              <a:t>J</a:t>
            </a:r>
            <a:r>
              <a:rPr sz="2475" i="1" baseline="1683" dirty="0">
                <a:latin typeface="Times New Roman"/>
                <a:cs typeface="Times New Roman"/>
              </a:rPr>
              <a:t>	</a:t>
            </a:r>
            <a:r>
              <a:rPr sz="2475" baseline="-5050" dirty="0">
                <a:latin typeface="Symbol"/>
                <a:cs typeface="Symbol"/>
              </a:rPr>
              <a:t></a:t>
            </a:r>
            <a:r>
              <a:rPr sz="2475" spc="232" baseline="-505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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77488" y="5839967"/>
            <a:ext cx="10604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Symbol"/>
                <a:cs typeface="Symbol"/>
              </a:rPr>
              <a:t>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3428" y="5667247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19215" y="2426970"/>
            <a:ext cx="775970" cy="0"/>
          </a:xfrm>
          <a:custGeom>
            <a:avLst/>
            <a:gdLst/>
            <a:ahLst/>
            <a:cxnLst/>
            <a:rect l="l" t="t" r="r" b="b"/>
            <a:pathLst>
              <a:path w="775970">
                <a:moveTo>
                  <a:pt x="0" y="0"/>
                </a:moveTo>
                <a:lnTo>
                  <a:pt x="775716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3724655" y="461009"/>
            <a:ext cx="2207260" cy="554355"/>
            <a:chOff x="3724655" y="461009"/>
            <a:chExt cx="2207260" cy="554355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2181" y="461009"/>
              <a:ext cx="2144267" cy="4472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4655" y="901445"/>
              <a:ext cx="2206752" cy="113537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8802" rIns="0" bIns="0" rtlCol="0">
            <a:spAutoFit/>
          </a:bodyPr>
          <a:lstStyle/>
          <a:p>
            <a:pPr marL="286004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Windows</a:t>
            </a:r>
          </a:p>
        </p:txBody>
      </p:sp>
      <p:sp>
        <p:nvSpPr>
          <p:cNvPr id="27" name="object 27"/>
          <p:cNvSpPr/>
          <p:nvPr/>
        </p:nvSpPr>
        <p:spPr>
          <a:xfrm>
            <a:off x="4530852" y="3150107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4">
                <a:moveTo>
                  <a:pt x="0" y="0"/>
                </a:moveTo>
                <a:lnTo>
                  <a:pt x="573024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4155947" y="5221985"/>
            <a:ext cx="2040255" cy="761365"/>
            <a:chOff x="4155947" y="5221985"/>
            <a:chExt cx="2040255" cy="761365"/>
          </a:xfrm>
        </p:grpSpPr>
        <p:sp>
          <p:nvSpPr>
            <p:cNvPr id="29" name="object 29"/>
            <p:cNvSpPr/>
            <p:nvPr/>
          </p:nvSpPr>
          <p:spPr>
            <a:xfrm>
              <a:off x="5049773" y="5644895"/>
              <a:ext cx="774700" cy="0"/>
            </a:xfrm>
            <a:custGeom>
              <a:avLst/>
              <a:gdLst/>
              <a:ahLst/>
              <a:cxnLst/>
              <a:rect l="l" t="t" r="r" b="b"/>
              <a:pathLst>
                <a:path w="774700">
                  <a:moveTo>
                    <a:pt x="0" y="0"/>
                  </a:moveTo>
                  <a:lnTo>
                    <a:pt x="774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58233" y="5684519"/>
              <a:ext cx="53340" cy="21590"/>
            </a:xfrm>
            <a:custGeom>
              <a:avLst/>
              <a:gdLst/>
              <a:ahLst/>
              <a:cxnLst/>
              <a:rect l="l" t="t" r="r" b="b"/>
              <a:pathLst>
                <a:path w="53339" h="21589">
                  <a:moveTo>
                    <a:pt x="0" y="21335"/>
                  </a:moveTo>
                  <a:lnTo>
                    <a:pt x="53340" y="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12335" y="5686805"/>
              <a:ext cx="79375" cy="290830"/>
            </a:xfrm>
            <a:custGeom>
              <a:avLst/>
              <a:gdLst/>
              <a:ahLst/>
              <a:cxnLst/>
              <a:rect l="l" t="t" r="r" b="b"/>
              <a:pathLst>
                <a:path w="79375" h="290829">
                  <a:moveTo>
                    <a:pt x="0" y="0"/>
                  </a:moveTo>
                  <a:lnTo>
                    <a:pt x="79248" y="29032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294250" y="5224652"/>
              <a:ext cx="1899285" cy="752475"/>
            </a:xfrm>
            <a:custGeom>
              <a:avLst/>
              <a:gdLst/>
              <a:ahLst/>
              <a:cxnLst/>
              <a:rect l="l" t="t" r="r" b="b"/>
              <a:pathLst>
                <a:path w="1899285" h="752475">
                  <a:moveTo>
                    <a:pt x="0" y="752094"/>
                  </a:moveTo>
                  <a:lnTo>
                    <a:pt x="88900" y="0"/>
                  </a:lnTo>
                  <a:lnTo>
                    <a:pt x="1898904" y="0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022085" y="5233923"/>
            <a:ext cx="95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21221" y="5148326"/>
            <a:ext cx="1060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Symbol"/>
                <a:cs typeface="Symbol"/>
              </a:rPr>
              <a:t>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41747" y="5500370"/>
            <a:ext cx="1060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Symbol"/>
                <a:cs typeface="Symbol"/>
              </a:rPr>
              <a:t>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60034" y="5500370"/>
            <a:ext cx="1060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Symbol"/>
                <a:cs typeface="Symbol"/>
              </a:rPr>
              <a:t></a:t>
            </a:r>
            <a:endParaRPr sz="1650">
              <a:latin typeface="Symbol"/>
              <a:cs typeface="Symbo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895096" y="1844728"/>
          <a:ext cx="7867650" cy="4286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240"/>
                <a:gridCol w="1933575"/>
                <a:gridCol w="3372485"/>
                <a:gridCol w="1175384"/>
                <a:gridCol w="240665"/>
                <a:gridCol w="609600"/>
                <a:gridCol w="190500"/>
              </a:tblGrid>
              <a:tr h="1665605">
                <a:tc>
                  <a:txBody>
                    <a:bodyPr/>
                    <a:lstStyle/>
                    <a:p>
                      <a:pPr marL="31750">
                        <a:lnSpc>
                          <a:spcPts val="3095"/>
                        </a:lnSpc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endParaRPr sz="2800">
                        <a:latin typeface="Arial MT"/>
                        <a:cs typeface="Arial MT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endParaRPr sz="2800">
                        <a:latin typeface="Arial MT"/>
                        <a:cs typeface="Arial MT"/>
                      </a:endParaRPr>
                    </a:p>
                    <a:p>
                      <a:pPr marL="31750">
                        <a:lnSpc>
                          <a:spcPts val="2785"/>
                        </a:lnSpc>
                        <a:spcBef>
                          <a:spcPts val="65"/>
                        </a:spcBef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2680"/>
                        </a:lnSpc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endParaRPr sz="2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3095"/>
                        </a:lnSpc>
                      </a:pPr>
                      <a:r>
                        <a:rPr sz="2800" spc="-10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Rectangular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2800" spc="55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Bartlett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109855" marR="414655">
                        <a:lnSpc>
                          <a:spcPct val="65700"/>
                        </a:lnSpc>
                        <a:spcBef>
                          <a:spcPts val="1115"/>
                        </a:spcBef>
                      </a:pPr>
                      <a:r>
                        <a:rPr sz="2800" spc="-10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Hanning </a:t>
                      </a:r>
                      <a:r>
                        <a:rPr sz="2800" spc="-35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Hamming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5945">
                        <a:lnSpc>
                          <a:spcPts val="2560"/>
                        </a:lnSpc>
                      </a:pPr>
                      <a:r>
                        <a:rPr sz="28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388620">
                        <a:lnSpc>
                          <a:spcPts val="1445"/>
                        </a:lnSpc>
                        <a:tabLst>
                          <a:tab pos="613410" algn="l"/>
                          <a:tab pos="880744" algn="l"/>
                          <a:tab pos="1115695" algn="l"/>
                          <a:tab pos="2198370" algn="l"/>
                          <a:tab pos="2511425" algn="l"/>
                          <a:tab pos="2835910" algn="l"/>
                          <a:tab pos="3198495" algn="l"/>
                        </a:tabLst>
                      </a:pPr>
                      <a:r>
                        <a:rPr sz="2250" spc="-75" baseline="-259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250" baseline="-2592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250" spc="-75" baseline="-2592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250" baseline="-2592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250" spc="-75" baseline="-31481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250" baseline="-3148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250" i="1" spc="-75" baseline="-3148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250" i="1" baseline="-3148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i="1" spc="-75" baseline="-1515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75" i="1" baseline="-1515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spc="-75" baseline="-15151" dirty="0">
                          <a:latin typeface="Symbol"/>
                          <a:cs typeface="Symbol"/>
                        </a:rPr>
                        <a:t></a:t>
                      </a:r>
                      <a:r>
                        <a:rPr sz="2475" baseline="-1515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</a:t>
                      </a:r>
                      <a:endParaRPr sz="1650">
                        <a:latin typeface="Symbol"/>
                        <a:cs typeface="Symbo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34950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724535" algn="l"/>
                          <a:tab pos="1231900" algn="l"/>
                          <a:tab pos="2054860" algn="l"/>
                        </a:tabLst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600" spc="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600" spc="-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00" spc="170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00" spc="-75" baseline="-6944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2400" baseline="-6944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00" spc="-75" baseline="8680" dirty="0">
                          <a:latin typeface="Symbol"/>
                          <a:cs typeface="Symbol"/>
                        </a:rPr>
                        <a:t></a:t>
                      </a:r>
                      <a:endParaRPr sz="2400" baseline="868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5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0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ts val="2295"/>
                        </a:lnSpc>
                        <a:tabLst>
                          <a:tab pos="920750" algn="l"/>
                          <a:tab pos="1209675" algn="l"/>
                          <a:tab pos="1901825" algn="l"/>
                          <a:tab pos="2395855" algn="l"/>
                          <a:tab pos="3220085" algn="l"/>
                        </a:tabLst>
                      </a:pPr>
                      <a:r>
                        <a:rPr sz="2925" baseline="4273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925" spc="97" baseline="427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25" spc="-37" baseline="4273" dirty="0">
                          <a:latin typeface="Times New Roman"/>
                          <a:cs typeface="Times New Roman"/>
                        </a:rPr>
                        <a:t>.54</a:t>
                      </a:r>
                      <a:r>
                        <a:rPr sz="292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925" spc="-75" baseline="1424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925" baseline="1424" dirty="0">
                          <a:latin typeface="Times New Roman"/>
                          <a:cs typeface="Times New Roman"/>
                        </a:rPr>
                        <a:t>	0</a:t>
                      </a:r>
                      <a:r>
                        <a:rPr sz="2925" spc="44" baseline="1424" dirty="0">
                          <a:latin typeface="Times New Roman"/>
                          <a:cs typeface="Times New Roman"/>
                        </a:rPr>
                        <a:t> .46</a:t>
                      </a:r>
                      <a:r>
                        <a:rPr sz="2925" baseline="1424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spc="40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925" spc="-75" baseline="-8547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2925" baseline="-8547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925" spc="-75" baseline="-4273" dirty="0">
                          <a:latin typeface="Symbol"/>
                          <a:cs typeface="Symbol"/>
                        </a:rPr>
                        <a:t></a:t>
                      </a:r>
                      <a:endParaRPr sz="2925" baseline="-4273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317115">
                <a:tc>
                  <a:txBody>
                    <a:bodyPr/>
                    <a:lstStyle/>
                    <a:p>
                      <a:pPr marL="34290">
                        <a:lnSpc>
                          <a:spcPts val="3030"/>
                        </a:lnSpc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endParaRPr sz="2800">
                        <a:latin typeface="Arial MT"/>
                        <a:cs typeface="Arial MT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endParaRPr sz="2800">
                        <a:latin typeface="Arial MT"/>
                        <a:cs typeface="Arial MT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endParaRPr sz="2800">
                        <a:latin typeface="Arial MT"/>
                        <a:cs typeface="Arial MT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2800" spc="-50" dirty="0">
                          <a:solidFill>
                            <a:srgbClr val="0000FF"/>
                          </a:solidFill>
                          <a:latin typeface="Arial MT"/>
                          <a:cs typeface="Arial MT"/>
                        </a:rPr>
                        <a:t>•</a:t>
                      </a:r>
                      <a:endParaRPr sz="2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855" marR="384175">
                        <a:lnSpc>
                          <a:spcPts val="8090"/>
                        </a:lnSpc>
                        <a:spcBef>
                          <a:spcPts val="495"/>
                        </a:spcBef>
                      </a:pPr>
                      <a:r>
                        <a:rPr sz="2800" spc="-20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Blackman </a:t>
                      </a:r>
                      <a:r>
                        <a:rPr sz="2800" spc="65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Kaiser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/>
                </a:tc>
                <a:tc>
                  <a:txBody>
                    <a:bodyPr/>
                    <a:lstStyle/>
                    <a:p>
                      <a:pPr marR="49530" algn="r">
                        <a:lnSpc>
                          <a:spcPts val="2170"/>
                        </a:lnSpc>
                        <a:tabLst>
                          <a:tab pos="347345" algn="l"/>
                          <a:tab pos="816610" algn="l"/>
                        </a:tabLst>
                      </a:pPr>
                      <a:r>
                        <a:rPr sz="2925" spc="-75" baseline="1424" dirty="0">
                          <a:latin typeface="Symbol"/>
                          <a:cs typeface="Symbol"/>
                        </a:rPr>
                        <a:t></a:t>
                      </a:r>
                      <a:r>
                        <a:rPr sz="2925" baseline="1424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925" i="1" spc="-75" baseline="8547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925" i="1" baseline="8547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spc="-50" dirty="0">
                          <a:latin typeface="Symbol"/>
                          <a:cs typeface="Symbol"/>
                        </a:rPr>
                        <a:t></a:t>
                      </a:r>
                      <a:endParaRPr sz="1950">
                        <a:latin typeface="Symbol"/>
                        <a:cs typeface="Symbol"/>
                      </a:endParaRPr>
                    </a:p>
                    <a:p>
                      <a:pPr marL="2131060">
                        <a:lnSpc>
                          <a:spcPts val="2265"/>
                        </a:lnSpc>
                        <a:spcBef>
                          <a:spcPts val="690"/>
                        </a:spcBef>
                      </a:pPr>
                      <a:r>
                        <a:rPr sz="2850" baseline="-4385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2850" spc="660" baseline="-43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9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205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spc="2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2850" spc="-75" baseline="-4385" dirty="0">
                          <a:latin typeface="Symbol"/>
                          <a:cs typeface="Symbol"/>
                        </a:rPr>
                        <a:t></a:t>
                      </a:r>
                      <a:endParaRPr sz="2850" baseline="-4385">
                        <a:latin typeface="Symbol"/>
                        <a:cs typeface="Symbol"/>
                      </a:endParaRPr>
                    </a:p>
                    <a:p>
                      <a:pPr marL="119380">
                        <a:lnSpc>
                          <a:spcPts val="1895"/>
                        </a:lnSpc>
                        <a:tabLst>
                          <a:tab pos="847725" algn="l"/>
                          <a:tab pos="1120775" algn="l"/>
                          <a:tab pos="2124710" algn="l"/>
                          <a:tab pos="2951480" algn="l"/>
                        </a:tabLst>
                      </a:pPr>
                      <a:r>
                        <a:rPr sz="2850" baseline="1461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850" spc="120" baseline="146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spc="30" baseline="1461" dirty="0">
                          <a:latin typeface="Times New Roman"/>
                          <a:cs typeface="Times New Roman"/>
                        </a:rPr>
                        <a:t>.42</a:t>
                      </a:r>
                      <a:r>
                        <a:rPr sz="2850" baseline="146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850" spc="-75" baseline="2923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850" baseline="2923" dirty="0">
                          <a:latin typeface="Times New Roman"/>
                          <a:cs typeface="Times New Roman"/>
                        </a:rPr>
                        <a:t>	0</a:t>
                      </a:r>
                      <a:r>
                        <a:rPr sz="2850" spc="225" baseline="292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spc="97" baseline="2923" dirty="0">
                          <a:latin typeface="Times New Roman"/>
                          <a:cs typeface="Times New Roman"/>
                        </a:rPr>
                        <a:t>.5</a:t>
                      </a:r>
                      <a:r>
                        <a:rPr sz="2850" spc="472" baseline="292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spc="112" baseline="2923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2850" baseline="292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spc="-50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850" baseline="-2923" dirty="0">
                          <a:latin typeface="Symbol"/>
                          <a:cs typeface="Symbol"/>
                        </a:rPr>
                        <a:t></a:t>
                      </a:r>
                      <a:r>
                        <a:rPr sz="2850" spc="615" baseline="-292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60" dirty="0">
                          <a:latin typeface="Symbol"/>
                          <a:cs typeface="Symbol"/>
                        </a:rPr>
                        <a:t></a:t>
                      </a:r>
                      <a:endParaRPr sz="1900">
                        <a:latin typeface="Symbol"/>
                        <a:cs typeface="Symbol"/>
                      </a:endParaRPr>
                    </a:p>
                    <a:p>
                      <a:pPr marL="2145030">
                        <a:lnSpc>
                          <a:spcPts val="2090"/>
                        </a:lnSpc>
                        <a:tabLst>
                          <a:tab pos="2482215" algn="l"/>
                          <a:tab pos="2951480" algn="l"/>
                        </a:tabLst>
                      </a:pPr>
                      <a:r>
                        <a:rPr sz="2850" spc="-75" baseline="-10233" dirty="0">
                          <a:latin typeface="Symbol"/>
                          <a:cs typeface="Symbol"/>
                        </a:rPr>
                        <a:t></a:t>
                      </a:r>
                      <a:r>
                        <a:rPr sz="2850" baseline="-1023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i="1" spc="-5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850" spc="-75" baseline="-5847" dirty="0">
                          <a:latin typeface="Symbol"/>
                          <a:cs typeface="Symbol"/>
                        </a:rPr>
                        <a:t></a:t>
                      </a:r>
                      <a:endParaRPr sz="2850" baseline="-5847">
                        <a:latin typeface="Symbol"/>
                        <a:cs typeface="Symbo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268095">
                        <a:lnSpc>
                          <a:spcPct val="100000"/>
                        </a:lnSpc>
                        <a:tabLst>
                          <a:tab pos="1749425" algn="l"/>
                          <a:tab pos="2149475" algn="l"/>
                          <a:tab pos="2774950" algn="l"/>
                        </a:tabLst>
                      </a:pPr>
                      <a:r>
                        <a:rPr sz="2475" baseline="-3872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475" spc="690" baseline="-387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spc="-75" baseline="-3872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475" baseline="-3872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spc="-75" baseline="-8417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2475" baseline="-8417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65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spc="-75" baseline="-11784" dirty="0">
                          <a:latin typeface="Symbol"/>
                          <a:cs typeface="Symbol"/>
                        </a:rPr>
                        <a:t></a:t>
                      </a:r>
                      <a:endParaRPr sz="2475" baseline="-11784">
                        <a:latin typeface="Symbol"/>
                        <a:cs typeface="Symbol"/>
                      </a:endParaRPr>
                    </a:p>
                    <a:p>
                      <a:pPr marL="451484" algn="ctr">
                        <a:lnSpc>
                          <a:spcPct val="100000"/>
                        </a:lnSpc>
                        <a:spcBef>
                          <a:spcPts val="1230"/>
                        </a:spcBef>
                        <a:tabLst>
                          <a:tab pos="1586230" algn="l"/>
                          <a:tab pos="1804670" algn="l"/>
                          <a:tab pos="2165350" algn="l"/>
                          <a:tab pos="2952115" algn="l"/>
                        </a:tabLst>
                      </a:pPr>
                      <a:r>
                        <a:rPr sz="2475" spc="-75" baseline="-25252" dirty="0">
                          <a:latin typeface="Symbol"/>
                          <a:cs typeface="Symbol"/>
                        </a:rPr>
                        <a:t></a:t>
                      </a:r>
                      <a:r>
                        <a:rPr sz="2475" baseline="-25252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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i="1" spc="-75" baseline="1683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75" i="1" baseline="168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baseline="1683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475" spc="742" baseline="168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baseline="1683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475" spc="532" baseline="168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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spc="-75" baseline="-30303" dirty="0">
                          <a:latin typeface="Symbol"/>
                          <a:cs typeface="Symbol"/>
                        </a:rPr>
                        <a:t></a:t>
                      </a:r>
                      <a:endParaRPr sz="2475" baseline="-30303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69215" algn="r">
                        <a:lnSpc>
                          <a:spcPct val="100000"/>
                        </a:lnSpc>
                        <a:tabLst>
                          <a:tab pos="687070" algn="l"/>
                        </a:tabLst>
                      </a:pPr>
                      <a:r>
                        <a:rPr sz="19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9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25" dirty="0">
                          <a:latin typeface="Times New Roman"/>
                          <a:cs typeface="Times New Roman"/>
                        </a:rPr>
                        <a:t>.08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spc="30" dirty="0">
                          <a:latin typeface="Times New Roman"/>
                          <a:cs typeface="Times New Roman"/>
                        </a:rPr>
                        <a:t>cos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105410" algn="r">
                        <a:lnSpc>
                          <a:spcPct val="100000"/>
                        </a:lnSpc>
                        <a:tabLst>
                          <a:tab pos="356235" algn="l"/>
                          <a:tab pos="772795" algn="l"/>
                        </a:tabLst>
                      </a:pPr>
                      <a:r>
                        <a:rPr sz="2475" i="1" spc="-75" baseline="-10101" dirty="0"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2475" i="1" baseline="-1010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65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0" dirty="0">
                          <a:latin typeface="Symbol"/>
                          <a:cs typeface="Symbol"/>
                        </a:rPr>
                        <a:t>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ts val="2045"/>
                        </a:lnSpc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</a:t>
                      </a:r>
                      <a:endParaRPr sz="1900">
                        <a:latin typeface="Symbol"/>
                        <a:cs typeface="Symbol"/>
                      </a:endParaRPr>
                    </a:p>
                    <a:p>
                      <a:pPr marL="76835">
                        <a:lnSpc>
                          <a:spcPts val="1905"/>
                        </a:lnSpc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</a:t>
                      </a:r>
                      <a:endParaRPr sz="1900">
                        <a:latin typeface="Symbol"/>
                        <a:cs typeface="Symbol"/>
                      </a:endParaRPr>
                    </a:p>
                    <a:p>
                      <a:pPr marL="89535">
                        <a:lnSpc>
                          <a:spcPts val="2135"/>
                        </a:lnSpc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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131445" marB="0"/>
                </a:tc>
                <a:tc>
                  <a:txBody>
                    <a:bodyPr/>
                    <a:lstStyle/>
                    <a:p>
                      <a:pPr marL="200025" marR="52069" indent="-142240">
                        <a:lnSpc>
                          <a:spcPct val="159300"/>
                        </a:lnSpc>
                        <a:spcBef>
                          <a:spcPts val="1450"/>
                        </a:spcBef>
                      </a:pPr>
                      <a:r>
                        <a:rPr sz="190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9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205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spc="-50" dirty="0">
                          <a:latin typeface="Times New Roman"/>
                          <a:cs typeface="Times New Roman"/>
                        </a:rPr>
                        <a:t>n N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84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ts val="1970"/>
                        </a:lnSpc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</a:t>
                      </a:r>
                      <a:endParaRPr sz="1900">
                        <a:latin typeface="Symbol"/>
                        <a:cs typeface="Symbol"/>
                      </a:endParaRPr>
                    </a:p>
                    <a:p>
                      <a:pPr marL="59690">
                        <a:lnSpc>
                          <a:spcPts val="1880"/>
                        </a:lnSpc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</a:t>
                      </a:r>
                      <a:endParaRPr sz="1900">
                        <a:latin typeface="Symbol"/>
                        <a:cs typeface="Symbol"/>
                      </a:endParaRPr>
                    </a:p>
                    <a:p>
                      <a:pPr marL="59690">
                        <a:lnSpc>
                          <a:spcPts val="2190"/>
                        </a:lnSpc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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131445" marB="0"/>
                </a:tc>
              </a:tr>
            </a:tbl>
          </a:graphicData>
        </a:graphic>
      </p:graphicFrame>
      <p:sp>
        <p:nvSpPr>
          <p:cNvPr id="38" name="object 38"/>
          <p:cNvSpPr txBox="1"/>
          <p:nvPr/>
        </p:nvSpPr>
        <p:spPr>
          <a:xfrm>
            <a:off x="6207505" y="5463032"/>
            <a:ext cx="184150" cy="67818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650" spc="-50" dirty="0">
                <a:latin typeface="Symbol"/>
                <a:cs typeface="Symbol"/>
              </a:rPr>
              <a:t></a:t>
            </a:r>
            <a:endParaRPr sz="1650">
              <a:latin typeface="Symbol"/>
              <a:cs typeface="Symbol"/>
            </a:endParaRPr>
          </a:p>
          <a:p>
            <a:pPr marL="90170">
              <a:lnSpc>
                <a:spcPct val="100000"/>
              </a:lnSpc>
              <a:spcBef>
                <a:spcPts val="590"/>
              </a:spcBef>
            </a:pPr>
            <a:r>
              <a:rPr sz="1650" spc="-50" dirty="0">
                <a:latin typeface="Symbol"/>
                <a:cs typeface="Symbol"/>
              </a:rPr>
              <a:t></a:t>
            </a:r>
            <a:endParaRPr sz="16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2148" y="5167376"/>
            <a:ext cx="23812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Symbol"/>
                <a:cs typeface="Symbol"/>
              </a:rPr>
              <a:t></a:t>
            </a:r>
            <a:r>
              <a:rPr sz="2250" spc="-37" baseline="1851" dirty="0">
                <a:latin typeface="Verdana"/>
                <a:cs typeface="Verdana"/>
              </a:rPr>
              <a:t>1</a:t>
            </a:r>
            <a:endParaRPr sz="2250" baseline="1851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2020" y="-47498"/>
            <a:ext cx="473329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Rectangular</a:t>
            </a:r>
            <a:r>
              <a:rPr u="none" spc="-204" dirty="0"/>
              <a:t> </a:t>
            </a:r>
            <a:r>
              <a:rPr u="none" spc="-10" dirty="0"/>
              <a:t>Window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345" y="613257"/>
            <a:ext cx="3552190" cy="434086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30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spc="-10" dirty="0">
                <a:latin typeface="Times New Roman"/>
                <a:cs typeface="Times New Roman"/>
              </a:rPr>
              <a:t>Narrowest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main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lob</a:t>
            </a:r>
            <a:endParaRPr sz="24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525"/>
              </a:spcBef>
            </a:pP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4</a:t>
            </a:r>
            <a:r>
              <a:rPr sz="2000" spc="-10" dirty="0">
                <a:latin typeface="Symbol"/>
                <a:cs typeface="Symbol"/>
              </a:rPr>
              <a:t></a:t>
            </a:r>
            <a:r>
              <a:rPr sz="2000" spc="-10" dirty="0">
                <a:latin typeface="Times New Roman"/>
                <a:cs typeface="Times New Roman"/>
              </a:rPr>
              <a:t>/(M+1)</a:t>
            </a:r>
            <a:endParaRPr sz="2000">
              <a:latin typeface="Times New Roman"/>
              <a:cs typeface="Times New Roman"/>
            </a:endParaRPr>
          </a:p>
          <a:p>
            <a:pPr marL="759460" marR="5080" lvl="1" indent="-287655">
              <a:lnSpc>
                <a:spcPct val="100000"/>
              </a:lnSpc>
              <a:spcBef>
                <a:spcPts val="495"/>
              </a:spcBef>
              <a:buFont typeface="Arial MT"/>
              <a:buChar char="–"/>
              <a:tabLst>
                <a:tab pos="759460" algn="l"/>
              </a:tabLst>
            </a:pPr>
            <a:r>
              <a:rPr sz="2000" dirty="0">
                <a:latin typeface="Times New Roman"/>
                <a:cs typeface="Times New Roman"/>
              </a:rPr>
              <a:t>Sharpest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transitions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at </a:t>
            </a:r>
            <a:r>
              <a:rPr sz="2000" spc="-20" dirty="0">
                <a:latin typeface="Times New Roman"/>
                <a:cs typeface="Times New Roman"/>
              </a:rPr>
              <a:t>discontinuities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frequency</a:t>
            </a:r>
            <a:endParaRPr sz="20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80"/>
              </a:spcBef>
              <a:buFont typeface="Arial MT"/>
              <a:buChar char="–"/>
            </a:pP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Large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side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lobs</a:t>
            </a:r>
            <a:endParaRPr sz="2400">
              <a:latin typeface="Times New Roman"/>
              <a:cs typeface="Times New Roman"/>
            </a:endParaRPr>
          </a:p>
          <a:p>
            <a:pPr marL="683260" lvl="1" indent="-210820">
              <a:lnSpc>
                <a:spcPct val="100000"/>
              </a:lnSpc>
              <a:spcBef>
                <a:spcPts val="515"/>
              </a:spcBef>
              <a:buFont typeface="Arial MT"/>
              <a:buChar char="–"/>
              <a:tabLst>
                <a:tab pos="683260" algn="l"/>
              </a:tabLst>
            </a:pPr>
            <a:r>
              <a:rPr sz="2000" spc="-20" dirty="0">
                <a:latin typeface="Times New Roman"/>
                <a:cs typeface="Times New Roman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13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dB</a:t>
            </a:r>
            <a:endParaRPr sz="2000">
              <a:latin typeface="Times New Roman"/>
              <a:cs typeface="Times New Roman"/>
            </a:endParaRPr>
          </a:p>
          <a:p>
            <a:pPr marL="759460" marR="347980" lvl="1" indent="-287655">
              <a:lnSpc>
                <a:spcPct val="100000"/>
              </a:lnSpc>
              <a:spcBef>
                <a:spcPts val="600"/>
              </a:spcBef>
              <a:buFont typeface="Arial MT"/>
              <a:buChar char="–"/>
              <a:tabLst>
                <a:tab pos="759460" algn="l"/>
              </a:tabLst>
            </a:pPr>
            <a:r>
              <a:rPr sz="2000" dirty="0">
                <a:latin typeface="Times New Roman"/>
                <a:cs typeface="Times New Roman"/>
              </a:rPr>
              <a:t>Large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oscillation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around discontinuities</a:t>
            </a:r>
            <a:endParaRPr sz="20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89"/>
              </a:spcBef>
              <a:buFont typeface="Arial MT"/>
              <a:buChar char="–"/>
            </a:pP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Simplest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window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possible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7410" y="5280914"/>
            <a:ext cx="9010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Verdana"/>
                <a:cs typeface="Verdana"/>
              </a:rPr>
              <a:t>w</a:t>
            </a:r>
            <a:r>
              <a:rPr sz="1500" spc="-30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2250" spc="-89" baseline="-22222" dirty="0">
                <a:latin typeface="Symbol"/>
                <a:cs typeface="Symbol"/>
              </a:rPr>
              <a:t></a:t>
            </a:r>
            <a:endParaRPr sz="2250" baseline="-22222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4301" y="5597905"/>
            <a:ext cx="31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9259" dirty="0">
                <a:latin typeface="Symbol"/>
                <a:cs typeface="Symbol"/>
              </a:rPr>
              <a:t></a:t>
            </a:r>
            <a:r>
              <a:rPr sz="2250" spc="-330" baseline="-9259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67635" y="5200903"/>
            <a:ext cx="896619" cy="652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0</a:t>
            </a:r>
            <a:r>
              <a:rPr sz="1500" spc="3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4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  <a:p>
            <a:pPr marL="310515">
              <a:lnSpc>
                <a:spcPct val="100000"/>
              </a:lnSpc>
              <a:spcBef>
                <a:spcPts val="1335"/>
              </a:spcBef>
            </a:pPr>
            <a:r>
              <a:rPr sz="1500" spc="-20" dirty="0">
                <a:latin typeface="Verdana"/>
                <a:cs typeface="Verdana"/>
              </a:rPr>
              <a:t>else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6220" y="841247"/>
            <a:ext cx="4783074" cy="28117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2023" y="3790188"/>
            <a:ext cx="4855464" cy="2487168"/>
          </a:xfrm>
          <a:prstGeom prst="rect">
            <a:avLst/>
          </a:prstGeom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7111" y="-47498"/>
            <a:ext cx="654430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Bartlett</a:t>
            </a:r>
            <a:r>
              <a:rPr u="none" spc="-170" dirty="0"/>
              <a:t> </a:t>
            </a:r>
            <a:r>
              <a:rPr u="none" spc="-35" dirty="0"/>
              <a:t>(Triangular)</a:t>
            </a:r>
            <a:r>
              <a:rPr u="none" spc="-280" dirty="0"/>
              <a:t> </a:t>
            </a:r>
            <a:r>
              <a:rPr u="none" spc="-10" dirty="0"/>
              <a:t>Window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0745" y="613257"/>
            <a:ext cx="2616835" cy="3637279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3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Medium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lob</a:t>
            </a:r>
            <a:endParaRPr sz="24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525"/>
              </a:spcBef>
            </a:pP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8</a:t>
            </a:r>
            <a:r>
              <a:rPr sz="2000" spc="-20" dirty="0">
                <a:latin typeface="Symbol"/>
                <a:cs typeface="Symbol"/>
              </a:rPr>
              <a:t></a:t>
            </a:r>
            <a:r>
              <a:rPr sz="2000" spc="-20" dirty="0">
                <a:latin typeface="Times New Roman"/>
                <a:cs typeface="Times New Roman"/>
              </a:rPr>
              <a:t>/M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80"/>
              </a:spcBef>
            </a:pP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Side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lobs</a:t>
            </a:r>
            <a:endParaRPr sz="24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515"/>
              </a:spcBef>
            </a:pP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25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dB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2000">
              <a:latin typeface="Times New Roman"/>
              <a:cs typeface="Times New Roman"/>
            </a:endParaRPr>
          </a:p>
          <a:p>
            <a:pPr marL="360045" marR="5080" indent="-345440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400" spc="-20" dirty="0">
                <a:latin typeface="Times New Roman"/>
                <a:cs typeface="Times New Roman"/>
              </a:rPr>
              <a:t>Hamming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window </a:t>
            </a:r>
            <a:r>
              <a:rPr sz="2400" dirty="0">
                <a:latin typeface="Times New Roman"/>
                <a:cs typeface="Times New Roman"/>
              </a:rPr>
              <a:t>performs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better</a:t>
            </a:r>
            <a:endParaRPr sz="2400">
              <a:latin typeface="Times New Roman"/>
              <a:cs typeface="Times New Roman"/>
            </a:endParaRPr>
          </a:p>
          <a:p>
            <a:pPr marL="360045" indent="-34544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Simple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equation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9639" y="4484623"/>
            <a:ext cx="1200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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839" y="4403308"/>
            <a:ext cx="2044064" cy="112585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893444" algn="ctr">
              <a:lnSpc>
                <a:spcPct val="100000"/>
              </a:lnSpc>
              <a:spcBef>
                <a:spcPts val="650"/>
              </a:spcBef>
            </a:pPr>
            <a:r>
              <a:rPr sz="1500" dirty="0">
                <a:latin typeface="Verdana"/>
                <a:cs typeface="Verdana"/>
              </a:rPr>
              <a:t>2</a:t>
            </a:r>
            <a:r>
              <a:rPr sz="1500" spc="-39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9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9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  <a:p>
            <a:pPr marL="50800">
              <a:lnSpc>
                <a:spcPct val="100000"/>
              </a:lnSpc>
              <a:spcBef>
                <a:spcPts val="785"/>
              </a:spcBef>
            </a:pPr>
            <a:r>
              <a:rPr sz="2250" baseline="3703" dirty="0">
                <a:latin typeface="Verdana"/>
                <a:cs typeface="Verdana"/>
              </a:rPr>
              <a:t>w</a:t>
            </a:r>
            <a:r>
              <a:rPr sz="3225" baseline="2583" dirty="0">
                <a:latin typeface="Symbol"/>
                <a:cs typeface="Symbol"/>
              </a:rPr>
              <a:t></a:t>
            </a:r>
            <a:r>
              <a:rPr sz="2250" baseline="3703" dirty="0">
                <a:latin typeface="Verdana"/>
                <a:cs typeface="Verdana"/>
              </a:rPr>
              <a:t>n</a:t>
            </a:r>
            <a:r>
              <a:rPr sz="3225" baseline="2583" dirty="0">
                <a:latin typeface="Symbol"/>
                <a:cs typeface="Symbol"/>
              </a:rPr>
              <a:t></a:t>
            </a:r>
            <a:r>
              <a:rPr sz="3225" spc="30" baseline="258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</a:t>
            </a:r>
            <a:r>
              <a:rPr sz="2250" spc="165" baseline="3703" dirty="0">
                <a:latin typeface="Times New Roman"/>
                <a:cs typeface="Times New Roman"/>
              </a:rPr>
              <a:t>  </a:t>
            </a:r>
            <a:r>
              <a:rPr sz="2250" spc="82" baseline="38888" dirty="0">
                <a:latin typeface="Symbol"/>
                <a:cs typeface="Symbol"/>
              </a:rPr>
              <a:t></a:t>
            </a:r>
            <a:r>
              <a:rPr sz="1500" spc="55" dirty="0">
                <a:latin typeface="Verdana"/>
                <a:cs typeface="Verdana"/>
              </a:rPr>
              <a:t>2</a:t>
            </a:r>
            <a:r>
              <a:rPr sz="1500" spc="38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38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11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8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  <a:p>
            <a:pPr marL="930275" algn="ctr">
              <a:lnSpc>
                <a:spcPct val="100000"/>
              </a:lnSpc>
              <a:spcBef>
                <a:spcPts val="1150"/>
              </a:spcBef>
            </a:pPr>
            <a:r>
              <a:rPr sz="1500" spc="-50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80488" y="4377182"/>
            <a:ext cx="1480185" cy="1091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>
              <a:lnSpc>
                <a:spcPct val="149700"/>
              </a:lnSpc>
              <a:spcBef>
                <a:spcPts val="100"/>
              </a:spcBef>
              <a:tabLst>
                <a:tab pos="658495" algn="l"/>
              </a:tabLst>
            </a:pPr>
            <a:r>
              <a:rPr sz="1500" dirty="0">
                <a:latin typeface="Verdana"/>
                <a:cs typeface="Verdana"/>
              </a:rPr>
              <a:t>0</a:t>
            </a:r>
            <a:r>
              <a:rPr sz="1500" spc="33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42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M</a:t>
            </a:r>
            <a:r>
              <a:rPr sz="1500" spc="20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50" dirty="0">
                <a:latin typeface="Verdana"/>
                <a:cs typeface="Verdana"/>
              </a:rPr>
              <a:t> 2 </a:t>
            </a:r>
            <a:r>
              <a:rPr sz="1500" dirty="0">
                <a:latin typeface="Verdana"/>
                <a:cs typeface="Verdana"/>
              </a:rPr>
              <a:t>M</a:t>
            </a:r>
            <a:r>
              <a:rPr sz="1500" spc="14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70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2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32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4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  <a:p>
            <a:pPr marL="514984">
              <a:lnSpc>
                <a:spcPct val="100000"/>
              </a:lnSpc>
              <a:spcBef>
                <a:spcPts val="1205"/>
              </a:spcBef>
            </a:pPr>
            <a:r>
              <a:rPr sz="1500" spc="-20" dirty="0">
                <a:latin typeface="Verdana"/>
                <a:cs typeface="Verdana"/>
              </a:rPr>
              <a:t>else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639" y="4935220"/>
            <a:ext cx="121920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175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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1650"/>
              </a:lnSpc>
            </a:pPr>
            <a:r>
              <a:rPr sz="1500" spc="-50" dirty="0">
                <a:latin typeface="Symbol"/>
                <a:cs typeface="Symbol"/>
              </a:rPr>
              <a:t></a:t>
            </a:r>
            <a:endParaRPr sz="1500">
              <a:latin typeface="Symbol"/>
              <a:cs typeface="Symbol"/>
            </a:endParaRPr>
          </a:p>
          <a:p>
            <a:pPr marL="14604">
              <a:lnSpc>
                <a:spcPts val="1700"/>
              </a:lnSpc>
            </a:pPr>
            <a:r>
              <a:rPr sz="1500" spc="-50" dirty="0">
                <a:latin typeface="Symbol"/>
                <a:cs typeface="Symbol"/>
              </a:rPr>
              <a:t></a:t>
            </a:r>
            <a:endParaRPr sz="1500">
              <a:latin typeface="Symbol"/>
              <a:cs typeface="Symbo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6220" y="841247"/>
            <a:ext cx="4783074" cy="28117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6596" y="3712464"/>
            <a:ext cx="4785359" cy="2446020"/>
          </a:xfrm>
          <a:prstGeom prst="rect">
            <a:avLst/>
          </a:prstGeom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417" y="-50546"/>
            <a:ext cx="395795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Hanning</a:t>
            </a:r>
            <a:r>
              <a:rPr u="none" spc="-240" dirty="0"/>
              <a:t> </a:t>
            </a:r>
            <a:r>
              <a:rPr u="none" spc="-10" dirty="0"/>
              <a:t>Window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0745" y="625250"/>
            <a:ext cx="3219450" cy="27705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360045" indent="-345440">
              <a:lnSpc>
                <a:spcPct val="100000"/>
              </a:lnSpc>
              <a:spcBef>
                <a:spcPts val="66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Medium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main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lob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509"/>
              </a:spcBef>
              <a:tabLst>
                <a:tab pos="758825" algn="l"/>
              </a:tabLst>
            </a:pPr>
            <a:r>
              <a:rPr sz="1800" spc="-50" dirty="0">
                <a:latin typeface="Arial MT"/>
                <a:cs typeface="Arial MT"/>
              </a:rPr>
              <a:t>–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spc="-20" dirty="0">
                <a:latin typeface="Times New Roman"/>
                <a:cs typeface="Times New Roman"/>
              </a:rPr>
              <a:t>8</a:t>
            </a:r>
            <a:r>
              <a:rPr sz="1800" spc="-20" dirty="0">
                <a:latin typeface="Symbol"/>
                <a:cs typeface="Symbol"/>
              </a:rPr>
              <a:t></a:t>
            </a:r>
            <a:r>
              <a:rPr sz="1800" spc="-20" dirty="0">
                <a:latin typeface="Times New Roman"/>
                <a:cs typeface="Times New Roman"/>
              </a:rPr>
              <a:t>/M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Side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lobs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405"/>
              </a:spcBef>
              <a:tabLst>
                <a:tab pos="758825" algn="l"/>
              </a:tabLst>
            </a:pPr>
            <a:r>
              <a:rPr sz="1800" spc="-50" dirty="0">
                <a:latin typeface="Arial MT"/>
                <a:cs typeface="Arial MT"/>
              </a:rPr>
              <a:t>–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spc="-15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31</a:t>
            </a:r>
            <a:r>
              <a:rPr sz="1800" spc="-35" dirty="0">
                <a:latin typeface="Times New Roman"/>
                <a:cs typeface="Times New Roman"/>
              </a:rPr>
              <a:t> dB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90"/>
              </a:spcBef>
            </a:pPr>
            <a:endParaRPr sz="1800">
              <a:latin typeface="Times New Roman"/>
              <a:cs typeface="Times New Roman"/>
            </a:endParaRPr>
          </a:p>
          <a:p>
            <a:pPr marL="360045" marR="5080" indent="-345440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Hamming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window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performs better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3830" y="4983098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4">
                <a:moveTo>
                  <a:pt x="0" y="0"/>
                </a:moveTo>
                <a:lnTo>
                  <a:pt x="16916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04847" y="4983860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54300" y="4816347"/>
            <a:ext cx="2279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Symbol"/>
                <a:cs typeface="Symbol"/>
              </a:rPr>
              <a:t></a:t>
            </a:r>
            <a:r>
              <a:rPr sz="2250" spc="-37" baseline="-11111" dirty="0">
                <a:latin typeface="Symbol"/>
                <a:cs typeface="Symbol"/>
              </a:rPr>
              <a:t></a:t>
            </a:r>
            <a:endParaRPr sz="2250" baseline="-11111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033" y="4728717"/>
            <a:ext cx="65913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Verdana"/>
                <a:cs typeface="Verdana"/>
              </a:rPr>
              <a:t>w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7631" y="3786885"/>
            <a:ext cx="2461260" cy="108902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2905" marR="43180" indent="-345440">
              <a:lnSpc>
                <a:spcPct val="101000"/>
              </a:lnSpc>
              <a:spcBef>
                <a:spcPts val="70"/>
              </a:spcBef>
              <a:buFont typeface="Arial MT"/>
              <a:buChar char="•"/>
              <a:tabLst>
                <a:tab pos="382905" algn="l"/>
              </a:tabLst>
            </a:pPr>
            <a:r>
              <a:rPr sz="2000" dirty="0">
                <a:latin typeface="Times New Roman"/>
                <a:cs typeface="Times New Roman"/>
              </a:rPr>
              <a:t>Same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complexity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as </a:t>
            </a:r>
            <a:r>
              <a:rPr sz="2000" spc="-10" dirty="0">
                <a:latin typeface="Times New Roman"/>
                <a:cs typeface="Times New Roman"/>
              </a:rPr>
              <a:t>Hamming</a:t>
            </a:r>
            <a:endParaRPr sz="2000">
              <a:latin typeface="Times New Roman"/>
              <a:cs typeface="Times New Roman"/>
            </a:endParaRPr>
          </a:p>
          <a:p>
            <a:pPr marL="443865">
              <a:lnSpc>
                <a:spcPct val="100000"/>
              </a:lnSpc>
              <a:spcBef>
                <a:spcPts val="1755"/>
              </a:spcBef>
            </a:pPr>
            <a:r>
              <a:rPr sz="2250" baseline="5555" dirty="0">
                <a:latin typeface="Symbol"/>
                <a:cs typeface="Symbol"/>
              </a:rPr>
              <a:t></a:t>
            </a:r>
            <a:r>
              <a:rPr sz="2250" spc="-112" baseline="55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335" dirty="0">
                <a:latin typeface="Verdana"/>
                <a:cs typeface="Verdana"/>
              </a:rPr>
              <a:t> </a:t>
            </a:r>
            <a:r>
              <a:rPr sz="2250" spc="-75" baseline="3703" dirty="0">
                <a:latin typeface="Symbol"/>
                <a:cs typeface="Symbol"/>
              </a:rPr>
              <a:t></a:t>
            </a:r>
            <a:endParaRPr sz="2250" baseline="3703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3777" y="4814061"/>
            <a:ext cx="14192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00685" algn="l"/>
              </a:tabLst>
            </a:pPr>
            <a:r>
              <a:rPr sz="2250" spc="-75" baseline="3703" dirty="0">
                <a:latin typeface="Symbol"/>
                <a:cs typeface="Symbol"/>
              </a:rPr>
              <a:t></a:t>
            </a:r>
            <a:r>
              <a:rPr sz="2250" baseline="3703" dirty="0">
                <a:latin typeface="Times New Roman"/>
                <a:cs typeface="Times New Roman"/>
              </a:rPr>
              <a:t>	</a:t>
            </a:r>
            <a:r>
              <a:rPr sz="2250" baseline="-11111" dirty="0">
                <a:latin typeface="Symbol"/>
                <a:cs typeface="Symbol"/>
              </a:rPr>
              <a:t></a:t>
            </a:r>
            <a:r>
              <a:rPr sz="2250" baseline="3703" dirty="0">
                <a:latin typeface="Verdana"/>
                <a:cs typeface="Verdana"/>
              </a:rPr>
              <a:t>1</a:t>
            </a:r>
            <a:r>
              <a:rPr sz="2250" spc="135" baseline="3703" dirty="0">
                <a:latin typeface="Verdana"/>
                <a:cs typeface="Verdana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</a:t>
            </a:r>
            <a:r>
              <a:rPr sz="2250" spc="667" baseline="3703" dirty="0">
                <a:latin typeface="Times New Roman"/>
                <a:cs typeface="Times New Roman"/>
              </a:rPr>
              <a:t> </a:t>
            </a:r>
            <a:r>
              <a:rPr sz="2250" baseline="5555" dirty="0">
                <a:latin typeface="Verdana"/>
                <a:cs typeface="Verdana"/>
              </a:rPr>
              <a:t>cos</a:t>
            </a:r>
            <a:r>
              <a:rPr sz="2250" spc="450" baseline="5555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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4004" y="4649216"/>
            <a:ext cx="8007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</a:t>
            </a:r>
            <a:r>
              <a:rPr sz="1500" spc="65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Verdana"/>
                <a:cs typeface="Verdana"/>
              </a:rPr>
              <a:t>2</a:t>
            </a:r>
            <a:r>
              <a:rPr sz="2250" spc="-367" baseline="3703" dirty="0">
                <a:latin typeface="Verdana"/>
                <a:cs typeface="Verdana"/>
              </a:rPr>
              <a:t> </a:t>
            </a:r>
            <a:r>
              <a:rPr sz="2250" spc="-15" baseline="3703" dirty="0">
                <a:latin typeface="Symbol"/>
                <a:cs typeface="Symbol"/>
              </a:rPr>
              <a:t></a:t>
            </a:r>
            <a:r>
              <a:rPr sz="2250" spc="-254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Verdana"/>
                <a:cs typeface="Verdana"/>
              </a:rPr>
              <a:t>n</a:t>
            </a:r>
            <a:r>
              <a:rPr sz="2250" spc="-52" baseline="3703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</a:t>
            </a:r>
            <a:r>
              <a:rPr sz="1500" spc="-165" dirty="0">
                <a:latin typeface="Times New Roman"/>
                <a:cs typeface="Times New Roman"/>
              </a:rPr>
              <a:t> </a:t>
            </a:r>
            <a:r>
              <a:rPr sz="2250" spc="-75" baseline="5555" dirty="0">
                <a:latin typeface="Symbol"/>
                <a:cs typeface="Symbol"/>
              </a:rPr>
              <a:t></a:t>
            </a:r>
            <a:endParaRPr sz="2250" baseline="5555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3277" y="4795773"/>
            <a:ext cx="10261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0</a:t>
            </a:r>
            <a:r>
              <a:rPr sz="1500" spc="38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33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40" dirty="0">
                <a:latin typeface="Times New Roman"/>
                <a:cs typeface="Times New Roman"/>
              </a:rPr>
              <a:t> </a:t>
            </a:r>
            <a:r>
              <a:rPr sz="1500" spc="-6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64004" y="5008371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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4194" y="4970271"/>
            <a:ext cx="1860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79954" y="5011420"/>
            <a:ext cx="1955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aseline="1851" dirty="0">
                <a:latin typeface="Symbol"/>
                <a:cs typeface="Symbol"/>
              </a:rPr>
              <a:t></a:t>
            </a:r>
            <a:r>
              <a:rPr sz="2250" spc="-284" baseline="1851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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3777" y="5006085"/>
            <a:ext cx="500380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710"/>
              </a:lnSpc>
              <a:spcBef>
                <a:spcPts val="100"/>
              </a:spcBef>
            </a:pPr>
            <a:r>
              <a:rPr sz="2250" baseline="1851" dirty="0">
                <a:latin typeface="Symbol"/>
                <a:cs typeface="Symbol"/>
              </a:rPr>
              <a:t></a:t>
            </a:r>
            <a:r>
              <a:rPr sz="2250" spc="-232" baseline="1851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310" dirty="0">
                <a:latin typeface="Verdana"/>
                <a:cs typeface="Verdana"/>
              </a:rPr>
              <a:t> </a:t>
            </a:r>
            <a:r>
              <a:rPr sz="2250" spc="-75" baseline="-11111" dirty="0">
                <a:latin typeface="Symbol"/>
                <a:cs typeface="Symbol"/>
              </a:rPr>
              <a:t></a:t>
            </a:r>
            <a:endParaRPr sz="2250" baseline="-11111">
              <a:latin typeface="Symbol"/>
              <a:cs typeface="Symbol"/>
            </a:endParaRPr>
          </a:p>
          <a:p>
            <a:pPr marL="38100">
              <a:lnSpc>
                <a:spcPts val="1610"/>
              </a:lnSpc>
            </a:pPr>
            <a:r>
              <a:rPr sz="1500" spc="-50" dirty="0">
                <a:latin typeface="Symbol"/>
                <a:cs typeface="Symbol"/>
              </a:rPr>
              <a:t></a:t>
            </a:r>
            <a:endParaRPr sz="1500">
              <a:latin typeface="Symbol"/>
              <a:cs typeface="Symbol"/>
            </a:endParaRPr>
          </a:p>
          <a:p>
            <a:pPr marL="38100">
              <a:lnSpc>
                <a:spcPts val="1700"/>
              </a:lnSpc>
            </a:pPr>
            <a:r>
              <a:rPr sz="1500" spc="-50" dirty="0">
                <a:latin typeface="Symbol"/>
                <a:cs typeface="Symbol"/>
              </a:rPr>
              <a:t>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17116" y="5357621"/>
            <a:ext cx="146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11982" y="5363717"/>
            <a:ext cx="397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Verdana"/>
                <a:cs typeface="Verdana"/>
              </a:rPr>
              <a:t>else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05121" y="1008888"/>
            <a:ext cx="4672965" cy="5085080"/>
            <a:chOff x="4405121" y="1008888"/>
            <a:chExt cx="4672965" cy="508508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4463" y="1008888"/>
              <a:ext cx="4504182" cy="26479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5121" y="3618738"/>
              <a:ext cx="4672583" cy="24749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6970" y="-50546"/>
            <a:ext cx="42627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0" dirty="0"/>
              <a:t>Hamming</a:t>
            </a:r>
            <a:r>
              <a:rPr u="none" spc="-235" dirty="0"/>
              <a:t> </a:t>
            </a:r>
            <a:r>
              <a:rPr u="none" spc="-10" dirty="0"/>
              <a:t>Window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894326" y="621791"/>
            <a:ext cx="4250055" cy="4839970"/>
            <a:chOff x="4894326" y="621791"/>
            <a:chExt cx="4250055" cy="48399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9566" y="621791"/>
              <a:ext cx="4234434" cy="25801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326" y="3187446"/>
              <a:ext cx="4249674" cy="227380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3031" y="573532"/>
            <a:ext cx="159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Times New Roman"/>
                <a:cs typeface="Times New Roman"/>
              </a:rPr>
              <a:t>•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8218" y="620513"/>
            <a:ext cx="1821814" cy="7499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dirty="0">
                <a:latin typeface="Times New Roman"/>
                <a:cs typeface="Times New Roman"/>
              </a:rPr>
              <a:t>Medium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main</a:t>
            </a:r>
            <a:r>
              <a:rPr sz="2000" spc="-25" dirty="0">
                <a:latin typeface="Times New Roman"/>
                <a:cs typeface="Times New Roman"/>
              </a:rPr>
              <a:t> lob</a:t>
            </a:r>
            <a:endParaRPr sz="2000">
              <a:latin typeface="Times New Roman"/>
              <a:cs typeface="Times New Roman"/>
            </a:endParaRPr>
          </a:p>
          <a:p>
            <a:pPr marL="125095">
              <a:lnSpc>
                <a:spcPct val="100000"/>
              </a:lnSpc>
              <a:spcBef>
                <a:spcPts val="540"/>
              </a:spcBef>
              <a:tabLst>
                <a:tab pos="41148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0" dirty="0">
                <a:latin typeface="Times New Roman"/>
                <a:cs typeface="Times New Roman"/>
              </a:rPr>
              <a:t>8</a:t>
            </a:r>
            <a:r>
              <a:rPr sz="1800" spc="-20" dirty="0">
                <a:latin typeface="Symbol"/>
                <a:cs typeface="Symbol"/>
              </a:rPr>
              <a:t></a:t>
            </a:r>
            <a:r>
              <a:rPr sz="1800" spc="-20" dirty="0">
                <a:latin typeface="Times New Roman"/>
                <a:cs typeface="Times New Roman"/>
              </a:rPr>
              <a:t>/M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745" y="1648192"/>
            <a:ext cx="2736215" cy="1445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660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Good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lobs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505"/>
              </a:spcBef>
              <a:tabLst>
                <a:tab pos="75882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41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dB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85"/>
              </a:spcBef>
            </a:pP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Simpler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than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Blackman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480" y="3629914"/>
            <a:ext cx="1200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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28011" y="4174490"/>
            <a:ext cx="146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7620" y="3484371"/>
            <a:ext cx="14471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812165" algn="l"/>
              </a:tabLst>
            </a:pPr>
            <a:r>
              <a:rPr sz="1500" dirty="0">
                <a:latin typeface="Verdana"/>
                <a:cs typeface="Verdana"/>
              </a:rPr>
              <a:t>w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4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2250" baseline="42592" dirty="0">
                <a:latin typeface="Symbol"/>
                <a:cs typeface="Symbol"/>
              </a:rPr>
              <a:t></a:t>
            </a:r>
            <a:r>
              <a:rPr sz="2250" spc="-367" baseline="42592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0</a:t>
            </a:r>
            <a:r>
              <a:rPr sz="2250" spc="-322" baseline="1851" dirty="0">
                <a:latin typeface="Verdana"/>
                <a:cs typeface="Verdana"/>
              </a:rPr>
              <a:t> </a:t>
            </a:r>
            <a:r>
              <a:rPr sz="2250" spc="-15" baseline="1851" dirty="0">
                <a:latin typeface="Verdana"/>
                <a:cs typeface="Verdana"/>
              </a:rPr>
              <a:t>.</a:t>
            </a:r>
            <a:r>
              <a:rPr sz="2250" spc="-569" baseline="1851" dirty="0">
                <a:latin typeface="Verdana"/>
                <a:cs typeface="Verdana"/>
              </a:rPr>
              <a:t> </a:t>
            </a:r>
            <a:r>
              <a:rPr sz="2250" spc="-37" baseline="1851" dirty="0">
                <a:latin typeface="Verdana"/>
                <a:cs typeface="Verdana"/>
              </a:rPr>
              <a:t>54</a:t>
            </a:r>
            <a:endParaRPr sz="2250" baseline="1851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2480" y="3763517"/>
            <a:ext cx="120014" cy="724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00" spc="-50" dirty="0">
                <a:latin typeface="Symbol"/>
                <a:cs typeface="Symbol"/>
              </a:rPr>
              <a:t>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1750"/>
              </a:lnSpc>
              <a:spcBef>
                <a:spcPts val="105"/>
              </a:spcBef>
            </a:pPr>
            <a:r>
              <a:rPr sz="1500" spc="-50" dirty="0">
                <a:latin typeface="Symbol"/>
                <a:cs typeface="Symbol"/>
              </a:rPr>
              <a:t>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1750"/>
              </a:lnSpc>
            </a:pPr>
            <a:r>
              <a:rPr sz="1500" spc="-50" dirty="0">
                <a:latin typeface="Symbol"/>
                <a:cs typeface="Symbol"/>
              </a:rPr>
              <a:t>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3238" y="3557523"/>
            <a:ext cx="196786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40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0</a:t>
            </a:r>
            <a:r>
              <a:rPr sz="1500" spc="-254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8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46</a:t>
            </a:r>
            <a:r>
              <a:rPr sz="1500" spc="42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cos</a:t>
            </a:r>
            <a:r>
              <a:rPr sz="1500" spc="229" dirty="0">
                <a:latin typeface="Verdana"/>
                <a:cs typeface="Verdana"/>
              </a:rPr>
              <a:t> </a:t>
            </a:r>
            <a:r>
              <a:rPr sz="2250" baseline="35185" dirty="0">
                <a:latin typeface="Symbol"/>
                <a:cs typeface="Symbol"/>
              </a:rPr>
              <a:t></a:t>
            </a:r>
            <a:r>
              <a:rPr sz="2250" spc="120" baseline="35185" dirty="0">
                <a:latin typeface="Times New Roman"/>
                <a:cs typeface="Times New Roman"/>
              </a:rPr>
              <a:t> </a:t>
            </a:r>
            <a:r>
              <a:rPr sz="2250" baseline="38888" dirty="0">
                <a:latin typeface="Verdana"/>
                <a:cs typeface="Verdana"/>
              </a:rPr>
              <a:t>2</a:t>
            </a:r>
            <a:r>
              <a:rPr sz="2250" spc="-382" baseline="38888" dirty="0">
                <a:latin typeface="Verdana"/>
                <a:cs typeface="Verdana"/>
              </a:rPr>
              <a:t> </a:t>
            </a:r>
            <a:r>
              <a:rPr sz="2250" baseline="38888" dirty="0">
                <a:latin typeface="Symbol"/>
                <a:cs typeface="Symbol"/>
              </a:rPr>
              <a:t></a:t>
            </a:r>
            <a:r>
              <a:rPr sz="2250" baseline="38888" dirty="0">
                <a:latin typeface="Verdana"/>
                <a:cs typeface="Verdana"/>
              </a:rPr>
              <a:t>n</a:t>
            </a:r>
            <a:r>
              <a:rPr sz="2250" spc="112" baseline="38888" dirty="0">
                <a:latin typeface="Verdana"/>
                <a:cs typeface="Verdana"/>
              </a:rPr>
              <a:t> </a:t>
            </a:r>
            <a:r>
              <a:rPr sz="2250" spc="-75" baseline="35185" dirty="0">
                <a:latin typeface="Symbol"/>
                <a:cs typeface="Symbol"/>
              </a:rPr>
              <a:t></a:t>
            </a:r>
            <a:endParaRPr sz="2250" baseline="35185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83585" y="3811016"/>
            <a:ext cx="9906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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5926" y="3597147"/>
            <a:ext cx="980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0</a:t>
            </a:r>
            <a:r>
              <a:rPr sz="1500" spc="38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32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spc="-6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36570" y="3783584"/>
            <a:ext cx="18669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83585" y="3607816"/>
            <a:ext cx="7150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8650" algn="l"/>
              </a:tabLst>
            </a:pPr>
            <a:r>
              <a:rPr sz="1500" dirty="0">
                <a:latin typeface="Symbol"/>
                <a:cs typeface="Symbol"/>
              </a:rPr>
              <a:t>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99790" y="3811016"/>
            <a:ext cx="9906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24884" y="4144009"/>
            <a:ext cx="397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Verdana"/>
                <a:cs typeface="Verdana"/>
              </a:rPr>
              <a:t>else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1729" y="-50546"/>
            <a:ext cx="42894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0" dirty="0"/>
              <a:t>Blackman</a:t>
            </a:r>
            <a:r>
              <a:rPr u="none" spc="-215" dirty="0"/>
              <a:t> </a:t>
            </a:r>
            <a:r>
              <a:rPr u="none" spc="-10" dirty="0"/>
              <a:t>Window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9565" y="621791"/>
            <a:ext cx="4232147" cy="25786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5224" y="573532"/>
            <a:ext cx="159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Times New Roman"/>
                <a:cs typeface="Times New Roman"/>
              </a:rPr>
              <a:t>•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9648" y="620513"/>
            <a:ext cx="1550670" cy="7499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dirty="0">
                <a:latin typeface="Times New Roman"/>
                <a:cs typeface="Times New Roman"/>
              </a:rPr>
              <a:t>Large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main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lob</a:t>
            </a:r>
            <a:endParaRPr sz="2000">
              <a:latin typeface="Times New Roman"/>
              <a:cs typeface="Times New Roman"/>
            </a:endParaRPr>
          </a:p>
          <a:p>
            <a:pPr marL="121920">
              <a:lnSpc>
                <a:spcPct val="100000"/>
              </a:lnSpc>
              <a:spcBef>
                <a:spcPts val="540"/>
              </a:spcBef>
              <a:tabLst>
                <a:tab pos="40830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12</a:t>
            </a:r>
            <a:r>
              <a:rPr sz="1800" spc="-10" dirty="0">
                <a:latin typeface="Symbol"/>
                <a:cs typeface="Symbol"/>
              </a:rPr>
              <a:t></a:t>
            </a:r>
            <a:r>
              <a:rPr sz="1800" spc="-10" dirty="0">
                <a:latin typeface="Times New Roman"/>
                <a:cs typeface="Times New Roman"/>
              </a:rPr>
              <a:t>/M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0745" y="1648192"/>
            <a:ext cx="2366010" cy="1445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660"/>
              </a:spcBef>
              <a:buChar char="•"/>
              <a:tabLst>
                <a:tab pos="360045" algn="l"/>
              </a:tabLst>
            </a:pPr>
            <a:r>
              <a:rPr sz="2000" spc="-25" dirty="0">
                <a:latin typeface="Times New Roman"/>
                <a:cs typeface="Times New Roman"/>
              </a:rPr>
              <a:t>Very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good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side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lobs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505"/>
              </a:spcBef>
              <a:tabLst>
                <a:tab pos="75882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57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dB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85"/>
              </a:spcBef>
            </a:pP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000" spc="-20" dirty="0">
                <a:latin typeface="Times New Roman"/>
                <a:cs typeface="Times New Roman"/>
              </a:rPr>
              <a:t>Complex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equation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45583" y="3542157"/>
            <a:ext cx="469900" cy="0"/>
          </a:xfrm>
          <a:custGeom>
            <a:avLst/>
            <a:gdLst/>
            <a:ahLst/>
            <a:cxnLst/>
            <a:rect l="l" t="t" r="r" b="b"/>
            <a:pathLst>
              <a:path w="469900">
                <a:moveTo>
                  <a:pt x="0" y="0"/>
                </a:moveTo>
                <a:lnTo>
                  <a:pt x="469392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6997" y="4194047"/>
            <a:ext cx="4124705" cy="212979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72440" y="3450844"/>
            <a:ext cx="31305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dirty="0">
                <a:latin typeface="Symbol"/>
                <a:cs typeface="Symbol"/>
              </a:rPr>
              <a:t></a:t>
            </a:r>
            <a:r>
              <a:rPr sz="2150" spc="290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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0102" y="3148076"/>
            <a:ext cx="617220" cy="450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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1670"/>
              </a:lnSpc>
            </a:pPr>
            <a:r>
              <a:rPr sz="1500" dirty="0">
                <a:latin typeface="Symbol"/>
                <a:cs typeface="Symbol"/>
              </a:rPr>
              <a:t></a:t>
            </a:r>
            <a:r>
              <a:rPr sz="1500" spc="-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0</a:t>
            </a:r>
            <a:r>
              <a:rPr sz="1500" spc="-23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80" dirty="0">
                <a:latin typeface="Verdana"/>
                <a:cs typeface="Verdana"/>
              </a:rPr>
              <a:t> </a:t>
            </a:r>
            <a:r>
              <a:rPr sz="1500" spc="-25" dirty="0">
                <a:latin typeface="Verdana"/>
                <a:cs typeface="Verdana"/>
              </a:rPr>
              <a:t>42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7217" y="3145790"/>
            <a:ext cx="7105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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2</a:t>
            </a:r>
            <a:r>
              <a:rPr sz="2250" spc="-337" baseline="1851" dirty="0">
                <a:latin typeface="Verdana"/>
                <a:cs typeface="Verdana"/>
              </a:rPr>
              <a:t> </a:t>
            </a:r>
            <a:r>
              <a:rPr sz="2250" spc="-15" baseline="1851" dirty="0">
                <a:latin typeface="Symbol"/>
                <a:cs typeface="Symbol"/>
              </a:rPr>
              <a:t></a:t>
            </a:r>
            <a:r>
              <a:rPr sz="2250" spc="-254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n</a:t>
            </a:r>
            <a:r>
              <a:rPr sz="2250" spc="-7" baseline="1851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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02961" y="3145790"/>
            <a:ext cx="719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</a:t>
            </a:r>
            <a:r>
              <a:rPr sz="1500" spc="185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4</a:t>
            </a:r>
            <a:r>
              <a:rPr sz="2250" spc="-337" baseline="1851" dirty="0">
                <a:latin typeface="Verdana"/>
                <a:cs typeface="Verdana"/>
              </a:rPr>
              <a:t> </a:t>
            </a:r>
            <a:r>
              <a:rPr sz="2250" spc="-15" baseline="1851" dirty="0">
                <a:latin typeface="Symbol"/>
                <a:cs typeface="Symbol"/>
              </a:rPr>
              <a:t></a:t>
            </a:r>
            <a:r>
              <a:rPr sz="2250" spc="-262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n</a:t>
            </a:r>
            <a:r>
              <a:rPr sz="2250" spc="-37" baseline="1851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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2795" y="3581907"/>
            <a:ext cx="94424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1500" dirty="0">
                <a:latin typeface="Verdana"/>
                <a:cs typeface="Verdana"/>
              </a:rPr>
              <a:t>w</a:t>
            </a:r>
            <a:r>
              <a:rPr sz="1500" spc="27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n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05" dirty="0">
                <a:latin typeface="Times New Roman"/>
                <a:cs typeface="Times New Roman"/>
              </a:rPr>
              <a:t>  </a:t>
            </a:r>
            <a:r>
              <a:rPr sz="2250" spc="-75" baseline="-9259" dirty="0">
                <a:latin typeface="Symbol"/>
                <a:cs typeface="Symbol"/>
              </a:rPr>
              <a:t></a:t>
            </a:r>
            <a:endParaRPr sz="2250" baseline="-9259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0102" y="3763010"/>
            <a:ext cx="12827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</a:t>
            </a:r>
            <a:endParaRPr sz="1500">
              <a:latin typeface="Symbol"/>
              <a:cs typeface="Symbol"/>
            </a:endParaRPr>
          </a:p>
          <a:p>
            <a:pPr marL="20955">
              <a:lnSpc>
                <a:spcPts val="1700"/>
              </a:lnSpc>
            </a:pPr>
            <a:r>
              <a:rPr sz="1500" spc="-50" dirty="0">
                <a:latin typeface="Symbol"/>
                <a:cs typeface="Symbol"/>
              </a:rPr>
              <a:t>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93314" y="3651250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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43757" y="3628390"/>
            <a:ext cx="1860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29054" y="3380485"/>
            <a:ext cx="11550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33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0</a:t>
            </a:r>
            <a:r>
              <a:rPr sz="1500" spc="-254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8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5</a:t>
            </a:r>
            <a:r>
              <a:rPr sz="1500" spc="100" dirty="0">
                <a:latin typeface="Verdana"/>
                <a:cs typeface="Verdana"/>
              </a:rPr>
              <a:t> </a:t>
            </a:r>
            <a:r>
              <a:rPr sz="2250" baseline="3703" dirty="0">
                <a:latin typeface="Verdana"/>
                <a:cs typeface="Verdana"/>
              </a:rPr>
              <a:t>cos</a:t>
            </a:r>
            <a:r>
              <a:rPr sz="2250" spc="359" baseline="3703" dirty="0">
                <a:latin typeface="Verdana"/>
                <a:cs typeface="Verdana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</a:t>
            </a:r>
            <a:endParaRPr sz="2250" baseline="1851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03167" y="3386582"/>
            <a:ext cx="876935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</a:t>
            </a:r>
            <a:r>
              <a:rPr sz="1500" spc="350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</a:t>
            </a:r>
            <a:r>
              <a:rPr sz="2250" spc="644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0</a:t>
            </a:r>
            <a:r>
              <a:rPr sz="2250" spc="-405" baseline="1851" dirty="0">
                <a:latin typeface="Verdana"/>
                <a:cs typeface="Verdana"/>
              </a:rPr>
              <a:t> </a:t>
            </a:r>
            <a:r>
              <a:rPr sz="2250" spc="-15" baseline="1851" dirty="0">
                <a:latin typeface="Verdana"/>
                <a:cs typeface="Verdana"/>
              </a:rPr>
              <a:t>.</a:t>
            </a:r>
            <a:r>
              <a:rPr sz="2250" spc="-577" baseline="1851" dirty="0">
                <a:latin typeface="Verdana"/>
                <a:cs typeface="Verdana"/>
              </a:rPr>
              <a:t> </a:t>
            </a:r>
            <a:r>
              <a:rPr sz="2250" spc="-37" baseline="1851" dirty="0">
                <a:latin typeface="Verdana"/>
                <a:cs typeface="Verdana"/>
              </a:rPr>
              <a:t>08</a:t>
            </a:r>
            <a:endParaRPr sz="2250" baseline="1851">
              <a:latin typeface="Verdana"/>
              <a:cs typeface="Verdana"/>
            </a:endParaRPr>
          </a:p>
          <a:p>
            <a:pPr marL="12700">
              <a:lnSpc>
                <a:spcPts val="1750"/>
              </a:lnSpc>
            </a:pP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0973" y="3366770"/>
            <a:ext cx="501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aseline="1851" dirty="0">
                <a:latin typeface="Verdana"/>
                <a:cs typeface="Verdana"/>
              </a:rPr>
              <a:t>cos</a:t>
            </a:r>
            <a:r>
              <a:rPr sz="2250" spc="217" baseline="1851" dirty="0">
                <a:latin typeface="Verdana"/>
                <a:cs typeface="Verdana"/>
              </a:rPr>
              <a:t> </a:t>
            </a:r>
            <a:r>
              <a:rPr sz="1500" spc="-50" dirty="0">
                <a:latin typeface="Symbol"/>
                <a:cs typeface="Symbol"/>
              </a:rPr>
              <a:t>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35782" y="3908552"/>
            <a:ext cx="14668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2453" y="3596385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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31103" y="3348481"/>
            <a:ext cx="99060" cy="50863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2041" y="3561333"/>
            <a:ext cx="1860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54446" y="3392932"/>
            <a:ext cx="973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0</a:t>
            </a:r>
            <a:r>
              <a:rPr sz="1500" spc="36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30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5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53150" y="3902455"/>
            <a:ext cx="39751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Verdana"/>
                <a:cs typeface="Verdana"/>
              </a:rPr>
              <a:t>else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30854" y="3541395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2382" y="2442210"/>
            <a:ext cx="1941195" cy="761365"/>
            <a:chOff x="1532382" y="2442210"/>
            <a:chExt cx="1941195" cy="761365"/>
          </a:xfrm>
        </p:grpSpPr>
        <p:sp>
          <p:nvSpPr>
            <p:cNvPr id="3" name="object 3"/>
            <p:cNvSpPr/>
            <p:nvPr/>
          </p:nvSpPr>
          <p:spPr>
            <a:xfrm>
              <a:off x="1537716" y="2907792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0" y="19050"/>
                  </a:moveTo>
                  <a:lnTo>
                    <a:pt x="31242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68958" y="2913126"/>
              <a:ext cx="47625" cy="280035"/>
            </a:xfrm>
            <a:custGeom>
              <a:avLst/>
              <a:gdLst/>
              <a:ahLst/>
              <a:cxnLst/>
              <a:rect l="l" t="t" r="r" b="b"/>
              <a:pathLst>
                <a:path w="47625" h="280035">
                  <a:moveTo>
                    <a:pt x="0" y="0"/>
                  </a:moveTo>
                  <a:lnTo>
                    <a:pt x="47244" y="279654"/>
                  </a:lnTo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1536" y="2447544"/>
              <a:ext cx="1846580" cy="745490"/>
            </a:xfrm>
            <a:custGeom>
              <a:avLst/>
              <a:gdLst/>
              <a:ahLst/>
              <a:cxnLst/>
              <a:rect l="l" t="t" r="r" b="b"/>
              <a:pathLst>
                <a:path w="1846579" h="745489">
                  <a:moveTo>
                    <a:pt x="0" y="745236"/>
                  </a:moveTo>
                  <a:lnTo>
                    <a:pt x="61594" y="0"/>
                  </a:lnTo>
                  <a:lnTo>
                    <a:pt x="1846326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9327" y="-16763"/>
            <a:ext cx="767270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none" spc="-10" dirty="0"/>
              <a:t>Kaiser</a:t>
            </a:r>
            <a:r>
              <a:rPr sz="4000" u="none" spc="-235" dirty="0"/>
              <a:t> </a:t>
            </a:r>
            <a:r>
              <a:rPr sz="4000" u="none" dirty="0"/>
              <a:t>Window</a:t>
            </a:r>
            <a:r>
              <a:rPr sz="4000" u="none" spc="-150" dirty="0"/>
              <a:t> </a:t>
            </a:r>
            <a:r>
              <a:rPr sz="4000" u="none" dirty="0"/>
              <a:t>Filter</a:t>
            </a:r>
            <a:r>
              <a:rPr sz="4000" u="none" spc="-90" dirty="0"/>
              <a:t> </a:t>
            </a:r>
            <a:r>
              <a:rPr sz="4000" u="none" dirty="0"/>
              <a:t>Design</a:t>
            </a:r>
            <a:r>
              <a:rPr sz="4000" u="none" spc="-105" dirty="0"/>
              <a:t> </a:t>
            </a:r>
            <a:r>
              <a:rPr sz="4000" u="none" spc="-10" dirty="0"/>
              <a:t>Method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383031" y="690117"/>
            <a:ext cx="4047490" cy="145478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56870" marR="596265" indent="-344805">
              <a:lnSpc>
                <a:spcPct val="100600"/>
              </a:lnSpc>
              <a:spcBef>
                <a:spcPts val="80"/>
              </a:spcBef>
              <a:buFont typeface="Arial MT"/>
              <a:buChar char="•"/>
              <a:tabLst>
                <a:tab pos="356870" algn="l"/>
              </a:tabLst>
            </a:pPr>
            <a:r>
              <a:rPr sz="2400" dirty="0">
                <a:latin typeface="Times New Roman"/>
                <a:cs typeface="Times New Roman"/>
              </a:rPr>
              <a:t>Parameterized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equation </a:t>
            </a:r>
            <a:r>
              <a:rPr sz="2400" dirty="0">
                <a:latin typeface="Times New Roman"/>
                <a:cs typeface="Times New Roman"/>
              </a:rPr>
              <a:t>forming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windows</a:t>
            </a:r>
            <a:endParaRPr sz="2400">
              <a:latin typeface="Times New Roman"/>
              <a:cs typeface="Times New Roman"/>
            </a:endParaRPr>
          </a:p>
          <a:p>
            <a:pPr marL="756920" marR="5080" indent="-287655">
              <a:lnSpc>
                <a:spcPct val="100000"/>
              </a:lnSpc>
              <a:spcBef>
                <a:spcPts val="675"/>
              </a:spcBef>
            </a:pP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Parameter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change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main-lob </a:t>
            </a:r>
            <a:r>
              <a:rPr sz="2000" dirty="0">
                <a:latin typeface="Times New Roman"/>
                <a:cs typeface="Times New Roman"/>
              </a:rPr>
              <a:t>width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 </a:t>
            </a:r>
            <a:r>
              <a:rPr sz="2000" spc="-20" dirty="0">
                <a:latin typeface="Times New Roman"/>
                <a:cs typeface="Times New Roman"/>
              </a:rPr>
              <a:t>side-</a:t>
            </a:r>
            <a:r>
              <a:rPr sz="2000" dirty="0">
                <a:latin typeface="Times New Roman"/>
                <a:cs typeface="Times New Roman"/>
              </a:rPr>
              <a:t>lob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trade-off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7447" y="2233930"/>
            <a:ext cx="116839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0160" y="2258313"/>
            <a:ext cx="965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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56638" y="2185161"/>
            <a:ext cx="1498600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ts val="161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2</a:t>
            </a:r>
            <a:r>
              <a:rPr sz="850" spc="280" dirty="0">
                <a:latin typeface="Verdana"/>
                <a:cs typeface="Verdana"/>
              </a:rPr>
              <a:t> </a:t>
            </a:r>
            <a:r>
              <a:rPr sz="2175" spc="-75" baseline="-11494" dirty="0">
                <a:latin typeface="Symbol"/>
                <a:cs typeface="Symbol"/>
              </a:rPr>
              <a:t></a:t>
            </a:r>
            <a:endParaRPr sz="2175" baseline="-11494">
              <a:latin typeface="Symbol"/>
              <a:cs typeface="Symbol"/>
            </a:endParaRPr>
          </a:p>
          <a:p>
            <a:pPr marL="38100">
              <a:lnSpc>
                <a:spcPts val="1610"/>
              </a:lnSpc>
            </a:pPr>
            <a:r>
              <a:rPr sz="1450" dirty="0">
                <a:latin typeface="Symbol"/>
                <a:cs typeface="Symbol"/>
              </a:rPr>
              <a:t>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2175" baseline="1915" dirty="0">
                <a:latin typeface="Verdana"/>
                <a:cs typeface="Verdana"/>
              </a:rPr>
              <a:t>n</a:t>
            </a:r>
            <a:r>
              <a:rPr sz="2175" spc="412" baseline="1915" dirty="0">
                <a:latin typeface="Verdana"/>
                <a:cs typeface="Verdana"/>
              </a:rPr>
              <a:t> </a:t>
            </a:r>
            <a:r>
              <a:rPr sz="2175" baseline="1915" dirty="0">
                <a:latin typeface="Symbol"/>
                <a:cs typeface="Symbol"/>
              </a:rPr>
              <a:t></a:t>
            </a:r>
            <a:r>
              <a:rPr sz="2175" spc="-22" baseline="1915" dirty="0">
                <a:latin typeface="Times New Roman"/>
                <a:cs typeface="Times New Roman"/>
              </a:rPr>
              <a:t> </a:t>
            </a:r>
            <a:r>
              <a:rPr sz="2175" baseline="1915" dirty="0">
                <a:latin typeface="Verdana"/>
                <a:cs typeface="Verdana"/>
              </a:rPr>
              <a:t>M</a:t>
            </a:r>
            <a:r>
              <a:rPr sz="2175" spc="397" baseline="1915" dirty="0">
                <a:latin typeface="Verdana"/>
                <a:cs typeface="Verdana"/>
              </a:rPr>
              <a:t> </a:t>
            </a:r>
            <a:r>
              <a:rPr sz="2175" baseline="1915" dirty="0">
                <a:latin typeface="Verdana"/>
                <a:cs typeface="Verdana"/>
              </a:rPr>
              <a:t>/</a:t>
            </a:r>
            <a:r>
              <a:rPr sz="2175" spc="-7" baseline="1915" dirty="0">
                <a:latin typeface="Verdana"/>
                <a:cs typeface="Verdana"/>
              </a:rPr>
              <a:t> </a:t>
            </a:r>
            <a:r>
              <a:rPr sz="2175" baseline="1915" dirty="0">
                <a:latin typeface="Verdana"/>
                <a:cs typeface="Verdana"/>
              </a:rPr>
              <a:t>2</a:t>
            </a:r>
            <a:r>
              <a:rPr sz="2175" spc="135" baseline="1915" dirty="0">
                <a:latin typeface="Verdana"/>
                <a:cs typeface="Verdana"/>
              </a:rPr>
              <a:t> </a:t>
            </a:r>
            <a:r>
              <a:rPr sz="1450" spc="-50" dirty="0">
                <a:latin typeface="Symbol"/>
                <a:cs typeface="Symbol"/>
              </a:rPr>
              <a:t>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050" y="2749550"/>
            <a:ext cx="67564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dirty="0">
                <a:latin typeface="Verdana"/>
                <a:cs typeface="Verdana"/>
              </a:rPr>
              <a:t>w</a:t>
            </a:r>
            <a:r>
              <a:rPr sz="1450" spc="-380" dirty="0">
                <a:latin typeface="Verdana"/>
                <a:cs typeface="Verdana"/>
              </a:rPr>
              <a:t> </a:t>
            </a:r>
            <a:r>
              <a:rPr sz="2150" spc="-75" dirty="0">
                <a:latin typeface="Symbol"/>
                <a:cs typeface="Symbol"/>
              </a:rPr>
              <a:t></a:t>
            </a:r>
            <a:r>
              <a:rPr sz="1450" spc="-75" dirty="0">
                <a:latin typeface="Verdana"/>
                <a:cs typeface="Verdana"/>
              </a:rPr>
              <a:t>n</a:t>
            </a:r>
            <a:r>
              <a:rPr sz="1450" spc="-35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10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73504" y="2682748"/>
            <a:ext cx="142113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6675" algn="l"/>
              </a:tabLst>
            </a:pPr>
            <a:r>
              <a:rPr sz="2175" baseline="1915" dirty="0">
                <a:latin typeface="Symbol"/>
                <a:cs typeface="Symbol"/>
              </a:rPr>
              <a:t></a:t>
            </a:r>
            <a:r>
              <a:rPr sz="2175" spc="615" baseline="191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Symbol"/>
                <a:cs typeface="Symbol"/>
              </a:rPr>
              <a:t>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50" spc="-50" dirty="0">
                <a:latin typeface="Symbol"/>
                <a:cs typeface="Symbol"/>
              </a:rPr>
              <a:t>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69894" y="2645410"/>
            <a:ext cx="965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Symbol"/>
                <a:cs typeface="Symbol"/>
              </a:rPr>
              <a:t>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8494" y="2876042"/>
            <a:ext cx="10223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Verdana"/>
                <a:cs typeface="Verdana"/>
              </a:rPr>
              <a:t>0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82292" y="2889504"/>
            <a:ext cx="12395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5065" algn="l"/>
              </a:tabLst>
            </a:pPr>
            <a:r>
              <a:rPr sz="1450" spc="-50" dirty="0">
                <a:latin typeface="Symbol"/>
                <a:cs typeface="Symbol"/>
              </a:rPr>
              <a:t>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spc="-50" dirty="0">
                <a:latin typeface="Symbol"/>
                <a:cs typeface="Symbol"/>
              </a:rPr>
              <a:t>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7826" y="2874263"/>
            <a:ext cx="11480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3625" algn="l"/>
              </a:tabLst>
            </a:pPr>
            <a:r>
              <a:rPr sz="2175" baseline="1915" dirty="0">
                <a:latin typeface="Verdana"/>
                <a:cs typeface="Verdana"/>
              </a:rPr>
              <a:t>M</a:t>
            </a:r>
            <a:r>
              <a:rPr sz="2175" spc="345" baseline="1915" dirty="0">
                <a:latin typeface="Verdana"/>
                <a:cs typeface="Verdana"/>
              </a:rPr>
              <a:t> </a:t>
            </a:r>
            <a:r>
              <a:rPr sz="2175" baseline="1915" dirty="0">
                <a:latin typeface="Verdana"/>
                <a:cs typeface="Verdana"/>
              </a:rPr>
              <a:t>/ </a:t>
            </a:r>
            <a:r>
              <a:rPr sz="2175" spc="-75" baseline="1915" dirty="0">
                <a:latin typeface="Verdana"/>
                <a:cs typeface="Verdana"/>
              </a:rPr>
              <a:t>2</a:t>
            </a:r>
            <a:r>
              <a:rPr sz="2175" baseline="1915" dirty="0">
                <a:latin typeface="Verdana"/>
                <a:cs typeface="Verdana"/>
              </a:rPr>
              <a:t>	</a:t>
            </a:r>
            <a:r>
              <a:rPr sz="1450" spc="-50" dirty="0">
                <a:latin typeface="Symbol"/>
                <a:cs typeface="Symbol"/>
              </a:rPr>
              <a:t>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7447" y="3035807"/>
            <a:ext cx="264858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5285" algn="l"/>
                <a:tab pos="2564765" algn="l"/>
              </a:tabLst>
            </a:pPr>
            <a:r>
              <a:rPr sz="1450" spc="-50" dirty="0">
                <a:latin typeface="Symbol"/>
                <a:cs typeface="Symbol"/>
              </a:rPr>
              <a:t></a:t>
            </a:r>
            <a:r>
              <a:rPr sz="2175" u="sng" baseline="19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175" u="sng" spc="-75" baseline="19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</a:t>
            </a:r>
            <a:r>
              <a:rPr sz="2175" u="sng" baseline="19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175" u="sng" spc="-75" baseline="19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</a:t>
            </a:r>
            <a:endParaRPr sz="2175" baseline="1915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23461" y="3054857"/>
            <a:ext cx="10191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Verdana"/>
                <a:cs typeface="Verdana"/>
              </a:rPr>
              <a:t>0</a:t>
            </a:r>
            <a:r>
              <a:rPr sz="1450" spc="420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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Verdana"/>
                <a:cs typeface="Verdana"/>
              </a:rPr>
              <a:t>n</a:t>
            </a:r>
            <a:r>
              <a:rPr sz="1450" spc="375" dirty="0">
                <a:latin typeface="Verdana"/>
                <a:cs typeface="Verdana"/>
              </a:rPr>
              <a:t> </a:t>
            </a:r>
            <a:r>
              <a:rPr sz="1450" dirty="0">
                <a:latin typeface="Symbol"/>
                <a:cs typeface="Symbol"/>
              </a:rPr>
              <a:t></a:t>
            </a:r>
            <a:r>
              <a:rPr sz="1450" spc="47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Verdana"/>
                <a:cs typeface="Verdana"/>
              </a:rPr>
              <a:t>M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7447" y="3156762"/>
            <a:ext cx="116839" cy="83883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450" spc="-50" dirty="0">
                <a:latin typeface="Symbol"/>
                <a:cs typeface="Symbol"/>
              </a:rPr>
              <a:t></a:t>
            </a:r>
            <a:endParaRPr sz="1450">
              <a:latin typeface="Symbol"/>
              <a:cs typeface="Symbol"/>
            </a:endParaRPr>
          </a:p>
          <a:p>
            <a:pPr marL="12700">
              <a:lnSpc>
                <a:spcPts val="1670"/>
              </a:lnSpc>
              <a:spcBef>
                <a:spcPts val="660"/>
              </a:spcBef>
            </a:pPr>
            <a:r>
              <a:rPr sz="1450" spc="-50" dirty="0">
                <a:latin typeface="Symbol"/>
                <a:cs typeface="Symbol"/>
              </a:rPr>
              <a:t></a:t>
            </a:r>
            <a:endParaRPr sz="1450">
              <a:latin typeface="Symbol"/>
              <a:cs typeface="Symbol"/>
            </a:endParaRPr>
          </a:p>
          <a:p>
            <a:pPr marL="12700">
              <a:lnSpc>
                <a:spcPts val="1670"/>
              </a:lnSpc>
            </a:pPr>
            <a:r>
              <a:rPr sz="1450" spc="-50" dirty="0">
                <a:latin typeface="Symbol"/>
                <a:cs typeface="Symbol"/>
              </a:rPr>
              <a:t>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47494" y="3218687"/>
            <a:ext cx="509270" cy="715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75" baseline="-11494" dirty="0">
                <a:latin typeface="Verdana"/>
                <a:cs typeface="Verdana"/>
              </a:rPr>
              <a:t>I</a:t>
            </a:r>
            <a:r>
              <a:rPr sz="2175" spc="-89" baseline="-11494" dirty="0">
                <a:latin typeface="Verdana"/>
                <a:cs typeface="Verdana"/>
              </a:rPr>
              <a:t> </a:t>
            </a:r>
            <a:r>
              <a:rPr sz="2050" spc="-40" dirty="0">
                <a:latin typeface="Symbol"/>
                <a:cs typeface="Symbol"/>
              </a:rPr>
              <a:t></a:t>
            </a:r>
            <a:r>
              <a:rPr sz="1450" spc="-40" dirty="0">
                <a:latin typeface="Symbol"/>
                <a:cs typeface="Symbol"/>
              </a:rPr>
              <a:t></a:t>
            </a:r>
            <a:r>
              <a:rPr sz="1450" spc="-130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Symbol"/>
                <a:cs typeface="Symbol"/>
              </a:rPr>
              <a:t></a:t>
            </a:r>
            <a:endParaRPr sz="2050">
              <a:latin typeface="Symbol"/>
              <a:cs typeface="Symbol"/>
            </a:endParaRPr>
          </a:p>
          <a:p>
            <a:pPr marL="135255">
              <a:lnSpc>
                <a:spcPct val="100000"/>
              </a:lnSpc>
              <a:spcBef>
                <a:spcPts val="5"/>
              </a:spcBef>
            </a:pP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  <a:p>
            <a:pPr marL="199390">
              <a:lnSpc>
                <a:spcPct val="100000"/>
              </a:lnSpc>
              <a:spcBef>
                <a:spcPts val="200"/>
              </a:spcBef>
            </a:pPr>
            <a:r>
              <a:rPr sz="1450" spc="-50" dirty="0">
                <a:latin typeface="Verdana"/>
                <a:cs typeface="Verdana"/>
              </a:rPr>
              <a:t>0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2489" y="2677413"/>
            <a:ext cx="95440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tabLst>
                <a:tab pos="422909" algn="l"/>
                <a:tab pos="798195" algn="l"/>
              </a:tabLst>
            </a:pPr>
            <a:r>
              <a:rPr sz="2175" baseline="-9578" dirty="0">
                <a:latin typeface="Symbol"/>
                <a:cs typeface="Symbol"/>
              </a:rPr>
              <a:t></a:t>
            </a:r>
            <a:r>
              <a:rPr sz="2175" spc="-127" baseline="-9578" dirty="0">
                <a:latin typeface="Times New Roman"/>
                <a:cs typeface="Times New Roman"/>
              </a:rPr>
              <a:t> </a:t>
            </a:r>
            <a:r>
              <a:rPr sz="1450" spc="-60" dirty="0">
                <a:latin typeface="Verdana"/>
                <a:cs typeface="Verdana"/>
              </a:rPr>
              <a:t>I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2175" spc="-37" baseline="-19157" dirty="0">
                <a:latin typeface="Symbol"/>
                <a:cs typeface="Symbol"/>
              </a:rPr>
              <a:t></a:t>
            </a:r>
            <a:r>
              <a:rPr sz="1450" spc="-25" dirty="0">
                <a:latin typeface="Symbol"/>
                <a:cs typeface="Symbol"/>
              </a:rPr>
              <a:t>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spc="-50" dirty="0">
                <a:latin typeface="Verdana"/>
                <a:cs typeface="Verdana"/>
              </a:rPr>
              <a:t>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22420" y="3695953"/>
            <a:ext cx="3848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20" dirty="0">
                <a:latin typeface="Verdana"/>
                <a:cs typeface="Verdana"/>
              </a:rPr>
              <a:t>else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4832" y="4320794"/>
            <a:ext cx="3451225" cy="9334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25120" marR="30480" indent="-287655">
              <a:lnSpc>
                <a:spcPts val="2380"/>
              </a:lnSpc>
              <a:spcBef>
                <a:spcPts val="190"/>
              </a:spcBef>
              <a:tabLst>
                <a:tab pos="325120" algn="l"/>
              </a:tabLst>
            </a:pPr>
            <a:r>
              <a:rPr sz="2000" spc="-50" dirty="0">
                <a:latin typeface="Arial MT"/>
                <a:cs typeface="Arial MT"/>
              </a:rPr>
              <a:t>–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1950" baseline="-6410" dirty="0">
                <a:latin typeface="Times New Roman"/>
                <a:cs typeface="Times New Roman"/>
              </a:rPr>
              <a:t>0</a:t>
            </a:r>
            <a:r>
              <a:rPr sz="2000" dirty="0">
                <a:latin typeface="Times New Roman"/>
                <a:cs typeface="Times New Roman"/>
              </a:rPr>
              <a:t>(.)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represents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zeroth-</a:t>
            </a:r>
            <a:r>
              <a:rPr sz="2000" spc="-20" dirty="0">
                <a:latin typeface="Times New Roman"/>
                <a:cs typeface="Times New Roman"/>
              </a:rPr>
              <a:t>order </a:t>
            </a:r>
            <a:r>
              <a:rPr sz="2000" dirty="0">
                <a:latin typeface="Times New Roman"/>
                <a:cs typeface="Times New Roman"/>
              </a:rPr>
              <a:t>modified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Bessel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1</a:t>
            </a:r>
            <a:r>
              <a:rPr sz="2025" spc="-37" baseline="20576" dirty="0">
                <a:latin typeface="Times New Roman"/>
                <a:cs typeface="Times New Roman"/>
              </a:rPr>
              <a:t>st </a:t>
            </a:r>
            <a:r>
              <a:rPr sz="2000" spc="-20" dirty="0">
                <a:latin typeface="Times New Roman"/>
                <a:cs typeface="Times New Roman"/>
              </a:rPr>
              <a:t>kind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6809" y="4719828"/>
            <a:ext cx="4088891" cy="197205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9353" y="670042"/>
            <a:ext cx="4006665" cy="3950688"/>
          </a:xfrm>
          <a:prstGeom prst="rect">
            <a:avLst/>
          </a:prstGeom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080" rIns="0" bIns="0" rtlCol="0">
            <a:spAutoFit/>
          </a:bodyPr>
          <a:lstStyle/>
          <a:p>
            <a:pPr marL="94615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Comparison</a:t>
            </a:r>
            <a:r>
              <a:rPr u="none" spc="-175" dirty="0"/>
              <a:t> </a:t>
            </a:r>
            <a:r>
              <a:rPr u="none" dirty="0"/>
              <a:t>of</a:t>
            </a:r>
            <a:r>
              <a:rPr u="none" spc="-235" dirty="0"/>
              <a:t> </a:t>
            </a:r>
            <a:r>
              <a:rPr u="none" spc="-10" dirty="0"/>
              <a:t>windows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071" y="1809750"/>
            <a:ext cx="8665464" cy="3206496"/>
          </a:xfrm>
          <a:prstGeom prst="rect">
            <a:avLst/>
          </a:prstGeom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1943100"/>
            <a:ext cx="28244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Kaiser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window</a:t>
            </a:r>
            <a:endParaRPr sz="3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95107" y="2550223"/>
          <a:ext cx="6199505" cy="3656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2033270"/>
                <a:gridCol w="2029460"/>
              </a:tblGrid>
              <a:tr h="94361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800" spc="-50" dirty="0">
                          <a:latin typeface="Tahoma"/>
                          <a:cs typeface="Tahoma"/>
                        </a:rPr>
                        <a:t>β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marR="175260">
                        <a:lnSpc>
                          <a:spcPts val="3300"/>
                        </a:lnSpc>
                        <a:spcBef>
                          <a:spcPts val="545"/>
                        </a:spcBef>
                        <a:tabLst>
                          <a:tab pos="1185545" algn="l"/>
                        </a:tabLst>
                      </a:pPr>
                      <a:r>
                        <a:rPr sz="2800" spc="-10" dirty="0">
                          <a:latin typeface="Tahoma"/>
                          <a:cs typeface="Tahoma"/>
                        </a:rPr>
                        <a:t>Transition width</a:t>
                      </a:r>
                      <a:r>
                        <a:rPr sz="2800" dirty="0">
                          <a:latin typeface="Tahoma"/>
                          <a:cs typeface="Tahoma"/>
                        </a:rPr>
                        <a:t>	</a:t>
                      </a:r>
                      <a:r>
                        <a:rPr sz="2800" spc="-30" dirty="0">
                          <a:latin typeface="Tahoma"/>
                          <a:cs typeface="Tahoma"/>
                        </a:rPr>
                        <a:t>(Hz)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 marR="469265">
                        <a:lnSpc>
                          <a:spcPts val="3300"/>
                        </a:lnSpc>
                        <a:spcBef>
                          <a:spcPts val="545"/>
                        </a:spcBef>
                        <a:tabLst>
                          <a:tab pos="963294" algn="l"/>
                        </a:tabLst>
                      </a:pPr>
                      <a:r>
                        <a:rPr sz="2800" dirty="0">
                          <a:latin typeface="Tahoma"/>
                          <a:cs typeface="Tahoma"/>
                        </a:rPr>
                        <a:t>Min.</a:t>
                      </a:r>
                      <a:r>
                        <a:rPr sz="28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800" spc="-30" dirty="0">
                          <a:latin typeface="Tahoma"/>
                          <a:cs typeface="Tahoma"/>
                        </a:rPr>
                        <a:t>stop </a:t>
                      </a:r>
                      <a:r>
                        <a:rPr sz="2800" spc="-20" dirty="0">
                          <a:latin typeface="Tahoma"/>
                          <a:cs typeface="Tahoma"/>
                        </a:rPr>
                        <a:t>attn</a:t>
                      </a:r>
                      <a:r>
                        <a:rPr sz="2800" dirty="0">
                          <a:latin typeface="Tahoma"/>
                          <a:cs typeface="Tahoma"/>
                        </a:rPr>
                        <a:t>	</a:t>
                      </a:r>
                      <a:r>
                        <a:rPr sz="2800" spc="-25" dirty="0">
                          <a:latin typeface="Tahoma"/>
                          <a:cs typeface="Tahoma"/>
                        </a:rPr>
                        <a:t>dB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7564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0" dirty="0">
                          <a:latin typeface="Tahoma"/>
                          <a:cs typeface="Tahoma"/>
                        </a:rPr>
                        <a:t>2.12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10" dirty="0">
                          <a:latin typeface="Tahoma"/>
                          <a:cs typeface="Tahoma"/>
                        </a:rPr>
                        <a:t>1.5/N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5" dirty="0">
                          <a:latin typeface="Tahoma"/>
                          <a:cs typeface="Tahoma"/>
                        </a:rPr>
                        <a:t>30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0" dirty="0">
                          <a:latin typeface="Tahoma"/>
                          <a:cs typeface="Tahoma"/>
                        </a:rPr>
                        <a:t>4.54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10" dirty="0">
                          <a:latin typeface="Tahoma"/>
                          <a:cs typeface="Tahoma"/>
                        </a:rPr>
                        <a:t>2.9/N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5" dirty="0">
                          <a:latin typeface="Tahoma"/>
                          <a:cs typeface="Tahoma"/>
                        </a:rPr>
                        <a:t>50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7691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0" dirty="0">
                          <a:latin typeface="Tahoma"/>
                          <a:cs typeface="Tahoma"/>
                        </a:rPr>
                        <a:t>6.76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10" dirty="0">
                          <a:latin typeface="Tahoma"/>
                          <a:cs typeface="Tahoma"/>
                        </a:rPr>
                        <a:t>4.3/N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5" dirty="0">
                          <a:latin typeface="Tahoma"/>
                          <a:cs typeface="Tahoma"/>
                        </a:rPr>
                        <a:t>70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072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0" dirty="0">
                          <a:latin typeface="Tahoma"/>
                          <a:cs typeface="Tahoma"/>
                        </a:rPr>
                        <a:t>8.96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10" dirty="0">
                          <a:latin typeface="Tahoma"/>
                          <a:cs typeface="Tahoma"/>
                        </a:rPr>
                        <a:t>5.7/N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800" spc="-25" dirty="0">
                          <a:latin typeface="Tahoma"/>
                          <a:cs typeface="Tahoma"/>
                        </a:rPr>
                        <a:t>90</a:t>
                      </a:r>
                      <a:endParaRPr sz="2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3581400" y="938783"/>
            <a:ext cx="3481070" cy="553720"/>
            <a:chOff x="3581400" y="938783"/>
            <a:chExt cx="3481070" cy="5537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3498" y="938783"/>
              <a:ext cx="3427476" cy="4472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400" y="1379219"/>
              <a:ext cx="3480815" cy="1127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85717" y="736092"/>
            <a:ext cx="339915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Kaiser</a:t>
            </a:r>
            <a:r>
              <a:rPr spc="-155" dirty="0"/>
              <a:t> </a:t>
            </a:r>
            <a:r>
              <a:rPr spc="-10" dirty="0"/>
              <a:t>window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1510030">
              <a:lnSpc>
                <a:spcPct val="100000"/>
              </a:lnSpc>
              <a:spcBef>
                <a:spcPts val="100"/>
              </a:spcBef>
            </a:pPr>
            <a:r>
              <a:rPr sz="4000" u="none" spc="-10" dirty="0"/>
              <a:t>Sinusoidal</a:t>
            </a:r>
            <a:r>
              <a:rPr sz="4000" u="none" spc="-190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509520" y="1526794"/>
            <a:ext cx="666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i="1" spc="-50" dirty="0">
                <a:latin typeface="Times New Roman"/>
                <a:cs typeface="Times New Roman"/>
              </a:rPr>
              <a:t>o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4445" y="1332484"/>
            <a:ext cx="256159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862330" algn="l"/>
                <a:tab pos="1838325" algn="l"/>
              </a:tabLst>
            </a:pP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i="1" spc="-2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4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29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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i="1" dirty="0">
                <a:latin typeface="Times New Roman"/>
                <a:cs typeface="Times New Roman"/>
              </a:rPr>
              <a:t>A</a:t>
            </a:r>
            <a:r>
              <a:rPr sz="1800" i="1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cos(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950" spc="-50" dirty="0">
                <a:latin typeface="Symbol"/>
                <a:cs typeface="Symbol"/>
              </a:rPr>
              <a:t>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4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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</a:t>
            </a:r>
            <a:r>
              <a:rPr sz="195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63217" y="2402585"/>
            <a:ext cx="6574155" cy="2083435"/>
            <a:chOff x="1363217" y="2402585"/>
            <a:chExt cx="6574155" cy="20834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8409" y="4093336"/>
              <a:ext cx="76200" cy="749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48255" y="2869437"/>
              <a:ext cx="1228725" cy="1605280"/>
            </a:xfrm>
            <a:custGeom>
              <a:avLst/>
              <a:gdLst/>
              <a:ahLst/>
              <a:cxnLst/>
              <a:rect l="l" t="t" r="r" b="b"/>
              <a:pathLst>
                <a:path w="1228725" h="1605279">
                  <a:moveTo>
                    <a:pt x="46355" y="1260729"/>
                  </a:moveTo>
                  <a:lnTo>
                    <a:pt x="43180" y="1246124"/>
                  </a:lnTo>
                  <a:lnTo>
                    <a:pt x="34925" y="1234059"/>
                  </a:lnTo>
                  <a:lnTo>
                    <a:pt x="22860" y="1225804"/>
                  </a:lnTo>
                  <a:lnTo>
                    <a:pt x="14605" y="1223899"/>
                  </a:lnTo>
                  <a:lnTo>
                    <a:pt x="12700" y="581152"/>
                  </a:lnTo>
                  <a:lnTo>
                    <a:pt x="0" y="581152"/>
                  </a:lnTo>
                  <a:lnTo>
                    <a:pt x="1905" y="1260729"/>
                  </a:lnTo>
                  <a:lnTo>
                    <a:pt x="46355" y="1260729"/>
                  </a:lnTo>
                  <a:close/>
                </a:path>
                <a:path w="1228725" h="1605279">
                  <a:moveTo>
                    <a:pt x="440055" y="1566926"/>
                  </a:moveTo>
                  <a:lnTo>
                    <a:pt x="436880" y="1552321"/>
                  </a:lnTo>
                  <a:lnTo>
                    <a:pt x="428625" y="1540256"/>
                  </a:lnTo>
                  <a:lnTo>
                    <a:pt x="416560" y="1532001"/>
                  </a:lnTo>
                  <a:lnTo>
                    <a:pt x="408305" y="1530096"/>
                  </a:lnTo>
                  <a:lnTo>
                    <a:pt x="406400" y="581152"/>
                  </a:lnTo>
                  <a:lnTo>
                    <a:pt x="393700" y="581152"/>
                  </a:lnTo>
                  <a:lnTo>
                    <a:pt x="395605" y="1530096"/>
                  </a:lnTo>
                  <a:lnTo>
                    <a:pt x="386715" y="1532001"/>
                  </a:lnTo>
                  <a:lnTo>
                    <a:pt x="374650" y="1540256"/>
                  </a:lnTo>
                  <a:lnTo>
                    <a:pt x="367030" y="1552321"/>
                  </a:lnTo>
                  <a:lnTo>
                    <a:pt x="363855" y="1567561"/>
                  </a:lnTo>
                  <a:lnTo>
                    <a:pt x="367030" y="1582166"/>
                  </a:lnTo>
                  <a:lnTo>
                    <a:pt x="375285" y="1594231"/>
                  </a:lnTo>
                  <a:lnTo>
                    <a:pt x="387350" y="1602486"/>
                  </a:lnTo>
                  <a:lnTo>
                    <a:pt x="401955" y="1605026"/>
                  </a:lnTo>
                  <a:lnTo>
                    <a:pt x="416560" y="1602486"/>
                  </a:lnTo>
                  <a:lnTo>
                    <a:pt x="428625" y="1594231"/>
                  </a:lnTo>
                  <a:lnTo>
                    <a:pt x="436880" y="1582166"/>
                  </a:lnTo>
                  <a:lnTo>
                    <a:pt x="440055" y="1567561"/>
                  </a:lnTo>
                  <a:lnTo>
                    <a:pt x="440055" y="1566926"/>
                  </a:lnTo>
                  <a:close/>
                </a:path>
                <a:path w="1228725" h="1605279">
                  <a:moveTo>
                    <a:pt x="834898" y="963549"/>
                  </a:moveTo>
                  <a:lnTo>
                    <a:pt x="832358" y="948944"/>
                  </a:lnTo>
                  <a:lnTo>
                    <a:pt x="824103" y="936879"/>
                  </a:lnTo>
                  <a:lnTo>
                    <a:pt x="812038" y="928624"/>
                  </a:lnTo>
                  <a:lnTo>
                    <a:pt x="803148" y="926719"/>
                  </a:lnTo>
                  <a:lnTo>
                    <a:pt x="801878" y="581152"/>
                  </a:lnTo>
                  <a:lnTo>
                    <a:pt x="789178" y="581152"/>
                  </a:lnTo>
                  <a:lnTo>
                    <a:pt x="790448" y="926719"/>
                  </a:lnTo>
                  <a:lnTo>
                    <a:pt x="782193" y="928624"/>
                  </a:lnTo>
                  <a:lnTo>
                    <a:pt x="770128" y="936879"/>
                  </a:lnTo>
                  <a:lnTo>
                    <a:pt x="761873" y="948944"/>
                  </a:lnTo>
                  <a:lnTo>
                    <a:pt x="758698" y="964184"/>
                  </a:lnTo>
                  <a:lnTo>
                    <a:pt x="761873" y="978789"/>
                  </a:lnTo>
                  <a:lnTo>
                    <a:pt x="770128" y="990854"/>
                  </a:lnTo>
                  <a:lnTo>
                    <a:pt x="782193" y="999109"/>
                  </a:lnTo>
                  <a:lnTo>
                    <a:pt x="797433" y="1001649"/>
                  </a:lnTo>
                  <a:lnTo>
                    <a:pt x="812038" y="999109"/>
                  </a:lnTo>
                  <a:lnTo>
                    <a:pt x="824103" y="990854"/>
                  </a:lnTo>
                  <a:lnTo>
                    <a:pt x="832358" y="978789"/>
                  </a:lnTo>
                  <a:lnTo>
                    <a:pt x="834898" y="963549"/>
                  </a:lnTo>
                  <a:close/>
                </a:path>
                <a:path w="1228725" h="1605279">
                  <a:moveTo>
                    <a:pt x="1228598" y="0"/>
                  </a:moveTo>
                  <a:lnTo>
                    <a:pt x="1184148" y="0"/>
                  </a:lnTo>
                  <a:lnTo>
                    <a:pt x="1182878" y="581152"/>
                  </a:lnTo>
                  <a:lnTo>
                    <a:pt x="1195578" y="581152"/>
                  </a:lnTo>
                  <a:lnTo>
                    <a:pt x="1196848" y="36830"/>
                  </a:lnTo>
                  <a:lnTo>
                    <a:pt x="1205738" y="34925"/>
                  </a:lnTo>
                  <a:lnTo>
                    <a:pt x="1217803" y="26670"/>
                  </a:lnTo>
                  <a:lnTo>
                    <a:pt x="1226058" y="14605"/>
                  </a:lnTo>
                  <a:lnTo>
                    <a:pt x="12285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0652" y="2831337"/>
              <a:ext cx="76200" cy="749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096258" y="2402585"/>
              <a:ext cx="876300" cy="1524635"/>
            </a:xfrm>
            <a:custGeom>
              <a:avLst/>
              <a:gdLst/>
              <a:ahLst/>
              <a:cxnLst/>
              <a:rect l="l" t="t" r="r" b="b"/>
              <a:pathLst>
                <a:path w="876300" h="1524635">
                  <a:moveTo>
                    <a:pt x="76200" y="38100"/>
                  </a:moveTo>
                  <a:lnTo>
                    <a:pt x="73025" y="23495"/>
                  </a:lnTo>
                  <a:lnTo>
                    <a:pt x="64770" y="11430"/>
                  </a:lnTo>
                  <a:lnTo>
                    <a:pt x="52705" y="3175"/>
                  </a:lnTo>
                  <a:lnTo>
                    <a:pt x="38100" y="0"/>
                  </a:lnTo>
                  <a:lnTo>
                    <a:pt x="23495" y="3175"/>
                  </a:lnTo>
                  <a:lnTo>
                    <a:pt x="11430" y="11430"/>
                  </a:lnTo>
                  <a:lnTo>
                    <a:pt x="3175" y="23495"/>
                  </a:lnTo>
                  <a:lnTo>
                    <a:pt x="0" y="38100"/>
                  </a:lnTo>
                  <a:lnTo>
                    <a:pt x="3175" y="52705"/>
                  </a:lnTo>
                  <a:lnTo>
                    <a:pt x="10795" y="64770"/>
                  </a:lnTo>
                  <a:lnTo>
                    <a:pt x="22860" y="73025"/>
                  </a:lnTo>
                  <a:lnTo>
                    <a:pt x="31750" y="74930"/>
                  </a:lnTo>
                  <a:lnTo>
                    <a:pt x="29845" y="1048004"/>
                  </a:lnTo>
                  <a:lnTo>
                    <a:pt x="42545" y="1048004"/>
                  </a:lnTo>
                  <a:lnTo>
                    <a:pt x="44450" y="74930"/>
                  </a:lnTo>
                  <a:lnTo>
                    <a:pt x="52705" y="73025"/>
                  </a:lnTo>
                  <a:lnTo>
                    <a:pt x="64770" y="64770"/>
                  </a:lnTo>
                  <a:lnTo>
                    <a:pt x="73025" y="52705"/>
                  </a:lnTo>
                  <a:lnTo>
                    <a:pt x="76200" y="38100"/>
                  </a:lnTo>
                  <a:close/>
                </a:path>
                <a:path w="876300" h="1524635">
                  <a:moveTo>
                    <a:pt x="480695" y="520827"/>
                  </a:moveTo>
                  <a:lnTo>
                    <a:pt x="478155" y="506222"/>
                  </a:lnTo>
                  <a:lnTo>
                    <a:pt x="469900" y="494157"/>
                  </a:lnTo>
                  <a:lnTo>
                    <a:pt x="457835" y="485902"/>
                  </a:lnTo>
                  <a:lnTo>
                    <a:pt x="443230" y="482727"/>
                  </a:lnTo>
                  <a:lnTo>
                    <a:pt x="427990" y="485902"/>
                  </a:lnTo>
                  <a:lnTo>
                    <a:pt x="415925" y="493522"/>
                  </a:lnTo>
                  <a:lnTo>
                    <a:pt x="407670" y="505587"/>
                  </a:lnTo>
                  <a:lnTo>
                    <a:pt x="404495" y="520827"/>
                  </a:lnTo>
                  <a:lnTo>
                    <a:pt x="407670" y="535432"/>
                  </a:lnTo>
                  <a:lnTo>
                    <a:pt x="415925" y="547497"/>
                  </a:lnTo>
                  <a:lnTo>
                    <a:pt x="427990" y="555752"/>
                  </a:lnTo>
                  <a:lnTo>
                    <a:pt x="436245" y="557657"/>
                  </a:lnTo>
                  <a:lnTo>
                    <a:pt x="434975" y="1048004"/>
                  </a:lnTo>
                  <a:lnTo>
                    <a:pt x="447675" y="1048004"/>
                  </a:lnTo>
                  <a:lnTo>
                    <a:pt x="448945" y="557657"/>
                  </a:lnTo>
                  <a:lnTo>
                    <a:pt x="457835" y="555752"/>
                  </a:lnTo>
                  <a:lnTo>
                    <a:pt x="469900" y="548132"/>
                  </a:lnTo>
                  <a:lnTo>
                    <a:pt x="478155" y="536067"/>
                  </a:lnTo>
                  <a:lnTo>
                    <a:pt x="480695" y="520827"/>
                  </a:lnTo>
                  <a:close/>
                </a:path>
                <a:path w="876300" h="1524635">
                  <a:moveTo>
                    <a:pt x="876173" y="1486281"/>
                  </a:moveTo>
                  <a:lnTo>
                    <a:pt x="872998" y="1471041"/>
                  </a:lnTo>
                  <a:lnTo>
                    <a:pt x="864743" y="1458976"/>
                  </a:lnTo>
                  <a:lnTo>
                    <a:pt x="852678" y="1451356"/>
                  </a:lnTo>
                  <a:lnTo>
                    <a:pt x="844423" y="1449451"/>
                  </a:lnTo>
                  <a:lnTo>
                    <a:pt x="842518" y="1048004"/>
                  </a:lnTo>
                  <a:lnTo>
                    <a:pt x="829818" y="1048004"/>
                  </a:lnTo>
                  <a:lnTo>
                    <a:pt x="831723" y="1449451"/>
                  </a:lnTo>
                  <a:lnTo>
                    <a:pt x="822833" y="1451356"/>
                  </a:lnTo>
                  <a:lnTo>
                    <a:pt x="810768" y="1459611"/>
                  </a:lnTo>
                  <a:lnTo>
                    <a:pt x="803148" y="1471676"/>
                  </a:lnTo>
                  <a:lnTo>
                    <a:pt x="799973" y="1486281"/>
                  </a:lnTo>
                  <a:lnTo>
                    <a:pt x="803148" y="1501521"/>
                  </a:lnTo>
                  <a:lnTo>
                    <a:pt x="811403" y="1513586"/>
                  </a:lnTo>
                  <a:lnTo>
                    <a:pt x="823468" y="1521206"/>
                  </a:lnTo>
                  <a:lnTo>
                    <a:pt x="838073" y="1524381"/>
                  </a:lnTo>
                  <a:lnTo>
                    <a:pt x="852678" y="1521206"/>
                  </a:lnTo>
                  <a:lnTo>
                    <a:pt x="864743" y="1512951"/>
                  </a:lnTo>
                  <a:lnTo>
                    <a:pt x="872998" y="1500886"/>
                  </a:lnTo>
                  <a:lnTo>
                    <a:pt x="876173" y="14862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9930" y="4410963"/>
              <a:ext cx="76200" cy="749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19776" y="3450589"/>
              <a:ext cx="46355" cy="997585"/>
            </a:xfrm>
            <a:custGeom>
              <a:avLst/>
              <a:gdLst/>
              <a:ahLst/>
              <a:cxnLst/>
              <a:rect l="l" t="t" r="r" b="b"/>
              <a:pathLst>
                <a:path w="46354" h="997585">
                  <a:moveTo>
                    <a:pt x="12700" y="0"/>
                  </a:moveTo>
                  <a:lnTo>
                    <a:pt x="0" y="0"/>
                  </a:lnTo>
                  <a:lnTo>
                    <a:pt x="1905" y="997204"/>
                  </a:lnTo>
                  <a:lnTo>
                    <a:pt x="46355" y="997204"/>
                  </a:lnTo>
                  <a:lnTo>
                    <a:pt x="43180" y="982599"/>
                  </a:lnTo>
                  <a:lnTo>
                    <a:pt x="34925" y="970534"/>
                  </a:lnTo>
                  <a:lnTo>
                    <a:pt x="22860" y="962279"/>
                  </a:lnTo>
                  <a:lnTo>
                    <a:pt x="14604" y="960374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4901" y="4048886"/>
              <a:ext cx="76200" cy="749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715381" y="2424810"/>
              <a:ext cx="1239520" cy="1661160"/>
            </a:xfrm>
            <a:custGeom>
              <a:avLst/>
              <a:gdLst/>
              <a:ahLst/>
              <a:cxnLst/>
              <a:rect l="l" t="t" r="r" b="b"/>
              <a:pathLst>
                <a:path w="1239520" h="1661160">
                  <a:moveTo>
                    <a:pt x="45720" y="1660906"/>
                  </a:moveTo>
                  <a:lnTo>
                    <a:pt x="43180" y="1646301"/>
                  </a:lnTo>
                  <a:lnTo>
                    <a:pt x="34925" y="1634236"/>
                  </a:lnTo>
                  <a:lnTo>
                    <a:pt x="22860" y="1625981"/>
                  </a:lnTo>
                  <a:lnTo>
                    <a:pt x="13970" y="1624076"/>
                  </a:lnTo>
                  <a:lnTo>
                    <a:pt x="12700" y="1025779"/>
                  </a:lnTo>
                  <a:lnTo>
                    <a:pt x="0" y="1025779"/>
                  </a:lnTo>
                  <a:lnTo>
                    <a:pt x="1270" y="1660906"/>
                  </a:lnTo>
                  <a:lnTo>
                    <a:pt x="45720" y="1660906"/>
                  </a:lnTo>
                  <a:close/>
                </a:path>
                <a:path w="1239520" h="1661160">
                  <a:moveTo>
                    <a:pt x="439420" y="706247"/>
                  </a:moveTo>
                  <a:lnTo>
                    <a:pt x="436880" y="691642"/>
                  </a:lnTo>
                  <a:lnTo>
                    <a:pt x="428625" y="679577"/>
                  </a:lnTo>
                  <a:lnTo>
                    <a:pt x="416560" y="671322"/>
                  </a:lnTo>
                  <a:lnTo>
                    <a:pt x="401955" y="668147"/>
                  </a:lnTo>
                  <a:lnTo>
                    <a:pt x="386715" y="671322"/>
                  </a:lnTo>
                  <a:lnTo>
                    <a:pt x="374650" y="679577"/>
                  </a:lnTo>
                  <a:lnTo>
                    <a:pt x="366395" y="691642"/>
                  </a:lnTo>
                  <a:lnTo>
                    <a:pt x="363220" y="706247"/>
                  </a:lnTo>
                  <a:lnTo>
                    <a:pt x="366395" y="721487"/>
                  </a:lnTo>
                  <a:lnTo>
                    <a:pt x="374650" y="733552"/>
                  </a:lnTo>
                  <a:lnTo>
                    <a:pt x="386715" y="741807"/>
                  </a:lnTo>
                  <a:lnTo>
                    <a:pt x="394970" y="743077"/>
                  </a:lnTo>
                  <a:lnTo>
                    <a:pt x="393700" y="1025779"/>
                  </a:lnTo>
                  <a:lnTo>
                    <a:pt x="406400" y="1025779"/>
                  </a:lnTo>
                  <a:lnTo>
                    <a:pt x="407670" y="743077"/>
                  </a:lnTo>
                  <a:lnTo>
                    <a:pt x="415925" y="741807"/>
                  </a:lnTo>
                  <a:lnTo>
                    <a:pt x="428625" y="733552"/>
                  </a:lnTo>
                  <a:lnTo>
                    <a:pt x="436880" y="721487"/>
                  </a:lnTo>
                  <a:lnTo>
                    <a:pt x="439420" y="706247"/>
                  </a:lnTo>
                  <a:close/>
                </a:path>
                <a:path w="1239520" h="1661160">
                  <a:moveTo>
                    <a:pt x="844423" y="38100"/>
                  </a:moveTo>
                  <a:lnTo>
                    <a:pt x="841248" y="23495"/>
                  </a:lnTo>
                  <a:lnTo>
                    <a:pt x="832993" y="11430"/>
                  </a:lnTo>
                  <a:lnTo>
                    <a:pt x="820928" y="3175"/>
                  </a:lnTo>
                  <a:lnTo>
                    <a:pt x="806323" y="0"/>
                  </a:lnTo>
                  <a:lnTo>
                    <a:pt x="791718" y="3175"/>
                  </a:lnTo>
                  <a:lnTo>
                    <a:pt x="779653" y="11430"/>
                  </a:lnTo>
                  <a:lnTo>
                    <a:pt x="771398" y="23495"/>
                  </a:lnTo>
                  <a:lnTo>
                    <a:pt x="768223" y="38100"/>
                  </a:lnTo>
                  <a:lnTo>
                    <a:pt x="771398" y="52705"/>
                  </a:lnTo>
                  <a:lnTo>
                    <a:pt x="779018" y="64770"/>
                  </a:lnTo>
                  <a:lnTo>
                    <a:pt x="791083" y="73025"/>
                  </a:lnTo>
                  <a:lnTo>
                    <a:pt x="799973" y="74930"/>
                  </a:lnTo>
                  <a:lnTo>
                    <a:pt x="798068" y="1025779"/>
                  </a:lnTo>
                  <a:lnTo>
                    <a:pt x="810768" y="1025779"/>
                  </a:lnTo>
                  <a:lnTo>
                    <a:pt x="812673" y="74930"/>
                  </a:lnTo>
                  <a:lnTo>
                    <a:pt x="820928" y="73025"/>
                  </a:lnTo>
                  <a:lnTo>
                    <a:pt x="832993" y="64770"/>
                  </a:lnTo>
                  <a:lnTo>
                    <a:pt x="841248" y="52705"/>
                  </a:lnTo>
                  <a:lnTo>
                    <a:pt x="844423" y="38100"/>
                  </a:lnTo>
                  <a:close/>
                </a:path>
                <a:path w="1239520" h="1661160">
                  <a:moveTo>
                    <a:pt x="1239393" y="268097"/>
                  </a:moveTo>
                  <a:lnTo>
                    <a:pt x="1194943" y="268097"/>
                  </a:lnTo>
                  <a:lnTo>
                    <a:pt x="1193673" y="1025779"/>
                  </a:lnTo>
                  <a:lnTo>
                    <a:pt x="1206373" y="1025779"/>
                  </a:lnTo>
                  <a:lnTo>
                    <a:pt x="1207643" y="304927"/>
                  </a:lnTo>
                  <a:lnTo>
                    <a:pt x="1216533" y="303657"/>
                  </a:lnTo>
                  <a:lnTo>
                    <a:pt x="1228598" y="295402"/>
                  </a:lnTo>
                  <a:lnTo>
                    <a:pt x="1236853" y="283337"/>
                  </a:lnTo>
                  <a:lnTo>
                    <a:pt x="1239393" y="2680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8573" y="2654680"/>
              <a:ext cx="76200" cy="7505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69694" y="3451478"/>
              <a:ext cx="6560820" cy="2540"/>
            </a:xfrm>
            <a:custGeom>
              <a:avLst/>
              <a:gdLst/>
              <a:ahLst/>
              <a:cxnLst/>
              <a:rect l="l" t="t" r="r" b="b"/>
              <a:pathLst>
                <a:path w="6560820" h="2539">
                  <a:moveTo>
                    <a:pt x="0" y="0"/>
                  </a:moveTo>
                  <a:lnTo>
                    <a:pt x="6560820" y="2286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205218" y="284048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76195" y="3529583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…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72940" y="3410711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29143" y="3444240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0" dirty="0">
                <a:latin typeface="Times New Roman"/>
                <a:cs typeface="Times New Roman"/>
              </a:rPr>
              <a:t>n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3754" y="6413246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0098" y="6413246"/>
            <a:ext cx="214629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5" dirty="0">
                <a:latin typeface="Times New Roman"/>
                <a:cs typeface="Times New Roman"/>
              </a:rPr>
              <a:t>0.2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4861" y="6413246"/>
            <a:ext cx="214629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5" dirty="0">
                <a:latin typeface="Times New Roman"/>
                <a:cs typeface="Times New Roman"/>
              </a:rPr>
              <a:t>0.4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2420" y="6413246"/>
            <a:ext cx="214629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5" dirty="0">
                <a:latin typeface="Times New Roman"/>
                <a:cs typeface="Times New Roman"/>
              </a:rPr>
              <a:t>0.6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9723" y="6413246"/>
            <a:ext cx="214629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5" dirty="0">
                <a:latin typeface="Times New Roman"/>
                <a:cs typeface="Times New Roman"/>
              </a:rPr>
              <a:t>0.8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35194" y="6413246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76883" y="2624327"/>
            <a:ext cx="2635250" cy="1457960"/>
            <a:chOff x="976883" y="2624327"/>
            <a:chExt cx="2635250" cy="1457960"/>
          </a:xfrm>
        </p:grpSpPr>
        <p:sp>
          <p:nvSpPr>
            <p:cNvPr id="9" name="object 9"/>
            <p:cNvSpPr/>
            <p:nvPr/>
          </p:nvSpPr>
          <p:spPr>
            <a:xfrm>
              <a:off x="978407" y="2625851"/>
              <a:ext cx="0" cy="1454785"/>
            </a:xfrm>
            <a:custGeom>
              <a:avLst/>
              <a:gdLst/>
              <a:ahLst/>
              <a:cxnLst/>
              <a:rect l="l" t="t" r="r" b="b"/>
              <a:pathLst>
                <a:path h="1454785">
                  <a:moveTo>
                    <a:pt x="0" y="14546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04950" y="2625851"/>
              <a:ext cx="0" cy="1454785"/>
            </a:xfrm>
            <a:custGeom>
              <a:avLst/>
              <a:gdLst/>
              <a:ahLst/>
              <a:cxnLst/>
              <a:rect l="l" t="t" r="r" b="b"/>
              <a:pathLst>
                <a:path h="1454785">
                  <a:moveTo>
                    <a:pt x="0" y="14546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31491" y="2625851"/>
              <a:ext cx="0" cy="1454785"/>
            </a:xfrm>
            <a:custGeom>
              <a:avLst/>
              <a:gdLst/>
              <a:ahLst/>
              <a:cxnLst/>
              <a:rect l="l" t="t" r="r" b="b"/>
              <a:pathLst>
                <a:path h="1454785">
                  <a:moveTo>
                    <a:pt x="0" y="14546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57906" y="2625851"/>
              <a:ext cx="0" cy="1454785"/>
            </a:xfrm>
            <a:custGeom>
              <a:avLst/>
              <a:gdLst/>
              <a:ahLst/>
              <a:cxnLst/>
              <a:rect l="l" t="t" r="r" b="b"/>
              <a:pathLst>
                <a:path h="1454785">
                  <a:moveTo>
                    <a:pt x="0" y="14546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83813" y="2625851"/>
              <a:ext cx="0" cy="1454785"/>
            </a:xfrm>
            <a:custGeom>
              <a:avLst/>
              <a:gdLst/>
              <a:ahLst/>
              <a:cxnLst/>
              <a:rect l="l" t="t" r="r" b="b"/>
              <a:pathLst>
                <a:path h="1454785">
                  <a:moveTo>
                    <a:pt x="0" y="14546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10355" y="2625851"/>
              <a:ext cx="0" cy="1454785"/>
            </a:xfrm>
            <a:custGeom>
              <a:avLst/>
              <a:gdLst/>
              <a:ahLst/>
              <a:cxnLst/>
              <a:rect l="l" t="t" r="r" b="b"/>
              <a:pathLst>
                <a:path h="1454785">
                  <a:moveTo>
                    <a:pt x="0" y="14546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78407" y="3842385"/>
              <a:ext cx="2632075" cy="0"/>
            </a:xfrm>
            <a:custGeom>
              <a:avLst/>
              <a:gdLst/>
              <a:ahLst/>
              <a:cxnLst/>
              <a:rect l="l" t="t" r="r" b="b"/>
              <a:pathLst>
                <a:path w="2632075">
                  <a:moveTo>
                    <a:pt x="0" y="0"/>
                  </a:moveTo>
                  <a:lnTo>
                    <a:pt x="263194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8407" y="3264026"/>
              <a:ext cx="2632075" cy="0"/>
            </a:xfrm>
            <a:custGeom>
              <a:avLst/>
              <a:gdLst/>
              <a:ahLst/>
              <a:cxnLst/>
              <a:rect l="l" t="t" r="r" b="b"/>
              <a:pathLst>
                <a:path w="2632075">
                  <a:moveTo>
                    <a:pt x="0" y="0"/>
                  </a:moveTo>
                  <a:lnTo>
                    <a:pt x="263194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8407" y="2677286"/>
              <a:ext cx="2632075" cy="0"/>
            </a:xfrm>
            <a:custGeom>
              <a:avLst/>
              <a:gdLst/>
              <a:ahLst/>
              <a:cxnLst/>
              <a:rect l="l" t="t" r="r" b="b"/>
              <a:pathLst>
                <a:path w="2632075">
                  <a:moveTo>
                    <a:pt x="0" y="0"/>
                  </a:moveTo>
                  <a:lnTo>
                    <a:pt x="2631948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8407" y="2625851"/>
              <a:ext cx="2632075" cy="0"/>
            </a:xfrm>
            <a:custGeom>
              <a:avLst/>
              <a:gdLst/>
              <a:ahLst/>
              <a:cxnLst/>
              <a:rect l="l" t="t" r="r" b="b"/>
              <a:pathLst>
                <a:path w="2632075">
                  <a:moveTo>
                    <a:pt x="0" y="0"/>
                  </a:moveTo>
                  <a:lnTo>
                    <a:pt x="26319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8407" y="2625851"/>
              <a:ext cx="2632075" cy="1454785"/>
            </a:xfrm>
            <a:custGeom>
              <a:avLst/>
              <a:gdLst/>
              <a:ahLst/>
              <a:cxnLst/>
              <a:rect l="l" t="t" r="r" b="b"/>
              <a:pathLst>
                <a:path w="2632075" h="1454785">
                  <a:moveTo>
                    <a:pt x="0" y="1454658"/>
                  </a:moveTo>
                  <a:lnTo>
                    <a:pt x="2631948" y="1454658"/>
                  </a:lnTo>
                  <a:lnTo>
                    <a:pt x="2631948" y="0"/>
                  </a:lnTo>
                </a:path>
                <a:path w="2632075" h="1454785">
                  <a:moveTo>
                    <a:pt x="0" y="1454658"/>
                  </a:moveTo>
                  <a:lnTo>
                    <a:pt x="0" y="0"/>
                  </a:lnTo>
                </a:path>
                <a:path w="2632075" h="1454785">
                  <a:moveTo>
                    <a:pt x="0" y="1454658"/>
                  </a:moveTo>
                  <a:lnTo>
                    <a:pt x="2631948" y="1454658"/>
                  </a:lnTo>
                </a:path>
                <a:path w="2632075" h="1454785">
                  <a:moveTo>
                    <a:pt x="0" y="1454658"/>
                  </a:moveTo>
                  <a:lnTo>
                    <a:pt x="0" y="0"/>
                  </a:lnTo>
                </a:path>
                <a:path w="2632075" h="1454785">
                  <a:moveTo>
                    <a:pt x="0" y="1454658"/>
                  </a:moveTo>
                  <a:lnTo>
                    <a:pt x="0" y="142925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78407" y="2625851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04950" y="4055110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5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4950" y="2625851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31491" y="4055110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5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31491" y="2625851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57906" y="4055110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5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57906" y="2625851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83813" y="4055110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5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83813" y="2625851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10355" y="4055110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5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10355" y="2625851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78407" y="3842385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79876" y="3842385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78407" y="3264026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79876" y="326402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78407" y="2677286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79876" y="267728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78407" y="2625851"/>
              <a:ext cx="2632075" cy="0"/>
            </a:xfrm>
            <a:custGeom>
              <a:avLst/>
              <a:gdLst/>
              <a:ahLst/>
              <a:cxnLst/>
              <a:rect l="l" t="t" r="r" b="b"/>
              <a:pathLst>
                <a:path w="2632075">
                  <a:moveTo>
                    <a:pt x="0" y="0"/>
                  </a:moveTo>
                  <a:lnTo>
                    <a:pt x="26319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78407" y="2625851"/>
              <a:ext cx="2632075" cy="1454785"/>
            </a:xfrm>
            <a:custGeom>
              <a:avLst/>
              <a:gdLst/>
              <a:ahLst/>
              <a:cxnLst/>
              <a:rect l="l" t="t" r="r" b="b"/>
              <a:pathLst>
                <a:path w="2632075" h="1454785">
                  <a:moveTo>
                    <a:pt x="0" y="1454658"/>
                  </a:moveTo>
                  <a:lnTo>
                    <a:pt x="2631948" y="1454658"/>
                  </a:lnTo>
                  <a:lnTo>
                    <a:pt x="2631948" y="0"/>
                  </a:lnTo>
                </a:path>
                <a:path w="2632075" h="1454785">
                  <a:moveTo>
                    <a:pt x="0" y="14546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8407" y="2676905"/>
              <a:ext cx="2621280" cy="1386840"/>
            </a:xfrm>
            <a:custGeom>
              <a:avLst/>
              <a:gdLst/>
              <a:ahLst/>
              <a:cxnLst/>
              <a:rect l="l" t="t" r="r" b="b"/>
              <a:pathLst>
                <a:path w="2621279" h="1386839">
                  <a:moveTo>
                    <a:pt x="0" y="0"/>
                  </a:moveTo>
                  <a:lnTo>
                    <a:pt x="1153795" y="0"/>
                  </a:lnTo>
                  <a:lnTo>
                    <a:pt x="1163955" y="8255"/>
                  </a:lnTo>
                  <a:lnTo>
                    <a:pt x="1174115" y="8255"/>
                  </a:lnTo>
                  <a:lnTo>
                    <a:pt x="1184275" y="8255"/>
                  </a:lnTo>
                  <a:lnTo>
                    <a:pt x="1194435" y="8255"/>
                  </a:lnTo>
                  <a:lnTo>
                    <a:pt x="1204595" y="8255"/>
                  </a:lnTo>
                  <a:lnTo>
                    <a:pt x="1214755" y="16510"/>
                  </a:lnTo>
                  <a:lnTo>
                    <a:pt x="1224915" y="16510"/>
                  </a:lnTo>
                  <a:lnTo>
                    <a:pt x="1235075" y="25400"/>
                  </a:lnTo>
                  <a:lnTo>
                    <a:pt x="1245235" y="25400"/>
                  </a:lnTo>
                  <a:lnTo>
                    <a:pt x="1255395" y="33655"/>
                  </a:lnTo>
                  <a:lnTo>
                    <a:pt x="1264920" y="42545"/>
                  </a:lnTo>
                  <a:lnTo>
                    <a:pt x="1275080" y="42545"/>
                  </a:lnTo>
                  <a:lnTo>
                    <a:pt x="1285240" y="50800"/>
                  </a:lnTo>
                  <a:lnTo>
                    <a:pt x="1295400" y="59690"/>
                  </a:lnTo>
                  <a:lnTo>
                    <a:pt x="1305560" y="67945"/>
                  </a:lnTo>
                  <a:lnTo>
                    <a:pt x="1315720" y="85090"/>
                  </a:lnTo>
                  <a:lnTo>
                    <a:pt x="1325880" y="93345"/>
                  </a:lnTo>
                  <a:lnTo>
                    <a:pt x="1336040" y="101600"/>
                  </a:lnTo>
                  <a:lnTo>
                    <a:pt x="1346200" y="110489"/>
                  </a:lnTo>
                  <a:lnTo>
                    <a:pt x="1346200" y="118745"/>
                  </a:lnTo>
                  <a:lnTo>
                    <a:pt x="1356360" y="127635"/>
                  </a:lnTo>
                  <a:lnTo>
                    <a:pt x="1356360" y="135890"/>
                  </a:lnTo>
                  <a:lnTo>
                    <a:pt x="1366520" y="144780"/>
                  </a:lnTo>
                  <a:lnTo>
                    <a:pt x="1366520" y="153035"/>
                  </a:lnTo>
                  <a:lnTo>
                    <a:pt x="1376680" y="161290"/>
                  </a:lnTo>
                  <a:lnTo>
                    <a:pt x="1376680" y="170180"/>
                  </a:lnTo>
                  <a:lnTo>
                    <a:pt x="1386840" y="178435"/>
                  </a:lnTo>
                  <a:lnTo>
                    <a:pt x="1386840" y="195580"/>
                  </a:lnTo>
                  <a:lnTo>
                    <a:pt x="1397000" y="203835"/>
                  </a:lnTo>
                  <a:lnTo>
                    <a:pt x="1397000" y="220979"/>
                  </a:lnTo>
                  <a:lnTo>
                    <a:pt x="1407160" y="229870"/>
                  </a:lnTo>
                  <a:lnTo>
                    <a:pt x="1407160" y="246379"/>
                  </a:lnTo>
                  <a:lnTo>
                    <a:pt x="1417320" y="255270"/>
                  </a:lnTo>
                  <a:lnTo>
                    <a:pt x="1417320" y="280670"/>
                  </a:lnTo>
                  <a:lnTo>
                    <a:pt x="1426845" y="288925"/>
                  </a:lnTo>
                  <a:lnTo>
                    <a:pt x="1426845" y="314325"/>
                  </a:lnTo>
                  <a:lnTo>
                    <a:pt x="1437005" y="323215"/>
                  </a:lnTo>
                  <a:lnTo>
                    <a:pt x="1437005" y="357505"/>
                  </a:lnTo>
                  <a:lnTo>
                    <a:pt x="1447165" y="365760"/>
                  </a:lnTo>
                  <a:lnTo>
                    <a:pt x="1447165" y="408305"/>
                  </a:lnTo>
                  <a:lnTo>
                    <a:pt x="1457325" y="425450"/>
                  </a:lnTo>
                  <a:lnTo>
                    <a:pt x="1457325" y="476250"/>
                  </a:lnTo>
                  <a:lnTo>
                    <a:pt x="1467485" y="501650"/>
                  </a:lnTo>
                  <a:lnTo>
                    <a:pt x="1467485" y="621030"/>
                  </a:lnTo>
                  <a:lnTo>
                    <a:pt x="1477645" y="723265"/>
                  </a:lnTo>
                  <a:lnTo>
                    <a:pt x="1477645" y="799465"/>
                  </a:lnTo>
                  <a:lnTo>
                    <a:pt x="1477645" y="663575"/>
                  </a:lnTo>
                  <a:lnTo>
                    <a:pt x="1487805" y="612140"/>
                  </a:lnTo>
                  <a:lnTo>
                    <a:pt x="1487805" y="553085"/>
                  </a:lnTo>
                  <a:lnTo>
                    <a:pt x="1497965" y="535940"/>
                  </a:lnTo>
                  <a:lnTo>
                    <a:pt x="1497965" y="518795"/>
                  </a:lnTo>
                  <a:lnTo>
                    <a:pt x="1508125" y="509905"/>
                  </a:lnTo>
                  <a:lnTo>
                    <a:pt x="1518285" y="518795"/>
                  </a:lnTo>
                  <a:lnTo>
                    <a:pt x="1528445" y="527685"/>
                  </a:lnTo>
                  <a:lnTo>
                    <a:pt x="1528445" y="544195"/>
                  </a:lnTo>
                  <a:lnTo>
                    <a:pt x="1538605" y="553085"/>
                  </a:lnTo>
                  <a:lnTo>
                    <a:pt x="1538605" y="578485"/>
                  </a:lnTo>
                  <a:lnTo>
                    <a:pt x="1548765" y="586740"/>
                  </a:lnTo>
                  <a:lnTo>
                    <a:pt x="1548765" y="629285"/>
                  </a:lnTo>
                  <a:lnTo>
                    <a:pt x="1558925" y="646430"/>
                  </a:lnTo>
                  <a:lnTo>
                    <a:pt x="1558925" y="723265"/>
                  </a:lnTo>
                  <a:lnTo>
                    <a:pt x="1569085" y="765810"/>
                  </a:lnTo>
                  <a:lnTo>
                    <a:pt x="1569085" y="1105535"/>
                  </a:lnTo>
                  <a:lnTo>
                    <a:pt x="1569085" y="833755"/>
                  </a:lnTo>
                  <a:lnTo>
                    <a:pt x="1579245" y="774065"/>
                  </a:lnTo>
                  <a:lnTo>
                    <a:pt x="1579245" y="697230"/>
                  </a:lnTo>
                  <a:lnTo>
                    <a:pt x="1588770" y="680720"/>
                  </a:lnTo>
                  <a:lnTo>
                    <a:pt x="1588770" y="654685"/>
                  </a:lnTo>
                  <a:lnTo>
                    <a:pt x="1609090" y="638175"/>
                  </a:lnTo>
                  <a:lnTo>
                    <a:pt x="1598930" y="638175"/>
                  </a:lnTo>
                  <a:lnTo>
                    <a:pt x="1609090" y="638175"/>
                  </a:lnTo>
                  <a:lnTo>
                    <a:pt x="1629410" y="654685"/>
                  </a:lnTo>
                  <a:lnTo>
                    <a:pt x="1629410" y="671830"/>
                  </a:lnTo>
                  <a:lnTo>
                    <a:pt x="1639570" y="680720"/>
                  </a:lnTo>
                  <a:lnTo>
                    <a:pt x="1639570" y="706120"/>
                  </a:lnTo>
                  <a:lnTo>
                    <a:pt x="1649730" y="714375"/>
                  </a:lnTo>
                  <a:lnTo>
                    <a:pt x="1649730" y="756920"/>
                  </a:lnTo>
                  <a:lnTo>
                    <a:pt x="1659889" y="782320"/>
                  </a:lnTo>
                  <a:lnTo>
                    <a:pt x="1659889" y="901700"/>
                  </a:lnTo>
                  <a:lnTo>
                    <a:pt x="1670050" y="1029335"/>
                  </a:lnTo>
                  <a:lnTo>
                    <a:pt x="1670050" y="850900"/>
                  </a:lnTo>
                  <a:lnTo>
                    <a:pt x="1679575" y="816610"/>
                  </a:lnTo>
                  <a:lnTo>
                    <a:pt x="1679575" y="765810"/>
                  </a:lnTo>
                  <a:lnTo>
                    <a:pt x="1690370" y="756920"/>
                  </a:lnTo>
                  <a:lnTo>
                    <a:pt x="1690370" y="740410"/>
                  </a:lnTo>
                  <a:lnTo>
                    <a:pt x="1710689" y="723265"/>
                  </a:lnTo>
                  <a:lnTo>
                    <a:pt x="1700530" y="723265"/>
                  </a:lnTo>
                  <a:lnTo>
                    <a:pt x="1710689" y="731520"/>
                  </a:lnTo>
                  <a:lnTo>
                    <a:pt x="1720850" y="740410"/>
                  </a:lnTo>
                  <a:lnTo>
                    <a:pt x="1731010" y="748665"/>
                  </a:lnTo>
                  <a:lnTo>
                    <a:pt x="1731010" y="765810"/>
                  </a:lnTo>
                  <a:lnTo>
                    <a:pt x="1740535" y="774065"/>
                  </a:lnTo>
                  <a:lnTo>
                    <a:pt x="1740535" y="807720"/>
                  </a:lnTo>
                  <a:lnTo>
                    <a:pt x="1750695" y="825500"/>
                  </a:lnTo>
                  <a:lnTo>
                    <a:pt x="1750695" y="884555"/>
                  </a:lnTo>
                  <a:lnTo>
                    <a:pt x="1760855" y="927100"/>
                  </a:lnTo>
                  <a:lnTo>
                    <a:pt x="1760855" y="1123315"/>
                  </a:lnTo>
                  <a:lnTo>
                    <a:pt x="1760855" y="1063625"/>
                  </a:lnTo>
                  <a:lnTo>
                    <a:pt x="1771014" y="969644"/>
                  </a:lnTo>
                  <a:lnTo>
                    <a:pt x="1771014" y="867410"/>
                  </a:lnTo>
                  <a:lnTo>
                    <a:pt x="1781175" y="850900"/>
                  </a:lnTo>
                  <a:lnTo>
                    <a:pt x="1781175" y="825500"/>
                  </a:lnTo>
                  <a:lnTo>
                    <a:pt x="1791335" y="816610"/>
                  </a:lnTo>
                  <a:lnTo>
                    <a:pt x="1791335" y="799465"/>
                  </a:lnTo>
                  <a:lnTo>
                    <a:pt x="1801495" y="791210"/>
                  </a:lnTo>
                  <a:lnTo>
                    <a:pt x="1811655" y="799465"/>
                  </a:lnTo>
                  <a:lnTo>
                    <a:pt x="1821814" y="807720"/>
                  </a:lnTo>
                  <a:lnTo>
                    <a:pt x="1831975" y="816610"/>
                  </a:lnTo>
                  <a:lnTo>
                    <a:pt x="1831975" y="833755"/>
                  </a:lnTo>
                  <a:lnTo>
                    <a:pt x="1842135" y="842010"/>
                  </a:lnTo>
                  <a:lnTo>
                    <a:pt x="1842135" y="884555"/>
                  </a:lnTo>
                  <a:lnTo>
                    <a:pt x="1852295" y="901700"/>
                  </a:lnTo>
                  <a:lnTo>
                    <a:pt x="1852295" y="978535"/>
                  </a:lnTo>
                  <a:lnTo>
                    <a:pt x="1862455" y="1037590"/>
                  </a:lnTo>
                  <a:lnTo>
                    <a:pt x="1862455" y="1156970"/>
                  </a:lnTo>
                  <a:lnTo>
                    <a:pt x="1862455" y="1037590"/>
                  </a:lnTo>
                  <a:lnTo>
                    <a:pt x="1872614" y="986790"/>
                  </a:lnTo>
                  <a:lnTo>
                    <a:pt x="1872614" y="909955"/>
                  </a:lnTo>
                  <a:lnTo>
                    <a:pt x="1882775" y="901700"/>
                  </a:lnTo>
                  <a:lnTo>
                    <a:pt x="1882775" y="867410"/>
                  </a:lnTo>
                  <a:lnTo>
                    <a:pt x="1902460" y="850900"/>
                  </a:lnTo>
                  <a:lnTo>
                    <a:pt x="1892935" y="850900"/>
                  </a:lnTo>
                  <a:lnTo>
                    <a:pt x="1902460" y="850900"/>
                  </a:lnTo>
                  <a:lnTo>
                    <a:pt x="1912620" y="859155"/>
                  </a:lnTo>
                  <a:lnTo>
                    <a:pt x="1932939" y="876300"/>
                  </a:lnTo>
                  <a:lnTo>
                    <a:pt x="1932939" y="909955"/>
                  </a:lnTo>
                  <a:lnTo>
                    <a:pt x="1943100" y="918844"/>
                  </a:lnTo>
                  <a:lnTo>
                    <a:pt x="1943100" y="969644"/>
                  </a:lnTo>
                  <a:lnTo>
                    <a:pt x="1953260" y="995044"/>
                  </a:lnTo>
                  <a:lnTo>
                    <a:pt x="1953260" y="1174115"/>
                  </a:lnTo>
                  <a:lnTo>
                    <a:pt x="1963420" y="1224915"/>
                  </a:lnTo>
                  <a:lnTo>
                    <a:pt x="1963420" y="1037590"/>
                  </a:lnTo>
                  <a:lnTo>
                    <a:pt x="1973580" y="1012190"/>
                  </a:lnTo>
                  <a:lnTo>
                    <a:pt x="1973580" y="952500"/>
                  </a:lnTo>
                  <a:lnTo>
                    <a:pt x="1983739" y="935990"/>
                  </a:lnTo>
                  <a:lnTo>
                    <a:pt x="1983739" y="918844"/>
                  </a:lnTo>
                  <a:lnTo>
                    <a:pt x="1993900" y="909955"/>
                  </a:lnTo>
                  <a:lnTo>
                    <a:pt x="1993900" y="901700"/>
                  </a:lnTo>
                  <a:lnTo>
                    <a:pt x="2014220" y="893444"/>
                  </a:lnTo>
                  <a:lnTo>
                    <a:pt x="2014220" y="901700"/>
                  </a:lnTo>
                  <a:lnTo>
                    <a:pt x="2024380" y="909955"/>
                  </a:lnTo>
                  <a:lnTo>
                    <a:pt x="2024380" y="927100"/>
                  </a:lnTo>
                  <a:lnTo>
                    <a:pt x="2034539" y="935990"/>
                  </a:lnTo>
                  <a:lnTo>
                    <a:pt x="2034539" y="961390"/>
                  </a:lnTo>
                  <a:lnTo>
                    <a:pt x="2044700" y="978535"/>
                  </a:lnTo>
                  <a:lnTo>
                    <a:pt x="2044700" y="1037590"/>
                  </a:lnTo>
                  <a:lnTo>
                    <a:pt x="2054225" y="1063625"/>
                  </a:lnTo>
                  <a:lnTo>
                    <a:pt x="2054225" y="1301750"/>
                  </a:lnTo>
                  <a:lnTo>
                    <a:pt x="2064385" y="1148715"/>
                  </a:lnTo>
                  <a:lnTo>
                    <a:pt x="2064385" y="1029335"/>
                  </a:lnTo>
                  <a:lnTo>
                    <a:pt x="2074545" y="1012190"/>
                  </a:lnTo>
                  <a:lnTo>
                    <a:pt x="2074545" y="969644"/>
                  </a:lnTo>
                  <a:lnTo>
                    <a:pt x="2084705" y="961390"/>
                  </a:lnTo>
                  <a:lnTo>
                    <a:pt x="2084705" y="944244"/>
                  </a:lnTo>
                  <a:lnTo>
                    <a:pt x="2094864" y="935990"/>
                  </a:lnTo>
                  <a:lnTo>
                    <a:pt x="2105025" y="935990"/>
                  </a:lnTo>
                  <a:lnTo>
                    <a:pt x="2115185" y="952500"/>
                  </a:lnTo>
                  <a:lnTo>
                    <a:pt x="2125345" y="961390"/>
                  </a:lnTo>
                  <a:lnTo>
                    <a:pt x="2125345" y="978535"/>
                  </a:lnTo>
                  <a:lnTo>
                    <a:pt x="2135505" y="986790"/>
                  </a:lnTo>
                  <a:lnTo>
                    <a:pt x="2135505" y="1012190"/>
                  </a:lnTo>
                  <a:lnTo>
                    <a:pt x="2145665" y="1029335"/>
                  </a:lnTo>
                  <a:lnTo>
                    <a:pt x="2145665" y="1105535"/>
                  </a:lnTo>
                  <a:lnTo>
                    <a:pt x="2155825" y="1148715"/>
                  </a:lnTo>
                  <a:lnTo>
                    <a:pt x="2155825" y="1327150"/>
                  </a:lnTo>
                  <a:lnTo>
                    <a:pt x="2155825" y="1182370"/>
                  </a:lnTo>
                  <a:lnTo>
                    <a:pt x="2165985" y="1123315"/>
                  </a:lnTo>
                  <a:lnTo>
                    <a:pt x="2165985" y="1046480"/>
                  </a:lnTo>
                  <a:lnTo>
                    <a:pt x="2176145" y="1029335"/>
                  </a:lnTo>
                  <a:lnTo>
                    <a:pt x="2176145" y="1003935"/>
                  </a:lnTo>
                  <a:lnTo>
                    <a:pt x="2186305" y="995044"/>
                  </a:lnTo>
                  <a:lnTo>
                    <a:pt x="2186305" y="978535"/>
                  </a:lnTo>
                  <a:lnTo>
                    <a:pt x="2196465" y="969644"/>
                  </a:lnTo>
                  <a:lnTo>
                    <a:pt x="2205990" y="978535"/>
                  </a:lnTo>
                  <a:lnTo>
                    <a:pt x="2226310" y="995044"/>
                  </a:lnTo>
                  <a:lnTo>
                    <a:pt x="2226310" y="1029335"/>
                  </a:lnTo>
                  <a:lnTo>
                    <a:pt x="2236470" y="1037590"/>
                  </a:lnTo>
                  <a:lnTo>
                    <a:pt x="2236470" y="1089025"/>
                  </a:lnTo>
                  <a:lnTo>
                    <a:pt x="2246630" y="1114425"/>
                  </a:lnTo>
                  <a:lnTo>
                    <a:pt x="2246630" y="1335405"/>
                  </a:lnTo>
                  <a:lnTo>
                    <a:pt x="2256790" y="1292860"/>
                  </a:lnTo>
                  <a:lnTo>
                    <a:pt x="2256790" y="1114425"/>
                  </a:lnTo>
                  <a:lnTo>
                    <a:pt x="2266950" y="1089025"/>
                  </a:lnTo>
                  <a:lnTo>
                    <a:pt x="2266950" y="1046480"/>
                  </a:lnTo>
                  <a:lnTo>
                    <a:pt x="2277110" y="1037590"/>
                  </a:lnTo>
                  <a:lnTo>
                    <a:pt x="2277110" y="1021080"/>
                  </a:lnTo>
                  <a:lnTo>
                    <a:pt x="2297430" y="1003935"/>
                  </a:lnTo>
                  <a:lnTo>
                    <a:pt x="2287270" y="1003935"/>
                  </a:lnTo>
                  <a:lnTo>
                    <a:pt x="2297430" y="1003935"/>
                  </a:lnTo>
                  <a:lnTo>
                    <a:pt x="2307590" y="1012190"/>
                  </a:lnTo>
                  <a:lnTo>
                    <a:pt x="2317750" y="1021080"/>
                  </a:lnTo>
                  <a:lnTo>
                    <a:pt x="2317750" y="1037590"/>
                  </a:lnTo>
                  <a:lnTo>
                    <a:pt x="2327910" y="1063625"/>
                  </a:lnTo>
                  <a:lnTo>
                    <a:pt x="2327910" y="1071880"/>
                  </a:lnTo>
                  <a:lnTo>
                    <a:pt x="2338070" y="1089025"/>
                  </a:lnTo>
                  <a:lnTo>
                    <a:pt x="2338070" y="1165225"/>
                  </a:lnTo>
                  <a:lnTo>
                    <a:pt x="2348230" y="1216660"/>
                  </a:lnTo>
                  <a:lnTo>
                    <a:pt x="2348230" y="1386840"/>
                  </a:lnTo>
                  <a:lnTo>
                    <a:pt x="2348230" y="1242060"/>
                  </a:lnTo>
                  <a:lnTo>
                    <a:pt x="2358390" y="1182370"/>
                  </a:lnTo>
                  <a:lnTo>
                    <a:pt x="2358390" y="1105535"/>
                  </a:lnTo>
                  <a:lnTo>
                    <a:pt x="2367915" y="1089025"/>
                  </a:lnTo>
                  <a:lnTo>
                    <a:pt x="2367915" y="1054735"/>
                  </a:lnTo>
                  <a:lnTo>
                    <a:pt x="2388235" y="1037590"/>
                  </a:lnTo>
                  <a:lnTo>
                    <a:pt x="2388235" y="1029335"/>
                  </a:lnTo>
                  <a:lnTo>
                    <a:pt x="2398395" y="1037590"/>
                  </a:lnTo>
                  <a:lnTo>
                    <a:pt x="2408555" y="1046480"/>
                  </a:lnTo>
                  <a:lnTo>
                    <a:pt x="2408555" y="1054735"/>
                  </a:lnTo>
                  <a:lnTo>
                    <a:pt x="2418715" y="1063625"/>
                  </a:lnTo>
                  <a:lnTo>
                    <a:pt x="2418715" y="1089025"/>
                  </a:lnTo>
                  <a:lnTo>
                    <a:pt x="2428875" y="1105535"/>
                  </a:lnTo>
                  <a:lnTo>
                    <a:pt x="2428875" y="1165225"/>
                  </a:lnTo>
                  <a:lnTo>
                    <a:pt x="2439035" y="1199515"/>
                  </a:lnTo>
                  <a:lnTo>
                    <a:pt x="2439035" y="1386840"/>
                  </a:lnTo>
                  <a:lnTo>
                    <a:pt x="2439035" y="1335405"/>
                  </a:lnTo>
                  <a:lnTo>
                    <a:pt x="2449195" y="1242060"/>
                  </a:lnTo>
                  <a:lnTo>
                    <a:pt x="2449195" y="1139825"/>
                  </a:lnTo>
                  <a:lnTo>
                    <a:pt x="2459355" y="1123315"/>
                  </a:lnTo>
                  <a:lnTo>
                    <a:pt x="2459355" y="1097280"/>
                  </a:lnTo>
                  <a:lnTo>
                    <a:pt x="2469515" y="1089025"/>
                  </a:lnTo>
                  <a:lnTo>
                    <a:pt x="2469515" y="1063625"/>
                  </a:lnTo>
                  <a:lnTo>
                    <a:pt x="2479675" y="1054735"/>
                  </a:lnTo>
                  <a:lnTo>
                    <a:pt x="2489835" y="1054735"/>
                  </a:lnTo>
                  <a:lnTo>
                    <a:pt x="2499995" y="1063625"/>
                  </a:lnTo>
                  <a:lnTo>
                    <a:pt x="2510155" y="1071880"/>
                  </a:lnTo>
                  <a:lnTo>
                    <a:pt x="2510155" y="1097280"/>
                  </a:lnTo>
                  <a:lnTo>
                    <a:pt x="2520315" y="1105535"/>
                  </a:lnTo>
                  <a:lnTo>
                    <a:pt x="2520315" y="1156970"/>
                  </a:lnTo>
                  <a:lnTo>
                    <a:pt x="2530475" y="1182370"/>
                  </a:lnTo>
                  <a:lnTo>
                    <a:pt x="2530475" y="1386840"/>
                  </a:lnTo>
                  <a:lnTo>
                    <a:pt x="2540000" y="1361440"/>
                  </a:lnTo>
                  <a:lnTo>
                    <a:pt x="2540000" y="1174115"/>
                  </a:lnTo>
                  <a:lnTo>
                    <a:pt x="2550160" y="1156970"/>
                  </a:lnTo>
                  <a:lnTo>
                    <a:pt x="2550160" y="1105535"/>
                  </a:lnTo>
                  <a:lnTo>
                    <a:pt x="2560320" y="1097280"/>
                  </a:lnTo>
                  <a:lnTo>
                    <a:pt x="2560320" y="1080135"/>
                  </a:lnTo>
                  <a:lnTo>
                    <a:pt x="2580640" y="1063625"/>
                  </a:lnTo>
                  <a:lnTo>
                    <a:pt x="2570480" y="1063625"/>
                  </a:lnTo>
                  <a:lnTo>
                    <a:pt x="2580640" y="1063625"/>
                  </a:lnTo>
                  <a:lnTo>
                    <a:pt x="2600960" y="1080135"/>
                  </a:lnTo>
                  <a:lnTo>
                    <a:pt x="2600960" y="1105535"/>
                  </a:lnTo>
                  <a:lnTo>
                    <a:pt x="2611120" y="1123315"/>
                  </a:lnTo>
                  <a:lnTo>
                    <a:pt x="2611120" y="1174115"/>
                  </a:lnTo>
                  <a:lnTo>
                    <a:pt x="2621280" y="1199515"/>
                  </a:lnTo>
                  <a:lnTo>
                    <a:pt x="2621280" y="1310005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4482084" y="2564129"/>
            <a:ext cx="2634615" cy="1520190"/>
            <a:chOff x="4482084" y="2564129"/>
            <a:chExt cx="2634615" cy="1520190"/>
          </a:xfrm>
        </p:grpSpPr>
        <p:sp>
          <p:nvSpPr>
            <p:cNvPr id="41" name="object 41"/>
            <p:cNvSpPr/>
            <p:nvPr/>
          </p:nvSpPr>
          <p:spPr>
            <a:xfrm>
              <a:off x="4483608" y="2565653"/>
              <a:ext cx="0" cy="1512570"/>
            </a:xfrm>
            <a:custGeom>
              <a:avLst/>
              <a:gdLst/>
              <a:ahLst/>
              <a:cxnLst/>
              <a:rect l="l" t="t" r="r" b="b"/>
              <a:pathLst>
                <a:path h="1512570">
                  <a:moveTo>
                    <a:pt x="0" y="15125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010023" y="2565653"/>
              <a:ext cx="0" cy="1512570"/>
            </a:xfrm>
            <a:custGeom>
              <a:avLst/>
              <a:gdLst/>
              <a:ahLst/>
              <a:cxnLst/>
              <a:rect l="l" t="t" r="r" b="b"/>
              <a:pathLst>
                <a:path h="1512570">
                  <a:moveTo>
                    <a:pt x="0" y="15125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36311" y="2565653"/>
              <a:ext cx="0" cy="1512570"/>
            </a:xfrm>
            <a:custGeom>
              <a:avLst/>
              <a:gdLst/>
              <a:ahLst/>
              <a:cxnLst/>
              <a:rect l="l" t="t" r="r" b="b"/>
              <a:pathLst>
                <a:path h="1512570">
                  <a:moveTo>
                    <a:pt x="0" y="15125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062726" y="2565653"/>
              <a:ext cx="0" cy="1512570"/>
            </a:xfrm>
            <a:custGeom>
              <a:avLst/>
              <a:gdLst/>
              <a:ahLst/>
              <a:cxnLst/>
              <a:rect l="l" t="t" r="r" b="b"/>
              <a:pathLst>
                <a:path h="1512570">
                  <a:moveTo>
                    <a:pt x="0" y="15125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88379" y="2565653"/>
              <a:ext cx="0" cy="1512570"/>
            </a:xfrm>
            <a:custGeom>
              <a:avLst/>
              <a:gdLst/>
              <a:ahLst/>
              <a:cxnLst/>
              <a:rect l="l" t="t" r="r" b="b"/>
              <a:pathLst>
                <a:path h="1512570">
                  <a:moveTo>
                    <a:pt x="0" y="15125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14794" y="2565653"/>
              <a:ext cx="0" cy="1512570"/>
            </a:xfrm>
            <a:custGeom>
              <a:avLst/>
              <a:gdLst/>
              <a:ahLst/>
              <a:cxnLst/>
              <a:rect l="l" t="t" r="r" b="b"/>
              <a:pathLst>
                <a:path h="1512570">
                  <a:moveTo>
                    <a:pt x="0" y="15125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83608" y="3830573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483608" y="3228593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483608" y="2618358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483608" y="2565653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483608" y="2565653"/>
              <a:ext cx="2631440" cy="1512570"/>
            </a:xfrm>
            <a:custGeom>
              <a:avLst/>
              <a:gdLst/>
              <a:ahLst/>
              <a:cxnLst/>
              <a:rect l="l" t="t" r="r" b="b"/>
              <a:pathLst>
                <a:path w="2631440" h="1512570">
                  <a:moveTo>
                    <a:pt x="0" y="1512570"/>
                  </a:moveTo>
                  <a:lnTo>
                    <a:pt x="2631186" y="1512570"/>
                  </a:lnTo>
                  <a:lnTo>
                    <a:pt x="2631186" y="0"/>
                  </a:lnTo>
                </a:path>
                <a:path w="2631440" h="1512570">
                  <a:moveTo>
                    <a:pt x="0" y="1512570"/>
                  </a:moveTo>
                  <a:lnTo>
                    <a:pt x="0" y="0"/>
                  </a:lnTo>
                </a:path>
                <a:path w="2631440" h="1512570">
                  <a:moveTo>
                    <a:pt x="0" y="1512570"/>
                  </a:moveTo>
                  <a:lnTo>
                    <a:pt x="2631186" y="1512570"/>
                  </a:lnTo>
                </a:path>
                <a:path w="2631440" h="1512570">
                  <a:moveTo>
                    <a:pt x="0" y="1512570"/>
                  </a:moveTo>
                  <a:lnTo>
                    <a:pt x="0" y="0"/>
                  </a:lnTo>
                </a:path>
                <a:path w="2631440" h="1512570">
                  <a:moveTo>
                    <a:pt x="0" y="1512570"/>
                  </a:moveTo>
                  <a:lnTo>
                    <a:pt x="0" y="14859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483608" y="256565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010023" y="4051553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010023" y="256565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36311" y="4051553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536311" y="256565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062726" y="4051553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062726" y="256565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588379" y="4051553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588379" y="256565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114794" y="4051553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114794" y="256565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7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483608" y="3830573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084314" y="3830573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483608" y="3228593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084314" y="3228593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483608" y="261835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084314" y="2618358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483608" y="2565653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483608" y="2565653"/>
              <a:ext cx="2631440" cy="1512570"/>
            </a:xfrm>
            <a:custGeom>
              <a:avLst/>
              <a:gdLst/>
              <a:ahLst/>
              <a:cxnLst/>
              <a:rect l="l" t="t" r="r" b="b"/>
              <a:pathLst>
                <a:path w="2631440" h="1512570">
                  <a:moveTo>
                    <a:pt x="0" y="1512570"/>
                  </a:moveTo>
                  <a:lnTo>
                    <a:pt x="2631186" y="1512570"/>
                  </a:lnTo>
                  <a:lnTo>
                    <a:pt x="2631186" y="0"/>
                  </a:lnTo>
                </a:path>
                <a:path w="2631440" h="1512570">
                  <a:moveTo>
                    <a:pt x="0" y="15125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483608" y="2618231"/>
              <a:ext cx="2024380" cy="1274445"/>
            </a:xfrm>
            <a:custGeom>
              <a:avLst/>
              <a:gdLst/>
              <a:ahLst/>
              <a:cxnLst/>
              <a:rect l="l" t="t" r="r" b="b"/>
              <a:pathLst>
                <a:path w="2024379" h="1274445">
                  <a:moveTo>
                    <a:pt x="0" y="0"/>
                  </a:moveTo>
                  <a:lnTo>
                    <a:pt x="1153795" y="0"/>
                  </a:lnTo>
                  <a:lnTo>
                    <a:pt x="1163955" y="8890"/>
                  </a:lnTo>
                  <a:lnTo>
                    <a:pt x="1174115" y="8890"/>
                  </a:lnTo>
                  <a:lnTo>
                    <a:pt x="1184275" y="8890"/>
                  </a:lnTo>
                  <a:lnTo>
                    <a:pt x="1194435" y="8890"/>
                  </a:lnTo>
                  <a:lnTo>
                    <a:pt x="1204595" y="8890"/>
                  </a:lnTo>
                  <a:lnTo>
                    <a:pt x="1214755" y="17780"/>
                  </a:lnTo>
                  <a:lnTo>
                    <a:pt x="1224915" y="17780"/>
                  </a:lnTo>
                  <a:lnTo>
                    <a:pt x="1235075" y="26670"/>
                  </a:lnTo>
                  <a:lnTo>
                    <a:pt x="1245235" y="26670"/>
                  </a:lnTo>
                  <a:lnTo>
                    <a:pt x="1255395" y="35560"/>
                  </a:lnTo>
                  <a:lnTo>
                    <a:pt x="1264920" y="35560"/>
                  </a:lnTo>
                  <a:lnTo>
                    <a:pt x="1275080" y="44450"/>
                  </a:lnTo>
                  <a:lnTo>
                    <a:pt x="1285113" y="53340"/>
                  </a:lnTo>
                  <a:lnTo>
                    <a:pt x="1295400" y="62230"/>
                  </a:lnTo>
                  <a:lnTo>
                    <a:pt x="1305433" y="70485"/>
                  </a:lnTo>
                  <a:lnTo>
                    <a:pt x="1315593" y="88265"/>
                  </a:lnTo>
                  <a:lnTo>
                    <a:pt x="1325753" y="97155"/>
                  </a:lnTo>
                  <a:lnTo>
                    <a:pt x="1346073" y="114935"/>
                  </a:lnTo>
                  <a:lnTo>
                    <a:pt x="1346073" y="123825"/>
                  </a:lnTo>
                  <a:lnTo>
                    <a:pt x="1356233" y="132715"/>
                  </a:lnTo>
                  <a:lnTo>
                    <a:pt x="1356233" y="141605"/>
                  </a:lnTo>
                  <a:lnTo>
                    <a:pt x="1366393" y="150495"/>
                  </a:lnTo>
                  <a:lnTo>
                    <a:pt x="1366393" y="168275"/>
                  </a:lnTo>
                  <a:lnTo>
                    <a:pt x="1376553" y="177165"/>
                  </a:lnTo>
                  <a:lnTo>
                    <a:pt x="1376553" y="186055"/>
                  </a:lnTo>
                  <a:lnTo>
                    <a:pt x="1386713" y="194945"/>
                  </a:lnTo>
                  <a:lnTo>
                    <a:pt x="1386713" y="212090"/>
                  </a:lnTo>
                  <a:lnTo>
                    <a:pt x="1396873" y="220979"/>
                  </a:lnTo>
                  <a:lnTo>
                    <a:pt x="1396873" y="229870"/>
                  </a:lnTo>
                  <a:lnTo>
                    <a:pt x="1407033" y="238760"/>
                  </a:lnTo>
                  <a:lnTo>
                    <a:pt x="1407033" y="265303"/>
                  </a:lnTo>
                  <a:lnTo>
                    <a:pt x="1417193" y="274193"/>
                  </a:lnTo>
                  <a:lnTo>
                    <a:pt x="1417193" y="291973"/>
                  </a:lnTo>
                  <a:lnTo>
                    <a:pt x="1426718" y="300863"/>
                  </a:lnTo>
                  <a:lnTo>
                    <a:pt x="1426718" y="326898"/>
                  </a:lnTo>
                  <a:lnTo>
                    <a:pt x="1436878" y="336423"/>
                  </a:lnTo>
                  <a:lnTo>
                    <a:pt x="1436878" y="371348"/>
                  </a:lnTo>
                  <a:lnTo>
                    <a:pt x="1447038" y="380238"/>
                  </a:lnTo>
                  <a:lnTo>
                    <a:pt x="1447038" y="415798"/>
                  </a:lnTo>
                  <a:lnTo>
                    <a:pt x="1457198" y="424688"/>
                  </a:lnTo>
                  <a:lnTo>
                    <a:pt x="1457198" y="469138"/>
                  </a:lnTo>
                  <a:lnTo>
                    <a:pt x="1467358" y="486918"/>
                  </a:lnTo>
                  <a:lnTo>
                    <a:pt x="1467358" y="539623"/>
                  </a:lnTo>
                  <a:lnTo>
                    <a:pt x="1477518" y="566293"/>
                  </a:lnTo>
                  <a:lnTo>
                    <a:pt x="1477518" y="618998"/>
                  </a:lnTo>
                  <a:lnTo>
                    <a:pt x="1487678" y="654558"/>
                  </a:lnTo>
                  <a:lnTo>
                    <a:pt x="1487678" y="1132586"/>
                  </a:lnTo>
                  <a:lnTo>
                    <a:pt x="1497838" y="804926"/>
                  </a:lnTo>
                  <a:lnTo>
                    <a:pt x="1497838" y="681228"/>
                  </a:lnTo>
                  <a:lnTo>
                    <a:pt x="1507998" y="663448"/>
                  </a:lnTo>
                  <a:lnTo>
                    <a:pt x="1507998" y="636778"/>
                  </a:lnTo>
                  <a:lnTo>
                    <a:pt x="1518158" y="636778"/>
                  </a:lnTo>
                  <a:lnTo>
                    <a:pt x="1528318" y="636778"/>
                  </a:lnTo>
                  <a:lnTo>
                    <a:pt x="1538478" y="654558"/>
                  </a:lnTo>
                  <a:lnTo>
                    <a:pt x="1548638" y="663448"/>
                  </a:lnTo>
                  <a:lnTo>
                    <a:pt x="1548638" y="672338"/>
                  </a:lnTo>
                  <a:lnTo>
                    <a:pt x="1558798" y="681228"/>
                  </a:lnTo>
                  <a:lnTo>
                    <a:pt x="1558798" y="699008"/>
                  </a:lnTo>
                  <a:lnTo>
                    <a:pt x="1568958" y="707898"/>
                  </a:lnTo>
                  <a:lnTo>
                    <a:pt x="1568958" y="725678"/>
                  </a:lnTo>
                  <a:lnTo>
                    <a:pt x="1579118" y="733806"/>
                  </a:lnTo>
                  <a:lnTo>
                    <a:pt x="1579118" y="742696"/>
                  </a:lnTo>
                  <a:lnTo>
                    <a:pt x="1588643" y="752221"/>
                  </a:lnTo>
                  <a:lnTo>
                    <a:pt x="1588643" y="761111"/>
                  </a:lnTo>
                  <a:lnTo>
                    <a:pt x="1598803" y="769366"/>
                  </a:lnTo>
                  <a:lnTo>
                    <a:pt x="1598803" y="778256"/>
                  </a:lnTo>
                  <a:lnTo>
                    <a:pt x="1608963" y="787146"/>
                  </a:lnTo>
                  <a:lnTo>
                    <a:pt x="1608963" y="804926"/>
                  </a:lnTo>
                  <a:lnTo>
                    <a:pt x="1619123" y="813816"/>
                  </a:lnTo>
                  <a:lnTo>
                    <a:pt x="1619123" y="831596"/>
                  </a:lnTo>
                  <a:lnTo>
                    <a:pt x="1629283" y="849376"/>
                  </a:lnTo>
                  <a:lnTo>
                    <a:pt x="1629283" y="893191"/>
                  </a:lnTo>
                  <a:lnTo>
                    <a:pt x="1639443" y="910971"/>
                  </a:lnTo>
                  <a:lnTo>
                    <a:pt x="1639443" y="982091"/>
                  </a:lnTo>
                  <a:lnTo>
                    <a:pt x="1649602" y="1061466"/>
                  </a:lnTo>
                  <a:lnTo>
                    <a:pt x="1649602" y="1255649"/>
                  </a:lnTo>
                  <a:lnTo>
                    <a:pt x="1649602" y="964311"/>
                  </a:lnTo>
                  <a:lnTo>
                    <a:pt x="1659763" y="928751"/>
                  </a:lnTo>
                  <a:lnTo>
                    <a:pt x="1659763" y="849376"/>
                  </a:lnTo>
                  <a:lnTo>
                    <a:pt x="1669923" y="840486"/>
                  </a:lnTo>
                  <a:lnTo>
                    <a:pt x="1669923" y="804926"/>
                  </a:lnTo>
                  <a:lnTo>
                    <a:pt x="1679448" y="796036"/>
                  </a:lnTo>
                  <a:lnTo>
                    <a:pt x="1679448" y="769366"/>
                  </a:lnTo>
                  <a:lnTo>
                    <a:pt x="1700402" y="752221"/>
                  </a:lnTo>
                  <a:lnTo>
                    <a:pt x="1700402" y="742696"/>
                  </a:lnTo>
                  <a:lnTo>
                    <a:pt x="1710563" y="752221"/>
                  </a:lnTo>
                  <a:lnTo>
                    <a:pt x="1720723" y="761111"/>
                  </a:lnTo>
                  <a:lnTo>
                    <a:pt x="1730883" y="769366"/>
                  </a:lnTo>
                  <a:lnTo>
                    <a:pt x="1730883" y="787146"/>
                  </a:lnTo>
                  <a:lnTo>
                    <a:pt x="1740408" y="796036"/>
                  </a:lnTo>
                  <a:lnTo>
                    <a:pt x="1740408" y="831596"/>
                  </a:lnTo>
                  <a:lnTo>
                    <a:pt x="1750568" y="849376"/>
                  </a:lnTo>
                  <a:lnTo>
                    <a:pt x="1750568" y="946531"/>
                  </a:lnTo>
                  <a:lnTo>
                    <a:pt x="1760727" y="1008126"/>
                  </a:lnTo>
                  <a:lnTo>
                    <a:pt x="1760727" y="1274064"/>
                  </a:lnTo>
                  <a:lnTo>
                    <a:pt x="1760727" y="955421"/>
                  </a:lnTo>
                  <a:lnTo>
                    <a:pt x="1770888" y="910971"/>
                  </a:lnTo>
                  <a:lnTo>
                    <a:pt x="1770888" y="840486"/>
                  </a:lnTo>
                  <a:lnTo>
                    <a:pt x="1781048" y="822706"/>
                  </a:lnTo>
                  <a:lnTo>
                    <a:pt x="1781048" y="787146"/>
                  </a:lnTo>
                  <a:lnTo>
                    <a:pt x="1791208" y="778256"/>
                  </a:lnTo>
                  <a:lnTo>
                    <a:pt x="1791208" y="769366"/>
                  </a:lnTo>
                  <a:lnTo>
                    <a:pt x="1811527" y="761111"/>
                  </a:lnTo>
                  <a:lnTo>
                    <a:pt x="1811527" y="752221"/>
                  </a:lnTo>
                  <a:lnTo>
                    <a:pt x="1821688" y="761111"/>
                  </a:lnTo>
                  <a:lnTo>
                    <a:pt x="1831848" y="769366"/>
                  </a:lnTo>
                  <a:lnTo>
                    <a:pt x="1831848" y="787146"/>
                  </a:lnTo>
                  <a:lnTo>
                    <a:pt x="1842008" y="796036"/>
                  </a:lnTo>
                  <a:lnTo>
                    <a:pt x="1842008" y="822706"/>
                  </a:lnTo>
                  <a:lnTo>
                    <a:pt x="1852168" y="840486"/>
                  </a:lnTo>
                  <a:lnTo>
                    <a:pt x="1852168" y="902081"/>
                  </a:lnTo>
                  <a:lnTo>
                    <a:pt x="1862327" y="937641"/>
                  </a:lnTo>
                  <a:lnTo>
                    <a:pt x="1862327" y="1105916"/>
                  </a:lnTo>
                  <a:lnTo>
                    <a:pt x="1862327" y="1097026"/>
                  </a:lnTo>
                  <a:lnTo>
                    <a:pt x="1872488" y="990981"/>
                  </a:lnTo>
                  <a:lnTo>
                    <a:pt x="1872488" y="876046"/>
                  </a:lnTo>
                  <a:lnTo>
                    <a:pt x="1882648" y="858266"/>
                  </a:lnTo>
                  <a:lnTo>
                    <a:pt x="1882648" y="813816"/>
                  </a:lnTo>
                  <a:lnTo>
                    <a:pt x="1892808" y="804926"/>
                  </a:lnTo>
                  <a:lnTo>
                    <a:pt x="1892808" y="787146"/>
                  </a:lnTo>
                  <a:lnTo>
                    <a:pt x="1902333" y="778256"/>
                  </a:lnTo>
                  <a:lnTo>
                    <a:pt x="1912493" y="769366"/>
                  </a:lnTo>
                  <a:lnTo>
                    <a:pt x="1932813" y="787146"/>
                  </a:lnTo>
                  <a:lnTo>
                    <a:pt x="1932813" y="804926"/>
                  </a:lnTo>
                  <a:lnTo>
                    <a:pt x="1942973" y="813816"/>
                  </a:lnTo>
                  <a:lnTo>
                    <a:pt x="1942973" y="840486"/>
                  </a:lnTo>
                  <a:lnTo>
                    <a:pt x="1953133" y="858266"/>
                  </a:lnTo>
                  <a:lnTo>
                    <a:pt x="1953133" y="928751"/>
                  </a:lnTo>
                  <a:lnTo>
                    <a:pt x="1963293" y="964311"/>
                  </a:lnTo>
                  <a:lnTo>
                    <a:pt x="1963293" y="1194181"/>
                  </a:lnTo>
                  <a:lnTo>
                    <a:pt x="1973452" y="1079246"/>
                  </a:lnTo>
                  <a:lnTo>
                    <a:pt x="1973452" y="910971"/>
                  </a:lnTo>
                  <a:lnTo>
                    <a:pt x="1983613" y="893191"/>
                  </a:lnTo>
                  <a:lnTo>
                    <a:pt x="1983613" y="849376"/>
                  </a:lnTo>
                  <a:lnTo>
                    <a:pt x="1993773" y="831596"/>
                  </a:lnTo>
                  <a:lnTo>
                    <a:pt x="1993773" y="813816"/>
                  </a:lnTo>
                  <a:lnTo>
                    <a:pt x="2014093" y="796036"/>
                  </a:lnTo>
                  <a:lnTo>
                    <a:pt x="2003933" y="796036"/>
                  </a:lnTo>
                  <a:lnTo>
                    <a:pt x="2014093" y="796036"/>
                  </a:lnTo>
                  <a:lnTo>
                    <a:pt x="2024252" y="804926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507226" y="3423792"/>
              <a:ext cx="343535" cy="659130"/>
            </a:xfrm>
            <a:custGeom>
              <a:avLst/>
              <a:gdLst/>
              <a:ahLst/>
              <a:cxnLst/>
              <a:rect l="l" t="t" r="r" b="b"/>
              <a:pathLst>
                <a:path w="343534" h="659129">
                  <a:moveTo>
                    <a:pt x="0" y="0"/>
                  </a:moveTo>
                  <a:lnTo>
                    <a:pt x="10160" y="8890"/>
                  </a:lnTo>
                  <a:lnTo>
                    <a:pt x="10160" y="17780"/>
                  </a:lnTo>
                  <a:lnTo>
                    <a:pt x="20320" y="26670"/>
                  </a:lnTo>
                  <a:lnTo>
                    <a:pt x="20320" y="53340"/>
                  </a:lnTo>
                  <a:lnTo>
                    <a:pt x="29845" y="71120"/>
                  </a:lnTo>
                  <a:lnTo>
                    <a:pt x="29845" y="123825"/>
                  </a:lnTo>
                  <a:lnTo>
                    <a:pt x="40005" y="159385"/>
                  </a:lnTo>
                  <a:lnTo>
                    <a:pt x="40005" y="442468"/>
                  </a:lnTo>
                  <a:lnTo>
                    <a:pt x="50165" y="247650"/>
                  </a:lnTo>
                  <a:lnTo>
                    <a:pt x="50165" y="123825"/>
                  </a:lnTo>
                  <a:lnTo>
                    <a:pt x="60325" y="97155"/>
                  </a:lnTo>
                  <a:lnTo>
                    <a:pt x="60325" y="62230"/>
                  </a:lnTo>
                  <a:lnTo>
                    <a:pt x="70485" y="53340"/>
                  </a:lnTo>
                  <a:lnTo>
                    <a:pt x="70485" y="26670"/>
                  </a:lnTo>
                  <a:lnTo>
                    <a:pt x="80645" y="17780"/>
                  </a:lnTo>
                  <a:lnTo>
                    <a:pt x="90805" y="17780"/>
                  </a:lnTo>
                  <a:lnTo>
                    <a:pt x="100965" y="26670"/>
                  </a:lnTo>
                  <a:lnTo>
                    <a:pt x="111125" y="35560"/>
                  </a:lnTo>
                  <a:lnTo>
                    <a:pt x="121285" y="44450"/>
                  </a:lnTo>
                  <a:lnTo>
                    <a:pt x="121285" y="71120"/>
                  </a:lnTo>
                  <a:lnTo>
                    <a:pt x="131445" y="88265"/>
                  </a:lnTo>
                  <a:lnTo>
                    <a:pt x="131445" y="141605"/>
                  </a:lnTo>
                  <a:lnTo>
                    <a:pt x="141605" y="168275"/>
                  </a:lnTo>
                  <a:lnTo>
                    <a:pt x="141605" y="433578"/>
                  </a:lnTo>
                  <a:lnTo>
                    <a:pt x="151765" y="327660"/>
                  </a:lnTo>
                  <a:lnTo>
                    <a:pt x="151765" y="159385"/>
                  </a:lnTo>
                  <a:lnTo>
                    <a:pt x="161925" y="132715"/>
                  </a:lnTo>
                  <a:lnTo>
                    <a:pt x="161925" y="88265"/>
                  </a:lnTo>
                  <a:lnTo>
                    <a:pt x="172085" y="80010"/>
                  </a:lnTo>
                  <a:lnTo>
                    <a:pt x="172085" y="62230"/>
                  </a:lnTo>
                  <a:lnTo>
                    <a:pt x="191770" y="44450"/>
                  </a:lnTo>
                  <a:lnTo>
                    <a:pt x="181610" y="44450"/>
                  </a:lnTo>
                  <a:lnTo>
                    <a:pt x="191770" y="44450"/>
                  </a:lnTo>
                  <a:lnTo>
                    <a:pt x="201930" y="53340"/>
                  </a:lnTo>
                  <a:lnTo>
                    <a:pt x="212090" y="62230"/>
                  </a:lnTo>
                  <a:lnTo>
                    <a:pt x="212090" y="71120"/>
                  </a:lnTo>
                  <a:lnTo>
                    <a:pt x="222250" y="80010"/>
                  </a:lnTo>
                  <a:lnTo>
                    <a:pt x="222250" y="106045"/>
                  </a:lnTo>
                  <a:lnTo>
                    <a:pt x="232410" y="123825"/>
                  </a:lnTo>
                  <a:lnTo>
                    <a:pt x="232410" y="186055"/>
                  </a:lnTo>
                  <a:lnTo>
                    <a:pt x="242570" y="220979"/>
                  </a:lnTo>
                  <a:lnTo>
                    <a:pt x="242570" y="442468"/>
                  </a:lnTo>
                  <a:lnTo>
                    <a:pt x="252729" y="292100"/>
                  </a:lnTo>
                  <a:lnTo>
                    <a:pt x="252729" y="177165"/>
                  </a:lnTo>
                  <a:lnTo>
                    <a:pt x="262890" y="159385"/>
                  </a:lnTo>
                  <a:lnTo>
                    <a:pt x="262890" y="114935"/>
                  </a:lnTo>
                  <a:lnTo>
                    <a:pt x="273050" y="106045"/>
                  </a:lnTo>
                  <a:lnTo>
                    <a:pt x="273050" y="97155"/>
                  </a:lnTo>
                  <a:lnTo>
                    <a:pt x="293370" y="80010"/>
                  </a:lnTo>
                  <a:lnTo>
                    <a:pt x="283210" y="80010"/>
                  </a:lnTo>
                  <a:lnTo>
                    <a:pt x="293370" y="80010"/>
                  </a:lnTo>
                  <a:lnTo>
                    <a:pt x="303530" y="88265"/>
                  </a:lnTo>
                  <a:lnTo>
                    <a:pt x="313690" y="97155"/>
                  </a:lnTo>
                  <a:lnTo>
                    <a:pt x="313690" y="106045"/>
                  </a:lnTo>
                  <a:lnTo>
                    <a:pt x="323850" y="114935"/>
                  </a:lnTo>
                  <a:lnTo>
                    <a:pt x="323850" y="141605"/>
                  </a:lnTo>
                  <a:lnTo>
                    <a:pt x="334010" y="159385"/>
                  </a:lnTo>
                  <a:lnTo>
                    <a:pt x="334010" y="212090"/>
                  </a:lnTo>
                  <a:lnTo>
                    <a:pt x="343535" y="247650"/>
                  </a:lnTo>
                  <a:lnTo>
                    <a:pt x="343535" y="659003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851396" y="3547617"/>
              <a:ext cx="252729" cy="535305"/>
            </a:xfrm>
            <a:custGeom>
              <a:avLst/>
              <a:gdLst/>
              <a:ahLst/>
              <a:cxnLst/>
              <a:rect l="l" t="t" r="r" b="b"/>
              <a:pathLst>
                <a:path w="252729" h="535304">
                  <a:moveTo>
                    <a:pt x="0" y="535178"/>
                  </a:moveTo>
                  <a:lnTo>
                    <a:pt x="9525" y="239395"/>
                  </a:lnTo>
                  <a:lnTo>
                    <a:pt x="9525" y="97155"/>
                  </a:lnTo>
                  <a:lnTo>
                    <a:pt x="19685" y="79375"/>
                  </a:lnTo>
                  <a:lnTo>
                    <a:pt x="19685" y="35560"/>
                  </a:lnTo>
                  <a:lnTo>
                    <a:pt x="29845" y="26670"/>
                  </a:lnTo>
                  <a:lnTo>
                    <a:pt x="29845" y="8890"/>
                  </a:lnTo>
                  <a:lnTo>
                    <a:pt x="40005" y="0"/>
                  </a:lnTo>
                  <a:lnTo>
                    <a:pt x="50165" y="0"/>
                  </a:lnTo>
                  <a:lnTo>
                    <a:pt x="60325" y="8890"/>
                  </a:lnTo>
                  <a:lnTo>
                    <a:pt x="70485" y="17780"/>
                  </a:lnTo>
                  <a:lnTo>
                    <a:pt x="70485" y="35560"/>
                  </a:lnTo>
                  <a:lnTo>
                    <a:pt x="80645" y="44450"/>
                  </a:lnTo>
                  <a:lnTo>
                    <a:pt x="80645" y="79375"/>
                  </a:lnTo>
                  <a:lnTo>
                    <a:pt x="90805" y="97155"/>
                  </a:lnTo>
                  <a:lnTo>
                    <a:pt x="90805" y="141605"/>
                  </a:lnTo>
                  <a:lnTo>
                    <a:pt x="100965" y="168275"/>
                  </a:lnTo>
                  <a:lnTo>
                    <a:pt x="100965" y="512953"/>
                  </a:lnTo>
                  <a:lnTo>
                    <a:pt x="111125" y="309753"/>
                  </a:lnTo>
                  <a:lnTo>
                    <a:pt x="111125" y="159385"/>
                  </a:lnTo>
                  <a:lnTo>
                    <a:pt x="121285" y="141605"/>
                  </a:lnTo>
                  <a:lnTo>
                    <a:pt x="121285" y="97155"/>
                  </a:lnTo>
                  <a:lnTo>
                    <a:pt x="131445" y="88265"/>
                  </a:lnTo>
                  <a:lnTo>
                    <a:pt x="131445" y="71120"/>
                  </a:lnTo>
                  <a:lnTo>
                    <a:pt x="141605" y="62230"/>
                  </a:lnTo>
                  <a:lnTo>
                    <a:pt x="151765" y="71120"/>
                  </a:lnTo>
                  <a:lnTo>
                    <a:pt x="161925" y="79375"/>
                  </a:lnTo>
                  <a:lnTo>
                    <a:pt x="161925" y="88265"/>
                  </a:lnTo>
                  <a:lnTo>
                    <a:pt x="171450" y="97155"/>
                  </a:lnTo>
                  <a:lnTo>
                    <a:pt x="171450" y="123825"/>
                  </a:lnTo>
                  <a:lnTo>
                    <a:pt x="181610" y="132715"/>
                  </a:lnTo>
                  <a:lnTo>
                    <a:pt x="181610" y="177165"/>
                  </a:lnTo>
                  <a:lnTo>
                    <a:pt x="191770" y="194945"/>
                  </a:lnTo>
                  <a:lnTo>
                    <a:pt x="191770" y="291973"/>
                  </a:lnTo>
                  <a:lnTo>
                    <a:pt x="201930" y="362458"/>
                  </a:lnTo>
                  <a:lnTo>
                    <a:pt x="201930" y="521843"/>
                  </a:lnTo>
                  <a:lnTo>
                    <a:pt x="201930" y="345313"/>
                  </a:lnTo>
                  <a:lnTo>
                    <a:pt x="212090" y="300863"/>
                  </a:lnTo>
                  <a:lnTo>
                    <a:pt x="212090" y="239395"/>
                  </a:lnTo>
                  <a:lnTo>
                    <a:pt x="232410" y="220980"/>
                  </a:lnTo>
                  <a:lnTo>
                    <a:pt x="222250" y="220980"/>
                  </a:lnTo>
                  <a:lnTo>
                    <a:pt x="232410" y="229870"/>
                  </a:lnTo>
                  <a:lnTo>
                    <a:pt x="242570" y="247650"/>
                  </a:lnTo>
                  <a:lnTo>
                    <a:pt x="242570" y="291973"/>
                  </a:lnTo>
                  <a:lnTo>
                    <a:pt x="252729" y="318643"/>
                  </a:lnTo>
                  <a:lnTo>
                    <a:pt x="252729" y="43357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2653283" y="4671059"/>
            <a:ext cx="2634615" cy="1738630"/>
            <a:chOff x="2653283" y="4671059"/>
            <a:chExt cx="2634615" cy="1738630"/>
          </a:xfrm>
        </p:grpSpPr>
        <p:sp>
          <p:nvSpPr>
            <p:cNvPr id="75" name="object 75"/>
            <p:cNvSpPr/>
            <p:nvPr/>
          </p:nvSpPr>
          <p:spPr>
            <a:xfrm>
              <a:off x="2654807" y="467258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7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181222" y="467258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7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707511" y="467258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7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233925" y="467258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7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759579" y="467258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7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285994" y="4672583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h="1729739">
                  <a:moveTo>
                    <a:pt x="0" y="17297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654807" y="6119113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654807" y="5431408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654807" y="4732908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654807" y="4672583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654807" y="4672583"/>
              <a:ext cx="2631440" cy="1729739"/>
            </a:xfrm>
            <a:custGeom>
              <a:avLst/>
              <a:gdLst/>
              <a:ahLst/>
              <a:cxnLst/>
              <a:rect l="l" t="t" r="r" b="b"/>
              <a:pathLst>
                <a:path w="2631440" h="1729739">
                  <a:moveTo>
                    <a:pt x="0" y="1729739"/>
                  </a:moveTo>
                  <a:lnTo>
                    <a:pt x="2631186" y="1729739"/>
                  </a:lnTo>
                  <a:lnTo>
                    <a:pt x="2631186" y="0"/>
                  </a:lnTo>
                </a:path>
                <a:path w="2631440" h="1729739">
                  <a:moveTo>
                    <a:pt x="0" y="1729739"/>
                  </a:moveTo>
                  <a:lnTo>
                    <a:pt x="0" y="0"/>
                  </a:lnTo>
                </a:path>
                <a:path w="2631440" h="1729739">
                  <a:moveTo>
                    <a:pt x="0" y="1729739"/>
                  </a:moveTo>
                  <a:lnTo>
                    <a:pt x="2631186" y="1729739"/>
                  </a:lnTo>
                </a:path>
                <a:path w="2631440" h="1729739">
                  <a:moveTo>
                    <a:pt x="0" y="1729739"/>
                  </a:moveTo>
                  <a:lnTo>
                    <a:pt x="0" y="0"/>
                  </a:lnTo>
                </a:path>
                <a:path w="2631440" h="1729739">
                  <a:moveTo>
                    <a:pt x="0" y="1729739"/>
                  </a:moveTo>
                  <a:lnTo>
                    <a:pt x="0" y="16992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654807" y="467258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6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181222" y="6371843"/>
              <a:ext cx="0" cy="30480"/>
            </a:xfrm>
            <a:custGeom>
              <a:avLst/>
              <a:gdLst/>
              <a:ahLst/>
              <a:cxnLst/>
              <a:rect l="l" t="t" r="r" b="b"/>
              <a:pathLst>
                <a:path h="30479">
                  <a:moveTo>
                    <a:pt x="0" y="304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181222" y="467258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6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707511" y="6371843"/>
              <a:ext cx="0" cy="30480"/>
            </a:xfrm>
            <a:custGeom>
              <a:avLst/>
              <a:gdLst/>
              <a:ahLst/>
              <a:cxnLst/>
              <a:rect l="l" t="t" r="r" b="b"/>
              <a:pathLst>
                <a:path h="30479">
                  <a:moveTo>
                    <a:pt x="0" y="304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707511" y="467258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6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233925" y="6371843"/>
              <a:ext cx="0" cy="30480"/>
            </a:xfrm>
            <a:custGeom>
              <a:avLst/>
              <a:gdLst/>
              <a:ahLst/>
              <a:cxnLst/>
              <a:rect l="l" t="t" r="r" b="b"/>
              <a:pathLst>
                <a:path h="30479">
                  <a:moveTo>
                    <a:pt x="0" y="304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233925" y="467258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6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759579" y="6371843"/>
              <a:ext cx="0" cy="30480"/>
            </a:xfrm>
            <a:custGeom>
              <a:avLst/>
              <a:gdLst/>
              <a:ahLst/>
              <a:cxnLst/>
              <a:rect l="l" t="t" r="r" b="b"/>
              <a:pathLst>
                <a:path h="30479">
                  <a:moveTo>
                    <a:pt x="0" y="304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759579" y="467258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6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285994" y="6371843"/>
              <a:ext cx="0" cy="30480"/>
            </a:xfrm>
            <a:custGeom>
              <a:avLst/>
              <a:gdLst/>
              <a:ahLst/>
              <a:cxnLst/>
              <a:rect l="l" t="t" r="r" b="b"/>
              <a:pathLst>
                <a:path h="30479">
                  <a:moveTo>
                    <a:pt x="0" y="304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285994" y="467258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6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654807" y="6119113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255513" y="6119113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654807" y="543140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255513" y="5431408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654807" y="4732908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255513" y="4732908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654807" y="4672583"/>
              <a:ext cx="2631440" cy="0"/>
            </a:xfrm>
            <a:custGeom>
              <a:avLst/>
              <a:gdLst/>
              <a:ahLst/>
              <a:cxnLst/>
              <a:rect l="l" t="t" r="r" b="b"/>
              <a:pathLst>
                <a:path w="2631440">
                  <a:moveTo>
                    <a:pt x="0" y="0"/>
                  </a:moveTo>
                  <a:lnTo>
                    <a:pt x="26311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654807" y="4672583"/>
              <a:ext cx="2631440" cy="1729739"/>
            </a:xfrm>
            <a:custGeom>
              <a:avLst/>
              <a:gdLst/>
              <a:ahLst/>
              <a:cxnLst/>
              <a:rect l="l" t="t" r="r" b="b"/>
              <a:pathLst>
                <a:path w="2631440" h="1729739">
                  <a:moveTo>
                    <a:pt x="0" y="1729739"/>
                  </a:moveTo>
                  <a:lnTo>
                    <a:pt x="2631186" y="1729739"/>
                  </a:lnTo>
                  <a:lnTo>
                    <a:pt x="2631186" y="0"/>
                  </a:lnTo>
                </a:path>
                <a:path w="2631440" h="1729739">
                  <a:moveTo>
                    <a:pt x="0" y="17297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654807" y="4733543"/>
              <a:ext cx="1285240" cy="71120"/>
            </a:xfrm>
            <a:custGeom>
              <a:avLst/>
              <a:gdLst/>
              <a:ahLst/>
              <a:cxnLst/>
              <a:rect l="l" t="t" r="r" b="b"/>
              <a:pathLst>
                <a:path w="1285239" h="71120">
                  <a:moveTo>
                    <a:pt x="0" y="0"/>
                  </a:moveTo>
                  <a:lnTo>
                    <a:pt x="1102995" y="0"/>
                  </a:lnTo>
                  <a:lnTo>
                    <a:pt x="1113155" y="10159"/>
                  </a:lnTo>
                  <a:lnTo>
                    <a:pt x="1174115" y="10159"/>
                  </a:lnTo>
                  <a:lnTo>
                    <a:pt x="1184275" y="20319"/>
                  </a:lnTo>
                  <a:lnTo>
                    <a:pt x="1194435" y="20319"/>
                  </a:lnTo>
                  <a:lnTo>
                    <a:pt x="1204595" y="20319"/>
                  </a:lnTo>
                  <a:lnTo>
                    <a:pt x="1214755" y="30479"/>
                  </a:lnTo>
                  <a:lnTo>
                    <a:pt x="1224915" y="30479"/>
                  </a:lnTo>
                  <a:lnTo>
                    <a:pt x="1235075" y="30479"/>
                  </a:lnTo>
                  <a:lnTo>
                    <a:pt x="1245235" y="40639"/>
                  </a:lnTo>
                  <a:lnTo>
                    <a:pt x="1255395" y="50799"/>
                  </a:lnTo>
                  <a:lnTo>
                    <a:pt x="1264920" y="50799"/>
                  </a:lnTo>
                  <a:lnTo>
                    <a:pt x="1275080" y="60959"/>
                  </a:lnTo>
                  <a:lnTo>
                    <a:pt x="1285240" y="71119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940047" y="4804028"/>
              <a:ext cx="1012190" cy="1604010"/>
            </a:xfrm>
            <a:custGeom>
              <a:avLst/>
              <a:gdLst/>
              <a:ahLst/>
              <a:cxnLst/>
              <a:rect l="l" t="t" r="r" b="b"/>
              <a:pathLst>
                <a:path w="1012189" h="1604010">
                  <a:moveTo>
                    <a:pt x="0" y="0"/>
                  </a:moveTo>
                  <a:lnTo>
                    <a:pt x="10160" y="10160"/>
                  </a:lnTo>
                  <a:lnTo>
                    <a:pt x="20320" y="10160"/>
                  </a:lnTo>
                  <a:lnTo>
                    <a:pt x="30480" y="20320"/>
                  </a:lnTo>
                  <a:lnTo>
                    <a:pt x="40640" y="29845"/>
                  </a:lnTo>
                  <a:lnTo>
                    <a:pt x="50800" y="50165"/>
                  </a:lnTo>
                  <a:lnTo>
                    <a:pt x="60960" y="60325"/>
                  </a:lnTo>
                  <a:lnTo>
                    <a:pt x="71120" y="70485"/>
                  </a:lnTo>
                  <a:lnTo>
                    <a:pt x="91440" y="90805"/>
                  </a:lnTo>
                  <a:lnTo>
                    <a:pt x="91440" y="100965"/>
                  </a:lnTo>
                  <a:lnTo>
                    <a:pt x="101600" y="111125"/>
                  </a:lnTo>
                  <a:lnTo>
                    <a:pt x="101600" y="121285"/>
                  </a:lnTo>
                  <a:lnTo>
                    <a:pt x="121920" y="141605"/>
                  </a:lnTo>
                  <a:lnTo>
                    <a:pt x="121920" y="161925"/>
                  </a:lnTo>
                  <a:lnTo>
                    <a:pt x="132080" y="171450"/>
                  </a:lnTo>
                  <a:lnTo>
                    <a:pt x="132080" y="181610"/>
                  </a:lnTo>
                  <a:lnTo>
                    <a:pt x="141605" y="191770"/>
                  </a:lnTo>
                  <a:lnTo>
                    <a:pt x="141605" y="202565"/>
                  </a:lnTo>
                  <a:lnTo>
                    <a:pt x="151765" y="211963"/>
                  </a:lnTo>
                  <a:lnTo>
                    <a:pt x="151765" y="232283"/>
                  </a:lnTo>
                  <a:lnTo>
                    <a:pt x="161925" y="242443"/>
                  </a:lnTo>
                  <a:lnTo>
                    <a:pt x="161925" y="252603"/>
                  </a:lnTo>
                  <a:lnTo>
                    <a:pt x="172085" y="262763"/>
                  </a:lnTo>
                  <a:lnTo>
                    <a:pt x="172085" y="283083"/>
                  </a:lnTo>
                  <a:lnTo>
                    <a:pt x="182245" y="293243"/>
                  </a:lnTo>
                  <a:lnTo>
                    <a:pt x="182245" y="313563"/>
                  </a:lnTo>
                  <a:lnTo>
                    <a:pt x="192405" y="323723"/>
                  </a:lnTo>
                  <a:lnTo>
                    <a:pt x="192405" y="344043"/>
                  </a:lnTo>
                  <a:lnTo>
                    <a:pt x="202565" y="354203"/>
                  </a:lnTo>
                  <a:lnTo>
                    <a:pt x="202565" y="373888"/>
                  </a:lnTo>
                  <a:lnTo>
                    <a:pt x="212725" y="384048"/>
                  </a:lnTo>
                  <a:lnTo>
                    <a:pt x="212725" y="414528"/>
                  </a:lnTo>
                  <a:lnTo>
                    <a:pt x="222885" y="424688"/>
                  </a:lnTo>
                  <a:lnTo>
                    <a:pt x="222885" y="455168"/>
                  </a:lnTo>
                  <a:lnTo>
                    <a:pt x="233045" y="465328"/>
                  </a:lnTo>
                  <a:lnTo>
                    <a:pt x="233045" y="495173"/>
                  </a:lnTo>
                  <a:lnTo>
                    <a:pt x="243204" y="505333"/>
                  </a:lnTo>
                  <a:lnTo>
                    <a:pt x="243204" y="545973"/>
                  </a:lnTo>
                  <a:lnTo>
                    <a:pt x="253365" y="556133"/>
                  </a:lnTo>
                  <a:lnTo>
                    <a:pt x="253365" y="596773"/>
                  </a:lnTo>
                  <a:lnTo>
                    <a:pt x="263525" y="617093"/>
                  </a:lnTo>
                  <a:lnTo>
                    <a:pt x="263525" y="657098"/>
                  </a:lnTo>
                  <a:lnTo>
                    <a:pt x="273685" y="667893"/>
                  </a:lnTo>
                  <a:lnTo>
                    <a:pt x="273685" y="718058"/>
                  </a:lnTo>
                  <a:lnTo>
                    <a:pt x="283845" y="738378"/>
                  </a:lnTo>
                  <a:lnTo>
                    <a:pt x="283845" y="789114"/>
                  </a:lnTo>
                  <a:lnTo>
                    <a:pt x="294005" y="809421"/>
                  </a:lnTo>
                  <a:lnTo>
                    <a:pt x="294005" y="869734"/>
                  </a:lnTo>
                  <a:lnTo>
                    <a:pt x="303530" y="890054"/>
                  </a:lnTo>
                  <a:lnTo>
                    <a:pt x="303530" y="940841"/>
                  </a:lnTo>
                  <a:lnTo>
                    <a:pt x="313690" y="961148"/>
                  </a:lnTo>
                  <a:lnTo>
                    <a:pt x="313690" y="990993"/>
                  </a:lnTo>
                  <a:lnTo>
                    <a:pt x="334010" y="1011313"/>
                  </a:lnTo>
                  <a:lnTo>
                    <a:pt x="323850" y="1011313"/>
                  </a:lnTo>
                  <a:lnTo>
                    <a:pt x="334010" y="1011313"/>
                  </a:lnTo>
                  <a:lnTo>
                    <a:pt x="344170" y="1021461"/>
                  </a:lnTo>
                  <a:lnTo>
                    <a:pt x="354330" y="1031621"/>
                  </a:lnTo>
                  <a:lnTo>
                    <a:pt x="364490" y="1041781"/>
                  </a:lnTo>
                  <a:lnTo>
                    <a:pt x="364490" y="1062101"/>
                  </a:lnTo>
                  <a:lnTo>
                    <a:pt x="374650" y="1072248"/>
                  </a:lnTo>
                  <a:lnTo>
                    <a:pt x="374650" y="1132560"/>
                  </a:lnTo>
                  <a:lnTo>
                    <a:pt x="384810" y="1173200"/>
                  </a:lnTo>
                  <a:lnTo>
                    <a:pt x="384810" y="1406194"/>
                  </a:lnTo>
                  <a:lnTo>
                    <a:pt x="394335" y="1243660"/>
                  </a:lnTo>
                  <a:lnTo>
                    <a:pt x="394335" y="1112253"/>
                  </a:lnTo>
                  <a:lnTo>
                    <a:pt x="405130" y="1082408"/>
                  </a:lnTo>
                  <a:lnTo>
                    <a:pt x="405130" y="1031621"/>
                  </a:lnTo>
                  <a:lnTo>
                    <a:pt x="415290" y="1021461"/>
                  </a:lnTo>
                  <a:lnTo>
                    <a:pt x="415290" y="1001153"/>
                  </a:lnTo>
                  <a:lnTo>
                    <a:pt x="435609" y="980833"/>
                  </a:lnTo>
                  <a:lnTo>
                    <a:pt x="435609" y="970673"/>
                  </a:lnTo>
                  <a:lnTo>
                    <a:pt x="445770" y="980833"/>
                  </a:lnTo>
                  <a:lnTo>
                    <a:pt x="455295" y="990993"/>
                  </a:lnTo>
                  <a:lnTo>
                    <a:pt x="455295" y="1001153"/>
                  </a:lnTo>
                  <a:lnTo>
                    <a:pt x="465455" y="1011313"/>
                  </a:lnTo>
                  <a:lnTo>
                    <a:pt x="465455" y="1031621"/>
                  </a:lnTo>
                  <a:lnTo>
                    <a:pt x="475615" y="1041781"/>
                  </a:lnTo>
                  <a:lnTo>
                    <a:pt x="475615" y="1092568"/>
                  </a:lnTo>
                  <a:lnTo>
                    <a:pt x="485775" y="1122413"/>
                  </a:lnTo>
                  <a:lnTo>
                    <a:pt x="485775" y="1243660"/>
                  </a:lnTo>
                  <a:lnTo>
                    <a:pt x="495934" y="1355394"/>
                  </a:lnTo>
                  <a:lnTo>
                    <a:pt x="495934" y="1436027"/>
                  </a:lnTo>
                  <a:lnTo>
                    <a:pt x="495934" y="1213827"/>
                  </a:lnTo>
                  <a:lnTo>
                    <a:pt x="506095" y="1173200"/>
                  </a:lnTo>
                  <a:lnTo>
                    <a:pt x="506095" y="1102093"/>
                  </a:lnTo>
                  <a:lnTo>
                    <a:pt x="516255" y="1082408"/>
                  </a:lnTo>
                  <a:lnTo>
                    <a:pt x="516255" y="1062101"/>
                  </a:lnTo>
                  <a:lnTo>
                    <a:pt x="526415" y="1051941"/>
                  </a:lnTo>
                  <a:lnTo>
                    <a:pt x="526415" y="1041781"/>
                  </a:lnTo>
                  <a:lnTo>
                    <a:pt x="546735" y="1031621"/>
                  </a:lnTo>
                  <a:lnTo>
                    <a:pt x="556895" y="1041781"/>
                  </a:lnTo>
                  <a:lnTo>
                    <a:pt x="567055" y="1051941"/>
                  </a:lnTo>
                  <a:lnTo>
                    <a:pt x="567055" y="1072248"/>
                  </a:lnTo>
                  <a:lnTo>
                    <a:pt x="577215" y="1082408"/>
                  </a:lnTo>
                  <a:lnTo>
                    <a:pt x="577215" y="1122413"/>
                  </a:lnTo>
                  <a:lnTo>
                    <a:pt x="587375" y="1142720"/>
                  </a:lnTo>
                  <a:lnTo>
                    <a:pt x="587375" y="1233512"/>
                  </a:lnTo>
                  <a:lnTo>
                    <a:pt x="597535" y="1284935"/>
                  </a:lnTo>
                  <a:lnTo>
                    <a:pt x="597535" y="1603629"/>
                  </a:lnTo>
                  <a:lnTo>
                    <a:pt x="597535" y="1355394"/>
                  </a:lnTo>
                  <a:lnTo>
                    <a:pt x="607695" y="1274775"/>
                  </a:lnTo>
                  <a:lnTo>
                    <a:pt x="607695" y="1173200"/>
                  </a:lnTo>
                  <a:lnTo>
                    <a:pt x="617220" y="1152880"/>
                  </a:lnTo>
                  <a:lnTo>
                    <a:pt x="617220" y="1122413"/>
                  </a:lnTo>
                  <a:lnTo>
                    <a:pt x="627380" y="1112253"/>
                  </a:lnTo>
                  <a:lnTo>
                    <a:pt x="627380" y="1092568"/>
                  </a:lnTo>
                  <a:lnTo>
                    <a:pt x="637540" y="1082408"/>
                  </a:lnTo>
                  <a:lnTo>
                    <a:pt x="647700" y="1082408"/>
                  </a:lnTo>
                  <a:lnTo>
                    <a:pt x="668020" y="1102093"/>
                  </a:lnTo>
                  <a:lnTo>
                    <a:pt x="668020" y="1122413"/>
                  </a:lnTo>
                  <a:lnTo>
                    <a:pt x="678180" y="1132560"/>
                  </a:lnTo>
                  <a:lnTo>
                    <a:pt x="678180" y="1163040"/>
                  </a:lnTo>
                  <a:lnTo>
                    <a:pt x="688340" y="1173200"/>
                  </a:lnTo>
                  <a:lnTo>
                    <a:pt x="688340" y="1243660"/>
                  </a:lnTo>
                  <a:lnTo>
                    <a:pt x="698500" y="1274775"/>
                  </a:lnTo>
                  <a:lnTo>
                    <a:pt x="698500" y="1603629"/>
                  </a:lnTo>
                  <a:lnTo>
                    <a:pt x="708660" y="1436027"/>
                  </a:lnTo>
                  <a:lnTo>
                    <a:pt x="708660" y="1253820"/>
                  </a:lnTo>
                  <a:lnTo>
                    <a:pt x="718820" y="1233512"/>
                  </a:lnTo>
                  <a:lnTo>
                    <a:pt x="718820" y="1183360"/>
                  </a:lnTo>
                  <a:lnTo>
                    <a:pt x="728980" y="1173200"/>
                  </a:lnTo>
                  <a:lnTo>
                    <a:pt x="728980" y="1152880"/>
                  </a:lnTo>
                  <a:lnTo>
                    <a:pt x="749300" y="1132560"/>
                  </a:lnTo>
                  <a:lnTo>
                    <a:pt x="739140" y="1132560"/>
                  </a:lnTo>
                  <a:lnTo>
                    <a:pt x="749300" y="1132560"/>
                  </a:lnTo>
                  <a:lnTo>
                    <a:pt x="759460" y="1142720"/>
                  </a:lnTo>
                  <a:lnTo>
                    <a:pt x="768985" y="1152880"/>
                  </a:lnTo>
                  <a:lnTo>
                    <a:pt x="768985" y="1163040"/>
                  </a:lnTo>
                  <a:lnTo>
                    <a:pt x="779145" y="1173200"/>
                  </a:lnTo>
                  <a:lnTo>
                    <a:pt x="779145" y="1203667"/>
                  </a:lnTo>
                  <a:lnTo>
                    <a:pt x="789305" y="1213827"/>
                  </a:lnTo>
                  <a:lnTo>
                    <a:pt x="789305" y="1274775"/>
                  </a:lnTo>
                  <a:lnTo>
                    <a:pt x="799465" y="1304607"/>
                  </a:lnTo>
                  <a:lnTo>
                    <a:pt x="799465" y="1537601"/>
                  </a:lnTo>
                  <a:lnTo>
                    <a:pt x="809625" y="1547761"/>
                  </a:lnTo>
                  <a:lnTo>
                    <a:pt x="809625" y="1314767"/>
                  </a:lnTo>
                  <a:lnTo>
                    <a:pt x="819785" y="1284935"/>
                  </a:lnTo>
                  <a:lnTo>
                    <a:pt x="819785" y="1233512"/>
                  </a:lnTo>
                  <a:lnTo>
                    <a:pt x="829944" y="1223987"/>
                  </a:lnTo>
                  <a:lnTo>
                    <a:pt x="829944" y="1193507"/>
                  </a:lnTo>
                  <a:lnTo>
                    <a:pt x="840105" y="1183360"/>
                  </a:lnTo>
                  <a:lnTo>
                    <a:pt x="850265" y="1173200"/>
                  </a:lnTo>
                  <a:lnTo>
                    <a:pt x="860425" y="1183360"/>
                  </a:lnTo>
                  <a:lnTo>
                    <a:pt x="870585" y="1193507"/>
                  </a:lnTo>
                  <a:lnTo>
                    <a:pt x="880744" y="1203667"/>
                  </a:lnTo>
                  <a:lnTo>
                    <a:pt x="880744" y="1223987"/>
                  </a:lnTo>
                  <a:lnTo>
                    <a:pt x="890905" y="1233512"/>
                  </a:lnTo>
                  <a:lnTo>
                    <a:pt x="890905" y="1284935"/>
                  </a:lnTo>
                  <a:lnTo>
                    <a:pt x="901065" y="1304607"/>
                  </a:lnTo>
                  <a:lnTo>
                    <a:pt x="901065" y="1406194"/>
                  </a:lnTo>
                  <a:lnTo>
                    <a:pt x="911225" y="1486814"/>
                  </a:lnTo>
                  <a:lnTo>
                    <a:pt x="911225" y="1603629"/>
                  </a:lnTo>
                  <a:lnTo>
                    <a:pt x="911225" y="1436027"/>
                  </a:lnTo>
                  <a:lnTo>
                    <a:pt x="920750" y="1385874"/>
                  </a:lnTo>
                  <a:lnTo>
                    <a:pt x="920750" y="1304607"/>
                  </a:lnTo>
                  <a:lnTo>
                    <a:pt x="930910" y="1284935"/>
                  </a:lnTo>
                  <a:lnTo>
                    <a:pt x="930910" y="1253820"/>
                  </a:lnTo>
                  <a:lnTo>
                    <a:pt x="941069" y="1243660"/>
                  </a:lnTo>
                  <a:lnTo>
                    <a:pt x="941069" y="1223987"/>
                  </a:lnTo>
                  <a:lnTo>
                    <a:pt x="951230" y="1213827"/>
                  </a:lnTo>
                  <a:lnTo>
                    <a:pt x="961390" y="1213827"/>
                  </a:lnTo>
                  <a:lnTo>
                    <a:pt x="971550" y="1223987"/>
                  </a:lnTo>
                  <a:lnTo>
                    <a:pt x="981710" y="1233512"/>
                  </a:lnTo>
                  <a:lnTo>
                    <a:pt x="981710" y="1253820"/>
                  </a:lnTo>
                  <a:lnTo>
                    <a:pt x="991869" y="1264615"/>
                  </a:lnTo>
                  <a:lnTo>
                    <a:pt x="991869" y="1304607"/>
                  </a:lnTo>
                  <a:lnTo>
                    <a:pt x="1002030" y="1314767"/>
                  </a:lnTo>
                  <a:lnTo>
                    <a:pt x="1002030" y="1396034"/>
                  </a:lnTo>
                  <a:lnTo>
                    <a:pt x="1012190" y="1446187"/>
                  </a:lnTo>
                  <a:lnTo>
                    <a:pt x="1012190" y="1603629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953507" y="6047689"/>
              <a:ext cx="211454" cy="360045"/>
            </a:xfrm>
            <a:custGeom>
              <a:avLst/>
              <a:gdLst/>
              <a:ahLst/>
              <a:cxnLst/>
              <a:rect l="l" t="t" r="r" b="b"/>
              <a:pathLst>
                <a:path w="211454" h="360045">
                  <a:moveTo>
                    <a:pt x="0" y="359968"/>
                  </a:moveTo>
                  <a:lnTo>
                    <a:pt x="8890" y="333933"/>
                  </a:lnTo>
                  <a:lnTo>
                    <a:pt x="8890" y="142214"/>
                  </a:lnTo>
                  <a:lnTo>
                    <a:pt x="19050" y="111734"/>
                  </a:lnTo>
                  <a:lnTo>
                    <a:pt x="19050" y="60947"/>
                  </a:lnTo>
                  <a:lnTo>
                    <a:pt x="29209" y="50787"/>
                  </a:lnTo>
                  <a:lnTo>
                    <a:pt x="29209" y="31114"/>
                  </a:lnTo>
                  <a:lnTo>
                    <a:pt x="49530" y="10159"/>
                  </a:lnTo>
                  <a:lnTo>
                    <a:pt x="49530" y="0"/>
                  </a:lnTo>
                  <a:lnTo>
                    <a:pt x="59690" y="10159"/>
                  </a:lnTo>
                  <a:lnTo>
                    <a:pt x="69215" y="20954"/>
                  </a:lnTo>
                  <a:lnTo>
                    <a:pt x="79375" y="31114"/>
                  </a:lnTo>
                  <a:lnTo>
                    <a:pt x="79375" y="60947"/>
                  </a:lnTo>
                  <a:lnTo>
                    <a:pt x="89535" y="71107"/>
                  </a:lnTo>
                  <a:lnTo>
                    <a:pt x="89535" y="111734"/>
                  </a:lnTo>
                  <a:lnTo>
                    <a:pt x="99695" y="142214"/>
                  </a:lnTo>
                  <a:lnTo>
                    <a:pt x="99695" y="253314"/>
                  </a:lnTo>
                  <a:lnTo>
                    <a:pt x="109855" y="344093"/>
                  </a:lnTo>
                  <a:lnTo>
                    <a:pt x="109855" y="359968"/>
                  </a:lnTo>
                  <a:lnTo>
                    <a:pt x="109855" y="243154"/>
                  </a:lnTo>
                  <a:lnTo>
                    <a:pt x="120014" y="192366"/>
                  </a:lnTo>
                  <a:lnTo>
                    <a:pt x="120014" y="121894"/>
                  </a:lnTo>
                  <a:lnTo>
                    <a:pt x="130175" y="101587"/>
                  </a:lnTo>
                  <a:lnTo>
                    <a:pt x="130175" y="71107"/>
                  </a:lnTo>
                  <a:lnTo>
                    <a:pt x="140335" y="60947"/>
                  </a:lnTo>
                  <a:lnTo>
                    <a:pt x="140335" y="41274"/>
                  </a:lnTo>
                  <a:lnTo>
                    <a:pt x="150495" y="31114"/>
                  </a:lnTo>
                  <a:lnTo>
                    <a:pt x="160655" y="31114"/>
                  </a:lnTo>
                  <a:lnTo>
                    <a:pt x="170815" y="41274"/>
                  </a:lnTo>
                  <a:lnTo>
                    <a:pt x="180975" y="50787"/>
                  </a:lnTo>
                  <a:lnTo>
                    <a:pt x="191135" y="60947"/>
                  </a:lnTo>
                  <a:lnTo>
                    <a:pt x="191135" y="91427"/>
                  </a:lnTo>
                  <a:lnTo>
                    <a:pt x="201295" y="101587"/>
                  </a:lnTo>
                  <a:lnTo>
                    <a:pt x="201295" y="152374"/>
                  </a:lnTo>
                  <a:lnTo>
                    <a:pt x="211454" y="182206"/>
                  </a:lnTo>
                  <a:lnTo>
                    <a:pt x="211454" y="35996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175123" y="6088964"/>
              <a:ext cx="100965" cy="318770"/>
            </a:xfrm>
            <a:custGeom>
              <a:avLst/>
              <a:gdLst/>
              <a:ahLst/>
              <a:cxnLst/>
              <a:rect l="l" t="t" r="r" b="b"/>
              <a:pathLst>
                <a:path w="100964" h="318770">
                  <a:moveTo>
                    <a:pt x="0" y="318693"/>
                  </a:moveTo>
                  <a:lnTo>
                    <a:pt x="0" y="191719"/>
                  </a:lnTo>
                  <a:lnTo>
                    <a:pt x="10160" y="151091"/>
                  </a:lnTo>
                  <a:lnTo>
                    <a:pt x="10160" y="90779"/>
                  </a:lnTo>
                  <a:lnTo>
                    <a:pt x="19685" y="70459"/>
                  </a:lnTo>
                  <a:lnTo>
                    <a:pt x="19685" y="39992"/>
                  </a:lnTo>
                  <a:lnTo>
                    <a:pt x="29845" y="29832"/>
                  </a:lnTo>
                  <a:lnTo>
                    <a:pt x="29845" y="19672"/>
                  </a:lnTo>
                  <a:lnTo>
                    <a:pt x="50165" y="0"/>
                  </a:lnTo>
                  <a:lnTo>
                    <a:pt x="40005" y="0"/>
                  </a:lnTo>
                  <a:lnTo>
                    <a:pt x="50165" y="0"/>
                  </a:lnTo>
                  <a:lnTo>
                    <a:pt x="60325" y="9512"/>
                  </a:lnTo>
                  <a:lnTo>
                    <a:pt x="70485" y="19672"/>
                  </a:lnTo>
                  <a:lnTo>
                    <a:pt x="70485" y="39992"/>
                  </a:lnTo>
                  <a:lnTo>
                    <a:pt x="80645" y="50152"/>
                  </a:lnTo>
                  <a:lnTo>
                    <a:pt x="80645" y="70459"/>
                  </a:lnTo>
                  <a:lnTo>
                    <a:pt x="90805" y="90779"/>
                  </a:lnTo>
                  <a:lnTo>
                    <a:pt x="90805" y="151091"/>
                  </a:lnTo>
                  <a:lnTo>
                    <a:pt x="100965" y="191719"/>
                  </a:lnTo>
                  <a:lnTo>
                    <a:pt x="100965" y="318693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762000" y="1919223"/>
            <a:ext cx="3207385" cy="640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Lowpass</a:t>
            </a:r>
            <a:r>
              <a:rPr sz="18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filter</a:t>
            </a:r>
            <a:r>
              <a:rPr sz="18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18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length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51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endParaRPr sz="1800">
              <a:latin typeface="Times New Roman"/>
              <a:cs typeface="Times New Roman"/>
            </a:endParaRPr>
          </a:p>
          <a:p>
            <a:pPr marL="20955">
              <a:lnSpc>
                <a:spcPct val="100000"/>
              </a:lnSpc>
              <a:spcBef>
                <a:spcPts val="1420"/>
              </a:spcBef>
            </a:pPr>
            <a:r>
              <a:rPr sz="1050" spc="75" dirty="0">
                <a:latin typeface="Times New Roman"/>
                <a:cs typeface="Times New Roman"/>
              </a:rPr>
              <a:t>Lowpass</a:t>
            </a:r>
            <a:r>
              <a:rPr sz="1050" spc="165" dirty="0">
                <a:latin typeface="Times New Roman"/>
                <a:cs typeface="Times New Roman"/>
              </a:rPr>
              <a:t> </a:t>
            </a:r>
            <a:r>
              <a:rPr sz="1050" spc="55" dirty="0">
                <a:latin typeface="Times New Roman"/>
                <a:cs typeface="Times New Roman"/>
              </a:rPr>
              <a:t>Filter</a:t>
            </a:r>
            <a:r>
              <a:rPr sz="1050" spc="135" dirty="0">
                <a:latin typeface="Times New Roman"/>
                <a:cs typeface="Times New Roman"/>
              </a:rPr>
              <a:t> </a:t>
            </a:r>
            <a:r>
              <a:rPr sz="1050" spc="75" dirty="0">
                <a:latin typeface="Times New Roman"/>
                <a:cs typeface="Times New Roman"/>
              </a:rPr>
              <a:t>Designed</a:t>
            </a:r>
            <a:r>
              <a:rPr sz="1050" spc="160" dirty="0">
                <a:latin typeface="Times New Roman"/>
                <a:cs typeface="Times New Roman"/>
              </a:rPr>
              <a:t> </a:t>
            </a:r>
            <a:r>
              <a:rPr sz="1050" spc="65" dirty="0">
                <a:latin typeface="Times New Roman"/>
                <a:cs typeface="Times New Roman"/>
              </a:rPr>
              <a:t>Using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spc="75" dirty="0">
                <a:latin typeface="Times New Roman"/>
                <a:cs typeface="Times New Roman"/>
              </a:rPr>
              <a:t>Hann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spc="60" dirty="0">
                <a:latin typeface="Times New Roman"/>
                <a:cs typeface="Times New Roman"/>
              </a:rPr>
              <a:t>window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124452" y="1763775"/>
            <a:ext cx="2677795" cy="74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6970">
              <a:lnSpc>
                <a:spcPct val="100000"/>
              </a:lnSpc>
              <a:spcBef>
                <a:spcPts val="100"/>
              </a:spcBef>
              <a:tabLst>
                <a:tab pos="1705610" algn="l"/>
                <a:tab pos="2326640" algn="l"/>
              </a:tabLst>
            </a:pPr>
            <a:r>
              <a:rPr sz="2500" dirty="0">
                <a:latin typeface="Symbol"/>
                <a:cs typeface="Symbol"/>
              </a:rPr>
              <a:t></a:t>
            </a:r>
            <a:r>
              <a:rPr sz="2500" spc="-60" dirty="0">
                <a:latin typeface="Times New Roman"/>
                <a:cs typeface="Times New Roman"/>
              </a:rPr>
              <a:t> </a:t>
            </a:r>
            <a:r>
              <a:rPr sz="2475" i="1" spc="-89" baseline="-20202" dirty="0">
                <a:latin typeface="Times New Roman"/>
                <a:cs typeface="Times New Roman"/>
              </a:rPr>
              <a:t>c</a:t>
            </a:r>
            <a:r>
              <a:rPr sz="2475" i="1" baseline="-20202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Symbol"/>
                <a:cs typeface="Symbol"/>
              </a:rPr>
              <a:t></a:t>
            </a:r>
            <a:r>
              <a:rPr sz="2400" spc="285" dirty="0">
                <a:latin typeface="Times New Roman"/>
                <a:cs typeface="Times New Roman"/>
              </a:rPr>
              <a:t> </a:t>
            </a:r>
            <a:r>
              <a:rPr sz="2500" spc="-50" dirty="0">
                <a:latin typeface="Symbol"/>
                <a:cs typeface="Symbol"/>
              </a:rPr>
              <a:t>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Times New Roman"/>
                <a:cs typeface="Times New Roman"/>
              </a:rPr>
              <a:t>/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340"/>
              </a:spcBef>
            </a:pPr>
            <a:r>
              <a:rPr sz="1100" dirty="0">
                <a:latin typeface="Times New Roman"/>
                <a:cs typeface="Times New Roman"/>
              </a:rPr>
              <a:t>Lowpass</a:t>
            </a:r>
            <a:r>
              <a:rPr sz="1100" spc="1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Filter</a:t>
            </a:r>
            <a:r>
              <a:rPr sz="1100" spc="1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Designed</a:t>
            </a:r>
            <a:r>
              <a:rPr sz="1100" spc="22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Using</a:t>
            </a:r>
            <a:r>
              <a:rPr sz="1100" spc="170" dirty="0">
                <a:latin typeface="Times New Roman"/>
                <a:cs typeface="Times New Roman"/>
              </a:rPr>
              <a:t>  </a:t>
            </a:r>
            <a:r>
              <a:rPr sz="1100" spc="-10" dirty="0">
                <a:latin typeface="Times New Roman"/>
                <a:cs typeface="Times New Roman"/>
              </a:rPr>
              <a:t>Hamming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6826504" y="2315463"/>
            <a:ext cx="46863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latin typeface="Times New Roman"/>
                <a:cs typeface="Times New Roman"/>
              </a:rPr>
              <a:t>window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44296" y="2575814"/>
            <a:ext cx="920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351020" y="2514346"/>
            <a:ext cx="95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16280" y="3161284"/>
            <a:ext cx="2235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Times New Roman"/>
                <a:cs typeface="Times New Roman"/>
              </a:rPr>
              <a:t>-</a:t>
            </a:r>
            <a:r>
              <a:rPr sz="1050" spc="30" dirty="0">
                <a:latin typeface="Times New Roman"/>
                <a:cs typeface="Times New Roman"/>
              </a:rPr>
              <a:t>50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4219955" y="3121660"/>
            <a:ext cx="230504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60" dirty="0">
                <a:latin typeface="Times New Roman"/>
                <a:cs typeface="Times New Roman"/>
              </a:rPr>
              <a:t>-</a:t>
            </a:r>
            <a:r>
              <a:rPr sz="1100" spc="-25" dirty="0">
                <a:latin typeface="Times New Roman"/>
                <a:cs typeface="Times New Roman"/>
              </a:rPr>
              <a:t>50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33983" y="3740657"/>
            <a:ext cx="3022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Times New Roman"/>
                <a:cs typeface="Times New Roman"/>
              </a:rPr>
              <a:t>-</a:t>
            </a:r>
            <a:r>
              <a:rPr sz="1050" spc="40" dirty="0">
                <a:latin typeface="Times New Roman"/>
                <a:cs typeface="Times New Roman"/>
              </a:rPr>
              <a:t>100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2448305" y="3721608"/>
            <a:ext cx="3181985" cy="553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3875" algn="ctr">
              <a:lnSpc>
                <a:spcPct val="100000"/>
              </a:lnSpc>
              <a:spcBef>
                <a:spcPts val="95"/>
              </a:spcBef>
            </a:pPr>
            <a:r>
              <a:rPr sz="1100" spc="65" dirty="0">
                <a:latin typeface="Times New Roman"/>
                <a:cs typeface="Times New Roman"/>
              </a:rPr>
              <a:t>-</a:t>
            </a:r>
            <a:r>
              <a:rPr sz="1100" spc="40" dirty="0">
                <a:latin typeface="Times New Roman"/>
                <a:cs typeface="Times New Roman"/>
              </a:rPr>
              <a:t>100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39115" algn="l"/>
                <a:tab pos="1125220" algn="l"/>
                <a:tab pos="1997075" algn="l"/>
                <a:tab pos="2463165" algn="l"/>
                <a:tab pos="2988310" algn="l"/>
              </a:tabLst>
            </a:pPr>
            <a:r>
              <a:rPr sz="1050" spc="-25" dirty="0">
                <a:latin typeface="Times New Roman"/>
                <a:cs typeface="Times New Roman"/>
              </a:rPr>
              <a:t>0.6</a:t>
            </a:r>
            <a:r>
              <a:rPr sz="1050" dirty="0">
                <a:latin typeface="Times New Roman"/>
                <a:cs typeface="Times New Roman"/>
              </a:rPr>
              <a:t>	</a:t>
            </a:r>
            <a:r>
              <a:rPr sz="1050" spc="-25" dirty="0">
                <a:latin typeface="Times New Roman"/>
                <a:cs typeface="Times New Roman"/>
              </a:rPr>
              <a:t>0.8</a:t>
            </a:r>
            <a:r>
              <a:rPr sz="1050" dirty="0">
                <a:latin typeface="Times New Roman"/>
                <a:cs typeface="Times New Roman"/>
              </a:rPr>
              <a:t>	</a:t>
            </a:r>
            <a:r>
              <a:rPr sz="1050" spc="-50" dirty="0">
                <a:latin typeface="Times New Roman"/>
                <a:cs typeface="Times New Roman"/>
              </a:rPr>
              <a:t>1</a:t>
            </a:r>
            <a:r>
              <a:rPr sz="1050" dirty="0">
                <a:latin typeface="Times New Roman"/>
                <a:cs typeface="Times New Roman"/>
              </a:rPr>
              <a:t>	</a:t>
            </a:r>
            <a:r>
              <a:rPr sz="1100" spc="-50" dirty="0">
                <a:latin typeface="Times New Roman"/>
                <a:cs typeface="Times New Roman"/>
              </a:rPr>
              <a:t>0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25" dirty="0">
                <a:latin typeface="Times New Roman"/>
                <a:cs typeface="Times New Roman"/>
              </a:rPr>
              <a:t>0.2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25" dirty="0">
                <a:latin typeface="Times New Roman"/>
                <a:cs typeface="Times New Roman"/>
              </a:rPr>
              <a:t>0.4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29639" y="4078985"/>
            <a:ext cx="920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396491" y="4078985"/>
            <a:ext cx="20510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25" dirty="0">
                <a:latin typeface="Times New Roman"/>
                <a:cs typeface="Times New Roman"/>
              </a:rPr>
              <a:t>0.2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923795" y="4078985"/>
            <a:ext cx="20510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25" dirty="0">
                <a:latin typeface="Times New Roman"/>
                <a:cs typeface="Times New Roman"/>
              </a:rPr>
              <a:t>0.4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2140204" y="4232655"/>
            <a:ext cx="24384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25" dirty="0">
                <a:latin typeface="Symbol"/>
                <a:cs typeface="Symbol"/>
              </a:rPr>
              <a:t></a:t>
            </a:r>
            <a:r>
              <a:rPr sz="1050" spc="-25" dirty="0">
                <a:latin typeface="Times New Roman"/>
                <a:cs typeface="Times New Roman"/>
              </a:rPr>
              <a:t>/</a:t>
            </a:r>
            <a:r>
              <a:rPr sz="1050" spc="-25" dirty="0">
                <a:latin typeface="Symbol"/>
                <a:cs typeface="Symbol"/>
              </a:rPr>
              <a:t>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951982" y="4069333"/>
            <a:ext cx="20637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Times New Roman"/>
                <a:cs typeface="Times New Roman"/>
              </a:rPr>
              <a:t>0.6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476238" y="4069333"/>
            <a:ext cx="20637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Times New Roman"/>
                <a:cs typeface="Times New Roman"/>
              </a:rPr>
              <a:t>0.8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064756" y="4069333"/>
            <a:ext cx="952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5646928" y="4228846"/>
            <a:ext cx="24765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Symbol"/>
                <a:cs typeface="Symbol"/>
              </a:rPr>
              <a:t></a:t>
            </a:r>
            <a:r>
              <a:rPr sz="1100" spc="-25" dirty="0">
                <a:latin typeface="Times New Roman"/>
                <a:cs typeface="Times New Roman"/>
              </a:rPr>
              <a:t>/</a:t>
            </a:r>
            <a:r>
              <a:rPr sz="1100" spc="-25" dirty="0">
                <a:latin typeface="Symbol"/>
                <a:cs typeface="Symbol"/>
              </a:rPr>
              <a:t>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2307335" y="4320488"/>
            <a:ext cx="3253104" cy="49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5425" marR="5080" indent="-213360">
              <a:lnSpc>
                <a:spcPct val="122000"/>
              </a:lnSpc>
              <a:spcBef>
                <a:spcPts val="100"/>
              </a:spcBef>
            </a:pPr>
            <a:r>
              <a:rPr sz="1250" spc="-10" dirty="0">
                <a:latin typeface="Times New Roman"/>
                <a:cs typeface="Times New Roman"/>
              </a:rPr>
              <a:t>Lowpass</a:t>
            </a:r>
            <a:r>
              <a:rPr sz="1250" spc="-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Filter</a:t>
            </a:r>
            <a:r>
              <a:rPr sz="1250" spc="-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Designed Using</a:t>
            </a:r>
            <a:r>
              <a:rPr sz="1250" spc="-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Blackman </a:t>
            </a:r>
            <a:r>
              <a:rPr sz="1250" spc="-10" dirty="0">
                <a:latin typeface="Times New Roman"/>
                <a:cs typeface="Times New Roman"/>
              </a:rPr>
              <a:t>window </a:t>
            </a:r>
            <a:r>
              <a:rPr sz="1250" spc="-50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2390394" y="5303011"/>
            <a:ext cx="22923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15" dirty="0">
                <a:latin typeface="Times New Roman"/>
                <a:cs typeface="Times New Roman"/>
              </a:rPr>
              <a:t>-</a:t>
            </a:r>
            <a:r>
              <a:rPr sz="1250" spc="-25" dirty="0">
                <a:latin typeface="Times New Roman"/>
                <a:cs typeface="Times New Roman"/>
              </a:rPr>
              <a:t>50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2308098" y="5992367"/>
            <a:ext cx="30543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15" dirty="0">
                <a:latin typeface="Times New Roman"/>
                <a:cs typeface="Times New Roman"/>
              </a:rPr>
              <a:t>-</a:t>
            </a:r>
            <a:r>
              <a:rPr sz="1250" spc="-25" dirty="0">
                <a:latin typeface="Times New Roman"/>
                <a:cs typeface="Times New Roman"/>
              </a:rPr>
              <a:t>100</a:t>
            </a:r>
            <a:endParaRPr sz="1250">
              <a:latin typeface="Times New Roman"/>
              <a:cs typeface="Times New Roman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4287773" y="1002791"/>
            <a:ext cx="2067560" cy="557530"/>
            <a:chOff x="4287773" y="1002791"/>
            <a:chExt cx="2067560" cy="557530"/>
          </a:xfrm>
        </p:grpSpPr>
        <p:pic>
          <p:nvPicPr>
            <p:cNvPr id="130" name="object 1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0633" y="1002791"/>
              <a:ext cx="2004060" cy="55702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7773" y="1440941"/>
              <a:ext cx="2067305" cy="112775"/>
            </a:xfrm>
            <a:prstGeom prst="rect">
              <a:avLst/>
            </a:prstGeom>
          </p:spPr>
        </p:pic>
      </p:grpSp>
      <p:sp>
        <p:nvSpPr>
          <p:cNvPr id="132" name="object 132"/>
          <p:cNvSpPr txBox="1">
            <a:spLocks noGrp="1"/>
          </p:cNvSpPr>
          <p:nvPr>
            <p:ph type="title"/>
          </p:nvPr>
        </p:nvSpPr>
        <p:spPr>
          <a:xfrm>
            <a:off x="4296155" y="799846"/>
            <a:ext cx="200278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Example</a:t>
            </a:r>
          </a:p>
        </p:txBody>
      </p:sp>
      <p:sp>
        <p:nvSpPr>
          <p:cNvPr id="133" name="object 133"/>
          <p:cNvSpPr txBox="1"/>
          <p:nvPr/>
        </p:nvSpPr>
        <p:spPr>
          <a:xfrm>
            <a:off x="3817365" y="6615683"/>
            <a:ext cx="2571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5" dirty="0">
                <a:latin typeface="Symbol"/>
                <a:cs typeface="Symbol"/>
              </a:rPr>
              <a:t></a:t>
            </a:r>
            <a:r>
              <a:rPr sz="1250" spc="-25" dirty="0">
                <a:latin typeface="Times New Roman"/>
                <a:cs typeface="Times New Roman"/>
              </a:rPr>
              <a:t>/</a:t>
            </a:r>
            <a:r>
              <a:rPr sz="1250" spc="-25" dirty="0">
                <a:latin typeface="Symbol"/>
                <a:cs typeface="Symbol"/>
              </a:rPr>
              <a:t></a:t>
            </a:r>
            <a:endParaRPr sz="12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2105" y="5088635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07429" y="1911604"/>
            <a:ext cx="77406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H</a:t>
            </a:r>
            <a:r>
              <a:rPr sz="2200" i="1" spc="39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3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k</a:t>
            </a:r>
            <a:r>
              <a:rPr sz="2200" i="1" spc="5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286" y="1842262"/>
            <a:ext cx="69583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95"/>
              </a:spcBef>
              <a:buChar char="•"/>
              <a:tabLst>
                <a:tab pos="356870" algn="l"/>
                <a:tab pos="6367145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32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this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approach</a:t>
            </a:r>
            <a:r>
              <a:rPr sz="32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are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given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8963" y="2325369"/>
            <a:ext cx="19323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need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find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0560" y="2363469"/>
            <a:ext cx="7689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H</a:t>
            </a:r>
            <a:r>
              <a:rPr sz="2200" i="1" spc="4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(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z</a:t>
            </a:r>
            <a:r>
              <a:rPr sz="2200" i="1" spc="-12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1237" y="2894583"/>
            <a:ext cx="679323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680" marR="5080" indent="-348615">
              <a:lnSpc>
                <a:spcPct val="100000"/>
              </a:lnSpc>
              <a:spcBef>
                <a:spcPts val="95"/>
              </a:spcBef>
              <a:buChar char="•"/>
              <a:tabLst>
                <a:tab pos="360680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This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interpolation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problem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solution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given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DFT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part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course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1061" y="4299711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97452" y="4328414"/>
            <a:ext cx="436245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229" dirty="0">
                <a:latin typeface="Times New Roman"/>
                <a:cs typeface="Times New Roman"/>
              </a:rPr>
              <a:t> </a:t>
            </a:r>
            <a:r>
              <a:rPr sz="1500" spc="-35" dirty="0">
                <a:latin typeface="Symbol"/>
                <a:cs typeface="Symbol"/>
              </a:rPr>
              <a:t></a:t>
            </a:r>
            <a:r>
              <a:rPr sz="1500" spc="-35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  <a:spcBef>
                <a:spcPts val="110"/>
              </a:spcBef>
            </a:pPr>
            <a:r>
              <a:rPr sz="2250" spc="-50" dirty="0">
                <a:latin typeface="Symbol"/>
                <a:cs typeface="Symbol"/>
              </a:rPr>
              <a:t>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500" i="1" dirty="0">
                <a:latin typeface="Times New Roman"/>
                <a:cs typeface="Times New Roman"/>
              </a:rPr>
              <a:t>k</a:t>
            </a:r>
            <a:r>
              <a:rPr sz="1500" i="1" spc="7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-5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3570" y="4231132"/>
            <a:ext cx="1062990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61975" algn="l"/>
              </a:tabLst>
            </a:pPr>
            <a:r>
              <a:rPr sz="2250" dirty="0">
                <a:latin typeface="Times New Roman"/>
                <a:cs typeface="Times New Roman"/>
              </a:rPr>
              <a:t>1</a:t>
            </a:r>
            <a:r>
              <a:rPr sz="2250" spc="8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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40" dirty="0">
                <a:latin typeface="Times New Roman"/>
                <a:cs typeface="Times New Roman"/>
              </a:rPr>
              <a:t> </a:t>
            </a:r>
            <a:r>
              <a:rPr sz="2175" baseline="26819" dirty="0">
                <a:latin typeface="Symbol"/>
                <a:cs typeface="Symbol"/>
              </a:rPr>
              <a:t></a:t>
            </a:r>
            <a:r>
              <a:rPr sz="2175" spc="150" baseline="26819" dirty="0">
                <a:latin typeface="Times New Roman"/>
                <a:cs typeface="Times New Roman"/>
              </a:rPr>
              <a:t> </a:t>
            </a:r>
            <a:r>
              <a:rPr sz="2175" i="1" spc="-75" baseline="24904" dirty="0">
                <a:latin typeface="Times New Roman"/>
                <a:cs typeface="Times New Roman"/>
              </a:rPr>
              <a:t>N</a:t>
            </a:r>
            <a:endParaRPr sz="2175" baseline="24904">
              <a:latin typeface="Times New Roman"/>
              <a:cs typeface="Times New Roman"/>
            </a:endParaRPr>
          </a:p>
          <a:p>
            <a:pPr marL="127635" algn="ctr">
              <a:lnSpc>
                <a:spcPct val="100000"/>
              </a:lnSpc>
              <a:spcBef>
                <a:spcPts val="1225"/>
              </a:spcBef>
            </a:pP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2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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42210" y="4517644"/>
            <a:ext cx="103886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35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12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13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30" dirty="0">
                <a:latin typeface="Times New Roman"/>
                <a:cs typeface="Times New Roman"/>
              </a:rPr>
              <a:t> </a:t>
            </a:r>
            <a:r>
              <a:rPr sz="2250" spc="-6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1438" y="4842509"/>
            <a:ext cx="2165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50" dirty="0">
                <a:latin typeface="Times New Roman"/>
                <a:cs typeface="Times New Roman"/>
              </a:rPr>
              <a:t>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9891" y="4551171"/>
            <a:ext cx="8496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290" dirty="0">
                <a:latin typeface="Times New Roman"/>
                <a:cs typeface="Times New Roman"/>
              </a:rPr>
              <a:t> </a:t>
            </a:r>
            <a:r>
              <a:rPr sz="3375" spc="-15" baseline="1234" dirty="0">
                <a:latin typeface="Times New Roman"/>
                <a:cs typeface="Times New Roman"/>
              </a:rPr>
              <a:t>(</a:t>
            </a:r>
            <a:r>
              <a:rPr sz="3375" spc="-367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k</a:t>
            </a:r>
            <a:r>
              <a:rPr sz="3375" i="1" spc="142" baseline="1234" dirty="0">
                <a:latin typeface="Times New Roman"/>
                <a:cs typeface="Times New Roman"/>
              </a:rPr>
              <a:t> </a:t>
            </a:r>
            <a:r>
              <a:rPr sz="3375" spc="-37" baseline="1234" dirty="0">
                <a:latin typeface="Times New Roman"/>
                <a:cs typeface="Times New Roman"/>
              </a:rPr>
              <a:t>).</a:t>
            </a:r>
            <a:endParaRPr sz="3375" baseline="1234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1017" y="5148833"/>
            <a:ext cx="6464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6095" algn="l"/>
              </a:tabLst>
            </a:pPr>
            <a:r>
              <a:rPr sz="2250" dirty="0">
                <a:latin typeface="Times New Roman"/>
                <a:cs typeface="Times New Roman"/>
              </a:rPr>
              <a:t>1</a:t>
            </a:r>
            <a:r>
              <a:rPr sz="2250" spc="-85" dirty="0">
                <a:latin typeface="Times New Roman"/>
                <a:cs typeface="Times New Roman"/>
              </a:rPr>
              <a:t> </a:t>
            </a:r>
            <a:r>
              <a:rPr sz="2250" spc="-60" dirty="0">
                <a:latin typeface="Symbol"/>
                <a:cs typeface="Symbol"/>
              </a:rPr>
              <a:t>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375" i="1" spc="-89" baseline="1234" dirty="0">
                <a:latin typeface="Times New Roman"/>
                <a:cs typeface="Times New Roman"/>
              </a:rPr>
              <a:t>e</a:t>
            </a:r>
            <a:endParaRPr sz="3375" baseline="1234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950" y="4934457"/>
            <a:ext cx="5302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2434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j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k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09791" y="5040629"/>
            <a:ext cx="9734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55295" algn="l"/>
              </a:tabLst>
            </a:pPr>
            <a:r>
              <a:rPr sz="1450" i="1" spc="-50" dirty="0">
                <a:latin typeface="Times New Roman"/>
                <a:cs typeface="Times New Roman"/>
              </a:rPr>
              <a:t>N</a:t>
            </a:r>
            <a:r>
              <a:rPr sz="1450" i="1" dirty="0">
                <a:latin typeface="Times New Roman"/>
                <a:cs typeface="Times New Roman"/>
              </a:rPr>
              <a:t>	</a:t>
            </a:r>
            <a:r>
              <a:rPr sz="3375" baseline="-16049" dirty="0">
                <a:latin typeface="Times New Roman"/>
                <a:cs typeface="Times New Roman"/>
              </a:rPr>
              <a:t>.</a:t>
            </a:r>
            <a:r>
              <a:rPr sz="3375" spc="-427" baseline="-16049" dirty="0">
                <a:latin typeface="Times New Roman"/>
                <a:cs typeface="Times New Roman"/>
              </a:rPr>
              <a:t> </a:t>
            </a:r>
            <a:r>
              <a:rPr sz="3375" i="1" baseline="-16049" dirty="0">
                <a:latin typeface="Times New Roman"/>
                <a:cs typeface="Times New Roman"/>
              </a:rPr>
              <a:t>z</a:t>
            </a:r>
            <a:r>
              <a:rPr sz="3375" i="1" spc="-7" baseline="-16049" dirty="0">
                <a:latin typeface="Times New Roman"/>
                <a:cs typeface="Times New Roman"/>
              </a:rPr>
              <a:t> </a:t>
            </a:r>
            <a:r>
              <a:rPr sz="1450" spc="-25" dirty="0">
                <a:latin typeface="Symbol"/>
                <a:cs typeface="Symbol"/>
              </a:rPr>
              <a:t></a:t>
            </a:r>
            <a:r>
              <a:rPr sz="1450" spc="-25" dirty="0"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4286" y="5636259"/>
            <a:ext cx="7003415" cy="9963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6870" marR="5080" indent="-344805">
              <a:lnSpc>
                <a:spcPts val="3800"/>
              </a:lnSpc>
              <a:spcBef>
                <a:spcPts val="240"/>
              </a:spcBef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It</a:t>
            </a:r>
            <a:r>
              <a:rPr sz="3200" spc="-12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has</a:t>
            </a:r>
            <a:r>
              <a:rPr sz="32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similar</a:t>
            </a:r>
            <a:r>
              <a:rPr sz="32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problems</a:t>
            </a:r>
            <a:r>
              <a:rPr sz="3200" spc="-9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to</a:t>
            </a:r>
            <a:r>
              <a:rPr sz="3200" spc="-1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3200" spc="-8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800080"/>
                </a:solidFill>
                <a:latin typeface="Times New Roman"/>
                <a:cs typeface="Times New Roman"/>
              </a:rPr>
              <a:t>windowing approach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20823" y="938783"/>
            <a:ext cx="6602095" cy="557530"/>
            <a:chOff x="2020823" y="938783"/>
            <a:chExt cx="6602095" cy="55753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3683" y="938783"/>
              <a:ext cx="6548628" cy="5570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823" y="1379219"/>
              <a:ext cx="6601968" cy="112775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024379" y="736092"/>
            <a:ext cx="64833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Frequency</a:t>
            </a:r>
            <a:r>
              <a:rPr spc="-260" dirty="0"/>
              <a:t> </a:t>
            </a:r>
            <a:r>
              <a:rPr spc="-20" dirty="0"/>
              <a:t>Sampling</a:t>
            </a:r>
            <a:r>
              <a:rPr spc="-200" dirty="0"/>
              <a:t> </a:t>
            </a:r>
            <a:r>
              <a:rPr spc="-10" dirty="0"/>
              <a:t>Method</a:t>
            </a:r>
          </a:p>
        </p:txBody>
      </p:sp>
      <p:sp>
        <p:nvSpPr>
          <p:cNvPr id="22" name="object 22"/>
          <p:cNvSpPr/>
          <p:nvPr/>
        </p:nvSpPr>
        <p:spPr>
          <a:xfrm>
            <a:off x="3617976" y="4764023"/>
            <a:ext cx="317500" cy="0"/>
          </a:xfrm>
          <a:custGeom>
            <a:avLst/>
            <a:gdLst/>
            <a:ahLst/>
            <a:cxnLst/>
            <a:rect l="l" t="t" r="r" b="b"/>
            <a:pathLst>
              <a:path w="317500">
                <a:moveTo>
                  <a:pt x="0" y="0"/>
                </a:moveTo>
                <a:lnTo>
                  <a:pt x="31699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96484" y="4764023"/>
            <a:ext cx="1811655" cy="0"/>
          </a:xfrm>
          <a:custGeom>
            <a:avLst/>
            <a:gdLst/>
            <a:ahLst/>
            <a:cxnLst/>
            <a:rect l="l" t="t" r="r" b="b"/>
            <a:pathLst>
              <a:path w="1811654">
                <a:moveTo>
                  <a:pt x="0" y="0"/>
                </a:moveTo>
                <a:lnTo>
                  <a:pt x="181127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3379" y="3126993"/>
            <a:ext cx="2373630" cy="531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20"/>
              </a:lnSpc>
              <a:spcBef>
                <a:spcPts val="100"/>
              </a:spcBef>
              <a:tabLst>
                <a:tab pos="1099820" algn="l"/>
                <a:tab pos="1731645" algn="l"/>
              </a:tabLst>
            </a:pPr>
            <a:r>
              <a:rPr sz="2250" dirty="0">
                <a:latin typeface="Times New Roman"/>
                <a:cs typeface="Times New Roman"/>
              </a:rPr>
              <a:t>14</a:t>
            </a:r>
            <a:r>
              <a:rPr sz="2250" spc="-120" dirty="0">
                <a:latin typeface="Times New Roman"/>
                <a:cs typeface="Times New Roman"/>
              </a:rPr>
              <a:t> </a:t>
            </a:r>
            <a:r>
              <a:rPr sz="2250" spc="-70" dirty="0">
                <a:latin typeface="Times New Roman"/>
                <a:cs typeface="Times New Roman"/>
              </a:rPr>
              <a:t>.6</a:t>
            </a:r>
            <a:r>
              <a:rPr sz="2250" spc="-25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(</a:t>
            </a:r>
            <a:r>
              <a:rPr sz="2350" spc="-25" dirty="0">
                <a:latin typeface="Symbol"/>
                <a:cs typeface="Symbol"/>
              </a:rPr>
              <a:t>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-2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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-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/</a:t>
            </a:r>
            <a:r>
              <a:rPr sz="2250" spc="6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2</a:t>
            </a:r>
            <a:r>
              <a:rPr sz="2350" spc="-25" dirty="0">
                <a:latin typeface="Symbol"/>
                <a:cs typeface="Symbol"/>
              </a:rPr>
              <a:t></a:t>
            </a:r>
            <a:endParaRPr sz="2350">
              <a:latin typeface="Symbol"/>
              <a:cs typeface="Symbol"/>
            </a:endParaRPr>
          </a:p>
          <a:p>
            <a:pPr marL="923925">
              <a:lnSpc>
                <a:spcPts val="1360"/>
              </a:lnSpc>
              <a:tabLst>
                <a:tab pos="1585595" algn="l"/>
              </a:tabLst>
            </a:pPr>
            <a:r>
              <a:rPr sz="1300" i="1" spc="-50" dirty="0">
                <a:latin typeface="Times New Roman"/>
                <a:cs typeface="Times New Roman"/>
              </a:rPr>
              <a:t>s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i="1" spc="-50" dirty="0"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5048" y="1970532"/>
            <a:ext cx="29362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Kaiser’s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Formula</a:t>
            </a:r>
            <a:r>
              <a:rPr sz="3200" spc="-10" dirty="0">
                <a:latin typeface="Times New Roman"/>
                <a:cs typeface="Times New Roman"/>
              </a:rPr>
              <a:t>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6534" y="2846578"/>
            <a:ext cx="44704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15" dirty="0">
                <a:latin typeface="Times New Roman"/>
                <a:cs typeface="Times New Roman"/>
              </a:rPr>
              <a:t> </a:t>
            </a:r>
            <a:r>
              <a:rPr sz="2250" spc="-60" dirty="0">
                <a:latin typeface="Symbol"/>
                <a:cs typeface="Symbol"/>
              </a:rPr>
              <a:t>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2459" y="2846578"/>
            <a:ext cx="3683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20" dirty="0">
                <a:latin typeface="Symbol"/>
                <a:cs typeface="Symbol"/>
              </a:rPr>
              <a:t></a:t>
            </a:r>
            <a:r>
              <a:rPr sz="2250" spc="-22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286" y="3736085"/>
            <a:ext cx="7089775" cy="1478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6870" marR="5080" indent="-344805">
              <a:lnSpc>
                <a:spcPct val="99000"/>
              </a:lnSpc>
              <a:spcBef>
                <a:spcPts val="135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ie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N</a:t>
            </a:r>
            <a:r>
              <a:rPr sz="3200" i="1" spc="-12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inversely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proportional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transition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band</a:t>
            </a:r>
            <a:r>
              <a:rPr sz="32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width</a:t>
            </a:r>
            <a:r>
              <a:rPr sz="3200" spc="-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not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transition</a:t>
            </a:r>
            <a:r>
              <a:rPr sz="32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band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location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663701"/>
            <a:ext cx="7946135" cy="56159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3504" y="464819"/>
            <a:ext cx="78644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FIR</a:t>
            </a:r>
            <a:r>
              <a:rPr u="none" spc="-225" dirty="0"/>
              <a:t> </a:t>
            </a:r>
            <a:r>
              <a:rPr u="none" dirty="0"/>
              <a:t>Digital</a:t>
            </a:r>
            <a:r>
              <a:rPr u="none" spc="-175" dirty="0"/>
              <a:t> </a:t>
            </a:r>
            <a:r>
              <a:rPr u="none" dirty="0"/>
              <a:t>Filter</a:t>
            </a:r>
            <a:r>
              <a:rPr u="none" spc="-180" dirty="0"/>
              <a:t> </a:t>
            </a:r>
            <a:r>
              <a:rPr u="none" dirty="0"/>
              <a:t>Order</a:t>
            </a:r>
            <a:r>
              <a:rPr u="none" spc="-215" dirty="0"/>
              <a:t> </a:t>
            </a:r>
            <a:r>
              <a:rPr u="none" spc="-10" dirty="0"/>
              <a:t>Estimation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3884295" y="2502407"/>
            <a:ext cx="3036570" cy="612140"/>
            <a:chOff x="3884295" y="2502407"/>
            <a:chExt cx="3036570" cy="612140"/>
          </a:xfrm>
        </p:grpSpPr>
        <p:sp>
          <p:nvSpPr>
            <p:cNvPr id="10" name="object 10"/>
            <p:cNvSpPr/>
            <p:nvPr/>
          </p:nvSpPr>
          <p:spPr>
            <a:xfrm>
              <a:off x="5331714" y="2846831"/>
              <a:ext cx="43180" cy="28575"/>
            </a:xfrm>
            <a:custGeom>
              <a:avLst/>
              <a:gdLst/>
              <a:ahLst/>
              <a:cxnLst/>
              <a:rect l="l" t="t" r="r" b="b"/>
              <a:pathLst>
                <a:path w="43179" h="28575">
                  <a:moveTo>
                    <a:pt x="0" y="28194"/>
                  </a:moveTo>
                  <a:lnTo>
                    <a:pt x="42672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74386" y="2855213"/>
              <a:ext cx="64135" cy="186690"/>
            </a:xfrm>
            <a:custGeom>
              <a:avLst/>
              <a:gdLst/>
              <a:ahLst/>
              <a:cxnLst/>
              <a:rect l="l" t="t" r="r" b="b"/>
              <a:pathLst>
                <a:path w="64135" h="186689">
                  <a:moveTo>
                    <a:pt x="0" y="0"/>
                  </a:moveTo>
                  <a:lnTo>
                    <a:pt x="64008" y="18669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45760" y="2509646"/>
              <a:ext cx="739775" cy="532765"/>
            </a:xfrm>
            <a:custGeom>
              <a:avLst/>
              <a:gdLst/>
              <a:ahLst/>
              <a:cxnLst/>
              <a:rect l="l" t="t" r="r" b="b"/>
              <a:pathLst>
                <a:path w="739775" h="532764">
                  <a:moveTo>
                    <a:pt x="0" y="532638"/>
                  </a:moveTo>
                  <a:lnTo>
                    <a:pt x="83185" y="0"/>
                  </a:lnTo>
                  <a:lnTo>
                    <a:pt x="739775" y="0"/>
                  </a:lnTo>
                </a:path>
              </a:pathLst>
            </a:custGeom>
            <a:ln w="144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84295" y="3107054"/>
              <a:ext cx="3036570" cy="0"/>
            </a:xfrm>
            <a:custGeom>
              <a:avLst/>
              <a:gdLst/>
              <a:ahLst/>
              <a:cxnLst/>
              <a:rect l="l" t="t" r="r" b="b"/>
              <a:pathLst>
                <a:path w="3036570">
                  <a:moveTo>
                    <a:pt x="0" y="0"/>
                  </a:moveTo>
                  <a:lnTo>
                    <a:pt x="3036570" y="0"/>
                  </a:lnTo>
                </a:path>
              </a:pathLst>
            </a:custGeom>
            <a:ln w="144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893565" y="2565908"/>
            <a:ext cx="9734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Symbol"/>
                <a:cs typeface="Symbol"/>
              </a:rPr>
              <a:t></a:t>
            </a:r>
            <a:r>
              <a:rPr sz="2250" spc="10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20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log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8682" y="2789681"/>
            <a:ext cx="18542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Times New Roman"/>
                <a:cs typeface="Times New Roman"/>
              </a:rPr>
              <a:t>10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38367" y="2789681"/>
            <a:ext cx="38798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0515" algn="l"/>
              </a:tabLst>
            </a:pPr>
            <a:r>
              <a:rPr sz="1300" i="1" spc="-50" dirty="0">
                <a:latin typeface="Times New Roman"/>
                <a:cs typeface="Times New Roman"/>
              </a:rPr>
              <a:t>p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i="1" spc="-50" dirty="0">
                <a:latin typeface="Times New Roman"/>
                <a:cs typeface="Times New Roman"/>
              </a:rPr>
              <a:t>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86426" y="2555239"/>
            <a:ext cx="16719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995" algn="l"/>
                <a:tab pos="664845" algn="l"/>
                <a:tab pos="1015365" algn="l"/>
              </a:tabLst>
            </a:pPr>
            <a:r>
              <a:rPr sz="2250" spc="-50" dirty="0">
                <a:latin typeface="Times New Roman"/>
                <a:cs typeface="Times New Roman"/>
              </a:rPr>
              <a:t>(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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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Symbol"/>
                <a:cs typeface="Symbol"/>
              </a:rPr>
              <a:t></a:t>
            </a:r>
            <a:r>
              <a:rPr sz="2250" spc="-21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13</a:t>
            </a:r>
            <a:endParaRPr sz="2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1847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100"/>
              </a:spcBef>
            </a:pPr>
            <a:r>
              <a:rPr sz="4000" b="1" u="none" dirty="0">
                <a:latin typeface="Times New Roman"/>
                <a:cs typeface="Times New Roman"/>
              </a:rPr>
              <a:t>Single</a:t>
            </a:r>
            <a:r>
              <a:rPr sz="4000" b="1" u="none" spc="-175" dirty="0">
                <a:latin typeface="Times New Roman"/>
                <a:cs typeface="Times New Roman"/>
              </a:rPr>
              <a:t> </a:t>
            </a:r>
            <a:r>
              <a:rPr sz="4000" b="1" u="none" dirty="0">
                <a:latin typeface="Times New Roman"/>
                <a:cs typeface="Times New Roman"/>
              </a:rPr>
              <a:t>vs</a:t>
            </a:r>
            <a:r>
              <a:rPr sz="4000" b="1" u="none" spc="-110" dirty="0">
                <a:latin typeface="Times New Roman"/>
                <a:cs typeface="Times New Roman"/>
              </a:rPr>
              <a:t> </a:t>
            </a:r>
            <a:r>
              <a:rPr sz="4000" b="1" u="none" dirty="0">
                <a:latin typeface="Times New Roman"/>
                <a:cs typeface="Times New Roman"/>
              </a:rPr>
              <a:t>Multirate</a:t>
            </a:r>
            <a:r>
              <a:rPr sz="4000" b="1" u="none" spc="-150" dirty="0">
                <a:latin typeface="Times New Roman"/>
                <a:cs typeface="Times New Roman"/>
              </a:rPr>
              <a:t> </a:t>
            </a:r>
            <a:r>
              <a:rPr sz="4000" b="1" u="none" spc="-10" dirty="0">
                <a:latin typeface="Times New Roman"/>
                <a:cs typeface="Times New Roman"/>
              </a:rPr>
              <a:t>Processing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7536942" cy="5169408"/>
          </a:xfrm>
          <a:prstGeom prst="rect">
            <a:avLst/>
          </a:prstGeom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3326" y="142747"/>
            <a:ext cx="7682230" cy="112077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150110" marR="5080" indent="-2138045">
              <a:lnSpc>
                <a:spcPts val="4300"/>
              </a:lnSpc>
              <a:spcBef>
                <a:spcPts val="220"/>
              </a:spcBef>
            </a:pPr>
            <a:r>
              <a:rPr sz="3600" b="1" u="none" dirty="0">
                <a:latin typeface="Times New Roman"/>
                <a:cs typeface="Times New Roman"/>
              </a:rPr>
              <a:t>Basic</a:t>
            </a:r>
            <a:r>
              <a:rPr sz="3600" b="1" u="none" spc="-135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Multirate</a:t>
            </a:r>
            <a:r>
              <a:rPr sz="3600" b="1" u="none" spc="-145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operations:</a:t>
            </a:r>
            <a:r>
              <a:rPr sz="3600" b="1" u="none" spc="-90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Decimation </a:t>
            </a:r>
            <a:r>
              <a:rPr sz="3600" b="1" u="none" dirty="0">
                <a:latin typeface="Times New Roman"/>
                <a:cs typeface="Times New Roman"/>
              </a:rPr>
              <a:t>and</a:t>
            </a:r>
            <a:r>
              <a:rPr sz="3600" b="1" u="none" spc="-100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Interpolation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370838"/>
            <a:ext cx="7085076" cy="4805934"/>
          </a:xfrm>
          <a:prstGeom prst="rect">
            <a:avLst/>
          </a:prstGeom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4128" rIns="0" bIns="0" rtlCol="0">
            <a:spAutoFit/>
          </a:bodyPr>
          <a:lstStyle/>
          <a:p>
            <a:pPr marL="1549400">
              <a:lnSpc>
                <a:spcPct val="100000"/>
              </a:lnSpc>
              <a:spcBef>
                <a:spcPts val="95"/>
              </a:spcBef>
            </a:pPr>
            <a:r>
              <a:rPr b="1" u="none" spc="-40" dirty="0">
                <a:latin typeface="Times New Roman"/>
                <a:cs typeface="Times New Roman"/>
              </a:rPr>
              <a:t>M-</a:t>
            </a:r>
            <a:r>
              <a:rPr b="1" u="none" dirty="0">
                <a:latin typeface="Times New Roman"/>
                <a:cs typeface="Times New Roman"/>
              </a:rPr>
              <a:t>fold</a:t>
            </a:r>
            <a:r>
              <a:rPr b="1" u="none" spc="-210" dirty="0">
                <a:latin typeface="Times New Roman"/>
                <a:cs typeface="Times New Roman"/>
              </a:rPr>
              <a:t> </a:t>
            </a:r>
            <a:r>
              <a:rPr b="1" u="none" spc="-10" dirty="0">
                <a:latin typeface="Times New Roman"/>
                <a:cs typeface="Times New Roman"/>
              </a:rPr>
              <a:t>Decimator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261110"/>
            <a:ext cx="8589264" cy="4616958"/>
          </a:xfrm>
          <a:prstGeom prst="rect">
            <a:avLst/>
          </a:prstGeom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1930" y="92202"/>
            <a:ext cx="6140450" cy="759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128520" marR="5080" indent="-2116455">
              <a:lnSpc>
                <a:spcPct val="100600"/>
              </a:lnSpc>
              <a:spcBef>
                <a:spcPts val="80"/>
              </a:spcBef>
            </a:pPr>
            <a:r>
              <a:rPr sz="2400" b="1" u="none" spc="-20" dirty="0">
                <a:latin typeface="Times New Roman"/>
                <a:cs typeface="Times New Roman"/>
              </a:rPr>
              <a:t>Sampling</a:t>
            </a:r>
            <a:r>
              <a:rPr sz="2400" b="1" u="none" spc="-125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Rate</a:t>
            </a:r>
            <a:r>
              <a:rPr sz="2400" b="1" u="none" spc="-105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Reduction</a:t>
            </a:r>
            <a:r>
              <a:rPr sz="2400" b="1" u="none" spc="-8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by</a:t>
            </a:r>
            <a:r>
              <a:rPr sz="2400" b="1" u="none" spc="-12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an</a:t>
            </a:r>
            <a:r>
              <a:rPr sz="2400" b="1" u="none" spc="-10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Integer</a:t>
            </a:r>
            <a:r>
              <a:rPr sz="2400" b="1" u="none" spc="-130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Factor: Downsampling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853693"/>
            <a:ext cx="6983730" cy="137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ts val="2525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We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reduce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the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sampling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rate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sequence</a:t>
            </a:r>
            <a:r>
              <a:rPr sz="2200" spc="-1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by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“sampling”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it</a:t>
            </a:r>
            <a:endParaRPr sz="2200">
              <a:latin typeface="Times New Roman"/>
              <a:cs typeface="Times New Roman"/>
            </a:endParaRPr>
          </a:p>
          <a:p>
            <a:pPr marL="2619375">
              <a:lnSpc>
                <a:spcPts val="2395"/>
              </a:lnSpc>
              <a:tabLst>
                <a:tab pos="4391025" algn="l"/>
                <a:tab pos="4646295" algn="l"/>
                <a:tab pos="5299710" algn="l"/>
              </a:tabLst>
            </a:pPr>
            <a:r>
              <a:rPr sz="1500" dirty="0">
                <a:latin typeface="Verdana"/>
                <a:cs typeface="Verdana"/>
              </a:rPr>
              <a:t>x</a:t>
            </a:r>
            <a:r>
              <a:rPr sz="1500" spc="70" dirty="0">
                <a:latin typeface="Verdana"/>
                <a:cs typeface="Verdana"/>
              </a:rPr>
              <a:t> </a:t>
            </a:r>
            <a:r>
              <a:rPr sz="2200" spc="-75" dirty="0">
                <a:latin typeface="Symbol"/>
                <a:cs typeface="Symbol"/>
              </a:rPr>
              <a:t></a:t>
            </a:r>
            <a:r>
              <a:rPr sz="1500" spc="-75" dirty="0">
                <a:latin typeface="Verdana"/>
                <a:cs typeface="Verdana"/>
              </a:rPr>
              <a:t>n</a:t>
            </a:r>
            <a:r>
              <a:rPr sz="1500" spc="-370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8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x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nM</a:t>
            </a:r>
            <a:r>
              <a:rPr sz="1500" spc="110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Verdana"/>
                <a:cs typeface="Verdana"/>
              </a:rPr>
              <a:t>x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2100" spc="-20" dirty="0">
                <a:latin typeface="Symbol"/>
                <a:cs typeface="Symbol"/>
              </a:rPr>
              <a:t></a:t>
            </a:r>
            <a:r>
              <a:rPr sz="1500" spc="-20" dirty="0">
                <a:latin typeface="Verdana"/>
                <a:cs typeface="Verdana"/>
              </a:rPr>
              <a:t>nMT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2100" spc="-50" dirty="0">
                <a:latin typeface="Symbol"/>
                <a:cs typeface="Symbol"/>
              </a:rPr>
              <a:t></a:t>
            </a:r>
            <a:endParaRPr sz="2100">
              <a:latin typeface="Symbol"/>
              <a:cs typeface="Symbol"/>
            </a:endParaRPr>
          </a:p>
          <a:p>
            <a:pPr marL="367030" algn="ctr">
              <a:lnSpc>
                <a:spcPts val="894"/>
              </a:lnSpc>
              <a:tabLst>
                <a:tab pos="2200275" algn="l"/>
              </a:tabLst>
            </a:pPr>
            <a:r>
              <a:rPr sz="850" spc="-50" dirty="0">
                <a:latin typeface="Verdana"/>
                <a:cs typeface="Verdana"/>
              </a:rPr>
              <a:t>d</a:t>
            </a:r>
            <a:r>
              <a:rPr sz="850" dirty="0">
                <a:latin typeface="Verdana"/>
                <a:cs typeface="Verdana"/>
              </a:rPr>
              <a:t>	</a:t>
            </a: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85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buFont typeface="Arial MT"/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This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accomplished</a:t>
            </a:r>
            <a:r>
              <a:rPr sz="2200" spc="-10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with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sampling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rate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compressor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091" y="4162297"/>
            <a:ext cx="6791959" cy="137541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410845" marR="68580" indent="-347980">
              <a:lnSpc>
                <a:spcPct val="79500"/>
              </a:lnSpc>
              <a:spcBef>
                <a:spcPts val="640"/>
              </a:spcBef>
              <a:buFont typeface="Arial MT"/>
              <a:buChar char="•"/>
              <a:tabLst>
                <a:tab pos="410845" algn="l"/>
              </a:tabLst>
            </a:pPr>
            <a:r>
              <a:rPr sz="2200" dirty="0">
                <a:latin typeface="Times New Roman"/>
                <a:cs typeface="Times New Roman"/>
              </a:rPr>
              <a:t>We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obtain</a:t>
            </a:r>
            <a:r>
              <a:rPr sz="2200" spc="-10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x</a:t>
            </a:r>
            <a:r>
              <a:rPr sz="2175" baseline="-13409" dirty="0">
                <a:latin typeface="Times New Roman"/>
                <a:cs typeface="Times New Roman"/>
              </a:rPr>
              <a:t>d</a:t>
            </a:r>
            <a:r>
              <a:rPr sz="2200" dirty="0">
                <a:latin typeface="Times New Roman"/>
                <a:cs typeface="Times New Roman"/>
              </a:rPr>
              <a:t>[n]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that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is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identical</a:t>
            </a:r>
            <a:r>
              <a:rPr sz="2200" spc="-1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to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what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would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get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by </a:t>
            </a:r>
            <a:r>
              <a:rPr sz="2200" spc="-20" dirty="0">
                <a:latin typeface="Times New Roman"/>
                <a:cs typeface="Times New Roman"/>
              </a:rPr>
              <a:t>reconstructing</a:t>
            </a:r>
            <a:r>
              <a:rPr sz="2200" spc="-1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the signal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and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resampling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it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with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T’=MT</a:t>
            </a:r>
            <a:endParaRPr sz="2200">
              <a:latin typeface="Times New Roman"/>
              <a:cs typeface="Times New Roman"/>
            </a:endParaRPr>
          </a:p>
          <a:p>
            <a:pPr marL="410845" indent="-344805">
              <a:lnSpc>
                <a:spcPts val="2600"/>
              </a:lnSpc>
              <a:buFont typeface="Arial MT"/>
              <a:buChar char="•"/>
              <a:tabLst>
                <a:tab pos="410845" algn="l"/>
              </a:tabLst>
            </a:pPr>
            <a:r>
              <a:rPr sz="2200" spc="-10" dirty="0">
                <a:latin typeface="Times New Roman"/>
                <a:cs typeface="Times New Roman"/>
              </a:rPr>
              <a:t>There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will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be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no</a:t>
            </a:r>
            <a:r>
              <a:rPr sz="2200" spc="2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aliasing</a:t>
            </a:r>
            <a:r>
              <a:rPr sz="2200" spc="-12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if</a:t>
            </a:r>
            <a:endParaRPr sz="2200">
              <a:latin typeface="Times New Roman"/>
              <a:cs typeface="Times New Roman"/>
            </a:endParaRPr>
          </a:p>
          <a:p>
            <a:pPr marL="466725" algn="ctr">
              <a:lnSpc>
                <a:spcPct val="100000"/>
              </a:lnSpc>
              <a:spcBef>
                <a:spcPts val="1430"/>
              </a:spcBef>
              <a:tabLst>
                <a:tab pos="1137920" algn="l"/>
              </a:tabLst>
            </a:pPr>
            <a:r>
              <a:rPr sz="1550" spc="-50" dirty="0">
                <a:latin typeface="Symbol"/>
                <a:cs typeface="Symbol"/>
              </a:rPr>
              <a:t>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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9644" y="5511800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917" y="5741923"/>
            <a:ext cx="877569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4835" algn="l"/>
              </a:tabLst>
            </a:pPr>
            <a:r>
              <a:rPr sz="1550" dirty="0">
                <a:latin typeface="Verdana"/>
                <a:cs typeface="Verdana"/>
              </a:rPr>
              <a:t>T</a:t>
            </a:r>
            <a:r>
              <a:rPr sz="1550" spc="-275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'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25" dirty="0">
                <a:latin typeface="Verdana"/>
                <a:cs typeface="Verdana"/>
              </a:rPr>
              <a:t>MT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4653" y="5536184"/>
            <a:ext cx="59245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7970" indent="-229870">
              <a:lnSpc>
                <a:spcPct val="100000"/>
              </a:lnSpc>
              <a:spcBef>
                <a:spcPts val="95"/>
              </a:spcBef>
              <a:buChar char=""/>
              <a:tabLst>
                <a:tab pos="267970" algn="l"/>
              </a:tabLst>
            </a:pPr>
            <a:r>
              <a:rPr sz="1550" dirty="0">
                <a:latin typeface="Symbol"/>
                <a:cs typeface="Symbol"/>
              </a:rPr>
              <a:t>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350" spc="-75" baseline="-21604" dirty="0">
                <a:latin typeface="Verdana"/>
                <a:cs typeface="Verdana"/>
              </a:rPr>
              <a:t>N</a:t>
            </a:r>
            <a:endParaRPr sz="1350" baseline="-21604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2401" y="2682239"/>
            <a:ext cx="5676138" cy="12192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658361" y="5683758"/>
            <a:ext cx="256540" cy="0"/>
          </a:xfrm>
          <a:custGeom>
            <a:avLst/>
            <a:gdLst/>
            <a:ahLst/>
            <a:cxnLst/>
            <a:rect l="l" t="t" r="r" b="b"/>
            <a:pathLst>
              <a:path w="256539">
                <a:moveTo>
                  <a:pt x="0" y="0"/>
                </a:moveTo>
                <a:lnTo>
                  <a:pt x="25603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56532" y="5683758"/>
            <a:ext cx="402590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725" y="123190"/>
            <a:ext cx="685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Times New Roman"/>
                <a:cs typeface="Times New Roman"/>
              </a:rPr>
              <a:t>Frequency</a:t>
            </a:r>
            <a:r>
              <a:rPr sz="2400" b="1" spc="-12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Domain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Representation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of</a:t>
            </a:r>
            <a:r>
              <a:rPr sz="2400" b="1" spc="-12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Downsampling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0685" y="947927"/>
            <a:ext cx="150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7745" y="694689"/>
            <a:ext cx="4002404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5"/>
              </a:spcBef>
              <a:buChar char="•"/>
              <a:tabLst>
                <a:tab pos="385445" algn="l"/>
              </a:tabLst>
            </a:pPr>
            <a:r>
              <a:rPr sz="2200" dirty="0">
                <a:latin typeface="Times New Roman"/>
                <a:cs typeface="Times New Roman"/>
              </a:rPr>
              <a:t>Recall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the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DTFT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100" dirty="0">
                <a:latin typeface="Times New Roman"/>
                <a:cs typeface="Times New Roman"/>
              </a:rPr>
              <a:t>x[n]=x</a:t>
            </a:r>
            <a:r>
              <a:rPr sz="2175" spc="-150" baseline="-13409" dirty="0">
                <a:latin typeface="Times New Roman"/>
                <a:cs typeface="Times New Roman"/>
              </a:rPr>
              <a:t>c</a:t>
            </a:r>
            <a:r>
              <a:rPr sz="2200" spc="-100" dirty="0">
                <a:latin typeface="Times New Roman"/>
                <a:cs typeface="Times New Roman"/>
              </a:rPr>
              <a:t>(n</a:t>
            </a:r>
            <a:r>
              <a:rPr sz="1350" spc="-150" baseline="-30864" dirty="0">
                <a:latin typeface="Symbol"/>
                <a:cs typeface="Symbol"/>
              </a:rPr>
              <a:t></a:t>
            </a:r>
            <a:r>
              <a:rPr sz="1350" spc="-217" baseline="-30864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T)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3628" y="919733"/>
            <a:ext cx="16065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7965" algn="l"/>
                <a:tab pos="881380" algn="l"/>
              </a:tabLst>
            </a:pPr>
            <a:r>
              <a:rPr sz="2325" spc="-75" baseline="1792" dirty="0">
                <a:latin typeface="Symbol"/>
                <a:cs typeface="Symbol"/>
              </a:rPr>
              <a:t>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</a:t>
            </a:r>
            <a:r>
              <a:rPr sz="1550" spc="190" dirty="0">
                <a:latin typeface="Times New Roman"/>
                <a:cs typeface="Times New Roman"/>
              </a:rPr>
              <a:t> </a:t>
            </a:r>
            <a:r>
              <a:rPr sz="2325" spc="-75" baseline="1792" dirty="0">
                <a:latin typeface="Symbol"/>
                <a:cs typeface="Symbol"/>
              </a:rPr>
              <a:t>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2325" spc="-15" baseline="1792" dirty="0">
                <a:latin typeface="Verdana"/>
                <a:cs typeface="Verdana"/>
              </a:rPr>
              <a:t>2</a:t>
            </a:r>
            <a:r>
              <a:rPr sz="2325" spc="-397" baseline="1792" dirty="0">
                <a:latin typeface="Verdana"/>
                <a:cs typeface="Verdana"/>
              </a:rPr>
              <a:t> </a:t>
            </a:r>
            <a:r>
              <a:rPr sz="2325" spc="-15" baseline="1792" dirty="0">
                <a:latin typeface="Symbol"/>
                <a:cs typeface="Symbol"/>
              </a:rPr>
              <a:t></a:t>
            </a:r>
            <a:r>
              <a:rPr sz="2325" spc="-292" baseline="1792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Verdana"/>
                <a:cs typeface="Verdana"/>
              </a:rPr>
              <a:t>k</a:t>
            </a:r>
            <a:r>
              <a:rPr sz="2325" spc="352" baseline="1792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</a:t>
            </a:r>
            <a:r>
              <a:rPr sz="1550" spc="10" dirty="0">
                <a:latin typeface="Times New Roman"/>
                <a:cs typeface="Times New Roman"/>
              </a:rPr>
              <a:t> </a:t>
            </a:r>
            <a:r>
              <a:rPr sz="2325" spc="-89" baseline="3584" dirty="0">
                <a:latin typeface="Symbol"/>
                <a:cs typeface="Symbol"/>
              </a:rPr>
              <a:t></a:t>
            </a:r>
            <a:endParaRPr sz="2325" baseline="3584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6035" y="1168145"/>
            <a:ext cx="1674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697865" algn="l"/>
                <a:tab pos="1437005" algn="l"/>
              </a:tabLst>
            </a:pPr>
            <a:r>
              <a:rPr sz="1550" dirty="0">
                <a:latin typeface="Symbol"/>
                <a:cs typeface="Symbol"/>
              </a:rPr>
              <a:t></a:t>
            </a:r>
            <a:r>
              <a:rPr sz="1550" spc="500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j</a:t>
            </a:r>
            <a:r>
              <a:rPr sz="2325" baseline="3584" dirty="0">
                <a:latin typeface="Symbol"/>
                <a:cs typeface="Symbol"/>
              </a:rPr>
              <a:t></a:t>
            </a:r>
            <a:r>
              <a:rPr sz="2325" spc="135" baseline="3584" dirty="0">
                <a:latin typeface="Times New Roman"/>
                <a:cs typeface="Times New Roman"/>
              </a:rPr>
              <a:t> </a:t>
            </a:r>
            <a:r>
              <a:rPr sz="2325" u="sng" baseline="358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325" baseline="3584" dirty="0">
                <a:latin typeface="Symbol"/>
                <a:cs typeface="Symbol"/>
              </a:rPr>
              <a:t></a:t>
            </a:r>
            <a:r>
              <a:rPr sz="2325" spc="675" baseline="3584" dirty="0">
                <a:latin typeface="Times New Roman"/>
                <a:cs typeface="Times New Roman"/>
              </a:rPr>
              <a:t> </a:t>
            </a:r>
            <a:r>
              <a:rPr sz="2325" u="sng" baseline="358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325" baseline="3584" dirty="0">
                <a:latin typeface="Symbol"/>
                <a:cs typeface="Symbol"/>
              </a:rPr>
              <a:t></a:t>
            </a:r>
            <a:r>
              <a:rPr sz="2325" spc="-30" baseline="3584" dirty="0">
                <a:latin typeface="Times New Roman"/>
                <a:cs typeface="Times New Roman"/>
              </a:rPr>
              <a:t> </a:t>
            </a:r>
            <a:r>
              <a:rPr sz="2325" spc="-89" baseline="8960" dirty="0">
                <a:latin typeface="Symbol"/>
                <a:cs typeface="Symbol"/>
              </a:rPr>
              <a:t></a:t>
            </a:r>
            <a:endParaRPr sz="2325" baseline="896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8683" y="1028700"/>
            <a:ext cx="183705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315720" algn="l"/>
              </a:tabLst>
            </a:pPr>
            <a:r>
              <a:rPr sz="1550" spc="-20" dirty="0">
                <a:latin typeface="Verdana"/>
                <a:cs typeface="Verdana"/>
              </a:rPr>
              <a:t>X</a:t>
            </a:r>
            <a:r>
              <a:rPr sz="1550" spc="-250" dirty="0">
                <a:latin typeface="Verdana"/>
                <a:cs typeface="Verdana"/>
              </a:rPr>
              <a:t> </a:t>
            </a:r>
            <a:r>
              <a:rPr sz="2550" spc="-90" dirty="0">
                <a:latin typeface="Symbol"/>
                <a:cs typeface="Symbol"/>
              </a:rPr>
              <a:t></a:t>
            </a:r>
            <a:r>
              <a:rPr sz="1550" spc="-90" dirty="0">
                <a:latin typeface="Verdana"/>
                <a:cs typeface="Verdana"/>
              </a:rPr>
              <a:t>e</a:t>
            </a:r>
            <a:r>
              <a:rPr sz="1550" spc="-195" dirty="0">
                <a:latin typeface="Verdana"/>
                <a:cs typeface="Verdana"/>
              </a:rPr>
              <a:t> </a:t>
            </a:r>
            <a:r>
              <a:rPr sz="1500" baseline="22222" dirty="0">
                <a:latin typeface="Verdana"/>
                <a:cs typeface="Verdana"/>
              </a:rPr>
              <a:t>j</a:t>
            </a:r>
            <a:r>
              <a:rPr sz="1500" baseline="25000" dirty="0">
                <a:latin typeface="Symbol"/>
                <a:cs typeface="Symbol"/>
              </a:rPr>
              <a:t></a:t>
            </a:r>
            <a:r>
              <a:rPr sz="1500" spc="292" baseline="25000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</a:t>
            </a:r>
            <a:r>
              <a:rPr sz="25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560" dirty="0">
                <a:latin typeface="Times New Roman"/>
                <a:cs typeface="Times New Roman"/>
              </a:rPr>
              <a:t> </a:t>
            </a:r>
            <a:r>
              <a:rPr sz="15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50" spc="-105" dirty="0">
                <a:latin typeface="Times New Roman"/>
                <a:cs typeface="Times New Roman"/>
              </a:rPr>
              <a:t> </a:t>
            </a:r>
            <a:r>
              <a:rPr sz="3450" baseline="-2415" dirty="0">
                <a:latin typeface="Symbol"/>
                <a:cs typeface="Symbol"/>
              </a:rPr>
              <a:t></a:t>
            </a:r>
            <a:r>
              <a:rPr sz="3450" spc="450" baseline="-2415" dirty="0">
                <a:latin typeface="Times New Roman"/>
                <a:cs typeface="Times New Roman"/>
              </a:rPr>
              <a:t> </a:t>
            </a:r>
            <a:r>
              <a:rPr sz="2325" baseline="-5376" dirty="0">
                <a:latin typeface="Verdana"/>
                <a:cs typeface="Verdana"/>
              </a:rPr>
              <a:t>X</a:t>
            </a:r>
            <a:endParaRPr sz="2325" baseline="-5376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3734" y="1408175"/>
            <a:ext cx="14668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3190" y="1534921"/>
            <a:ext cx="3638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2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1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05452" y="1355089"/>
            <a:ext cx="26416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900" dirty="0">
                <a:latin typeface="Verdana"/>
                <a:cs typeface="Verdana"/>
              </a:rPr>
              <a:t>c</a:t>
            </a:r>
            <a:r>
              <a:rPr sz="900" spc="85" dirty="0">
                <a:latin typeface="Verdana"/>
                <a:cs typeface="Verdana"/>
              </a:rPr>
              <a:t> </a:t>
            </a:r>
            <a:r>
              <a:rPr sz="2325" spc="-89" baseline="-28673" dirty="0">
                <a:latin typeface="Symbol"/>
                <a:cs typeface="Symbol"/>
              </a:rPr>
              <a:t></a:t>
            </a:r>
            <a:endParaRPr sz="2325" baseline="-28673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21173" y="1450339"/>
            <a:ext cx="1022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862330" algn="l"/>
              </a:tabLst>
            </a:pPr>
            <a:r>
              <a:rPr sz="2325" baseline="-5376" dirty="0">
                <a:latin typeface="Symbol"/>
                <a:cs typeface="Symbol"/>
              </a:rPr>
              <a:t></a:t>
            </a:r>
            <a:r>
              <a:rPr sz="2325" spc="322" baseline="-5376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T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Verdana"/>
                <a:cs typeface="Verdana"/>
              </a:rPr>
              <a:t>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02528" y="1473962"/>
            <a:ext cx="27559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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2325" spc="-75" baseline="-5376" dirty="0">
                <a:latin typeface="Symbol"/>
                <a:cs typeface="Symbol"/>
              </a:rPr>
              <a:t></a:t>
            </a:r>
            <a:endParaRPr sz="2325" baseline="-5376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400" y="1676907"/>
            <a:ext cx="72529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200" dirty="0">
                <a:latin typeface="Times New Roman"/>
                <a:cs typeface="Times New Roman"/>
              </a:rPr>
              <a:t>The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DTFT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the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downsampled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signal</a:t>
            </a:r>
            <a:r>
              <a:rPr sz="2200" spc="-10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can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similarly</a:t>
            </a:r>
            <a:r>
              <a:rPr sz="2200" spc="-1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written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as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8369" y="2038350"/>
            <a:ext cx="1066165" cy="73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27025" algn="l"/>
              </a:tabLst>
            </a:pPr>
            <a:r>
              <a:rPr sz="1550" spc="-50" dirty="0">
                <a:latin typeface="Verdana"/>
                <a:cs typeface="Verdana"/>
              </a:rPr>
              <a:t>X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550" spc="-85" dirty="0">
                <a:latin typeface="Symbol"/>
                <a:cs typeface="Symbol"/>
              </a:rPr>
              <a:t></a:t>
            </a:r>
            <a:r>
              <a:rPr sz="1550" spc="-85" dirty="0">
                <a:latin typeface="Verdana"/>
                <a:cs typeface="Verdana"/>
              </a:rPr>
              <a:t>e</a:t>
            </a:r>
            <a:r>
              <a:rPr sz="1550" spc="-275" dirty="0">
                <a:latin typeface="Verdana"/>
                <a:cs typeface="Verdana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j</a:t>
            </a:r>
            <a:r>
              <a:rPr sz="1500" baseline="25000" dirty="0">
                <a:latin typeface="Symbol"/>
                <a:cs typeface="Symbol"/>
              </a:rPr>
              <a:t></a:t>
            </a:r>
            <a:r>
              <a:rPr sz="1500" spc="135" baseline="25000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</a:t>
            </a:r>
            <a:r>
              <a:rPr sz="2550" spc="-1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  <a:p>
            <a:pPr marL="233045">
              <a:lnSpc>
                <a:spcPct val="100000"/>
              </a:lnSpc>
              <a:spcBef>
                <a:spcPts val="1470"/>
              </a:spcBef>
            </a:pPr>
            <a:r>
              <a:rPr sz="900" spc="-50" dirty="0">
                <a:latin typeface="Verdana"/>
                <a:cs typeface="Verdana"/>
              </a:rPr>
              <a:t>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24505" y="2025904"/>
            <a:ext cx="11620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latin typeface="Symbol"/>
                <a:cs typeface="Symbol"/>
              </a:rPr>
              <a:t>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18867" y="2008886"/>
            <a:ext cx="104648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57580" algn="l"/>
              </a:tabLst>
            </a:pPr>
            <a:r>
              <a:rPr sz="1550" spc="-50" dirty="0">
                <a:latin typeface="Verdana"/>
                <a:cs typeface="Verdana"/>
              </a:rPr>
              <a:t>1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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80409" y="2022601"/>
            <a:ext cx="3143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</a:t>
            </a:r>
            <a:r>
              <a:rPr sz="1550" spc="215" dirty="0">
                <a:latin typeface="Times New Roman"/>
                <a:cs typeface="Times New Roman"/>
              </a:rPr>
              <a:t> </a:t>
            </a:r>
            <a:r>
              <a:rPr sz="2325" spc="-75" baseline="3584" dirty="0">
                <a:latin typeface="Symbol"/>
                <a:cs typeface="Symbol"/>
              </a:rPr>
              <a:t></a:t>
            </a:r>
            <a:endParaRPr sz="2325" baseline="3584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10352" y="2184654"/>
            <a:ext cx="11620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latin typeface="Symbol"/>
                <a:cs typeface="Symbol"/>
              </a:rPr>
              <a:t>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5005" y="2176272"/>
            <a:ext cx="3932554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67765" algn="l"/>
                <a:tab pos="2177415" algn="l"/>
                <a:tab pos="2395855" algn="l"/>
                <a:tab pos="2646045" algn="l"/>
                <a:tab pos="3250565" algn="l"/>
              </a:tabLst>
            </a:pPr>
            <a:r>
              <a:rPr sz="2325" spc="-15" baseline="1792" dirty="0">
                <a:latin typeface="Verdana"/>
                <a:cs typeface="Verdana"/>
              </a:rPr>
              <a:t>2</a:t>
            </a:r>
            <a:r>
              <a:rPr sz="2325" spc="-434" baseline="1792" dirty="0">
                <a:latin typeface="Verdana"/>
                <a:cs typeface="Verdana"/>
              </a:rPr>
              <a:t> </a:t>
            </a:r>
            <a:r>
              <a:rPr sz="2325" spc="112" baseline="1792" dirty="0">
                <a:latin typeface="Symbol"/>
                <a:cs typeface="Symbol"/>
              </a:rPr>
              <a:t></a:t>
            </a:r>
            <a:r>
              <a:rPr sz="2325" spc="112" baseline="1792" dirty="0">
                <a:latin typeface="Verdana"/>
                <a:cs typeface="Verdana"/>
              </a:rPr>
              <a:t>r</a:t>
            </a:r>
            <a:r>
              <a:rPr sz="2325" spc="104" baseline="1792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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2325" spc="-75" baseline="3584" dirty="0">
                <a:latin typeface="Symbol"/>
                <a:cs typeface="Symbol"/>
              </a:rPr>
              <a:t></a:t>
            </a:r>
            <a:r>
              <a:rPr sz="2325" baseline="3584" dirty="0">
                <a:latin typeface="Times New Roman"/>
                <a:cs typeface="Times New Roman"/>
              </a:rPr>
              <a:t>	</a:t>
            </a:r>
            <a:r>
              <a:rPr sz="2325" spc="-75" baseline="1792" dirty="0">
                <a:latin typeface="Verdana"/>
                <a:cs typeface="Verdana"/>
              </a:rPr>
              <a:t>1</a:t>
            </a:r>
            <a:r>
              <a:rPr sz="2325" baseline="1792" dirty="0">
                <a:latin typeface="Verdana"/>
                <a:cs typeface="Verdana"/>
              </a:rPr>
              <a:t>	</a:t>
            </a:r>
            <a:r>
              <a:rPr sz="2325" spc="-75" baseline="3584" dirty="0">
                <a:latin typeface="Symbol"/>
                <a:cs typeface="Symbol"/>
              </a:rPr>
              <a:t></a:t>
            </a:r>
            <a:r>
              <a:rPr sz="2325" baseline="3584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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2325" spc="-75" baseline="1792" dirty="0">
                <a:latin typeface="Symbol"/>
                <a:cs typeface="Symbol"/>
              </a:rPr>
              <a:t>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2325" spc="-15" baseline="1792" dirty="0">
                <a:latin typeface="Verdana"/>
                <a:cs typeface="Verdana"/>
              </a:rPr>
              <a:t>2</a:t>
            </a:r>
            <a:r>
              <a:rPr sz="2325" spc="-397" baseline="1792" dirty="0">
                <a:latin typeface="Verdana"/>
                <a:cs typeface="Verdana"/>
              </a:rPr>
              <a:t> </a:t>
            </a:r>
            <a:r>
              <a:rPr sz="2325" spc="-15" baseline="1792" dirty="0">
                <a:latin typeface="Symbol"/>
                <a:cs typeface="Symbol"/>
              </a:rPr>
              <a:t></a:t>
            </a:r>
            <a:r>
              <a:rPr sz="2325" spc="-254" baseline="1792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Verdana"/>
                <a:cs typeface="Verdana"/>
              </a:rPr>
              <a:t>r</a:t>
            </a:r>
            <a:r>
              <a:rPr sz="2325" spc="179" baseline="1792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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2325" spc="-75" baseline="3584" dirty="0">
                <a:latin typeface="Symbol"/>
                <a:cs typeface="Symbol"/>
              </a:rPr>
              <a:t></a:t>
            </a:r>
            <a:endParaRPr sz="2325" baseline="3584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16555" y="2345944"/>
            <a:ext cx="9772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450" baseline="-6038" dirty="0">
                <a:latin typeface="Symbol"/>
                <a:cs typeface="Symbol"/>
              </a:rPr>
              <a:t></a:t>
            </a:r>
            <a:r>
              <a:rPr sz="3450" spc="412" baseline="-6038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Verdana"/>
                <a:cs typeface="Verdana"/>
              </a:rPr>
              <a:t>X</a:t>
            </a:r>
            <a:r>
              <a:rPr sz="2325" spc="-195" baseline="1792" dirty="0">
                <a:latin typeface="Verdana"/>
                <a:cs typeface="Verdana"/>
              </a:rPr>
              <a:t> </a:t>
            </a:r>
            <a:r>
              <a:rPr sz="1350" baseline="-18518" dirty="0">
                <a:latin typeface="Verdana"/>
                <a:cs typeface="Verdana"/>
              </a:rPr>
              <a:t>c</a:t>
            </a:r>
            <a:r>
              <a:rPr sz="1350" spc="30" baseline="-18518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Symbol"/>
                <a:cs typeface="Symbol"/>
              </a:rPr>
              <a:t></a:t>
            </a:r>
            <a:r>
              <a:rPr sz="2325" spc="284" baseline="3584" dirty="0">
                <a:latin typeface="Times New Roman"/>
                <a:cs typeface="Times New Roman"/>
              </a:rPr>
              <a:t> </a:t>
            </a:r>
            <a:r>
              <a:rPr sz="2325" spc="-37" baseline="-3584" dirty="0">
                <a:latin typeface="Verdana"/>
                <a:cs typeface="Verdana"/>
              </a:rPr>
              <a:t>j</a:t>
            </a:r>
            <a:r>
              <a:rPr sz="1550" spc="-25" dirty="0">
                <a:latin typeface="Symbol"/>
                <a:cs typeface="Symbol"/>
              </a:rPr>
              <a:t>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59453" y="2437638"/>
            <a:ext cx="108204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10565" algn="l"/>
              </a:tabLst>
            </a:pPr>
            <a:r>
              <a:rPr sz="2325" spc="-75" baseline="1792" dirty="0">
                <a:latin typeface="Symbol"/>
                <a:cs typeface="Symbol"/>
              </a:rPr>
              <a:t>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</a:t>
            </a:r>
            <a:r>
              <a:rPr sz="1550" spc="-85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Symbol"/>
                <a:cs typeface="Symbol"/>
              </a:rPr>
              <a:t></a:t>
            </a:r>
            <a:r>
              <a:rPr sz="2325" spc="112" baseline="3584" dirty="0">
                <a:latin typeface="Times New Roman"/>
                <a:cs typeface="Times New Roman"/>
              </a:rPr>
              <a:t> </a:t>
            </a:r>
            <a:r>
              <a:rPr sz="2325" spc="-75" baseline="1792" dirty="0">
                <a:latin typeface="Symbol"/>
                <a:cs typeface="Symbol"/>
              </a:rPr>
              <a:t></a:t>
            </a:r>
            <a:endParaRPr sz="2325" baseline="1792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02402" y="2345944"/>
            <a:ext cx="97790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450" baseline="-6038" dirty="0">
                <a:latin typeface="Symbol"/>
                <a:cs typeface="Symbol"/>
              </a:rPr>
              <a:t></a:t>
            </a:r>
            <a:r>
              <a:rPr sz="3450" spc="419" baseline="-6038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Verdana"/>
                <a:cs typeface="Verdana"/>
              </a:rPr>
              <a:t>X</a:t>
            </a:r>
            <a:r>
              <a:rPr sz="2325" spc="-195" baseline="1792" dirty="0">
                <a:latin typeface="Verdana"/>
                <a:cs typeface="Verdana"/>
              </a:rPr>
              <a:t> </a:t>
            </a:r>
            <a:r>
              <a:rPr sz="1350" baseline="-18518" dirty="0">
                <a:latin typeface="Verdana"/>
                <a:cs typeface="Verdana"/>
              </a:rPr>
              <a:t>c</a:t>
            </a:r>
            <a:r>
              <a:rPr sz="1350" spc="22" baseline="-18518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Symbol"/>
                <a:cs typeface="Symbol"/>
              </a:rPr>
              <a:t></a:t>
            </a:r>
            <a:r>
              <a:rPr sz="2325" spc="292" baseline="3584" dirty="0">
                <a:latin typeface="Times New Roman"/>
                <a:cs typeface="Times New Roman"/>
              </a:rPr>
              <a:t> </a:t>
            </a:r>
            <a:r>
              <a:rPr sz="2325" spc="-37" baseline="-3584" dirty="0">
                <a:latin typeface="Verdana"/>
                <a:cs typeface="Verdana"/>
              </a:rPr>
              <a:t>j</a:t>
            </a:r>
            <a:r>
              <a:rPr sz="1550" spc="-25" dirty="0">
                <a:latin typeface="Symbol"/>
                <a:cs typeface="Symbol"/>
              </a:rPr>
              <a:t>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49779" y="2694432"/>
            <a:ext cx="26562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  <a:tabLst>
                <a:tab pos="1026794" algn="l"/>
                <a:tab pos="2411095" algn="l"/>
              </a:tabLst>
            </a:pPr>
            <a:r>
              <a:rPr sz="2325" baseline="12544" dirty="0">
                <a:latin typeface="Verdana"/>
                <a:cs typeface="Verdana"/>
              </a:rPr>
              <a:t>T</a:t>
            </a:r>
            <a:r>
              <a:rPr sz="2325" spc="-412" baseline="12544" dirty="0">
                <a:latin typeface="Verdana"/>
                <a:cs typeface="Verdana"/>
              </a:rPr>
              <a:t> </a:t>
            </a:r>
            <a:r>
              <a:rPr sz="2325" baseline="12544" dirty="0">
                <a:latin typeface="Verdana"/>
                <a:cs typeface="Verdana"/>
              </a:rPr>
              <a:t>'</a:t>
            </a:r>
            <a:r>
              <a:rPr sz="2325" spc="-97" baseline="12544" dirty="0">
                <a:latin typeface="Verdana"/>
                <a:cs typeface="Verdana"/>
              </a:rPr>
              <a:t> </a:t>
            </a:r>
            <a:r>
              <a:rPr sz="1350" baseline="6172" dirty="0">
                <a:latin typeface="Verdana"/>
                <a:cs typeface="Verdana"/>
              </a:rPr>
              <a:t>r</a:t>
            </a:r>
            <a:r>
              <a:rPr sz="1350" spc="-52" baseline="6172" dirty="0">
                <a:latin typeface="Verdana"/>
                <a:cs typeface="Verdana"/>
              </a:rPr>
              <a:t> </a:t>
            </a:r>
            <a:r>
              <a:rPr sz="1350" baseline="6172" dirty="0">
                <a:latin typeface="Symbol"/>
                <a:cs typeface="Symbol"/>
              </a:rPr>
              <a:t></a:t>
            </a:r>
            <a:r>
              <a:rPr sz="1350" spc="104" baseline="6172" dirty="0">
                <a:latin typeface="Times New Roman"/>
                <a:cs typeface="Times New Roman"/>
              </a:rPr>
              <a:t> </a:t>
            </a:r>
            <a:r>
              <a:rPr sz="1350" spc="-37" baseline="6172" dirty="0">
                <a:latin typeface="Symbol"/>
                <a:cs typeface="Symbol"/>
              </a:rPr>
              <a:t></a:t>
            </a:r>
            <a:r>
              <a:rPr sz="1350" baseline="6172" dirty="0">
                <a:latin typeface="Times New Roman"/>
                <a:cs typeface="Times New Roman"/>
              </a:rPr>
              <a:t>	</a:t>
            </a:r>
            <a:r>
              <a:rPr sz="2325" spc="-75" baseline="3584" dirty="0">
                <a:latin typeface="Symbol"/>
                <a:cs typeface="Symbol"/>
              </a:rPr>
              <a:t></a:t>
            </a:r>
            <a:r>
              <a:rPr sz="2325" baseline="3584" dirty="0">
                <a:latin typeface="Times New Roman"/>
                <a:cs typeface="Times New Roman"/>
              </a:rPr>
              <a:t>	</a:t>
            </a:r>
            <a:r>
              <a:rPr sz="2325" baseline="5376" dirty="0">
                <a:latin typeface="Symbol"/>
                <a:cs typeface="Symbol"/>
              </a:rPr>
              <a:t></a:t>
            </a:r>
            <a:r>
              <a:rPr sz="2325" spc="-97" baseline="5376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29610" y="2636519"/>
            <a:ext cx="211391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  <a:tabLst>
                <a:tab pos="883285" algn="l"/>
                <a:tab pos="1795145" algn="l"/>
              </a:tabLst>
            </a:pPr>
            <a:r>
              <a:rPr sz="2325" baseline="-7168" dirty="0">
                <a:latin typeface="Symbol"/>
                <a:cs typeface="Symbol"/>
              </a:rPr>
              <a:t></a:t>
            </a:r>
            <a:r>
              <a:rPr sz="2325" spc="307" baseline="-716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T</a:t>
            </a:r>
            <a:r>
              <a:rPr sz="1550" spc="-305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'</a:t>
            </a:r>
            <a:r>
              <a:rPr sz="1550" dirty="0">
                <a:latin typeface="Verdana"/>
                <a:cs typeface="Verdana"/>
              </a:rPr>
              <a:t>	T</a:t>
            </a:r>
            <a:r>
              <a:rPr sz="1550" spc="-300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'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25" dirty="0">
                <a:latin typeface="Verdana"/>
                <a:cs typeface="Verdana"/>
              </a:rPr>
              <a:t>MT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67096" y="2766821"/>
            <a:ext cx="330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r</a:t>
            </a:r>
            <a:r>
              <a:rPr sz="900" spc="-12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1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49085" y="2683001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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28155" y="2636519"/>
            <a:ext cx="123761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918844" algn="l"/>
              </a:tabLst>
            </a:pPr>
            <a:r>
              <a:rPr sz="2325" spc="-15" baseline="-7168" dirty="0">
                <a:latin typeface="Symbol"/>
                <a:cs typeface="Symbol"/>
              </a:rPr>
              <a:t></a:t>
            </a:r>
            <a:r>
              <a:rPr sz="2325" spc="-195" baseline="-7168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Verdana"/>
                <a:cs typeface="Verdana"/>
              </a:rPr>
              <a:t>MT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25" dirty="0">
                <a:latin typeface="Verdana"/>
                <a:cs typeface="Verdana"/>
              </a:rPr>
              <a:t>MT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87285" y="2430018"/>
            <a:ext cx="984885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4450" algn="r">
              <a:lnSpc>
                <a:spcPts val="1830"/>
              </a:lnSpc>
              <a:spcBef>
                <a:spcPts val="95"/>
              </a:spcBef>
              <a:tabLst>
                <a:tab pos="697865" algn="l"/>
              </a:tabLst>
            </a:pPr>
            <a:r>
              <a:rPr sz="2325" spc="-75" baseline="1792" dirty="0">
                <a:latin typeface="Symbol"/>
                <a:cs typeface="Symbol"/>
              </a:rPr>
              <a:t>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</a:t>
            </a:r>
            <a:r>
              <a:rPr sz="1550" spc="-45" dirty="0">
                <a:latin typeface="Times New Roman"/>
                <a:cs typeface="Times New Roman"/>
              </a:rPr>
              <a:t> </a:t>
            </a:r>
            <a:r>
              <a:rPr sz="2325" spc="-75" baseline="3584" dirty="0">
                <a:latin typeface="Symbol"/>
                <a:cs typeface="Symbol"/>
              </a:rPr>
              <a:t></a:t>
            </a:r>
            <a:endParaRPr sz="2325" baseline="3584">
              <a:latin typeface="Symbol"/>
              <a:cs typeface="Symbol"/>
            </a:endParaRPr>
          </a:p>
          <a:p>
            <a:pPr marR="43180" algn="r">
              <a:lnSpc>
                <a:spcPts val="1830"/>
              </a:lnSpc>
            </a:pPr>
            <a:r>
              <a:rPr sz="1550" dirty="0">
                <a:latin typeface="Symbol"/>
                <a:cs typeface="Symbol"/>
              </a:rPr>
              <a:t></a:t>
            </a:r>
            <a:r>
              <a:rPr sz="1550" spc="-45" dirty="0">
                <a:latin typeface="Times New Roman"/>
                <a:cs typeface="Times New Roman"/>
              </a:rPr>
              <a:t> </a:t>
            </a:r>
            <a:r>
              <a:rPr sz="2325" spc="-75" baseline="-5376" dirty="0">
                <a:latin typeface="Symbol"/>
                <a:cs typeface="Symbol"/>
              </a:rPr>
              <a:t></a:t>
            </a:r>
            <a:endParaRPr sz="2325" baseline="-5376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3400" y="2988310"/>
            <a:ext cx="46996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200" spc="-10" dirty="0">
                <a:latin typeface="Times New Roman"/>
                <a:cs typeface="Times New Roman"/>
              </a:rPr>
              <a:t>Let’s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represent</a:t>
            </a:r>
            <a:r>
              <a:rPr sz="2200" spc="-1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the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summation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index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as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18282" y="3697732"/>
            <a:ext cx="62293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10" dirty="0">
                <a:latin typeface="Verdana"/>
                <a:cs typeface="Verdana"/>
              </a:rPr>
              <a:t>where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64584" y="3697732"/>
            <a:ext cx="19088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75615" algn="l"/>
                <a:tab pos="939800" algn="l"/>
                <a:tab pos="1537335" algn="l"/>
              </a:tabLst>
            </a:pPr>
            <a:r>
              <a:rPr sz="1550" dirty="0">
                <a:latin typeface="Verdana"/>
                <a:cs typeface="Verdana"/>
              </a:rPr>
              <a:t>-</a:t>
            </a:r>
            <a:r>
              <a:rPr sz="1550" spc="190" dirty="0">
                <a:latin typeface="Verdana"/>
                <a:cs typeface="Verdana"/>
              </a:rPr>
              <a:t> </a:t>
            </a:r>
            <a:r>
              <a:rPr sz="1550" spc="-60" dirty="0">
                <a:latin typeface="Symbol"/>
                <a:cs typeface="Symbol"/>
              </a:rPr>
              <a:t>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4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k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85" dirty="0">
                <a:latin typeface="Times New Roman"/>
                <a:cs typeface="Times New Roman"/>
              </a:rPr>
              <a:t>  </a:t>
            </a:r>
            <a:r>
              <a:rPr sz="1550" spc="-50" dirty="0">
                <a:latin typeface="Symbol"/>
                <a:cs typeface="Symbol"/>
              </a:rPr>
              <a:t>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and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22567" y="3657844"/>
            <a:ext cx="1091565" cy="56832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09"/>
              </a:spcBef>
            </a:pPr>
            <a:r>
              <a:rPr sz="1550" dirty="0">
                <a:latin typeface="Verdana"/>
                <a:cs typeface="Verdana"/>
              </a:rPr>
              <a:t>0</a:t>
            </a:r>
            <a:r>
              <a:rPr sz="1550" spc="434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</a:t>
            </a:r>
            <a:r>
              <a:rPr sz="1550" spc="4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i</a:t>
            </a:r>
            <a:r>
              <a:rPr sz="1550" spc="18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6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M</a:t>
            </a:r>
            <a:endParaRPr sz="15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sz="2250" baseline="3703" dirty="0">
                <a:latin typeface="Verdana"/>
                <a:cs typeface="Verdana"/>
              </a:rPr>
              <a:t>2</a:t>
            </a:r>
            <a:r>
              <a:rPr sz="2250" spc="-262" baseline="3703" dirty="0">
                <a:latin typeface="Verdana"/>
                <a:cs typeface="Verdana"/>
              </a:rPr>
              <a:t> </a:t>
            </a:r>
            <a:r>
              <a:rPr sz="2250" spc="-15" baseline="3703" dirty="0">
                <a:latin typeface="Symbol"/>
                <a:cs typeface="Symbol"/>
              </a:rPr>
              <a:t></a:t>
            </a:r>
            <a:r>
              <a:rPr sz="2250" spc="-225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Verdana"/>
                <a:cs typeface="Verdana"/>
              </a:rPr>
              <a:t>i</a:t>
            </a:r>
            <a:r>
              <a:rPr sz="2250" spc="15" baseline="3703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</a:t>
            </a:r>
            <a:r>
              <a:rPr sz="1500" spc="25" dirty="0">
                <a:latin typeface="Times New Roman"/>
                <a:cs typeface="Times New Roman"/>
              </a:rPr>
              <a:t> </a:t>
            </a:r>
            <a:r>
              <a:rPr sz="2250" baseline="5555" dirty="0">
                <a:latin typeface="Symbol"/>
                <a:cs typeface="Symbol"/>
              </a:rPr>
              <a:t></a:t>
            </a:r>
            <a:r>
              <a:rPr sz="2250" spc="-187" baseline="5555" dirty="0">
                <a:latin typeface="Times New Roman"/>
                <a:cs typeface="Times New Roman"/>
              </a:rPr>
              <a:t> </a:t>
            </a:r>
            <a:r>
              <a:rPr sz="2250" spc="-75" baseline="11111" dirty="0">
                <a:latin typeface="Symbol"/>
                <a:cs typeface="Symbol"/>
              </a:rPr>
              <a:t></a:t>
            </a:r>
            <a:endParaRPr sz="2250" baseline="11111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20161" y="4058666"/>
            <a:ext cx="146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25648" y="3966971"/>
            <a:ext cx="103631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916305" algn="l"/>
              </a:tabLst>
            </a:pPr>
            <a:r>
              <a:rPr sz="900" dirty="0">
                <a:latin typeface="Verdana"/>
                <a:cs typeface="Verdana"/>
              </a:rPr>
              <a:t>M</a:t>
            </a:r>
            <a:r>
              <a:rPr sz="900" spc="-15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1</a:t>
            </a:r>
            <a:r>
              <a:rPr sz="900" spc="140" dirty="0">
                <a:latin typeface="Verdana"/>
                <a:cs typeface="Verdana"/>
              </a:rPr>
              <a:t> </a:t>
            </a:r>
            <a:r>
              <a:rPr sz="2250" baseline="-12962" dirty="0">
                <a:latin typeface="Symbol"/>
                <a:cs typeface="Symbol"/>
              </a:rPr>
              <a:t></a:t>
            </a:r>
            <a:r>
              <a:rPr sz="2250" spc="30" baseline="-12962" dirty="0">
                <a:latin typeface="Times New Roman"/>
                <a:cs typeface="Times New Roman"/>
              </a:rPr>
              <a:t> </a:t>
            </a:r>
            <a:r>
              <a:rPr sz="2250" spc="-75" baseline="-22222" dirty="0">
                <a:latin typeface="Verdana"/>
                <a:cs typeface="Verdana"/>
              </a:rPr>
              <a:t>1</a:t>
            </a:r>
            <a:r>
              <a:rPr sz="2250" baseline="-22222" dirty="0">
                <a:latin typeface="Verdana"/>
                <a:cs typeface="Verdana"/>
              </a:rPr>
              <a:t>	</a:t>
            </a: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7745" y="3587163"/>
            <a:ext cx="2863215" cy="145288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940435">
              <a:lnSpc>
                <a:spcPct val="100000"/>
              </a:lnSpc>
              <a:spcBef>
                <a:spcPts val="969"/>
              </a:spcBef>
            </a:pPr>
            <a:r>
              <a:rPr sz="1550" dirty="0">
                <a:latin typeface="Verdana"/>
                <a:cs typeface="Verdana"/>
              </a:rPr>
              <a:t>r</a:t>
            </a:r>
            <a:r>
              <a:rPr sz="1550" spc="40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39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i</a:t>
            </a:r>
            <a:r>
              <a:rPr sz="1550" spc="3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300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Verdana"/>
                <a:cs typeface="Verdana"/>
              </a:rPr>
              <a:t>kM</a:t>
            </a:r>
            <a:endParaRPr sz="1550">
              <a:latin typeface="Verdana"/>
              <a:cs typeface="Verdana"/>
            </a:endParaRPr>
          </a:p>
          <a:p>
            <a:pPr marL="1187450">
              <a:lnSpc>
                <a:spcPts val="2980"/>
              </a:lnSpc>
              <a:spcBef>
                <a:spcPts val="1410"/>
              </a:spcBef>
              <a:tabLst>
                <a:tab pos="1494790" algn="l"/>
                <a:tab pos="2306320" algn="l"/>
                <a:tab pos="2600960" algn="l"/>
              </a:tabLst>
            </a:pPr>
            <a:r>
              <a:rPr sz="2250" spc="-75" baseline="1851" dirty="0">
                <a:latin typeface="Verdana"/>
                <a:cs typeface="Verdana"/>
              </a:rPr>
              <a:t>X</a:t>
            </a:r>
            <a:r>
              <a:rPr sz="2250" baseline="1851" dirty="0">
                <a:latin typeface="Verdana"/>
                <a:cs typeface="Verdana"/>
              </a:rPr>
              <a:t>	</a:t>
            </a:r>
            <a:r>
              <a:rPr sz="3750" spc="-127" baseline="1111" dirty="0">
                <a:latin typeface="Symbol"/>
                <a:cs typeface="Symbol"/>
              </a:rPr>
              <a:t></a:t>
            </a:r>
            <a:r>
              <a:rPr sz="2250" spc="-127" baseline="1851" dirty="0">
                <a:latin typeface="Verdana"/>
                <a:cs typeface="Verdana"/>
              </a:rPr>
              <a:t>e</a:t>
            </a:r>
            <a:r>
              <a:rPr sz="2250" spc="-397" baseline="1851" dirty="0">
                <a:latin typeface="Verdana"/>
                <a:cs typeface="Verdana"/>
              </a:rPr>
              <a:t> </a:t>
            </a:r>
            <a:r>
              <a:rPr sz="1425" baseline="29239" dirty="0">
                <a:latin typeface="Verdana"/>
                <a:cs typeface="Verdana"/>
              </a:rPr>
              <a:t>j</a:t>
            </a:r>
            <a:r>
              <a:rPr sz="1425" baseline="32163" dirty="0">
                <a:latin typeface="Symbol"/>
                <a:cs typeface="Symbol"/>
              </a:rPr>
              <a:t></a:t>
            </a:r>
            <a:r>
              <a:rPr sz="1425" spc="104" baseline="32163" dirty="0">
                <a:latin typeface="Times New Roman"/>
                <a:cs typeface="Times New Roman"/>
              </a:rPr>
              <a:t> </a:t>
            </a:r>
            <a:r>
              <a:rPr sz="3750" baseline="1111" dirty="0">
                <a:latin typeface="Symbol"/>
                <a:cs typeface="Symbol"/>
              </a:rPr>
              <a:t></a:t>
            </a:r>
            <a:r>
              <a:rPr sz="3750" spc="-165" baseline="1111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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u="sng" baseline="18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300" spc="-50" dirty="0">
                <a:latin typeface="Symbol"/>
                <a:cs typeface="Symbol"/>
              </a:rPr>
              <a:t></a:t>
            </a:r>
            <a:endParaRPr sz="2300">
              <a:latin typeface="Symbol"/>
              <a:cs typeface="Symbol"/>
            </a:endParaRPr>
          </a:p>
          <a:p>
            <a:pPr marR="10795" algn="ctr">
              <a:lnSpc>
                <a:spcPts val="1060"/>
              </a:lnSpc>
            </a:pPr>
            <a:r>
              <a:rPr sz="900" spc="-50" dirty="0">
                <a:latin typeface="Verdana"/>
                <a:cs typeface="Verdana"/>
              </a:rPr>
              <a:t>d</a:t>
            </a:r>
            <a:endParaRPr sz="900">
              <a:latin typeface="Verdana"/>
              <a:cs typeface="Verdana"/>
            </a:endParaRPr>
          </a:p>
          <a:p>
            <a:pPr marL="385445" indent="-347345">
              <a:lnSpc>
                <a:spcPct val="100000"/>
              </a:lnSpc>
              <a:spcBef>
                <a:spcPts val="415"/>
              </a:spcBef>
              <a:buChar char="•"/>
              <a:tabLst>
                <a:tab pos="385445" algn="l"/>
              </a:tabLst>
            </a:pPr>
            <a:r>
              <a:rPr sz="2200" dirty="0">
                <a:latin typeface="Times New Roman"/>
                <a:cs typeface="Times New Roman"/>
              </a:rPr>
              <a:t>And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finally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72178" y="3972305"/>
            <a:ext cx="15017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9235" algn="l"/>
                <a:tab pos="482600" algn="l"/>
                <a:tab pos="1078865" algn="l"/>
              </a:tabLst>
            </a:pPr>
            <a:r>
              <a:rPr sz="2250" spc="-75" baseline="5555" dirty="0">
                <a:latin typeface="Symbol"/>
                <a:cs typeface="Symbol"/>
              </a:rPr>
              <a:t></a:t>
            </a:r>
            <a:r>
              <a:rPr sz="2250" baseline="5555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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2250" spc="-75" baseline="3703" dirty="0">
                <a:latin typeface="Symbol"/>
                <a:cs typeface="Symbol"/>
              </a:rPr>
              <a:t></a:t>
            </a:r>
            <a:r>
              <a:rPr sz="2250" baseline="3703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200" dirty="0">
                <a:latin typeface="Verdana"/>
                <a:cs typeface="Verdana"/>
              </a:rPr>
              <a:t> </a:t>
            </a:r>
            <a:r>
              <a:rPr sz="1500" spc="-10" dirty="0">
                <a:latin typeface="Symbol"/>
                <a:cs typeface="Symbol"/>
              </a:rPr>
              <a:t></a:t>
            </a:r>
            <a:r>
              <a:rPr sz="1500" spc="-15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k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21634" y="4132833"/>
            <a:ext cx="944244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19734" algn="l"/>
              </a:tabLst>
            </a:pPr>
            <a:r>
              <a:rPr sz="1500" dirty="0">
                <a:latin typeface="Symbol"/>
                <a:cs typeface="Symbol"/>
              </a:rPr>
              <a:t>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spc="-165" dirty="0">
                <a:latin typeface="Times New Roman"/>
                <a:cs typeface="Times New Roman"/>
              </a:rPr>
              <a:t> </a:t>
            </a:r>
            <a:r>
              <a:rPr sz="3450" baseline="-9661" dirty="0">
                <a:latin typeface="Symbol"/>
                <a:cs typeface="Symbol"/>
              </a:rPr>
              <a:t></a:t>
            </a:r>
            <a:r>
              <a:rPr sz="3450" spc="562" baseline="-9661" dirty="0">
                <a:latin typeface="Times New Roman"/>
                <a:cs typeface="Times New Roman"/>
              </a:rPr>
              <a:t> </a:t>
            </a:r>
            <a:r>
              <a:rPr sz="2250" baseline="-7407" dirty="0">
                <a:latin typeface="Verdana"/>
                <a:cs typeface="Verdana"/>
              </a:rPr>
              <a:t>X</a:t>
            </a:r>
            <a:endParaRPr sz="2250" baseline="-7407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51350" y="4268216"/>
            <a:ext cx="26492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6300" algn="l"/>
                <a:tab pos="1671955" algn="l"/>
                <a:tab pos="2332990" algn="l"/>
              </a:tabLst>
            </a:pPr>
            <a:r>
              <a:rPr sz="2250" baseline="3703" dirty="0">
                <a:latin typeface="Symbol"/>
                <a:cs typeface="Symbol"/>
              </a:rPr>
              <a:t></a:t>
            </a:r>
            <a:r>
              <a:rPr sz="2250" spc="750" baseline="3703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j</a:t>
            </a:r>
            <a:r>
              <a:rPr sz="1500" dirty="0">
                <a:latin typeface="Symbol"/>
                <a:cs typeface="Symbol"/>
              </a:rPr>
              <a:t></a:t>
            </a:r>
            <a:r>
              <a:rPr sz="1500" spc="145" dirty="0"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baseline="1851" dirty="0">
                <a:latin typeface="Symbol"/>
                <a:cs typeface="Symbol"/>
              </a:rPr>
              <a:t></a:t>
            </a:r>
            <a:r>
              <a:rPr sz="2250" spc="817" baseline="1851" dirty="0">
                <a:latin typeface="Times New Roman"/>
                <a:cs typeface="Times New Roman"/>
              </a:rPr>
              <a:t> </a:t>
            </a:r>
            <a:r>
              <a:rPr sz="2250" u="sng" baseline="18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baseline="1851" dirty="0">
                <a:latin typeface="Symbol"/>
                <a:cs typeface="Symbol"/>
              </a:rPr>
              <a:t></a:t>
            </a:r>
            <a:r>
              <a:rPr sz="2250" spc="847" baseline="1851" dirty="0">
                <a:latin typeface="Times New Roman"/>
                <a:cs typeface="Times New Roman"/>
              </a:rPr>
              <a:t> </a:t>
            </a:r>
            <a:r>
              <a:rPr sz="2250" u="sng" baseline="18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dirty="0">
                <a:latin typeface="Symbol"/>
                <a:cs typeface="Symbol"/>
              </a:rPr>
              <a:t></a:t>
            </a:r>
            <a:r>
              <a:rPr sz="1500" spc="25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Symbol"/>
                <a:cs typeface="Symbol"/>
              </a:rPr>
              <a:t></a:t>
            </a:r>
            <a:r>
              <a:rPr sz="2250" spc="-179" baseline="3703" dirty="0">
                <a:latin typeface="Times New Roman"/>
                <a:cs typeface="Times New Roman"/>
              </a:rPr>
              <a:t> </a:t>
            </a:r>
            <a:r>
              <a:rPr sz="2250" spc="-75" baseline="-5555" dirty="0">
                <a:latin typeface="Symbol"/>
                <a:cs typeface="Symbol"/>
              </a:rPr>
              <a:t></a:t>
            </a:r>
            <a:endParaRPr sz="2250" baseline="-5555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98826" y="4592066"/>
            <a:ext cx="1860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M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98038" y="4712461"/>
            <a:ext cx="2343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i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80" dirty="0">
                <a:latin typeface="Times New Roman"/>
                <a:cs typeface="Times New Roman"/>
              </a:rPr>
              <a:t> </a:t>
            </a:r>
            <a:r>
              <a:rPr sz="900" spc="-60" dirty="0"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11982" y="4660645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55238" y="4549394"/>
            <a:ext cx="1428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789934" y="4669790"/>
            <a:ext cx="3257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r</a:t>
            </a:r>
            <a:r>
              <a:rPr sz="900" spc="-12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60164" y="4477004"/>
            <a:ext cx="85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32982" y="4561585"/>
            <a:ext cx="2946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Verdana"/>
                <a:cs typeface="Verdana"/>
              </a:rPr>
              <a:t>MT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75195" y="4584445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472940" y="4609592"/>
            <a:ext cx="2628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965" algn="l"/>
                <a:tab pos="1236980" algn="l"/>
                <a:tab pos="2439670" algn="l"/>
              </a:tabLst>
            </a:pPr>
            <a:r>
              <a:rPr sz="2250" spc="-75" baseline="-3703" dirty="0">
                <a:latin typeface="Symbol"/>
                <a:cs typeface="Symbol"/>
              </a:rPr>
              <a:t></a:t>
            </a:r>
            <a:r>
              <a:rPr sz="2250" baseline="-3703" dirty="0">
                <a:latin typeface="Times New Roman"/>
                <a:cs typeface="Times New Roman"/>
              </a:rPr>
              <a:t>	</a:t>
            </a:r>
            <a:r>
              <a:rPr sz="2250" baseline="-5555" dirty="0">
                <a:latin typeface="Symbol"/>
                <a:cs typeface="Symbol"/>
              </a:rPr>
              <a:t></a:t>
            </a:r>
            <a:r>
              <a:rPr sz="2250" spc="75" baseline="-5555" dirty="0">
                <a:latin typeface="Times New Roman"/>
                <a:cs typeface="Times New Roman"/>
              </a:rPr>
              <a:t> </a:t>
            </a:r>
            <a:r>
              <a:rPr sz="2250" spc="-37" baseline="1851" dirty="0">
                <a:latin typeface="Verdana"/>
                <a:cs typeface="Verdana"/>
              </a:rPr>
              <a:t>MT</a:t>
            </a:r>
            <a:r>
              <a:rPr sz="2250" baseline="1851" dirty="0">
                <a:latin typeface="Verdana"/>
                <a:cs typeface="Verdana"/>
              </a:rPr>
              <a:t>	</a:t>
            </a:r>
            <a:r>
              <a:rPr sz="2250" spc="-75" baseline="1851" dirty="0">
                <a:latin typeface="Verdana"/>
                <a:cs typeface="Verdana"/>
              </a:rPr>
              <a:t>T</a:t>
            </a:r>
            <a:r>
              <a:rPr sz="2250" baseline="1851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</a:t>
            </a:r>
            <a:r>
              <a:rPr sz="1500" spc="-145" dirty="0">
                <a:latin typeface="Times New Roman"/>
                <a:cs typeface="Times New Roman"/>
              </a:rPr>
              <a:t> </a:t>
            </a:r>
            <a:r>
              <a:rPr sz="2250" spc="-75" baseline="-5555" dirty="0">
                <a:latin typeface="Symbol"/>
                <a:cs typeface="Symbol"/>
              </a:rPr>
              <a:t></a:t>
            </a:r>
            <a:endParaRPr sz="2250" baseline="-5555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57573" y="5274817"/>
            <a:ext cx="15113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01667" y="5261102"/>
            <a:ext cx="3067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M</a:t>
            </a:r>
            <a:r>
              <a:rPr sz="900" spc="-65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10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725923" y="5242814"/>
            <a:ext cx="10096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0" dirty="0">
                <a:latin typeface="Symbol"/>
                <a:cs typeface="Symbol"/>
              </a:rPr>
              <a:t>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996434" y="5179821"/>
            <a:ext cx="8528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baseline="33950" dirty="0">
                <a:latin typeface="Verdana"/>
                <a:cs typeface="Verdana"/>
              </a:rPr>
              <a:t>j</a:t>
            </a:r>
            <a:r>
              <a:rPr sz="900" dirty="0">
                <a:latin typeface="Symbol"/>
                <a:cs typeface="Symbol"/>
              </a:rPr>
              <a:t></a:t>
            </a:r>
            <a:r>
              <a:rPr sz="900" spc="75" dirty="0">
                <a:latin typeface="Times New Roman"/>
                <a:cs typeface="Times New Roman"/>
              </a:rPr>
              <a:t> </a:t>
            </a:r>
            <a:r>
              <a:rPr sz="1350" baseline="3086" dirty="0">
                <a:latin typeface="Symbol"/>
                <a:cs typeface="Symbol"/>
              </a:rPr>
              <a:t></a:t>
            </a:r>
            <a:r>
              <a:rPr sz="1350" spc="-37" baseline="3086" dirty="0">
                <a:latin typeface="Times New Roman"/>
                <a:cs typeface="Times New Roman"/>
              </a:rPr>
              <a:t> </a:t>
            </a:r>
            <a:r>
              <a:rPr sz="1350" baseline="33950" dirty="0">
                <a:latin typeface="Symbol"/>
                <a:cs typeface="Symbol"/>
              </a:rPr>
              <a:t></a:t>
            </a:r>
            <a:r>
              <a:rPr sz="1350" spc="150" baseline="33950" dirty="0">
                <a:latin typeface="Times New Roman"/>
                <a:cs typeface="Times New Roman"/>
              </a:rPr>
              <a:t> </a:t>
            </a:r>
            <a:r>
              <a:rPr sz="1350" baseline="3086" dirty="0">
                <a:latin typeface="Verdana"/>
                <a:cs typeface="Verdana"/>
              </a:rPr>
              <a:t>2</a:t>
            </a:r>
            <a:r>
              <a:rPr sz="1350" spc="-75" baseline="3086" dirty="0">
                <a:latin typeface="Verdana"/>
                <a:cs typeface="Verdana"/>
              </a:rPr>
              <a:t> </a:t>
            </a:r>
            <a:r>
              <a:rPr sz="1350" baseline="3086" dirty="0">
                <a:latin typeface="Symbol"/>
                <a:cs typeface="Symbol"/>
              </a:rPr>
              <a:t></a:t>
            </a:r>
            <a:r>
              <a:rPr sz="1350" baseline="3086" dirty="0">
                <a:latin typeface="Verdana"/>
                <a:cs typeface="Verdana"/>
              </a:rPr>
              <a:t>i</a:t>
            </a:r>
            <a:r>
              <a:rPr sz="1350" spc="7" baseline="3086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</a:t>
            </a:r>
            <a:r>
              <a:rPr sz="900" spc="395" dirty="0">
                <a:latin typeface="Times New Roman"/>
                <a:cs typeface="Times New Roman"/>
              </a:rPr>
              <a:t> </a:t>
            </a:r>
            <a:r>
              <a:rPr sz="2325" spc="-75" baseline="21505" dirty="0">
                <a:latin typeface="Symbol"/>
                <a:cs typeface="Symbol"/>
              </a:rPr>
              <a:t></a:t>
            </a:r>
            <a:endParaRPr sz="2325" baseline="21505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79746" y="5394959"/>
            <a:ext cx="663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6425" algn="l"/>
              </a:tabLst>
            </a:pPr>
            <a:r>
              <a:rPr sz="900" spc="-50" dirty="0">
                <a:latin typeface="Symbol"/>
                <a:cs typeface="Symbol"/>
              </a:rPr>
              <a:t>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Symbol"/>
                <a:cs typeface="Symbol"/>
              </a:rPr>
              <a:t></a:t>
            </a:r>
            <a:endParaRPr sz="90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54070" y="5435853"/>
            <a:ext cx="1479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latin typeface="Verdana"/>
                <a:cs typeface="Verdana"/>
              </a:rPr>
              <a:t>j</a:t>
            </a:r>
            <a:r>
              <a:rPr sz="1500" spc="-37" baseline="2777" dirty="0">
                <a:latin typeface="Symbol"/>
                <a:cs typeface="Symbol"/>
              </a:rPr>
              <a:t></a:t>
            </a:r>
            <a:endParaRPr sz="1500" baseline="2777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502150" y="5378450"/>
            <a:ext cx="33782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spc="-20" dirty="0">
                <a:latin typeface="Verdana"/>
                <a:cs typeface="Verdana"/>
              </a:rPr>
              <a:t>X</a:t>
            </a:r>
            <a:r>
              <a:rPr sz="1550" spc="-140" dirty="0">
                <a:latin typeface="Verdana"/>
                <a:cs typeface="Verdana"/>
              </a:rPr>
              <a:t> </a:t>
            </a:r>
            <a:r>
              <a:rPr sz="2325" spc="-75" baseline="-5376" dirty="0">
                <a:latin typeface="Symbol"/>
                <a:cs typeface="Symbol"/>
              </a:rPr>
              <a:t></a:t>
            </a:r>
            <a:endParaRPr sz="2325" baseline="-5376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32603" y="5470652"/>
            <a:ext cx="1428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055361" y="5473700"/>
            <a:ext cx="22034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Symbol"/>
                <a:cs typeface="Symbol"/>
              </a:rPr>
              <a:t>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Verdana"/>
                <a:cs typeface="Verdana"/>
              </a:rPr>
              <a:t>M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461000" y="5514085"/>
            <a:ext cx="121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668009" y="5463032"/>
            <a:ext cx="2139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aseline="6172" dirty="0">
                <a:latin typeface="Symbol"/>
                <a:cs typeface="Symbol"/>
              </a:rPr>
              <a:t></a:t>
            </a:r>
            <a:r>
              <a:rPr sz="1350" spc="457" baseline="6172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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927094" y="5632196"/>
            <a:ext cx="19113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M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223003" y="5758688"/>
            <a:ext cx="2317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i</a:t>
            </a:r>
            <a:r>
              <a:rPr sz="900" spc="-190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</a:t>
            </a:r>
            <a:r>
              <a:rPr sz="900" spc="-45" dirty="0">
                <a:latin typeface="Times New Roman"/>
                <a:cs typeface="Times New Roman"/>
              </a:rPr>
              <a:t> </a:t>
            </a:r>
            <a:r>
              <a:rPr sz="900" spc="-60" dirty="0"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725923" y="5536641"/>
            <a:ext cx="100965" cy="60007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50" spc="-50" dirty="0">
                <a:latin typeface="Symbol"/>
                <a:cs typeface="Symbol"/>
              </a:rPr>
              <a:t></a:t>
            </a:r>
            <a:endParaRPr sz="15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550" spc="-50" dirty="0">
                <a:latin typeface="Symbol"/>
                <a:cs typeface="Symbol"/>
              </a:rPr>
              <a:t>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871977" y="5289296"/>
            <a:ext cx="486409" cy="55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260" dirty="0">
                <a:latin typeface="Verdana"/>
                <a:cs typeface="Verdana"/>
              </a:rPr>
              <a:t> </a:t>
            </a:r>
            <a:r>
              <a:rPr sz="2550" spc="-25" dirty="0">
                <a:latin typeface="Symbol"/>
                <a:cs typeface="Symbol"/>
              </a:rPr>
              <a:t></a:t>
            </a:r>
            <a:r>
              <a:rPr sz="1550" spc="-25" dirty="0">
                <a:latin typeface="Verdana"/>
                <a:cs typeface="Verdana"/>
              </a:rPr>
              <a:t>e</a:t>
            </a:r>
            <a:endParaRPr sz="1550">
              <a:latin typeface="Verdana"/>
              <a:cs typeface="Verdana"/>
            </a:endParaRPr>
          </a:p>
          <a:p>
            <a:pPr marL="146685">
              <a:lnSpc>
                <a:spcPct val="100000"/>
              </a:lnSpc>
              <a:spcBef>
                <a:spcPts val="30"/>
              </a:spcBef>
            </a:pPr>
            <a:r>
              <a:rPr sz="900" spc="-50" dirty="0">
                <a:latin typeface="Verdana"/>
                <a:cs typeface="Verdana"/>
              </a:rPr>
              <a:t>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530600" y="5293867"/>
            <a:ext cx="92138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9770" algn="l"/>
              </a:tabLst>
            </a:pPr>
            <a:r>
              <a:rPr sz="3825" baseline="1089" dirty="0">
                <a:latin typeface="Symbol"/>
                <a:cs typeface="Symbol"/>
              </a:rPr>
              <a:t></a:t>
            </a:r>
            <a:r>
              <a:rPr sz="3825" baseline="1089" dirty="0">
                <a:latin typeface="Times New Roman"/>
                <a:cs typeface="Times New Roman"/>
              </a:rPr>
              <a:t> </a:t>
            </a:r>
            <a:r>
              <a:rPr sz="2325" baseline="1792" dirty="0">
                <a:latin typeface="Symbol"/>
                <a:cs typeface="Symbol"/>
              </a:rPr>
              <a:t></a:t>
            </a:r>
            <a:r>
              <a:rPr sz="2325" spc="839" baseline="1792" dirty="0">
                <a:latin typeface="Times New Roman"/>
                <a:cs typeface="Times New Roman"/>
              </a:rPr>
              <a:t> </a:t>
            </a:r>
            <a:r>
              <a:rPr sz="2325" u="sng" baseline="179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300" spc="-50" dirty="0">
                <a:latin typeface="Symbol"/>
                <a:cs typeface="Symbol"/>
              </a:rPr>
              <a:t>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777991" y="5529783"/>
            <a:ext cx="100965" cy="6007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50" spc="-50" dirty="0">
                <a:latin typeface="Symbol"/>
                <a:cs typeface="Symbol"/>
              </a:rPr>
              <a:t></a:t>
            </a:r>
            <a:endParaRPr sz="15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50" spc="-50" dirty="0">
                <a:latin typeface="Symbol"/>
                <a:cs typeface="Symbol"/>
              </a:rPr>
              <a:t>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999738" y="2602992"/>
            <a:ext cx="440690" cy="0"/>
          </a:xfrm>
          <a:custGeom>
            <a:avLst/>
            <a:gdLst/>
            <a:ahLst/>
            <a:cxnLst/>
            <a:rect l="l" t="t" r="r" b="b"/>
            <a:pathLst>
              <a:path w="440689">
                <a:moveTo>
                  <a:pt x="0" y="0"/>
                </a:moveTo>
                <a:lnTo>
                  <a:pt x="44043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91689" y="2602992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79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428238" y="2612898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79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26152" y="2595372"/>
            <a:ext cx="403860" cy="0"/>
          </a:xfrm>
          <a:custGeom>
            <a:avLst/>
            <a:gdLst/>
            <a:ahLst/>
            <a:cxnLst/>
            <a:rect l="l" t="t" r="r" b="b"/>
            <a:pathLst>
              <a:path w="403860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513576" y="2596133"/>
            <a:ext cx="403860" cy="0"/>
          </a:xfrm>
          <a:custGeom>
            <a:avLst/>
            <a:gdLst/>
            <a:ahLst/>
            <a:cxnLst/>
            <a:rect l="l" t="t" r="r" b="b"/>
            <a:pathLst>
              <a:path w="403859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229093" y="2612135"/>
            <a:ext cx="440690" cy="0"/>
          </a:xfrm>
          <a:custGeom>
            <a:avLst/>
            <a:gdLst/>
            <a:ahLst/>
            <a:cxnLst/>
            <a:rect l="l" t="t" r="r" b="b"/>
            <a:pathLst>
              <a:path w="440690">
                <a:moveTo>
                  <a:pt x="0" y="0"/>
                </a:moveTo>
                <a:lnTo>
                  <a:pt x="44043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79695" y="5470778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0" y="0"/>
                </a:moveTo>
                <a:lnTo>
                  <a:pt x="124968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33440" y="5470778"/>
            <a:ext cx="229870" cy="0"/>
          </a:xfrm>
          <a:custGeom>
            <a:avLst/>
            <a:gdLst/>
            <a:ahLst/>
            <a:cxnLst/>
            <a:rect l="l" t="t" r="r" b="b"/>
            <a:pathLst>
              <a:path w="229870">
                <a:moveTo>
                  <a:pt x="0" y="0"/>
                </a:moveTo>
                <a:lnTo>
                  <a:pt x="229361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00"/>
              </a:spcBef>
            </a:pPr>
            <a:r>
              <a:rPr sz="2400" b="1" u="none" spc="-20" dirty="0">
                <a:latin typeface="Times New Roman"/>
                <a:cs typeface="Times New Roman"/>
              </a:rPr>
              <a:t>Frequency</a:t>
            </a:r>
            <a:r>
              <a:rPr sz="2400" b="1" u="none" spc="-125" dirty="0">
                <a:latin typeface="Times New Roman"/>
                <a:cs typeface="Times New Roman"/>
              </a:rPr>
              <a:t> </a:t>
            </a:r>
            <a:r>
              <a:rPr sz="2400" b="1" u="none" spc="-20" dirty="0">
                <a:latin typeface="Times New Roman"/>
                <a:cs typeface="Times New Roman"/>
              </a:rPr>
              <a:t>Domain</a:t>
            </a:r>
            <a:r>
              <a:rPr sz="2400" b="1" u="none" spc="-85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Representation</a:t>
            </a:r>
            <a:r>
              <a:rPr sz="2400" b="1" u="none" spc="-50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of</a:t>
            </a:r>
            <a:r>
              <a:rPr sz="2400" b="1" u="none" spc="-120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Downsampling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606551"/>
            <a:ext cx="8180832" cy="5391912"/>
          </a:xfrm>
          <a:prstGeom prst="rect">
            <a:avLst/>
          </a:prstGeom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2415" y="107950"/>
            <a:ext cx="197103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u="none" spc="-10" dirty="0">
                <a:latin typeface="Times New Roman"/>
                <a:cs typeface="Times New Roman"/>
              </a:rPr>
              <a:t>Aliasing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108" y="913638"/>
            <a:ext cx="8308085" cy="425348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62302" y="1873757"/>
            <a:ext cx="5184775" cy="1286510"/>
            <a:chOff x="1662302" y="1873757"/>
            <a:chExt cx="5184775" cy="1286510"/>
          </a:xfrm>
        </p:grpSpPr>
        <p:sp>
          <p:nvSpPr>
            <p:cNvPr id="3" name="object 3"/>
            <p:cNvSpPr/>
            <p:nvPr/>
          </p:nvSpPr>
          <p:spPr>
            <a:xfrm>
              <a:off x="1662302" y="2730626"/>
              <a:ext cx="5184775" cy="0"/>
            </a:xfrm>
            <a:custGeom>
              <a:avLst/>
              <a:gdLst/>
              <a:ahLst/>
              <a:cxnLst/>
              <a:rect l="l" t="t" r="r" b="b"/>
              <a:pathLst>
                <a:path w="5184775">
                  <a:moveTo>
                    <a:pt x="0" y="0"/>
                  </a:moveTo>
                  <a:lnTo>
                    <a:pt x="5184648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99410" y="1873757"/>
              <a:ext cx="2992755" cy="1286510"/>
            </a:xfrm>
            <a:custGeom>
              <a:avLst/>
              <a:gdLst/>
              <a:ahLst/>
              <a:cxnLst/>
              <a:rect l="l" t="t" r="r" b="b"/>
              <a:pathLst>
                <a:path w="2992754" h="1286510">
                  <a:moveTo>
                    <a:pt x="76200" y="480822"/>
                  </a:moveTo>
                  <a:lnTo>
                    <a:pt x="73025" y="466217"/>
                  </a:lnTo>
                  <a:lnTo>
                    <a:pt x="64770" y="454152"/>
                  </a:lnTo>
                  <a:lnTo>
                    <a:pt x="52705" y="445897"/>
                  </a:lnTo>
                  <a:lnTo>
                    <a:pt x="38100" y="442722"/>
                  </a:lnTo>
                  <a:lnTo>
                    <a:pt x="23495" y="445897"/>
                  </a:lnTo>
                  <a:lnTo>
                    <a:pt x="10795" y="454152"/>
                  </a:lnTo>
                  <a:lnTo>
                    <a:pt x="3175" y="466217"/>
                  </a:lnTo>
                  <a:lnTo>
                    <a:pt x="0" y="480822"/>
                  </a:lnTo>
                  <a:lnTo>
                    <a:pt x="3175" y="496062"/>
                  </a:lnTo>
                  <a:lnTo>
                    <a:pt x="10795" y="508127"/>
                  </a:lnTo>
                  <a:lnTo>
                    <a:pt x="23495" y="516382"/>
                  </a:lnTo>
                  <a:lnTo>
                    <a:pt x="31750" y="517652"/>
                  </a:lnTo>
                  <a:lnTo>
                    <a:pt x="31750" y="854329"/>
                  </a:lnTo>
                  <a:lnTo>
                    <a:pt x="44450" y="854329"/>
                  </a:lnTo>
                  <a:lnTo>
                    <a:pt x="44450" y="517652"/>
                  </a:lnTo>
                  <a:lnTo>
                    <a:pt x="52705" y="516382"/>
                  </a:lnTo>
                  <a:lnTo>
                    <a:pt x="64770" y="508127"/>
                  </a:lnTo>
                  <a:lnTo>
                    <a:pt x="73025" y="496062"/>
                  </a:lnTo>
                  <a:lnTo>
                    <a:pt x="76200" y="480822"/>
                  </a:lnTo>
                  <a:close/>
                </a:path>
                <a:path w="2992754" h="1286510">
                  <a:moveTo>
                    <a:pt x="1258697" y="38100"/>
                  </a:moveTo>
                  <a:lnTo>
                    <a:pt x="1256157" y="23495"/>
                  </a:lnTo>
                  <a:lnTo>
                    <a:pt x="1247902" y="11430"/>
                  </a:lnTo>
                  <a:lnTo>
                    <a:pt x="1235837" y="3175"/>
                  </a:lnTo>
                  <a:lnTo>
                    <a:pt x="1220597" y="0"/>
                  </a:lnTo>
                  <a:lnTo>
                    <a:pt x="1205992" y="3175"/>
                  </a:lnTo>
                  <a:lnTo>
                    <a:pt x="1193927" y="11430"/>
                  </a:lnTo>
                  <a:lnTo>
                    <a:pt x="1185672" y="23495"/>
                  </a:lnTo>
                  <a:lnTo>
                    <a:pt x="1182497" y="38100"/>
                  </a:lnTo>
                  <a:lnTo>
                    <a:pt x="1185672" y="52705"/>
                  </a:lnTo>
                  <a:lnTo>
                    <a:pt x="1193927" y="64770"/>
                  </a:lnTo>
                  <a:lnTo>
                    <a:pt x="1205992" y="73025"/>
                  </a:lnTo>
                  <a:lnTo>
                    <a:pt x="1214247" y="74930"/>
                  </a:lnTo>
                  <a:lnTo>
                    <a:pt x="1214247" y="854329"/>
                  </a:lnTo>
                  <a:lnTo>
                    <a:pt x="1226947" y="854329"/>
                  </a:lnTo>
                  <a:lnTo>
                    <a:pt x="1226947" y="74930"/>
                  </a:lnTo>
                  <a:lnTo>
                    <a:pt x="1235837" y="73025"/>
                  </a:lnTo>
                  <a:lnTo>
                    <a:pt x="1247902" y="64770"/>
                  </a:lnTo>
                  <a:lnTo>
                    <a:pt x="1256157" y="52705"/>
                  </a:lnTo>
                  <a:lnTo>
                    <a:pt x="1258697" y="38100"/>
                  </a:lnTo>
                  <a:close/>
                </a:path>
                <a:path w="2992754" h="1286510">
                  <a:moveTo>
                    <a:pt x="1493647" y="1248156"/>
                  </a:moveTo>
                  <a:lnTo>
                    <a:pt x="1491107" y="1233551"/>
                  </a:lnTo>
                  <a:lnTo>
                    <a:pt x="1482852" y="1221486"/>
                  </a:lnTo>
                  <a:lnTo>
                    <a:pt x="1470787" y="1213231"/>
                  </a:lnTo>
                  <a:lnTo>
                    <a:pt x="1461897" y="1211326"/>
                  </a:lnTo>
                  <a:lnTo>
                    <a:pt x="1461897" y="838454"/>
                  </a:lnTo>
                  <a:lnTo>
                    <a:pt x="1449197" y="838454"/>
                  </a:lnTo>
                  <a:lnTo>
                    <a:pt x="1449197" y="1211326"/>
                  </a:lnTo>
                  <a:lnTo>
                    <a:pt x="1440942" y="1213231"/>
                  </a:lnTo>
                  <a:lnTo>
                    <a:pt x="1428877" y="1221486"/>
                  </a:lnTo>
                  <a:lnTo>
                    <a:pt x="1420622" y="1233551"/>
                  </a:lnTo>
                  <a:lnTo>
                    <a:pt x="1417447" y="1248156"/>
                  </a:lnTo>
                  <a:lnTo>
                    <a:pt x="1420622" y="1262761"/>
                  </a:lnTo>
                  <a:lnTo>
                    <a:pt x="1428877" y="1274826"/>
                  </a:lnTo>
                  <a:lnTo>
                    <a:pt x="1440942" y="1283081"/>
                  </a:lnTo>
                  <a:lnTo>
                    <a:pt x="1455547" y="1286256"/>
                  </a:lnTo>
                  <a:lnTo>
                    <a:pt x="1470787" y="1283081"/>
                  </a:lnTo>
                  <a:lnTo>
                    <a:pt x="1482852" y="1274826"/>
                  </a:lnTo>
                  <a:lnTo>
                    <a:pt x="1491107" y="1262761"/>
                  </a:lnTo>
                  <a:lnTo>
                    <a:pt x="1493647" y="1248156"/>
                  </a:lnTo>
                  <a:close/>
                </a:path>
                <a:path w="2992754" h="1286510">
                  <a:moveTo>
                    <a:pt x="2992374" y="1170686"/>
                  </a:moveTo>
                  <a:lnTo>
                    <a:pt x="2989834" y="1155446"/>
                  </a:lnTo>
                  <a:lnTo>
                    <a:pt x="2981579" y="1143381"/>
                  </a:lnTo>
                  <a:lnTo>
                    <a:pt x="2969514" y="1135126"/>
                  </a:lnTo>
                  <a:lnTo>
                    <a:pt x="2960624" y="1133856"/>
                  </a:lnTo>
                  <a:lnTo>
                    <a:pt x="2960624" y="854329"/>
                  </a:lnTo>
                  <a:lnTo>
                    <a:pt x="2947924" y="854329"/>
                  </a:lnTo>
                  <a:lnTo>
                    <a:pt x="2947924" y="1133856"/>
                  </a:lnTo>
                  <a:lnTo>
                    <a:pt x="2939669" y="1135126"/>
                  </a:lnTo>
                  <a:lnTo>
                    <a:pt x="2927604" y="1143381"/>
                  </a:lnTo>
                  <a:lnTo>
                    <a:pt x="2919349" y="1155446"/>
                  </a:lnTo>
                  <a:lnTo>
                    <a:pt x="2916174" y="1170686"/>
                  </a:lnTo>
                  <a:lnTo>
                    <a:pt x="2919349" y="1185291"/>
                  </a:lnTo>
                  <a:lnTo>
                    <a:pt x="2927604" y="1197356"/>
                  </a:lnTo>
                  <a:lnTo>
                    <a:pt x="2939669" y="1205611"/>
                  </a:lnTo>
                  <a:lnTo>
                    <a:pt x="2954274" y="1208786"/>
                  </a:lnTo>
                  <a:lnTo>
                    <a:pt x="2969514" y="1205611"/>
                  </a:lnTo>
                  <a:lnTo>
                    <a:pt x="2981579" y="1197356"/>
                  </a:lnTo>
                  <a:lnTo>
                    <a:pt x="2989834" y="1185291"/>
                  </a:lnTo>
                  <a:lnTo>
                    <a:pt x="2992374" y="11706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6573" y="2689859"/>
              <a:ext cx="80772" cy="815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2041" y="2689859"/>
              <a:ext cx="81533" cy="815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2967" y="2689859"/>
              <a:ext cx="81533" cy="815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8435" y="2689859"/>
              <a:ext cx="81534" cy="815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4666" y="2689859"/>
              <a:ext cx="81534" cy="815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6517" y="2689859"/>
              <a:ext cx="81534" cy="815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0288" y="2689859"/>
              <a:ext cx="81534" cy="815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1986" y="2689859"/>
              <a:ext cx="81534" cy="815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8216" y="2689859"/>
              <a:ext cx="81534" cy="815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9142" y="2689859"/>
              <a:ext cx="80772" cy="8153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506217" y="2730753"/>
            <a:ext cx="783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660" algn="l"/>
              </a:tabLst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50" dirty="0">
                <a:latin typeface="Times New Roman"/>
                <a:cs typeface="Times New Roman"/>
              </a:rPr>
              <a:t>4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5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92982" y="2730753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8323" y="2730753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4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21959" y="2730753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6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22542" y="278866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0" dirty="0">
                <a:latin typeface="Times New Roman"/>
                <a:cs typeface="Times New Roman"/>
              </a:rPr>
              <a:t>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06445" y="1399540"/>
            <a:ext cx="1466215" cy="8274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27455">
              <a:lnSpc>
                <a:spcPct val="100000"/>
              </a:lnSpc>
              <a:spcBef>
                <a:spcPts val="1095"/>
              </a:spcBef>
            </a:pPr>
            <a:r>
              <a:rPr sz="1800" i="1" spc="-25" dirty="0">
                <a:latin typeface="Times New Roman"/>
                <a:cs typeface="Times New Roman"/>
              </a:rPr>
              <a:t>a</a:t>
            </a:r>
            <a:r>
              <a:rPr sz="1800" spc="-37" baseline="-13888" dirty="0">
                <a:latin typeface="Times New Roman"/>
                <a:cs typeface="Times New Roman"/>
              </a:rPr>
              <a:t>1</a:t>
            </a:r>
            <a:endParaRPr sz="1800" baseline="-13888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994"/>
              </a:spcBef>
            </a:pPr>
            <a:r>
              <a:rPr sz="2700" i="1" spc="-15" baseline="12345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-</a:t>
            </a:r>
            <a:r>
              <a:rPr sz="1200" spc="-50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3576" rIns="0" bIns="0" rtlCol="0">
            <a:spAutoFit/>
          </a:bodyPr>
          <a:lstStyle/>
          <a:p>
            <a:pPr marL="2893060" marR="5080" indent="-2323465">
              <a:lnSpc>
                <a:spcPts val="3800"/>
              </a:lnSpc>
              <a:spcBef>
                <a:spcPts val="240"/>
              </a:spcBef>
            </a:pPr>
            <a:r>
              <a:rPr sz="3200" u="none" spc="-10" dirty="0"/>
              <a:t>Sequence</a:t>
            </a:r>
            <a:r>
              <a:rPr sz="3200" u="none" spc="-125" dirty="0"/>
              <a:t> </a:t>
            </a:r>
            <a:r>
              <a:rPr sz="3200" u="none" dirty="0"/>
              <a:t>as</a:t>
            </a:r>
            <a:r>
              <a:rPr sz="3200" u="none" spc="-100" dirty="0"/>
              <a:t> </a:t>
            </a:r>
            <a:r>
              <a:rPr sz="3200" u="none" dirty="0"/>
              <a:t>a</a:t>
            </a:r>
            <a:r>
              <a:rPr sz="3200" u="none" spc="-110" dirty="0"/>
              <a:t> </a:t>
            </a:r>
            <a:r>
              <a:rPr sz="3200" u="none" dirty="0"/>
              <a:t>sum</a:t>
            </a:r>
            <a:r>
              <a:rPr sz="3200" u="none" spc="-130" dirty="0"/>
              <a:t> </a:t>
            </a:r>
            <a:r>
              <a:rPr sz="3200" u="none" dirty="0"/>
              <a:t>of</a:t>
            </a:r>
            <a:r>
              <a:rPr sz="3200" u="none" spc="-125" dirty="0"/>
              <a:t> </a:t>
            </a:r>
            <a:r>
              <a:rPr sz="3200" u="none" dirty="0"/>
              <a:t>scaled,</a:t>
            </a:r>
            <a:r>
              <a:rPr sz="3200" u="none" spc="-75" dirty="0"/>
              <a:t> </a:t>
            </a:r>
            <a:r>
              <a:rPr sz="3200" u="none" spc="-10" dirty="0"/>
              <a:t>delayed impulses</a:t>
            </a:r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4236973" y="3099561"/>
            <a:ext cx="264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-25" dirty="0">
                <a:latin typeface="Times New Roman"/>
                <a:cs typeface="Times New Roman"/>
              </a:rPr>
              <a:t>a</a:t>
            </a:r>
            <a:r>
              <a:rPr sz="1800" spc="-37" baseline="-16203" dirty="0">
                <a:latin typeface="Times New Roman"/>
                <a:cs typeface="Times New Roman"/>
              </a:rPr>
              <a:t>2</a:t>
            </a:r>
            <a:endParaRPr sz="1800" baseline="-1620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46241" y="3023361"/>
            <a:ext cx="264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-25" dirty="0">
                <a:latin typeface="Times New Roman"/>
                <a:cs typeface="Times New Roman"/>
              </a:rPr>
              <a:t>a</a:t>
            </a:r>
            <a:r>
              <a:rPr sz="1800" spc="-37" baseline="-13888" dirty="0">
                <a:latin typeface="Times New Roman"/>
                <a:cs typeface="Times New Roman"/>
              </a:rPr>
              <a:t>7</a:t>
            </a:r>
            <a:endParaRPr sz="1800" baseline="-13888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27454" y="3989832"/>
            <a:ext cx="56896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p</a:t>
            </a:r>
            <a:r>
              <a:rPr sz="1500" i="1" spc="-1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4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2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-100" dirty="0">
                <a:latin typeface="Times New Roman"/>
                <a:cs typeface="Times New Roman"/>
              </a:rPr>
              <a:t> </a:t>
            </a:r>
            <a:r>
              <a:rPr sz="1275" baseline="-22875" dirty="0">
                <a:latin typeface="Symbol"/>
                <a:cs typeface="Symbol"/>
              </a:rPr>
              <a:t></a:t>
            </a:r>
            <a:r>
              <a:rPr sz="1275" spc="-104" baseline="-22875" dirty="0">
                <a:latin typeface="Times New Roman"/>
                <a:cs typeface="Times New Roman"/>
              </a:rPr>
              <a:t> </a:t>
            </a:r>
            <a:r>
              <a:rPr sz="1275" baseline="-22875" dirty="0">
                <a:latin typeface="Times New Roman"/>
                <a:cs typeface="Times New Roman"/>
              </a:rPr>
              <a:t>3</a:t>
            </a:r>
            <a:r>
              <a:rPr sz="1275" spc="577" baseline="-228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δ[</a:t>
            </a:r>
            <a:r>
              <a:rPr sz="1500" spc="-4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4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29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3</a:t>
            </a:r>
            <a:r>
              <a:rPr sz="1500" spc="-1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42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-195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1</a:t>
            </a:r>
            <a:r>
              <a:rPr sz="1275" spc="390" baseline="-19607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δ[</a:t>
            </a:r>
            <a:r>
              <a:rPr sz="1500" spc="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4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1]</a:t>
            </a:r>
            <a:r>
              <a:rPr sz="1500" spc="1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1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-100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2</a:t>
            </a:r>
            <a:r>
              <a:rPr sz="1275" spc="540" baseline="-19607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δ[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4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-125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7</a:t>
            </a:r>
            <a:r>
              <a:rPr sz="1275" spc="540" baseline="-19607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δ[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44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7</a:t>
            </a:r>
            <a:r>
              <a:rPr sz="1500" spc="-4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]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3138" rIns="0" bIns="0" rtlCol="0">
            <a:spAutoFit/>
          </a:bodyPr>
          <a:lstStyle/>
          <a:p>
            <a:pPr marL="180340">
              <a:lnSpc>
                <a:spcPct val="100000"/>
              </a:lnSpc>
              <a:spcBef>
                <a:spcPts val="95"/>
              </a:spcBef>
            </a:pPr>
            <a:r>
              <a:rPr sz="2000" b="1" u="none" spc="-25" dirty="0">
                <a:latin typeface="Times New Roman"/>
                <a:cs typeface="Times New Roman"/>
              </a:rPr>
              <a:t>Frequency</a:t>
            </a:r>
            <a:r>
              <a:rPr sz="2000" b="1" u="none" spc="-85" dirty="0">
                <a:latin typeface="Times New Roman"/>
                <a:cs typeface="Times New Roman"/>
              </a:rPr>
              <a:t> </a:t>
            </a:r>
            <a:r>
              <a:rPr sz="2000" b="1" u="none" spc="-10" dirty="0">
                <a:latin typeface="Times New Roman"/>
                <a:cs typeface="Times New Roman"/>
              </a:rPr>
              <a:t>Domain</a:t>
            </a:r>
            <a:r>
              <a:rPr sz="2000" b="1" u="none" spc="-60" dirty="0">
                <a:latin typeface="Times New Roman"/>
                <a:cs typeface="Times New Roman"/>
              </a:rPr>
              <a:t> </a:t>
            </a:r>
            <a:r>
              <a:rPr sz="2000" b="1" u="none" spc="-10" dirty="0">
                <a:latin typeface="Times New Roman"/>
                <a:cs typeface="Times New Roman"/>
              </a:rPr>
              <a:t>Representation</a:t>
            </a:r>
            <a:r>
              <a:rPr sz="2000" b="1" u="none" spc="-80" dirty="0">
                <a:latin typeface="Times New Roman"/>
                <a:cs typeface="Times New Roman"/>
              </a:rPr>
              <a:t> </a:t>
            </a:r>
            <a:r>
              <a:rPr sz="2000" b="1" u="none" dirty="0">
                <a:latin typeface="Times New Roman"/>
                <a:cs typeface="Times New Roman"/>
              </a:rPr>
              <a:t>of</a:t>
            </a:r>
            <a:r>
              <a:rPr sz="2000" b="1" u="none" spc="-135" dirty="0">
                <a:latin typeface="Times New Roman"/>
                <a:cs typeface="Times New Roman"/>
              </a:rPr>
              <a:t> </a:t>
            </a:r>
            <a:r>
              <a:rPr sz="2000" b="1" u="none" spc="-10" dirty="0">
                <a:latin typeface="Times New Roman"/>
                <a:cs typeface="Times New Roman"/>
              </a:rPr>
              <a:t>Downsampling</a:t>
            </a:r>
            <a:r>
              <a:rPr sz="2000" b="1" u="none" spc="-20" dirty="0">
                <a:latin typeface="Times New Roman"/>
                <a:cs typeface="Times New Roman"/>
              </a:rPr>
              <a:t> w/</a:t>
            </a:r>
            <a:r>
              <a:rPr sz="2000" b="1" u="none" spc="-114" dirty="0">
                <a:latin typeface="Times New Roman"/>
                <a:cs typeface="Times New Roman"/>
              </a:rPr>
              <a:t> </a:t>
            </a:r>
            <a:r>
              <a:rPr sz="2000" b="1" u="none" spc="-10" dirty="0">
                <a:latin typeface="Times New Roman"/>
                <a:cs typeface="Times New Roman"/>
              </a:rPr>
              <a:t>Prefilter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49858" y="641604"/>
            <a:ext cx="6547484" cy="5255260"/>
            <a:chOff x="1149858" y="641604"/>
            <a:chExt cx="6547484" cy="52552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2154" y="641604"/>
              <a:ext cx="6428994" cy="8161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916" y="1486662"/>
              <a:ext cx="6426708" cy="10942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008" y="2596133"/>
              <a:ext cx="6437375" cy="22364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9858" y="4828032"/>
              <a:ext cx="6547104" cy="10683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4128" rIns="0" bIns="0" rtlCol="0">
            <a:spAutoFit/>
          </a:bodyPr>
          <a:lstStyle/>
          <a:p>
            <a:pPr marL="1668780">
              <a:lnSpc>
                <a:spcPct val="100000"/>
              </a:lnSpc>
              <a:spcBef>
                <a:spcPts val="95"/>
              </a:spcBef>
            </a:pPr>
            <a:r>
              <a:rPr b="1" u="none" spc="-30" dirty="0">
                <a:latin typeface="Times New Roman"/>
                <a:cs typeface="Times New Roman"/>
              </a:rPr>
              <a:t>Decimation</a:t>
            </a:r>
            <a:r>
              <a:rPr b="1" u="none" spc="-220" dirty="0">
                <a:latin typeface="Times New Roman"/>
                <a:cs typeface="Times New Roman"/>
              </a:rPr>
              <a:t> </a:t>
            </a:r>
            <a:r>
              <a:rPr b="1" u="none" spc="-10" dirty="0">
                <a:latin typeface="Times New Roman"/>
                <a:cs typeface="Times New Roman"/>
              </a:rPr>
              <a:t>filter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17675"/>
            <a:ext cx="8377428" cy="4287774"/>
          </a:xfrm>
          <a:prstGeom prst="rect">
            <a:avLst/>
          </a:prstGeom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4128" rIns="0" bIns="0" rtlCol="0">
            <a:spAutoFit/>
          </a:bodyPr>
          <a:lstStyle/>
          <a:p>
            <a:pPr marL="1406525">
              <a:lnSpc>
                <a:spcPct val="100000"/>
              </a:lnSpc>
              <a:spcBef>
                <a:spcPts val="95"/>
              </a:spcBef>
            </a:pPr>
            <a:r>
              <a:rPr b="1" u="none" spc="-45" dirty="0">
                <a:latin typeface="Times New Roman"/>
                <a:cs typeface="Times New Roman"/>
              </a:rPr>
              <a:t>L-</a:t>
            </a:r>
            <a:r>
              <a:rPr b="1" u="none" dirty="0">
                <a:latin typeface="Times New Roman"/>
                <a:cs typeface="Times New Roman"/>
              </a:rPr>
              <a:t>fold</a:t>
            </a:r>
            <a:r>
              <a:rPr b="1" u="none" spc="-190" dirty="0">
                <a:latin typeface="Times New Roman"/>
                <a:cs typeface="Times New Roman"/>
              </a:rPr>
              <a:t> </a:t>
            </a:r>
            <a:r>
              <a:rPr b="1" u="none" spc="-10" dirty="0">
                <a:latin typeface="Times New Roman"/>
                <a:cs typeface="Times New Roman"/>
              </a:rPr>
              <a:t>Interpolator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224533"/>
            <a:ext cx="8478774" cy="4005072"/>
          </a:xfrm>
          <a:prstGeom prst="rect">
            <a:avLst/>
          </a:prstGeom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812546"/>
            <a:ext cx="75647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ts val="282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increase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sampling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rate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interpolating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it</a:t>
            </a:r>
            <a:endParaRPr sz="2400">
              <a:latin typeface="Times New Roman"/>
              <a:cs typeface="Times New Roman"/>
            </a:endParaRPr>
          </a:p>
          <a:p>
            <a:pPr marL="349885" algn="ctr">
              <a:lnSpc>
                <a:spcPts val="2580"/>
              </a:lnSpc>
              <a:tabLst>
                <a:tab pos="2261235" algn="l"/>
                <a:tab pos="2996565" algn="l"/>
              </a:tabLst>
            </a:pPr>
            <a:r>
              <a:rPr sz="1500" dirty="0">
                <a:latin typeface="Verdana"/>
                <a:cs typeface="Verdana"/>
              </a:rPr>
              <a:t>x</a:t>
            </a:r>
            <a:r>
              <a:rPr sz="1500" spc="55" dirty="0">
                <a:latin typeface="Verdana"/>
                <a:cs typeface="Verdana"/>
              </a:rPr>
              <a:t> </a:t>
            </a:r>
            <a:r>
              <a:rPr sz="2200" spc="-70" dirty="0">
                <a:latin typeface="Symbol"/>
                <a:cs typeface="Symbol"/>
              </a:rPr>
              <a:t></a:t>
            </a:r>
            <a:r>
              <a:rPr sz="1500" spc="-70" dirty="0">
                <a:latin typeface="Verdana"/>
                <a:cs typeface="Verdana"/>
              </a:rPr>
              <a:t>n</a:t>
            </a:r>
            <a:r>
              <a:rPr sz="1500" spc="-375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70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Verdana"/>
                <a:cs typeface="Verdana"/>
              </a:rPr>
              <a:t>x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17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110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L</a:t>
            </a:r>
            <a:r>
              <a:rPr sz="1500" spc="-220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Verdana"/>
                <a:cs typeface="Verdana"/>
              </a:rPr>
              <a:t>x</a:t>
            </a:r>
            <a:r>
              <a:rPr sz="1500" spc="310" dirty="0">
                <a:latin typeface="Verdana"/>
                <a:cs typeface="Verdana"/>
              </a:rPr>
              <a:t> </a:t>
            </a:r>
            <a:r>
              <a:rPr sz="2100" spc="-25" dirty="0">
                <a:latin typeface="Symbol"/>
                <a:cs typeface="Symbol"/>
              </a:rPr>
              <a:t></a:t>
            </a:r>
            <a:r>
              <a:rPr sz="1500" spc="-25" dirty="0">
                <a:latin typeface="Verdana"/>
                <a:cs typeface="Verdana"/>
              </a:rPr>
              <a:t>nT</a:t>
            </a:r>
            <a:r>
              <a:rPr sz="1500" dirty="0">
                <a:latin typeface="Verdana"/>
                <a:cs typeface="Verdana"/>
              </a:rPr>
              <a:t>	/</a:t>
            </a:r>
            <a:r>
              <a:rPr sz="1500" spc="-10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L</a:t>
            </a:r>
            <a:r>
              <a:rPr sz="1500" spc="-120" dirty="0">
                <a:latin typeface="Verdana"/>
                <a:cs typeface="Verdana"/>
              </a:rPr>
              <a:t> </a:t>
            </a:r>
            <a:r>
              <a:rPr sz="2100" spc="-50" dirty="0">
                <a:latin typeface="Symbol"/>
                <a:cs typeface="Symbol"/>
              </a:rPr>
              <a:t>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27501" y="1455674"/>
            <a:ext cx="200278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32939" algn="l"/>
              </a:tabLst>
            </a:pPr>
            <a:r>
              <a:rPr sz="850" spc="-50" dirty="0">
                <a:latin typeface="Verdana"/>
                <a:cs typeface="Verdana"/>
              </a:rPr>
              <a:t>i</a:t>
            </a:r>
            <a:r>
              <a:rPr sz="850" dirty="0">
                <a:latin typeface="Verdana"/>
                <a:cs typeface="Verdana"/>
              </a:rPr>
              <a:t>	</a:t>
            </a: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1686559"/>
            <a:ext cx="66427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This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accomplished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sampling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rate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expander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15644" y="16002"/>
            <a:ext cx="6647815" cy="759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67305" marR="5080" indent="-2555240">
              <a:lnSpc>
                <a:spcPct val="100600"/>
              </a:lnSpc>
              <a:spcBef>
                <a:spcPts val="80"/>
              </a:spcBef>
            </a:pPr>
            <a:r>
              <a:rPr sz="2400" b="1" u="none" spc="-10" dirty="0">
                <a:latin typeface="Times New Roman"/>
                <a:cs typeface="Times New Roman"/>
              </a:rPr>
              <a:t>Increasing</a:t>
            </a:r>
            <a:r>
              <a:rPr sz="2400" b="1" u="none" spc="-125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the</a:t>
            </a:r>
            <a:r>
              <a:rPr sz="2400" b="1" u="none" spc="-90" dirty="0">
                <a:latin typeface="Times New Roman"/>
                <a:cs typeface="Times New Roman"/>
              </a:rPr>
              <a:t> </a:t>
            </a:r>
            <a:r>
              <a:rPr sz="2400" b="1" u="none" spc="-20" dirty="0">
                <a:latin typeface="Times New Roman"/>
                <a:cs typeface="Times New Roman"/>
              </a:rPr>
              <a:t>Sampling</a:t>
            </a:r>
            <a:r>
              <a:rPr sz="2400" b="1" u="none" spc="-10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Rate</a:t>
            </a:r>
            <a:r>
              <a:rPr sz="2400" b="1" u="none" spc="-85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by</a:t>
            </a:r>
            <a:r>
              <a:rPr sz="2400" b="1" u="none" spc="-7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an</a:t>
            </a:r>
            <a:r>
              <a:rPr sz="2400" b="1" u="none" spc="-10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Integer</a:t>
            </a:r>
            <a:r>
              <a:rPr sz="2400" b="1" u="none" spc="-105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Factor: Upsampling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7586" y="3445764"/>
            <a:ext cx="7289800" cy="13709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94970" marR="55880" indent="-344805">
              <a:lnSpc>
                <a:spcPts val="2500"/>
              </a:lnSpc>
              <a:spcBef>
                <a:spcPts val="500"/>
              </a:spcBef>
              <a:buFont typeface="Arial MT"/>
              <a:buChar char="•"/>
              <a:tabLst>
                <a:tab pos="394970" algn="l"/>
              </a:tabLst>
            </a:pP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obtain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</a:t>
            </a:r>
            <a:r>
              <a:rPr sz="2400" baseline="-13888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[n]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identical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what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would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by </a:t>
            </a:r>
            <a:r>
              <a:rPr sz="2400" spc="-10" dirty="0">
                <a:latin typeface="Times New Roman"/>
                <a:cs typeface="Times New Roman"/>
              </a:rPr>
              <a:t>reconstructing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resampling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T’=T/L</a:t>
            </a:r>
            <a:endParaRPr sz="2400">
              <a:latin typeface="Times New Roman"/>
              <a:cs typeface="Times New Roman"/>
            </a:endParaRPr>
          </a:p>
          <a:p>
            <a:pPr marL="394970" indent="-346710">
              <a:lnSpc>
                <a:spcPts val="2740"/>
              </a:lnSpc>
              <a:spcBef>
                <a:spcPts val="195"/>
              </a:spcBef>
              <a:buFont typeface="Arial MT"/>
              <a:buChar char="•"/>
              <a:tabLst>
                <a:tab pos="394970" algn="l"/>
              </a:tabLst>
            </a:pPr>
            <a:r>
              <a:rPr sz="2400" dirty="0">
                <a:latin typeface="Times New Roman"/>
                <a:cs typeface="Times New Roman"/>
              </a:rPr>
              <a:t>Upsampling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consists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two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steps</a:t>
            </a:r>
            <a:endParaRPr sz="2400">
              <a:latin typeface="Times New Roman"/>
              <a:cs typeface="Times New Roman"/>
            </a:endParaRPr>
          </a:p>
          <a:p>
            <a:pPr marL="508634">
              <a:lnSpc>
                <a:spcPts val="2260"/>
              </a:lnSpc>
              <a:tabLst>
                <a:tab pos="788035" algn="l"/>
              </a:tabLst>
            </a:pPr>
            <a:r>
              <a:rPr sz="2000" spc="-50" dirty="0">
                <a:latin typeface="Arial MT"/>
                <a:cs typeface="Arial MT"/>
              </a:rPr>
              <a:t>–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Expanding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0644" y="4904994"/>
            <a:ext cx="33655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Symbol"/>
                <a:cs typeface="Symbol"/>
              </a:rPr>
              <a:t></a:t>
            </a:r>
            <a:r>
              <a:rPr sz="2250" spc="36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45257" y="4750307"/>
            <a:ext cx="92456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Symbol"/>
                <a:cs typeface="Symbol"/>
              </a:rPr>
              <a:t></a:t>
            </a:r>
            <a:r>
              <a:rPr sz="2325" baseline="3584" dirty="0">
                <a:latin typeface="Verdana"/>
                <a:cs typeface="Verdana"/>
              </a:rPr>
              <a:t>x</a:t>
            </a:r>
            <a:r>
              <a:rPr sz="3375" baseline="1234" dirty="0">
                <a:latin typeface="Symbol"/>
                <a:cs typeface="Symbol"/>
              </a:rPr>
              <a:t></a:t>
            </a:r>
            <a:r>
              <a:rPr sz="2325" baseline="3584" dirty="0">
                <a:latin typeface="Verdana"/>
                <a:cs typeface="Verdana"/>
              </a:rPr>
              <a:t>n</a:t>
            </a:r>
            <a:r>
              <a:rPr sz="2325" spc="75" baseline="3584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/</a:t>
            </a:r>
            <a:r>
              <a:rPr sz="2325" spc="-179" baseline="3584" dirty="0">
                <a:latin typeface="Verdana"/>
                <a:cs typeface="Verdana"/>
              </a:rPr>
              <a:t> </a:t>
            </a:r>
            <a:r>
              <a:rPr sz="2325" spc="-15" baseline="3584" dirty="0">
                <a:latin typeface="Verdana"/>
                <a:cs typeface="Verdana"/>
              </a:rPr>
              <a:t>L</a:t>
            </a:r>
            <a:r>
              <a:rPr sz="2325" spc="-345" baseline="3584" dirty="0">
                <a:latin typeface="Verdana"/>
                <a:cs typeface="Verdana"/>
              </a:rPr>
              <a:t> </a:t>
            </a:r>
            <a:r>
              <a:rPr sz="3375" spc="-75" baseline="1234" dirty="0">
                <a:latin typeface="Symbol"/>
                <a:cs typeface="Symbol"/>
              </a:rPr>
              <a:t></a:t>
            </a:r>
            <a:endParaRPr sz="3375" baseline="1234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85717" y="4834635"/>
            <a:ext cx="17570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4795" algn="l"/>
                <a:tab pos="499745" algn="l"/>
              </a:tabLst>
            </a:pPr>
            <a:r>
              <a:rPr sz="1550" spc="-50" dirty="0">
                <a:latin typeface="Verdana"/>
                <a:cs typeface="Verdana"/>
              </a:rPr>
              <a:t>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45" dirty="0">
                <a:latin typeface="Verdana"/>
                <a:cs typeface="Verdana"/>
              </a:rPr>
              <a:t>0,</a:t>
            </a:r>
            <a:r>
              <a:rPr sz="1550" spc="-45" dirty="0">
                <a:latin typeface="Lucida Sans Unicode"/>
                <a:cs typeface="Lucida Sans Unicode"/>
              </a:rPr>
              <a:t>∓</a:t>
            </a:r>
            <a:r>
              <a:rPr sz="1550" spc="-295" dirty="0">
                <a:latin typeface="Lucida Sans Unicode"/>
                <a:cs typeface="Lucida Sans Unicode"/>
              </a:rPr>
              <a:t> </a:t>
            </a:r>
            <a:r>
              <a:rPr sz="1550" spc="-10" dirty="0">
                <a:latin typeface="Verdana"/>
                <a:cs typeface="Verdana"/>
              </a:rPr>
              <a:t>L</a:t>
            </a:r>
            <a:r>
              <a:rPr sz="1550" spc="-315" dirty="0">
                <a:latin typeface="Verdana"/>
                <a:cs typeface="Verdana"/>
              </a:rPr>
              <a:t> </a:t>
            </a:r>
            <a:r>
              <a:rPr sz="1550" spc="-95" dirty="0">
                <a:latin typeface="Verdana"/>
                <a:cs typeface="Verdana"/>
              </a:rPr>
              <a:t>,</a:t>
            </a:r>
            <a:r>
              <a:rPr sz="1550" spc="-95" dirty="0">
                <a:latin typeface="Lucida Sans Unicode"/>
                <a:cs typeface="Lucida Sans Unicode"/>
              </a:rPr>
              <a:t>∓</a:t>
            </a:r>
            <a:r>
              <a:rPr sz="1550" spc="-265" dirty="0">
                <a:latin typeface="Lucida Sans Unicode"/>
                <a:cs typeface="Lucida Sans Unicode"/>
              </a:rPr>
              <a:t> </a:t>
            </a:r>
            <a:r>
              <a:rPr sz="1550" spc="-90" dirty="0">
                <a:latin typeface="Verdana"/>
                <a:cs typeface="Verdana"/>
              </a:rPr>
              <a:t>2L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1550" spc="-45" dirty="0">
                <a:latin typeface="Verdana"/>
                <a:cs typeface="Verdana"/>
              </a:rPr>
              <a:t>,...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6741" y="4918455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36029" y="4776978"/>
            <a:ext cx="13220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3485" algn="l"/>
              </a:tabLst>
            </a:pPr>
            <a:r>
              <a:rPr sz="2250" dirty="0">
                <a:latin typeface="Symbol"/>
                <a:cs typeface="Symbol"/>
              </a:rPr>
              <a:t></a:t>
            </a:r>
            <a:r>
              <a:rPr sz="2250" spc="42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19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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8247" y="5078171"/>
            <a:ext cx="1654175" cy="95440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629285">
              <a:lnSpc>
                <a:spcPct val="100000"/>
              </a:lnSpc>
              <a:spcBef>
                <a:spcPts val="415"/>
              </a:spcBef>
              <a:tabLst>
                <a:tab pos="1263015" algn="l"/>
              </a:tabLst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-245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e</a:t>
            </a:r>
            <a:r>
              <a:rPr sz="1350" spc="622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190" dirty="0">
                <a:latin typeface="Times New Roman"/>
                <a:cs typeface="Times New Roman"/>
              </a:rPr>
              <a:t> </a:t>
            </a:r>
            <a:r>
              <a:rPr sz="2325" spc="-75" baseline="-7168" dirty="0">
                <a:latin typeface="Symbol"/>
                <a:cs typeface="Symbol"/>
              </a:rPr>
              <a:t></a:t>
            </a:r>
            <a:endParaRPr sz="2325" baseline="-7168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320"/>
              </a:spcBef>
            </a:pPr>
            <a:r>
              <a:rPr sz="1550" spc="-50" dirty="0">
                <a:latin typeface="Symbol"/>
                <a:cs typeface="Symbol"/>
              </a:rPr>
              <a:t></a:t>
            </a:r>
            <a:endParaRPr sz="15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Interpolating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90266" y="5351526"/>
            <a:ext cx="1504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Verdana"/>
                <a:cs typeface="Verdana"/>
              </a:rPr>
              <a:t>0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71771" y="5345429"/>
            <a:ext cx="40894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20" dirty="0">
                <a:latin typeface="Verdana"/>
                <a:cs typeface="Verdana"/>
              </a:rPr>
              <a:t>else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42026" y="4845480"/>
            <a:ext cx="1948814" cy="77089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20"/>
              </a:spcBef>
              <a:tabLst>
                <a:tab pos="333375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3525" baseline="-7092" dirty="0">
                <a:latin typeface="Symbol"/>
                <a:cs typeface="Symbol"/>
              </a:rPr>
              <a:t></a:t>
            </a:r>
            <a:r>
              <a:rPr sz="3525" spc="442" baseline="-7092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100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k</a:t>
            </a:r>
            <a:r>
              <a:rPr sz="1550" spc="32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</a:t>
            </a:r>
            <a:r>
              <a:rPr sz="1550" spc="2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22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10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Verdana"/>
                <a:cs typeface="Verdana"/>
              </a:rPr>
              <a:t>kL</a:t>
            </a:r>
            <a:endParaRPr sz="1550">
              <a:latin typeface="Verdana"/>
              <a:cs typeface="Verdana"/>
            </a:endParaRPr>
          </a:p>
          <a:p>
            <a:pPr marL="263525">
              <a:lnSpc>
                <a:spcPct val="100000"/>
              </a:lnSpc>
              <a:spcBef>
                <a:spcPts val="545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6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20" dirty="0">
                <a:latin typeface="Times New Roman"/>
                <a:cs typeface="Times New Roman"/>
              </a:rPr>
              <a:t> </a:t>
            </a:r>
            <a:r>
              <a:rPr sz="900" spc="-3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1116" y="2221229"/>
            <a:ext cx="5057394" cy="1314450"/>
          </a:xfrm>
          <a:prstGeom prst="rect">
            <a:avLst/>
          </a:prstGeom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8308" y="202438"/>
            <a:ext cx="62090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none" dirty="0">
                <a:latin typeface="Times New Roman"/>
                <a:cs typeface="Times New Roman"/>
              </a:rPr>
              <a:t>Frequency</a:t>
            </a:r>
            <a:r>
              <a:rPr sz="2400" b="1" u="none" spc="-140" dirty="0">
                <a:latin typeface="Times New Roman"/>
                <a:cs typeface="Times New Roman"/>
              </a:rPr>
              <a:t> </a:t>
            </a:r>
            <a:r>
              <a:rPr sz="2400" b="1" u="none" spc="-20" dirty="0">
                <a:latin typeface="Times New Roman"/>
                <a:cs typeface="Times New Roman"/>
              </a:rPr>
              <a:t>Domain</a:t>
            </a:r>
            <a:r>
              <a:rPr sz="2400" b="1" u="none" spc="-100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Representation</a:t>
            </a:r>
            <a:r>
              <a:rPr sz="2400" b="1" u="none" spc="-55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of</a:t>
            </a:r>
            <a:r>
              <a:rPr sz="2400" b="1" u="none" spc="-130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Expander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697738"/>
            <a:ext cx="1143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0" dirty="0">
                <a:latin typeface="Times New Roman"/>
                <a:cs typeface="Times New Roman"/>
              </a:rPr>
              <a:t>•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5217" y="709930"/>
            <a:ext cx="36957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000" spc="-30" baseline="2777" dirty="0">
                <a:latin typeface="Times New Roman"/>
                <a:cs typeface="Times New Roman"/>
              </a:rPr>
              <a:t>The</a:t>
            </a:r>
            <a:r>
              <a:rPr sz="3000" spc="-165" baseline="2777" dirty="0">
                <a:latin typeface="Times New Roman"/>
                <a:cs typeface="Times New Roman"/>
              </a:rPr>
              <a:t> </a:t>
            </a:r>
            <a:r>
              <a:rPr sz="3000" spc="-37" baseline="2777" dirty="0">
                <a:latin typeface="Times New Roman"/>
                <a:cs typeface="Times New Roman"/>
              </a:rPr>
              <a:t>DTFT</a:t>
            </a:r>
            <a:r>
              <a:rPr sz="3000" spc="-89" baseline="2777" dirty="0">
                <a:latin typeface="Times New Roman"/>
                <a:cs typeface="Times New Roman"/>
              </a:rPr>
              <a:t> </a:t>
            </a:r>
            <a:r>
              <a:rPr sz="3000" spc="-37" baseline="2777" dirty="0">
                <a:latin typeface="Times New Roman"/>
                <a:cs typeface="Times New Roman"/>
              </a:rPr>
              <a:t>of</a:t>
            </a:r>
            <a:r>
              <a:rPr sz="3000" spc="-427" baseline="2777" dirty="0">
                <a:latin typeface="Times New Roman"/>
                <a:cs typeface="Times New Roman"/>
              </a:rPr>
              <a:t> </a:t>
            </a:r>
            <a:r>
              <a:rPr sz="900" spc="-130" dirty="0">
                <a:latin typeface="Symbol"/>
                <a:cs typeface="Symbol"/>
              </a:rPr>
              <a:t></a:t>
            </a:r>
            <a:r>
              <a:rPr sz="3000" spc="-195" baseline="2777" dirty="0">
                <a:latin typeface="Times New Roman"/>
                <a:cs typeface="Times New Roman"/>
              </a:rPr>
              <a:t>x</a:t>
            </a:r>
            <a:r>
              <a:rPr sz="2025" spc="-195" baseline="-10288" dirty="0">
                <a:latin typeface="Times New Roman"/>
                <a:cs typeface="Times New Roman"/>
              </a:rPr>
              <a:t>e</a:t>
            </a:r>
            <a:r>
              <a:rPr sz="3000" spc="-195" baseline="2777" dirty="0">
                <a:latin typeface="Times New Roman"/>
                <a:cs typeface="Times New Roman"/>
              </a:rPr>
              <a:t>[</a:t>
            </a:r>
            <a:r>
              <a:rPr sz="2325" spc="-195" baseline="-23297" dirty="0">
                <a:latin typeface="Symbol"/>
                <a:cs typeface="Symbol"/>
              </a:rPr>
              <a:t></a:t>
            </a:r>
            <a:r>
              <a:rPr sz="3000" spc="-195" baseline="2777" dirty="0">
                <a:latin typeface="Times New Roman"/>
                <a:cs typeface="Times New Roman"/>
              </a:rPr>
              <a:t>n]</a:t>
            </a:r>
            <a:r>
              <a:rPr sz="900" spc="-130" dirty="0">
                <a:latin typeface="Symbol"/>
                <a:cs typeface="Symbol"/>
              </a:rPr>
              <a:t></a:t>
            </a:r>
            <a:r>
              <a:rPr sz="3000" spc="-195" baseline="2777" dirty="0">
                <a:latin typeface="Times New Roman"/>
                <a:cs typeface="Times New Roman"/>
              </a:rPr>
              <a:t>can</a:t>
            </a:r>
            <a:r>
              <a:rPr sz="3000" spc="-165" baseline="2777" dirty="0">
                <a:latin typeface="Times New Roman"/>
                <a:cs typeface="Times New Roman"/>
              </a:rPr>
              <a:t> </a:t>
            </a:r>
            <a:r>
              <a:rPr sz="3000" baseline="2777" dirty="0">
                <a:latin typeface="Times New Roman"/>
                <a:cs typeface="Times New Roman"/>
              </a:rPr>
              <a:t>be</a:t>
            </a:r>
            <a:r>
              <a:rPr sz="3000" spc="-37" baseline="2777" dirty="0">
                <a:latin typeface="Times New Roman"/>
                <a:cs typeface="Times New Roman"/>
              </a:rPr>
              <a:t> </a:t>
            </a:r>
            <a:r>
              <a:rPr sz="3000" baseline="2777" dirty="0">
                <a:latin typeface="Times New Roman"/>
                <a:cs typeface="Times New Roman"/>
              </a:rPr>
              <a:t>written</a:t>
            </a:r>
            <a:r>
              <a:rPr sz="3000" spc="-7" baseline="2777" dirty="0">
                <a:latin typeface="Times New Roman"/>
                <a:cs typeface="Times New Roman"/>
              </a:rPr>
              <a:t> </a:t>
            </a:r>
            <a:r>
              <a:rPr sz="3000" spc="-37" baseline="2777" dirty="0">
                <a:latin typeface="Times New Roman"/>
                <a:cs typeface="Times New Roman"/>
              </a:rPr>
              <a:t>as</a:t>
            </a:r>
            <a:endParaRPr sz="3000" baseline="2777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9828" y="1144523"/>
            <a:ext cx="3467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1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j</a:t>
            </a:r>
            <a:r>
              <a:rPr sz="900" dirty="0">
                <a:latin typeface="Symbol"/>
                <a:cs typeface="Symbol"/>
              </a:rPr>
              <a:t></a:t>
            </a:r>
            <a:r>
              <a:rPr sz="900" spc="-7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76823" y="1088135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3317" y="1062482"/>
            <a:ext cx="3549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379" algn="l"/>
              </a:tabLst>
            </a:pPr>
            <a:r>
              <a:rPr sz="2250" spc="-50" dirty="0">
                <a:latin typeface="Symbol"/>
                <a:cs typeface="Symbol"/>
              </a:rPr>
              <a:t>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42709" y="1138428"/>
            <a:ext cx="3727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Verdana"/>
                <a:cs typeface="Verdana"/>
              </a:rPr>
              <a:t>j</a:t>
            </a:r>
            <a:r>
              <a:rPr sz="900" spc="-25" dirty="0">
                <a:latin typeface="Symbol"/>
                <a:cs typeface="Symbol"/>
              </a:rPr>
              <a:t></a:t>
            </a:r>
            <a:r>
              <a:rPr sz="900" spc="-13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Verdana"/>
                <a:cs typeface="Verdana"/>
              </a:rPr>
              <a:t>Lk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6639" y="848750"/>
            <a:ext cx="803275" cy="80772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869"/>
              </a:spcBef>
            </a:pPr>
            <a:r>
              <a:rPr sz="3825" baseline="-14161" dirty="0">
                <a:latin typeface="Symbol"/>
                <a:cs typeface="Symbol"/>
              </a:rPr>
              <a:t></a:t>
            </a:r>
            <a:r>
              <a:rPr sz="3825" spc="-165" baseline="-14161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j</a:t>
            </a:r>
            <a:r>
              <a:rPr sz="900" dirty="0">
                <a:latin typeface="Symbol"/>
                <a:cs typeface="Symbol"/>
              </a:rPr>
              <a:t>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3825" spc="-75" baseline="-14161" dirty="0">
                <a:latin typeface="Symbol"/>
                <a:cs typeface="Symbol"/>
              </a:rPr>
              <a:t></a:t>
            </a:r>
            <a:endParaRPr sz="3825" baseline="-14161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465"/>
              </a:spcBef>
            </a:pPr>
            <a:r>
              <a:rPr sz="1550" spc="-20" dirty="0">
                <a:latin typeface="Verdana"/>
                <a:cs typeface="Verdana"/>
              </a:rPr>
              <a:t>X</a:t>
            </a:r>
            <a:r>
              <a:rPr sz="1550" spc="-200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e</a:t>
            </a:r>
            <a:r>
              <a:rPr sz="1350" spc="419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09892" y="1008126"/>
            <a:ext cx="565785" cy="641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1435" algn="r">
              <a:lnSpc>
                <a:spcPts val="3025"/>
              </a:lnSpc>
              <a:spcBef>
                <a:spcPts val="100"/>
              </a:spcBef>
            </a:pPr>
            <a:r>
              <a:rPr sz="2550" spc="-50" dirty="0">
                <a:latin typeface="Symbol"/>
                <a:cs typeface="Symbol"/>
              </a:rPr>
              <a:t></a:t>
            </a:r>
            <a:endParaRPr sz="2550">
              <a:latin typeface="Symbol"/>
              <a:cs typeface="Symbol"/>
            </a:endParaRPr>
          </a:p>
          <a:p>
            <a:pPr marL="12700">
              <a:lnSpc>
                <a:spcPts val="1825"/>
              </a:lnSpc>
            </a:pPr>
            <a:r>
              <a:rPr sz="1550" dirty="0">
                <a:latin typeface="Symbol"/>
                <a:cs typeface="Symbol"/>
              </a:rPr>
              <a:t></a:t>
            </a:r>
            <a:r>
              <a:rPr sz="1550" spc="16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305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7873" y="915161"/>
            <a:ext cx="41910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j</a:t>
            </a:r>
            <a:r>
              <a:rPr sz="900" dirty="0">
                <a:latin typeface="Symbol"/>
                <a:cs typeface="Symbol"/>
              </a:rPr>
              <a:t></a:t>
            </a:r>
            <a:r>
              <a:rPr sz="900" dirty="0">
                <a:latin typeface="Verdana"/>
                <a:cs typeface="Verdana"/>
              </a:rPr>
              <a:t>L</a:t>
            </a:r>
            <a:r>
              <a:rPr sz="900" spc="90" dirty="0">
                <a:latin typeface="Verdana"/>
                <a:cs typeface="Verdana"/>
              </a:rPr>
              <a:t> </a:t>
            </a:r>
            <a:r>
              <a:rPr sz="3825" spc="-75" baseline="-14161" dirty="0">
                <a:latin typeface="Symbol"/>
                <a:cs typeface="Symbol"/>
              </a:rPr>
              <a:t></a:t>
            </a:r>
            <a:endParaRPr sz="3825" baseline="-14161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53052" y="837184"/>
            <a:ext cx="23939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375" spc="-37" baseline="-16049" dirty="0">
                <a:latin typeface="Symbol"/>
                <a:cs typeface="Symbol"/>
              </a:rPr>
              <a:t></a:t>
            </a:r>
            <a:r>
              <a:rPr sz="1450" spc="-25" dirty="0">
                <a:latin typeface="Symbol"/>
                <a:cs typeface="Symbol"/>
              </a:rPr>
              <a:t>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02967" y="937005"/>
            <a:ext cx="1935480" cy="721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9685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Symbol"/>
                <a:cs typeface="Symbol"/>
              </a:rPr>
              <a:t></a:t>
            </a:r>
            <a:r>
              <a:rPr sz="2250" spc="40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15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</a:t>
            </a:r>
            <a:endParaRPr sz="22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20"/>
              </a:spcBef>
              <a:tabLst>
                <a:tab pos="333375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3450" baseline="-8454" dirty="0">
                <a:latin typeface="Symbol"/>
                <a:cs typeface="Symbol"/>
              </a:rPr>
              <a:t></a:t>
            </a:r>
            <a:r>
              <a:rPr sz="3450" spc="367" baseline="-845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</a:t>
            </a:r>
            <a:r>
              <a:rPr sz="1550" spc="75" dirty="0">
                <a:latin typeface="Times New Roman"/>
                <a:cs typeface="Times New Roman"/>
              </a:rPr>
              <a:t>  </a:t>
            </a:r>
            <a:r>
              <a:rPr sz="3450" baseline="-8454" dirty="0">
                <a:latin typeface="Symbol"/>
                <a:cs typeface="Symbol"/>
              </a:rPr>
              <a:t></a:t>
            </a:r>
            <a:r>
              <a:rPr sz="3450" spc="450" baseline="-845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13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k</a:t>
            </a:r>
            <a:r>
              <a:rPr sz="1550" spc="37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</a:t>
            </a:r>
            <a:r>
              <a:rPr sz="1550" spc="229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90771" y="1377950"/>
            <a:ext cx="81978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6585" algn="l"/>
              </a:tabLst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315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Verdana"/>
                <a:cs typeface="Verdana"/>
              </a:rPr>
              <a:t>kL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25" dirty="0">
                <a:latin typeface="Symbol"/>
                <a:cs typeface="Symbol"/>
              </a:rPr>
              <a:t></a:t>
            </a:r>
            <a:r>
              <a:rPr sz="1550" spc="-25" dirty="0">
                <a:latin typeface="Verdana"/>
                <a:cs typeface="Verdana"/>
              </a:rPr>
              <a:t>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15820" y="1614932"/>
            <a:ext cx="24422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53310" algn="l"/>
              </a:tabLst>
            </a:pP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8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</a:t>
            </a:r>
            <a:r>
              <a:rPr sz="900" spc="75" dirty="0">
                <a:latin typeface="Times New Roman"/>
                <a:cs typeface="Times New Roman"/>
              </a:rPr>
              <a:t> </a:t>
            </a:r>
            <a:r>
              <a:rPr sz="2325" baseline="-1792" dirty="0">
                <a:latin typeface="Symbol"/>
                <a:cs typeface="Symbol"/>
              </a:rPr>
              <a:t></a:t>
            </a:r>
            <a:r>
              <a:rPr sz="2325" spc="-89" baseline="-1792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Verdana"/>
                <a:cs typeface="Verdana"/>
              </a:rPr>
              <a:t>k</a:t>
            </a:r>
            <a:r>
              <a:rPr sz="900" spc="-1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2325" spc="-75" baseline="-5376" dirty="0">
                <a:latin typeface="Symbol"/>
                <a:cs typeface="Symbol"/>
              </a:rPr>
              <a:t></a:t>
            </a:r>
            <a:endParaRPr sz="2325" baseline="-5376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11064" y="1282953"/>
            <a:ext cx="1224915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33375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3450" baseline="-8454" dirty="0">
                <a:latin typeface="Symbol"/>
                <a:cs typeface="Symbol"/>
              </a:rPr>
              <a:t></a:t>
            </a:r>
            <a:r>
              <a:rPr sz="3450" spc="382" baseline="-845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120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k</a:t>
            </a:r>
            <a:r>
              <a:rPr sz="1550" spc="270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24423" y="1699514"/>
            <a:ext cx="3657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3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3400" y="1831848"/>
            <a:ext cx="508190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expander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frequency-</a:t>
            </a:r>
            <a:r>
              <a:rPr sz="2000" spc="-10" dirty="0">
                <a:latin typeface="Times New Roman"/>
                <a:cs typeface="Times New Roman"/>
              </a:rPr>
              <a:t>scaled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752600" y="2356866"/>
            <a:ext cx="5605780" cy="2294890"/>
            <a:chOff x="1752600" y="2356866"/>
            <a:chExt cx="5605780" cy="229489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600" y="3489960"/>
              <a:ext cx="5563361" cy="11612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415" y="2356866"/>
              <a:ext cx="5553456" cy="1094993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7839" y="4793741"/>
            <a:ext cx="5516118" cy="1310640"/>
          </a:xfrm>
          <a:prstGeom prst="rect">
            <a:avLst/>
          </a:prstGeom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012" y="1219961"/>
            <a:ext cx="8122158" cy="53500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3437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00"/>
              </a:spcBef>
            </a:pPr>
            <a:r>
              <a:rPr sz="3600" u="none" spc="-30" dirty="0"/>
              <a:t>Input-</a:t>
            </a:r>
            <a:r>
              <a:rPr sz="3600" u="none" dirty="0"/>
              <a:t>output</a:t>
            </a:r>
            <a:r>
              <a:rPr sz="3600" u="none" spc="-55" dirty="0"/>
              <a:t> </a:t>
            </a:r>
            <a:r>
              <a:rPr sz="3600" u="none" dirty="0"/>
              <a:t>relation</a:t>
            </a:r>
            <a:r>
              <a:rPr sz="3600" u="none" spc="-75" dirty="0"/>
              <a:t> </a:t>
            </a:r>
            <a:r>
              <a:rPr sz="3600" u="none" dirty="0"/>
              <a:t>on</a:t>
            </a:r>
            <a:r>
              <a:rPr sz="3600" u="none" spc="-30" dirty="0"/>
              <a:t> </a:t>
            </a:r>
            <a:r>
              <a:rPr sz="3600" u="none" dirty="0"/>
              <a:t>the</a:t>
            </a:r>
            <a:r>
              <a:rPr sz="3600" u="none" spc="-25" dirty="0"/>
              <a:t> </a:t>
            </a:r>
            <a:r>
              <a:rPr sz="3600" u="none" spc="-10" dirty="0"/>
              <a:t>Spectrum</a:t>
            </a:r>
            <a:endParaRPr sz="3600"/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2581" rIns="0" bIns="0" rtlCol="0">
            <a:spAutoFit/>
          </a:bodyPr>
          <a:lstStyle/>
          <a:p>
            <a:pPr marL="504190">
              <a:lnSpc>
                <a:spcPct val="100000"/>
              </a:lnSpc>
              <a:spcBef>
                <a:spcPts val="100"/>
              </a:spcBef>
            </a:pPr>
            <a:r>
              <a:rPr sz="3600" b="1" u="none" spc="-10" dirty="0">
                <a:latin typeface="Times New Roman"/>
                <a:cs typeface="Times New Roman"/>
              </a:rPr>
              <a:t>Periodicity</a:t>
            </a:r>
            <a:r>
              <a:rPr sz="3600" b="1" u="none" spc="-165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and</a:t>
            </a:r>
            <a:r>
              <a:rPr sz="3600" b="1" u="none" spc="-150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spectrum</a:t>
            </a:r>
            <a:r>
              <a:rPr sz="3600" b="1" u="none" spc="-130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images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8282940" cy="2528316"/>
          </a:xfrm>
          <a:prstGeom prst="rect">
            <a:avLst/>
          </a:prstGeom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303" y="126238"/>
            <a:ext cx="65220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none" dirty="0">
                <a:latin typeface="Times New Roman"/>
                <a:cs typeface="Times New Roman"/>
              </a:rPr>
              <a:t>Frequency</a:t>
            </a:r>
            <a:r>
              <a:rPr sz="2400" b="1" u="none" spc="-125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Domain</a:t>
            </a:r>
            <a:r>
              <a:rPr sz="2400" b="1" u="none" spc="-55" dirty="0">
                <a:latin typeface="Times New Roman"/>
                <a:cs typeface="Times New Roman"/>
              </a:rPr>
              <a:t> </a:t>
            </a:r>
            <a:r>
              <a:rPr sz="2400" b="1" u="none" spc="-20" dirty="0">
                <a:latin typeface="Times New Roman"/>
                <a:cs typeface="Times New Roman"/>
              </a:rPr>
              <a:t>Representation</a:t>
            </a:r>
            <a:r>
              <a:rPr sz="2400" b="1" u="none" spc="-45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of</a:t>
            </a:r>
            <a:r>
              <a:rPr sz="2400" b="1" u="none" spc="-114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Interpolator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694689"/>
            <a:ext cx="51187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DTFT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desired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interpolated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signals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2484627"/>
            <a:ext cx="38493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extrapolator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given</a:t>
            </a:r>
            <a:r>
              <a:rPr sz="2000" spc="-25" dirty="0">
                <a:latin typeface="Times New Roman"/>
                <a:cs typeface="Times New Roman"/>
              </a:rPr>
              <a:t> as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4280915"/>
            <a:ext cx="58077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To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get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interpolated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signal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apply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following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LPF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3767" y="1149096"/>
            <a:ext cx="5553456" cy="13243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7483" y="2941320"/>
            <a:ext cx="5572506" cy="132359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0" y="4756403"/>
            <a:ext cx="5494782" cy="1319021"/>
          </a:xfrm>
          <a:prstGeom prst="rect">
            <a:avLst/>
          </a:prstGeom>
        </p:spPr>
      </p:pic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4128" rIns="0" bIns="0" rtlCol="0">
            <a:spAutoFit/>
          </a:bodyPr>
          <a:lstStyle/>
          <a:p>
            <a:pPr marL="1342390">
              <a:lnSpc>
                <a:spcPct val="100000"/>
              </a:lnSpc>
              <a:spcBef>
                <a:spcPts val="95"/>
              </a:spcBef>
            </a:pPr>
            <a:r>
              <a:rPr b="1" u="none" spc="-25" dirty="0">
                <a:latin typeface="Times New Roman"/>
                <a:cs typeface="Times New Roman"/>
              </a:rPr>
              <a:t>Interpolation</a:t>
            </a:r>
            <a:r>
              <a:rPr b="1" u="none" spc="-204" dirty="0">
                <a:latin typeface="Times New Roman"/>
                <a:cs typeface="Times New Roman"/>
              </a:rPr>
              <a:t> </a:t>
            </a:r>
            <a:r>
              <a:rPr b="1" u="none" spc="-10" dirty="0">
                <a:latin typeface="Times New Roman"/>
                <a:cs typeface="Times New Roman"/>
              </a:rPr>
              <a:t>filters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213598" cy="4802886"/>
          </a:xfrm>
          <a:prstGeom prst="rect">
            <a:avLst/>
          </a:prstGeom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855" y="495807"/>
            <a:ext cx="75939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u="none" dirty="0">
                <a:latin typeface="Times New Roman"/>
                <a:cs typeface="Times New Roman"/>
              </a:rPr>
              <a:t>Fractional</a:t>
            </a:r>
            <a:r>
              <a:rPr sz="4000" b="1" u="none" spc="-229" dirty="0">
                <a:latin typeface="Times New Roman"/>
                <a:cs typeface="Times New Roman"/>
              </a:rPr>
              <a:t> </a:t>
            </a:r>
            <a:r>
              <a:rPr sz="4000" b="1" u="none" dirty="0">
                <a:latin typeface="Times New Roman"/>
                <a:cs typeface="Times New Roman"/>
              </a:rPr>
              <a:t>sampling</a:t>
            </a:r>
            <a:r>
              <a:rPr sz="4000" b="1" u="none" spc="-130" dirty="0">
                <a:latin typeface="Times New Roman"/>
                <a:cs typeface="Times New Roman"/>
              </a:rPr>
              <a:t> </a:t>
            </a:r>
            <a:r>
              <a:rPr sz="4000" b="1" u="none" dirty="0">
                <a:latin typeface="Times New Roman"/>
                <a:cs typeface="Times New Roman"/>
              </a:rPr>
              <a:t>rate</a:t>
            </a:r>
            <a:r>
              <a:rPr sz="4000" b="1" u="none" spc="-145" dirty="0">
                <a:latin typeface="Times New Roman"/>
                <a:cs typeface="Times New Roman"/>
              </a:rPr>
              <a:t> </a:t>
            </a:r>
            <a:r>
              <a:rPr sz="4000" b="1" u="none" spc="-10" dirty="0">
                <a:latin typeface="Times New Roman"/>
                <a:cs typeface="Times New Roman"/>
              </a:rPr>
              <a:t>convertor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8481822" cy="47945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2905" rIns="0" bIns="0" rtlCol="0">
            <a:spAutoFit/>
          </a:bodyPr>
          <a:lstStyle/>
          <a:p>
            <a:pPr marL="1897380">
              <a:lnSpc>
                <a:spcPct val="100000"/>
              </a:lnSpc>
              <a:spcBef>
                <a:spcPts val="95"/>
              </a:spcBef>
            </a:pPr>
            <a:r>
              <a:rPr sz="3200" u="none" spc="-20" dirty="0"/>
              <a:t>Sequence</a:t>
            </a:r>
            <a:r>
              <a:rPr sz="3200" u="none" spc="-125" dirty="0"/>
              <a:t> </a:t>
            </a:r>
            <a:r>
              <a:rPr sz="3200" u="none" spc="-10" dirty="0"/>
              <a:t>Operations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0531" y="1193291"/>
            <a:ext cx="7657465" cy="28321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418465" marR="305435" indent="-342900">
              <a:lnSpc>
                <a:spcPts val="2200"/>
              </a:lnSpc>
              <a:spcBef>
                <a:spcPts val="335"/>
              </a:spcBef>
              <a:buChar char="•"/>
              <a:tabLst>
                <a:tab pos="418465" algn="l"/>
              </a:tabLst>
            </a:pPr>
            <a:r>
              <a:rPr sz="2000" spc="-10" dirty="0">
                <a:latin typeface="Times New Roman"/>
                <a:cs typeface="Times New Roman"/>
              </a:rPr>
              <a:t>The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product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sum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defined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sample-by- </a:t>
            </a:r>
            <a:r>
              <a:rPr sz="2000" dirty="0">
                <a:latin typeface="Times New Roman"/>
                <a:cs typeface="Times New Roman"/>
              </a:rPr>
              <a:t>sample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product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sum,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respectively.</a:t>
            </a:r>
            <a:endParaRPr sz="2000">
              <a:latin typeface="Times New Roman"/>
              <a:cs typeface="Times New Roman"/>
            </a:endParaRPr>
          </a:p>
          <a:p>
            <a:pPr marL="421640" marR="276860" indent="-345440">
              <a:lnSpc>
                <a:spcPts val="2300"/>
              </a:lnSpc>
              <a:spcBef>
                <a:spcPts val="320"/>
              </a:spcBef>
              <a:buChar char="•"/>
              <a:tabLst>
                <a:tab pos="421640" algn="l"/>
              </a:tabLst>
            </a:pPr>
            <a:r>
              <a:rPr sz="2000" spc="-10" dirty="0">
                <a:latin typeface="Times New Roman"/>
                <a:cs typeface="Times New Roman"/>
              </a:rPr>
              <a:t>Multiplication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defined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multiplication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each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sample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value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number.</a:t>
            </a:r>
            <a:endParaRPr sz="2000">
              <a:latin typeface="Times New Roman"/>
              <a:cs typeface="Times New Roman"/>
            </a:endParaRPr>
          </a:p>
          <a:p>
            <a:pPr marL="421005" indent="-347345">
              <a:lnSpc>
                <a:spcPts val="2285"/>
              </a:lnSpc>
              <a:buChar char="•"/>
              <a:tabLst>
                <a:tab pos="421005" algn="l"/>
              </a:tabLst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[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]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said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delayed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shifted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version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sequence</a:t>
            </a:r>
            <a:endParaRPr sz="2000">
              <a:latin typeface="Times New Roman"/>
              <a:cs typeface="Times New Roman"/>
            </a:endParaRPr>
          </a:p>
          <a:p>
            <a:pPr marL="421640">
              <a:lnSpc>
                <a:spcPts val="2350"/>
              </a:lnSpc>
            </a:pPr>
            <a:r>
              <a:rPr sz="2000" i="1" dirty="0">
                <a:latin typeface="Times New Roman"/>
                <a:cs typeface="Times New Roman"/>
              </a:rPr>
              <a:t>x</a:t>
            </a:r>
            <a:r>
              <a:rPr sz="2000" dirty="0">
                <a:latin typeface="Times New Roman"/>
                <a:cs typeface="Times New Roman"/>
              </a:rPr>
              <a:t>[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]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if</a:t>
            </a:r>
            <a:endParaRPr sz="2000">
              <a:latin typeface="Times New Roman"/>
              <a:cs typeface="Times New Roman"/>
            </a:endParaRPr>
          </a:p>
          <a:p>
            <a:pPr marL="3074035">
              <a:lnSpc>
                <a:spcPct val="100000"/>
              </a:lnSpc>
              <a:spcBef>
                <a:spcPts val="505"/>
              </a:spcBef>
              <a:tabLst>
                <a:tab pos="3738245" algn="l"/>
              </a:tabLst>
            </a:pPr>
            <a:r>
              <a:rPr sz="2000" i="1" spc="-20" dirty="0">
                <a:latin typeface="Times New Roman"/>
                <a:cs typeface="Times New Roman"/>
              </a:rPr>
              <a:t>y</a:t>
            </a:r>
            <a:r>
              <a:rPr sz="2000" spc="-20" dirty="0">
                <a:latin typeface="Times New Roman"/>
                <a:cs typeface="Times New Roman"/>
              </a:rPr>
              <a:t>[n]</a:t>
            </a:r>
            <a:r>
              <a:rPr sz="2000" dirty="0">
                <a:latin typeface="Times New Roman"/>
                <a:cs typeface="Times New Roman"/>
              </a:rPr>
              <a:t>	=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x</a:t>
            </a:r>
            <a:r>
              <a:rPr sz="2000" dirty="0">
                <a:latin typeface="Times New Roman"/>
                <a:cs typeface="Times New Roman"/>
              </a:rPr>
              <a:t>[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i="1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i="1" spc="-25" dirty="0">
                <a:latin typeface="Times New Roman"/>
                <a:cs typeface="Times New Roman"/>
              </a:rPr>
              <a:t>n</a:t>
            </a:r>
            <a:r>
              <a:rPr sz="2025" i="1" spc="-37" baseline="-12345" dirty="0">
                <a:latin typeface="Times New Roman"/>
                <a:cs typeface="Times New Roman"/>
              </a:rPr>
              <a:t>d</a:t>
            </a:r>
            <a:r>
              <a:rPr sz="2000" spc="-25" dirty="0">
                <a:latin typeface="Times New Roman"/>
                <a:cs typeface="Times New Roman"/>
              </a:rPr>
              <a:t>]</a:t>
            </a:r>
            <a:endParaRPr sz="2000">
              <a:latin typeface="Times New Roman"/>
              <a:cs typeface="Times New Roman"/>
            </a:endParaRPr>
          </a:p>
          <a:p>
            <a:pPr marL="457834">
              <a:lnSpc>
                <a:spcPts val="2350"/>
              </a:lnSpc>
              <a:spcBef>
                <a:spcPts val="300"/>
              </a:spcBef>
            </a:pPr>
            <a:r>
              <a:rPr sz="2000" dirty="0">
                <a:latin typeface="Times New Roman"/>
                <a:cs typeface="Times New Roman"/>
              </a:rPr>
              <a:t>where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25" i="1" baseline="-12345" dirty="0">
                <a:latin typeface="Times New Roman"/>
                <a:cs typeface="Times New Roman"/>
              </a:rPr>
              <a:t>d</a:t>
            </a:r>
            <a:r>
              <a:rPr sz="2025" i="1" spc="142" baseline="-123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integer.</a:t>
            </a:r>
            <a:endParaRPr sz="2000">
              <a:latin typeface="Times New Roman"/>
              <a:cs typeface="Times New Roman"/>
            </a:endParaRPr>
          </a:p>
          <a:p>
            <a:pPr marL="421005" indent="-347345">
              <a:lnSpc>
                <a:spcPts val="2350"/>
              </a:lnSpc>
              <a:buChar char="•"/>
              <a:tabLst>
                <a:tab pos="421005" algn="l"/>
              </a:tabLst>
            </a:pPr>
            <a:r>
              <a:rPr sz="2000" spc="-10" dirty="0">
                <a:latin typeface="Times New Roman"/>
                <a:cs typeface="Times New Roman"/>
              </a:rPr>
              <a:t>Combination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Basic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Sequences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822" y="4030979"/>
            <a:ext cx="4921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Ex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0309" y="3992104"/>
            <a:ext cx="2243455" cy="70167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R="76835" algn="r">
              <a:lnSpc>
                <a:spcPct val="100000"/>
              </a:lnSpc>
              <a:spcBef>
                <a:spcPts val="305"/>
              </a:spcBef>
              <a:tabLst>
                <a:tab pos="664210" algn="l"/>
              </a:tabLst>
            </a:pPr>
            <a:r>
              <a:rPr sz="2000" i="1" spc="-20" dirty="0">
                <a:latin typeface="Times New Roman"/>
                <a:cs typeface="Times New Roman"/>
              </a:rPr>
              <a:t>x</a:t>
            </a:r>
            <a:r>
              <a:rPr sz="2000" spc="-20" dirty="0">
                <a:latin typeface="Times New Roman"/>
                <a:cs typeface="Times New Roman"/>
              </a:rPr>
              <a:t>[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]</a:t>
            </a:r>
            <a:r>
              <a:rPr sz="2000" dirty="0">
                <a:latin typeface="Times New Roman"/>
                <a:cs typeface="Times New Roman"/>
              </a:rPr>
              <a:t>	=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K</a:t>
            </a:r>
            <a:r>
              <a:rPr sz="2100" dirty="0">
                <a:latin typeface="Symbol"/>
                <a:cs typeface="Symbol"/>
              </a:rPr>
              <a:t>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025" i="1" baseline="20576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42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i="1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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0,</a:t>
            </a:r>
            <a:endParaRPr sz="200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200"/>
              </a:spcBef>
              <a:tabLst>
                <a:tab pos="913765" algn="l"/>
              </a:tabLst>
            </a:pP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0,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&lt;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0,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4610" y="4701794"/>
            <a:ext cx="2317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25" dirty="0">
                <a:latin typeface="Times New Roman"/>
                <a:cs typeface="Times New Roman"/>
              </a:rPr>
              <a:t>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3800" y="4689094"/>
            <a:ext cx="19418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02310" algn="l"/>
              </a:tabLst>
            </a:pPr>
            <a:r>
              <a:rPr sz="2000" i="1" spc="-20" dirty="0">
                <a:latin typeface="Times New Roman"/>
                <a:cs typeface="Times New Roman"/>
              </a:rPr>
              <a:t>x</a:t>
            </a:r>
            <a:r>
              <a:rPr sz="2000" spc="-20" dirty="0">
                <a:latin typeface="Times New Roman"/>
                <a:cs typeface="Times New Roman"/>
              </a:rPr>
              <a:t>[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]</a:t>
            </a:r>
            <a:r>
              <a:rPr sz="2000" dirty="0">
                <a:latin typeface="Times New Roman"/>
                <a:cs typeface="Times New Roman"/>
              </a:rPr>
              <a:t>	=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K</a:t>
            </a:r>
            <a:r>
              <a:rPr sz="2100" dirty="0">
                <a:latin typeface="Symbol"/>
                <a:cs typeface="Symbol"/>
              </a:rPr>
              <a:t>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025" i="1" baseline="20576" dirty="0">
                <a:latin typeface="Times New Roman"/>
                <a:cs typeface="Times New Roman"/>
              </a:rPr>
              <a:t>n</a:t>
            </a:r>
            <a:r>
              <a:rPr sz="2025" i="1" spc="-82" baseline="20576" dirty="0">
                <a:latin typeface="Times New Roman"/>
                <a:cs typeface="Times New Roman"/>
              </a:rPr>
              <a:t> </a:t>
            </a:r>
            <a:r>
              <a:rPr sz="2000" i="1" spc="-10" dirty="0">
                <a:latin typeface="Times New Roman"/>
                <a:cs typeface="Times New Roman"/>
              </a:rPr>
              <a:t>u</a:t>
            </a:r>
            <a:r>
              <a:rPr sz="2000" spc="-10" dirty="0">
                <a:latin typeface="Times New Roman"/>
                <a:cs typeface="Times New Roman"/>
              </a:rPr>
              <a:t>[</a:t>
            </a:r>
            <a:r>
              <a:rPr sz="2000" i="1" spc="-10" dirty="0">
                <a:latin typeface="Times New Roman"/>
                <a:cs typeface="Times New Roman"/>
              </a:rPr>
              <a:t>n</a:t>
            </a:r>
            <a:r>
              <a:rPr sz="2000" spc="-10" dirty="0">
                <a:latin typeface="Times New Roman"/>
                <a:cs typeface="Times New Roman"/>
              </a:rPr>
              <a:t>].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3953" rIns="0" bIns="0" rtlCol="0">
            <a:spAutoFit/>
          </a:bodyPr>
          <a:lstStyle/>
          <a:p>
            <a:pPr marL="274955">
              <a:lnSpc>
                <a:spcPct val="100000"/>
              </a:lnSpc>
              <a:spcBef>
                <a:spcPts val="100"/>
              </a:spcBef>
            </a:pPr>
            <a:r>
              <a:rPr sz="3600" b="1" u="none" spc="-10" dirty="0">
                <a:latin typeface="Times New Roman"/>
                <a:cs typeface="Times New Roman"/>
              </a:rPr>
              <a:t>Fractional</a:t>
            </a:r>
            <a:r>
              <a:rPr sz="3600" b="1" u="none" spc="-160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sampling</a:t>
            </a:r>
            <a:r>
              <a:rPr sz="3600" b="1" u="none" spc="-130" dirty="0">
                <a:latin typeface="Times New Roman"/>
                <a:cs typeface="Times New Roman"/>
              </a:rPr>
              <a:t> </a:t>
            </a:r>
            <a:r>
              <a:rPr sz="3600" b="1" u="none" dirty="0">
                <a:latin typeface="Times New Roman"/>
                <a:cs typeface="Times New Roman"/>
              </a:rPr>
              <a:t>rate</a:t>
            </a:r>
            <a:r>
              <a:rPr sz="3600" b="1" u="none" spc="-135" dirty="0">
                <a:latin typeface="Times New Roman"/>
                <a:cs typeface="Times New Roman"/>
              </a:rPr>
              <a:t> </a:t>
            </a:r>
            <a:r>
              <a:rPr sz="3600" b="1" u="none" spc="-10" dirty="0">
                <a:latin typeface="Times New Roman"/>
                <a:cs typeface="Times New Roman"/>
              </a:rPr>
              <a:t>convertor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228344"/>
            <a:ext cx="8990076" cy="5153406"/>
          </a:xfrm>
          <a:prstGeom prst="rect">
            <a:avLst/>
          </a:prstGeom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8172" y="1245869"/>
            <a:ext cx="3947160" cy="2415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3400" y="885189"/>
            <a:ext cx="6565265" cy="572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ts val="227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Combine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decimation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interpolation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non-</a:t>
            </a:r>
            <a:r>
              <a:rPr sz="2000" dirty="0">
                <a:latin typeface="Times New Roman"/>
                <a:cs typeface="Times New Roman"/>
              </a:rPr>
              <a:t>integer</a:t>
            </a:r>
            <a:r>
              <a:rPr sz="2000" spc="-10" dirty="0">
                <a:latin typeface="Times New Roman"/>
                <a:cs typeface="Times New Roman"/>
              </a:rPr>
              <a:t> factors</a:t>
            </a:r>
            <a:endParaRPr sz="2000">
              <a:latin typeface="Times New Roman"/>
              <a:cs typeface="Times New Roman"/>
            </a:endParaRPr>
          </a:p>
          <a:p>
            <a:pPr marL="1600835">
              <a:lnSpc>
                <a:spcPts val="2030"/>
              </a:lnSpc>
              <a:tabLst>
                <a:tab pos="4554855" algn="l"/>
              </a:tabLst>
            </a:pPr>
            <a:r>
              <a:rPr sz="1800" spc="-10" dirty="0">
                <a:latin typeface="Times New Roman"/>
                <a:cs typeface="Times New Roman"/>
              </a:rPr>
              <a:t>Interpolator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Decimator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2022" y="202438"/>
            <a:ext cx="67062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none" spc="-10" dirty="0">
                <a:latin typeface="Times New Roman"/>
                <a:cs typeface="Times New Roman"/>
              </a:rPr>
              <a:t>Changing</a:t>
            </a:r>
            <a:r>
              <a:rPr sz="2400" b="1" u="none" spc="-105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the</a:t>
            </a:r>
            <a:r>
              <a:rPr sz="2400" b="1" u="none" spc="-90" dirty="0">
                <a:latin typeface="Times New Roman"/>
                <a:cs typeface="Times New Roman"/>
              </a:rPr>
              <a:t> </a:t>
            </a:r>
            <a:r>
              <a:rPr sz="2400" b="1" u="none" spc="-20" dirty="0">
                <a:latin typeface="Times New Roman"/>
                <a:cs typeface="Times New Roman"/>
              </a:rPr>
              <a:t>Sampling</a:t>
            </a:r>
            <a:r>
              <a:rPr sz="2400" b="1" u="none" spc="-114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Rate</a:t>
            </a:r>
            <a:r>
              <a:rPr sz="2400" b="1" u="none" spc="-60" dirty="0">
                <a:latin typeface="Times New Roman"/>
                <a:cs typeface="Times New Roman"/>
              </a:rPr>
              <a:t> </a:t>
            </a:r>
            <a:r>
              <a:rPr sz="2400" b="1" u="none" dirty="0">
                <a:latin typeface="Times New Roman"/>
                <a:cs typeface="Times New Roman"/>
              </a:rPr>
              <a:t>by</a:t>
            </a:r>
            <a:r>
              <a:rPr sz="2400" b="1" u="none" spc="-75" dirty="0">
                <a:latin typeface="Times New Roman"/>
                <a:cs typeface="Times New Roman"/>
              </a:rPr>
              <a:t> </a:t>
            </a:r>
            <a:r>
              <a:rPr sz="2400" b="1" u="none" spc="-40" dirty="0">
                <a:latin typeface="Times New Roman"/>
                <a:cs typeface="Times New Roman"/>
              </a:rPr>
              <a:t>Non-</a:t>
            </a:r>
            <a:r>
              <a:rPr sz="2400" b="1" u="none" dirty="0">
                <a:latin typeface="Times New Roman"/>
                <a:cs typeface="Times New Roman"/>
              </a:rPr>
              <a:t>Integer</a:t>
            </a:r>
            <a:r>
              <a:rPr sz="2400" b="1" u="none" spc="-60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Factor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3598164"/>
            <a:ext cx="66357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0">
              <a:lnSpc>
                <a:spcPts val="1860"/>
              </a:lnSpc>
              <a:spcBef>
                <a:spcPts val="100"/>
              </a:spcBef>
              <a:tabLst>
                <a:tab pos="1814195" algn="l"/>
                <a:tab pos="3423285" algn="l"/>
                <a:tab pos="5192395" algn="l"/>
                <a:tab pos="6143625" algn="l"/>
              </a:tabLst>
            </a:pPr>
            <a:r>
              <a:rPr sz="1600" spc="-50" dirty="0">
                <a:latin typeface="Times New Roman"/>
                <a:cs typeface="Times New Roman"/>
              </a:rPr>
              <a:t>T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T/L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T/L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T/L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0" dirty="0">
                <a:latin typeface="Times New Roman"/>
                <a:cs typeface="Times New Roman"/>
              </a:rPr>
              <a:t>TM/L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ts val="2340"/>
              </a:lnSpc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low-</a:t>
            </a:r>
            <a:r>
              <a:rPr sz="2000" dirty="0">
                <a:latin typeface="Times New Roman"/>
                <a:cs typeface="Times New Roman"/>
              </a:rPr>
              <a:t>pass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combined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single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one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5716" y="6333744"/>
            <a:ext cx="149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imes New Roman"/>
                <a:cs typeface="Times New Roman"/>
              </a:rPr>
              <a:t>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1773" y="6333744"/>
            <a:ext cx="3213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T/L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82209" y="6333744"/>
            <a:ext cx="3213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T/L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34278" y="6333744"/>
            <a:ext cx="5041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TM/L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90600" y="1619250"/>
            <a:ext cx="7467600" cy="1934210"/>
            <a:chOff x="990600" y="1619250"/>
            <a:chExt cx="7467600" cy="1934210"/>
          </a:xfrm>
        </p:grpSpPr>
        <p:sp>
          <p:nvSpPr>
            <p:cNvPr id="11" name="object 11"/>
            <p:cNvSpPr/>
            <p:nvPr/>
          </p:nvSpPr>
          <p:spPr>
            <a:xfrm>
              <a:off x="1752600" y="2243327"/>
              <a:ext cx="609600" cy="533400"/>
            </a:xfrm>
            <a:custGeom>
              <a:avLst/>
              <a:gdLst/>
              <a:ahLst/>
              <a:cxnLst/>
              <a:rect l="l" t="t" r="r" b="b"/>
              <a:pathLst>
                <a:path w="609600" h="533400">
                  <a:moveTo>
                    <a:pt x="6096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609600" y="5334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4F8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24000" y="1633727"/>
              <a:ext cx="2971800" cy="0"/>
            </a:xfrm>
            <a:custGeom>
              <a:avLst/>
              <a:gdLst/>
              <a:ahLst/>
              <a:cxnLst/>
              <a:rect l="l" t="t" r="r" b="b"/>
              <a:pathLst>
                <a:path w="2971800">
                  <a:moveTo>
                    <a:pt x="0" y="0"/>
                  </a:moveTo>
                  <a:lnTo>
                    <a:pt x="2971800" y="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4000" y="3538727"/>
              <a:ext cx="2971800" cy="0"/>
            </a:xfrm>
            <a:custGeom>
              <a:avLst/>
              <a:gdLst/>
              <a:ahLst/>
              <a:cxnLst/>
              <a:rect l="l" t="t" r="r" b="b"/>
              <a:pathLst>
                <a:path w="2971800">
                  <a:moveTo>
                    <a:pt x="0" y="0"/>
                  </a:moveTo>
                  <a:lnTo>
                    <a:pt x="2971800" y="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24000" y="1633727"/>
              <a:ext cx="0" cy="1905000"/>
            </a:xfrm>
            <a:custGeom>
              <a:avLst/>
              <a:gdLst/>
              <a:ahLst/>
              <a:cxnLst/>
              <a:rect l="l" t="t" r="r" b="b"/>
              <a:pathLst>
                <a:path h="1905000">
                  <a:moveTo>
                    <a:pt x="0" y="0"/>
                  </a:moveTo>
                  <a:lnTo>
                    <a:pt x="0" y="190500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95800" y="1633727"/>
              <a:ext cx="0" cy="1905000"/>
            </a:xfrm>
            <a:custGeom>
              <a:avLst/>
              <a:gdLst/>
              <a:ahLst/>
              <a:cxnLst/>
              <a:rect l="l" t="t" r="r" b="b"/>
              <a:pathLst>
                <a:path h="1905000">
                  <a:moveTo>
                    <a:pt x="0" y="0"/>
                  </a:moveTo>
                  <a:lnTo>
                    <a:pt x="0" y="190500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0600" y="2510027"/>
              <a:ext cx="1981200" cy="76200"/>
            </a:xfrm>
            <a:custGeom>
              <a:avLst/>
              <a:gdLst/>
              <a:ahLst/>
              <a:cxnLst/>
              <a:rect l="l" t="t" r="r" b="b"/>
              <a:pathLst>
                <a:path w="1981200" h="76200">
                  <a:moveTo>
                    <a:pt x="762000" y="38100"/>
                  </a:moveTo>
                  <a:lnTo>
                    <a:pt x="685800" y="0"/>
                  </a:lnTo>
                  <a:lnTo>
                    <a:pt x="6858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85800" y="44450"/>
                  </a:lnTo>
                  <a:lnTo>
                    <a:pt x="685800" y="76200"/>
                  </a:lnTo>
                  <a:lnTo>
                    <a:pt x="762000" y="38100"/>
                  </a:lnTo>
                  <a:close/>
                </a:path>
                <a:path w="1981200" h="76200">
                  <a:moveTo>
                    <a:pt x="1981200" y="38100"/>
                  </a:moveTo>
                  <a:lnTo>
                    <a:pt x="1905000" y="0"/>
                  </a:lnTo>
                  <a:lnTo>
                    <a:pt x="1905000" y="31750"/>
                  </a:lnTo>
                  <a:lnTo>
                    <a:pt x="1371600" y="31750"/>
                  </a:lnTo>
                  <a:lnTo>
                    <a:pt x="1371600" y="44450"/>
                  </a:lnTo>
                  <a:lnTo>
                    <a:pt x="1905000" y="44450"/>
                  </a:lnTo>
                  <a:lnTo>
                    <a:pt x="1905000" y="76200"/>
                  </a:lnTo>
                  <a:lnTo>
                    <a:pt x="1981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76800" y="1633727"/>
              <a:ext cx="2971800" cy="0"/>
            </a:xfrm>
            <a:custGeom>
              <a:avLst/>
              <a:gdLst/>
              <a:ahLst/>
              <a:cxnLst/>
              <a:rect l="l" t="t" r="r" b="b"/>
              <a:pathLst>
                <a:path w="2971800">
                  <a:moveTo>
                    <a:pt x="0" y="0"/>
                  </a:moveTo>
                  <a:lnTo>
                    <a:pt x="2971800" y="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76800" y="3538727"/>
              <a:ext cx="2971800" cy="0"/>
            </a:xfrm>
            <a:custGeom>
              <a:avLst/>
              <a:gdLst/>
              <a:ahLst/>
              <a:cxnLst/>
              <a:rect l="l" t="t" r="r" b="b"/>
              <a:pathLst>
                <a:path w="2971800">
                  <a:moveTo>
                    <a:pt x="0" y="0"/>
                  </a:moveTo>
                  <a:lnTo>
                    <a:pt x="2971800" y="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76800" y="1633727"/>
              <a:ext cx="0" cy="1905000"/>
            </a:xfrm>
            <a:custGeom>
              <a:avLst/>
              <a:gdLst/>
              <a:ahLst/>
              <a:cxnLst/>
              <a:rect l="l" t="t" r="r" b="b"/>
              <a:pathLst>
                <a:path h="1905000">
                  <a:moveTo>
                    <a:pt x="0" y="0"/>
                  </a:moveTo>
                  <a:lnTo>
                    <a:pt x="0" y="190500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48600" y="1633727"/>
              <a:ext cx="0" cy="1905000"/>
            </a:xfrm>
            <a:custGeom>
              <a:avLst/>
              <a:gdLst/>
              <a:ahLst/>
              <a:cxnLst/>
              <a:rect l="l" t="t" r="r" b="b"/>
              <a:pathLst>
                <a:path h="1905000">
                  <a:moveTo>
                    <a:pt x="0" y="0"/>
                  </a:moveTo>
                  <a:lnTo>
                    <a:pt x="0" y="190500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43400" y="2510027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85800" y="38100"/>
                  </a:moveTo>
                  <a:lnTo>
                    <a:pt x="673100" y="31750"/>
                  </a:ln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73100" y="44450"/>
                  </a:lnTo>
                  <a:lnTo>
                    <a:pt x="685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10400" y="2243327"/>
              <a:ext cx="609600" cy="533400"/>
            </a:xfrm>
            <a:custGeom>
              <a:avLst/>
              <a:gdLst/>
              <a:ahLst/>
              <a:cxnLst/>
              <a:rect l="l" t="t" r="r" b="b"/>
              <a:pathLst>
                <a:path w="609600" h="533400">
                  <a:moveTo>
                    <a:pt x="6096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609600" y="5334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4F8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00800" y="2510027"/>
              <a:ext cx="2057400" cy="76200"/>
            </a:xfrm>
            <a:custGeom>
              <a:avLst/>
              <a:gdLst/>
              <a:ahLst/>
              <a:cxnLst/>
              <a:rect l="l" t="t" r="r" b="b"/>
              <a:pathLst>
                <a:path w="2057400" h="76200">
                  <a:moveTo>
                    <a:pt x="609600" y="38100"/>
                  </a:moveTo>
                  <a:lnTo>
                    <a:pt x="533400" y="0"/>
                  </a:lnTo>
                  <a:lnTo>
                    <a:pt x="5334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533400" y="44450"/>
                  </a:lnTo>
                  <a:lnTo>
                    <a:pt x="533400" y="76200"/>
                  </a:lnTo>
                  <a:lnTo>
                    <a:pt x="609600" y="38100"/>
                  </a:lnTo>
                  <a:close/>
                </a:path>
                <a:path w="2057400" h="76200">
                  <a:moveTo>
                    <a:pt x="2057400" y="38100"/>
                  </a:moveTo>
                  <a:lnTo>
                    <a:pt x="1981200" y="0"/>
                  </a:lnTo>
                  <a:lnTo>
                    <a:pt x="1981200" y="31750"/>
                  </a:lnTo>
                  <a:lnTo>
                    <a:pt x="1219200" y="31750"/>
                  </a:lnTo>
                  <a:lnTo>
                    <a:pt x="1219200" y="44450"/>
                  </a:lnTo>
                  <a:lnTo>
                    <a:pt x="1981200" y="44450"/>
                  </a:lnTo>
                  <a:lnTo>
                    <a:pt x="1981200" y="76200"/>
                  </a:lnTo>
                  <a:lnTo>
                    <a:pt x="20574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6900" y="2395727"/>
              <a:ext cx="762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4700" y="2395727"/>
              <a:ext cx="76198" cy="22860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993902" y="2188210"/>
            <a:ext cx="3149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x[n]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16555" y="2212594"/>
            <a:ext cx="4178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x</a:t>
            </a:r>
            <a:r>
              <a:rPr sz="1350" spc="-15" baseline="-6172" dirty="0">
                <a:latin typeface="Times New Roman"/>
                <a:cs typeface="Times New Roman"/>
              </a:rPr>
              <a:t>e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98517" y="2212594"/>
            <a:ext cx="3987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x</a:t>
            </a:r>
            <a:r>
              <a:rPr sz="1350" spc="-15" baseline="-6172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59728" y="2212594"/>
            <a:ext cx="423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x</a:t>
            </a:r>
            <a:r>
              <a:rPr sz="1350" spc="-15" baseline="-6172" dirty="0">
                <a:latin typeface="Times New Roman"/>
                <a:cs typeface="Times New Roman"/>
              </a:rPr>
              <a:t>o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84490" y="2212594"/>
            <a:ext cx="423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x</a:t>
            </a:r>
            <a:r>
              <a:rPr sz="1350" spc="-15" baseline="-6172" dirty="0">
                <a:latin typeface="Times New Roman"/>
                <a:cs typeface="Times New Roman"/>
              </a:rPr>
              <a:t>d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10781" y="2243708"/>
            <a:ext cx="609600" cy="53340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1195"/>
              </a:spcBef>
            </a:pPr>
            <a:r>
              <a:rPr sz="1400" spc="-50" dirty="0">
                <a:latin typeface="Times New Roman"/>
                <a:cs typeface="Times New Roman"/>
              </a:rPr>
              <a:t>M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29580" y="2015108"/>
            <a:ext cx="1371600" cy="1066800"/>
          </a:xfrm>
          <a:prstGeom prst="rect">
            <a:avLst/>
          </a:prstGeom>
          <a:solidFill>
            <a:srgbClr val="4F81B9"/>
          </a:solidFill>
          <a:ln w="12953">
            <a:solidFill>
              <a:srgbClr val="000000"/>
            </a:solidFill>
          </a:ln>
        </p:spPr>
        <p:txBody>
          <a:bodyPr vert="horz" wrap="square" lIns="0" tIns="183515" rIns="0" bIns="0" rtlCol="0">
            <a:spAutoFit/>
          </a:bodyPr>
          <a:lstStyle/>
          <a:p>
            <a:pPr marL="195580" marR="170180" algn="ctr">
              <a:lnSpc>
                <a:spcPct val="101099"/>
              </a:lnSpc>
              <a:spcBef>
                <a:spcPts val="1445"/>
              </a:spcBef>
            </a:pPr>
            <a:r>
              <a:rPr sz="1400" spc="-10" dirty="0">
                <a:latin typeface="Times New Roman"/>
                <a:cs typeface="Times New Roman"/>
              </a:rPr>
              <a:t>Lowpass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filter </a:t>
            </a:r>
            <a:r>
              <a:rPr sz="1400" dirty="0">
                <a:latin typeface="Times New Roman"/>
                <a:cs typeface="Times New Roman"/>
              </a:rPr>
              <a:t>Gain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1 </a:t>
            </a:r>
            <a:r>
              <a:rPr sz="1400" dirty="0">
                <a:latin typeface="Times New Roman"/>
                <a:cs typeface="Times New Roman"/>
              </a:rPr>
              <a:t>Cutoff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p/M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52980" y="2243708"/>
            <a:ext cx="609600" cy="53340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195"/>
              </a:spcBef>
            </a:pPr>
            <a:r>
              <a:rPr sz="1400" spc="-50" dirty="0">
                <a:latin typeface="Times New Roman"/>
                <a:cs typeface="Times New Roman"/>
              </a:rPr>
              <a:t>L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72180" y="2015108"/>
            <a:ext cx="1371600" cy="1066800"/>
          </a:xfrm>
          <a:prstGeom prst="rect">
            <a:avLst/>
          </a:prstGeom>
          <a:solidFill>
            <a:srgbClr val="4F81B9"/>
          </a:solidFill>
          <a:ln w="12953">
            <a:solidFill>
              <a:srgbClr val="000000"/>
            </a:solidFill>
          </a:ln>
        </p:spPr>
        <p:txBody>
          <a:bodyPr vert="horz" wrap="square" lIns="0" tIns="183515" rIns="0" bIns="0" rtlCol="0">
            <a:spAutoFit/>
          </a:bodyPr>
          <a:lstStyle/>
          <a:p>
            <a:pPr marL="194310" marR="171450" algn="ctr">
              <a:lnSpc>
                <a:spcPct val="101099"/>
              </a:lnSpc>
              <a:spcBef>
                <a:spcPts val="1445"/>
              </a:spcBef>
            </a:pPr>
            <a:r>
              <a:rPr sz="1400" spc="-20" dirty="0">
                <a:latin typeface="Times New Roman"/>
                <a:cs typeface="Times New Roman"/>
              </a:rPr>
              <a:t>Lowpass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filter </a:t>
            </a:r>
            <a:r>
              <a:rPr sz="1400" dirty="0">
                <a:latin typeface="Times New Roman"/>
                <a:cs typeface="Times New Roman"/>
              </a:rPr>
              <a:t>Gain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L </a:t>
            </a:r>
            <a:r>
              <a:rPr sz="1400" dirty="0">
                <a:latin typeface="Times New Roman"/>
                <a:cs typeface="Times New Roman"/>
              </a:rPr>
              <a:t>Cutoff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p/L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828800" y="4366259"/>
            <a:ext cx="5943600" cy="1934210"/>
            <a:chOff x="1828800" y="4366259"/>
            <a:chExt cx="5943600" cy="1934210"/>
          </a:xfrm>
        </p:grpSpPr>
        <p:sp>
          <p:nvSpPr>
            <p:cNvPr id="36" name="object 36"/>
            <p:cNvSpPr/>
            <p:nvPr/>
          </p:nvSpPr>
          <p:spPr>
            <a:xfrm>
              <a:off x="2743200" y="5066537"/>
              <a:ext cx="609600" cy="533400"/>
            </a:xfrm>
            <a:custGeom>
              <a:avLst/>
              <a:gdLst/>
              <a:ahLst/>
              <a:cxnLst/>
              <a:rect l="l" t="t" r="r" b="b"/>
              <a:pathLst>
                <a:path w="609600" h="533400">
                  <a:moveTo>
                    <a:pt x="6096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609600" y="5334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4F8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62200" y="4380737"/>
              <a:ext cx="0" cy="1905000"/>
            </a:xfrm>
            <a:custGeom>
              <a:avLst/>
              <a:gdLst/>
              <a:ahLst/>
              <a:cxnLst/>
              <a:rect l="l" t="t" r="r" b="b"/>
              <a:pathLst>
                <a:path h="1905000">
                  <a:moveTo>
                    <a:pt x="0" y="0"/>
                  </a:moveTo>
                  <a:lnTo>
                    <a:pt x="0" y="190500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2800" y="4380737"/>
              <a:ext cx="0" cy="1905000"/>
            </a:xfrm>
            <a:custGeom>
              <a:avLst/>
              <a:gdLst/>
              <a:ahLst/>
              <a:cxnLst/>
              <a:rect l="l" t="t" r="r" b="b"/>
              <a:pathLst>
                <a:path h="1905000">
                  <a:moveTo>
                    <a:pt x="0" y="0"/>
                  </a:moveTo>
                  <a:lnTo>
                    <a:pt x="0" y="190500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362200" y="4380737"/>
              <a:ext cx="4800600" cy="0"/>
            </a:xfrm>
            <a:custGeom>
              <a:avLst/>
              <a:gdLst/>
              <a:ahLst/>
              <a:cxnLst/>
              <a:rect l="l" t="t" r="r" b="b"/>
              <a:pathLst>
                <a:path w="4800600">
                  <a:moveTo>
                    <a:pt x="0" y="0"/>
                  </a:moveTo>
                  <a:lnTo>
                    <a:pt x="4800600" y="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62200" y="6285737"/>
              <a:ext cx="4800600" cy="0"/>
            </a:xfrm>
            <a:custGeom>
              <a:avLst/>
              <a:gdLst/>
              <a:ahLst/>
              <a:cxnLst/>
              <a:rect l="l" t="t" r="r" b="b"/>
              <a:pathLst>
                <a:path w="4800600">
                  <a:moveTo>
                    <a:pt x="0" y="0"/>
                  </a:moveTo>
                  <a:lnTo>
                    <a:pt x="4800600" y="0"/>
                  </a:lnTo>
                </a:path>
              </a:pathLst>
            </a:custGeom>
            <a:ln w="2895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28800" y="5333237"/>
              <a:ext cx="2209800" cy="76200"/>
            </a:xfrm>
            <a:custGeom>
              <a:avLst/>
              <a:gdLst/>
              <a:ahLst/>
              <a:cxnLst/>
              <a:rect l="l" t="t" r="r" b="b"/>
              <a:pathLst>
                <a:path w="2209800" h="76200">
                  <a:moveTo>
                    <a:pt x="914400" y="38100"/>
                  </a:moveTo>
                  <a:lnTo>
                    <a:pt x="838200" y="0"/>
                  </a:lnTo>
                  <a:lnTo>
                    <a:pt x="8382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838200" y="44450"/>
                  </a:lnTo>
                  <a:lnTo>
                    <a:pt x="838200" y="76200"/>
                  </a:lnTo>
                  <a:lnTo>
                    <a:pt x="914400" y="38100"/>
                  </a:lnTo>
                  <a:close/>
                </a:path>
                <a:path w="2209800" h="76200">
                  <a:moveTo>
                    <a:pt x="2209800" y="38100"/>
                  </a:moveTo>
                  <a:lnTo>
                    <a:pt x="2133600" y="0"/>
                  </a:lnTo>
                  <a:lnTo>
                    <a:pt x="2133600" y="31750"/>
                  </a:lnTo>
                  <a:lnTo>
                    <a:pt x="1524000" y="31750"/>
                  </a:lnTo>
                  <a:lnTo>
                    <a:pt x="1524000" y="44450"/>
                  </a:lnTo>
                  <a:lnTo>
                    <a:pt x="2133600" y="44450"/>
                  </a:lnTo>
                  <a:lnTo>
                    <a:pt x="2133600" y="76200"/>
                  </a:lnTo>
                  <a:lnTo>
                    <a:pt x="22098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96000" y="5066537"/>
              <a:ext cx="609600" cy="533400"/>
            </a:xfrm>
            <a:custGeom>
              <a:avLst/>
              <a:gdLst/>
              <a:ahLst/>
              <a:cxnLst/>
              <a:rect l="l" t="t" r="r" b="b"/>
              <a:pathLst>
                <a:path w="609600" h="533400">
                  <a:moveTo>
                    <a:pt x="6096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609600" y="5334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4F8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10200" y="5333237"/>
              <a:ext cx="2362200" cy="76200"/>
            </a:xfrm>
            <a:custGeom>
              <a:avLst/>
              <a:gdLst/>
              <a:ahLst/>
              <a:cxnLst/>
              <a:rect l="l" t="t" r="r" b="b"/>
              <a:pathLst>
                <a:path w="2362200" h="76200">
                  <a:moveTo>
                    <a:pt x="685800" y="38100"/>
                  </a:moveTo>
                  <a:lnTo>
                    <a:pt x="609600" y="0"/>
                  </a:lnTo>
                  <a:lnTo>
                    <a:pt x="609600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609600" y="44450"/>
                  </a:lnTo>
                  <a:lnTo>
                    <a:pt x="609600" y="76200"/>
                  </a:lnTo>
                  <a:lnTo>
                    <a:pt x="685800" y="38100"/>
                  </a:lnTo>
                  <a:close/>
                </a:path>
                <a:path w="2362200" h="76200">
                  <a:moveTo>
                    <a:pt x="2362200" y="38100"/>
                  </a:moveTo>
                  <a:lnTo>
                    <a:pt x="2286000" y="0"/>
                  </a:lnTo>
                  <a:lnTo>
                    <a:pt x="2286000" y="31750"/>
                  </a:lnTo>
                  <a:lnTo>
                    <a:pt x="1295400" y="31750"/>
                  </a:lnTo>
                  <a:lnTo>
                    <a:pt x="1295400" y="44450"/>
                  </a:lnTo>
                  <a:lnTo>
                    <a:pt x="2286000" y="44450"/>
                  </a:lnTo>
                  <a:lnTo>
                    <a:pt x="2286000" y="76200"/>
                  </a:lnTo>
                  <a:lnTo>
                    <a:pt x="236220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500" y="5218937"/>
              <a:ext cx="76200" cy="2286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0300" y="5218937"/>
              <a:ext cx="76200" cy="228600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832355" y="5014976"/>
            <a:ext cx="3149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x[n]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407664" y="5039359"/>
            <a:ext cx="4178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x</a:t>
            </a:r>
            <a:r>
              <a:rPr sz="1350" spc="-15" baseline="-6172" dirty="0">
                <a:latin typeface="Times New Roman"/>
                <a:cs typeface="Times New Roman"/>
              </a:rPr>
              <a:t>e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65826" y="5039359"/>
            <a:ext cx="423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x</a:t>
            </a:r>
            <a:r>
              <a:rPr sz="1350" spc="-15" baseline="-6172" dirty="0">
                <a:latin typeface="Times New Roman"/>
                <a:cs typeface="Times New Roman"/>
              </a:rPr>
              <a:t>o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298435" y="5039359"/>
            <a:ext cx="423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Times New Roman"/>
                <a:cs typeface="Times New Roman"/>
              </a:rPr>
              <a:t>x</a:t>
            </a:r>
            <a:r>
              <a:rPr sz="1350" spc="-15" baseline="-6172" dirty="0">
                <a:latin typeface="Times New Roman"/>
                <a:cs typeface="Times New Roman"/>
              </a:rPr>
              <a:t>d</a:t>
            </a:r>
            <a:r>
              <a:rPr sz="1400" spc="-10" dirty="0">
                <a:latin typeface="Times New Roman"/>
                <a:cs typeface="Times New Roman"/>
              </a:rPr>
              <a:t>[n]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96380" y="5066919"/>
            <a:ext cx="609600" cy="53340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1200"/>
              </a:spcBef>
            </a:pPr>
            <a:r>
              <a:rPr sz="1400" spc="-50" dirty="0">
                <a:latin typeface="Times New Roman"/>
                <a:cs typeface="Times New Roman"/>
              </a:rPr>
              <a:t>M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43580" y="5066919"/>
            <a:ext cx="609600" cy="53340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200"/>
              </a:spcBef>
            </a:pPr>
            <a:r>
              <a:rPr sz="1400" spc="-50" dirty="0">
                <a:latin typeface="Times New Roman"/>
                <a:cs typeface="Times New Roman"/>
              </a:rPr>
              <a:t>L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38980" y="4762119"/>
            <a:ext cx="1371600" cy="1066800"/>
          </a:xfrm>
          <a:prstGeom prst="rect">
            <a:avLst/>
          </a:prstGeom>
          <a:solidFill>
            <a:srgbClr val="4F81B9"/>
          </a:solidFill>
          <a:ln w="12953">
            <a:solidFill>
              <a:srgbClr val="000000"/>
            </a:solidFill>
          </a:ln>
        </p:spPr>
        <p:txBody>
          <a:bodyPr vert="horz" wrap="square" lIns="0" tIns="90170" rIns="0" bIns="0" rtlCol="0">
            <a:spAutoFit/>
          </a:bodyPr>
          <a:lstStyle/>
          <a:p>
            <a:pPr marL="188595" marR="166370" algn="ctr">
              <a:lnSpc>
                <a:spcPct val="100000"/>
              </a:lnSpc>
              <a:spcBef>
                <a:spcPts val="710"/>
              </a:spcBef>
            </a:pPr>
            <a:r>
              <a:rPr sz="1400" spc="-10" dirty="0">
                <a:latin typeface="Times New Roman"/>
                <a:cs typeface="Times New Roman"/>
              </a:rPr>
              <a:t>Lowpass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filter </a:t>
            </a:r>
            <a:r>
              <a:rPr sz="1400" dirty="0">
                <a:latin typeface="Times New Roman"/>
                <a:cs typeface="Times New Roman"/>
              </a:rPr>
              <a:t>Gain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L </a:t>
            </a:r>
            <a:r>
              <a:rPr sz="1400" dirty="0">
                <a:latin typeface="Times New Roman"/>
                <a:cs typeface="Times New Roman"/>
              </a:rPr>
              <a:t>Cutoff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= </a:t>
            </a:r>
            <a:r>
              <a:rPr sz="1400" spc="-25" dirty="0">
                <a:latin typeface="Times New Roman"/>
                <a:cs typeface="Times New Roman"/>
              </a:rPr>
              <a:t>min(p/L,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p/M)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4152" y="1848611"/>
            <a:ext cx="1182370" cy="0"/>
          </a:xfrm>
          <a:custGeom>
            <a:avLst/>
            <a:gdLst/>
            <a:ahLst/>
            <a:cxnLst/>
            <a:rect l="l" t="t" r="r" b="b"/>
            <a:pathLst>
              <a:path w="1182370">
                <a:moveTo>
                  <a:pt x="0" y="0"/>
                </a:moveTo>
                <a:lnTo>
                  <a:pt x="118186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37255" y="3643883"/>
            <a:ext cx="571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i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0283" y="3416046"/>
            <a:ext cx="877569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h</a:t>
            </a:r>
            <a:r>
              <a:rPr sz="1500" spc="-65" dirty="0">
                <a:latin typeface="Verdana"/>
                <a:cs typeface="Verdana"/>
              </a:rPr>
              <a:t> </a:t>
            </a:r>
            <a:r>
              <a:rPr sz="2200" spc="-45" dirty="0">
                <a:latin typeface="Symbol"/>
                <a:cs typeface="Symbol"/>
              </a:rPr>
              <a:t></a:t>
            </a:r>
            <a:r>
              <a:rPr sz="1500" spc="-45" dirty="0">
                <a:latin typeface="Verdana"/>
                <a:cs typeface="Verdana"/>
              </a:rPr>
              <a:t>0</a:t>
            </a:r>
            <a:r>
              <a:rPr sz="1500" spc="-305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54883" y="3822191"/>
            <a:ext cx="934719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Verdana"/>
                <a:cs typeface="Verdana"/>
              </a:rPr>
              <a:t>h</a:t>
            </a:r>
            <a:r>
              <a:rPr sz="1500" spc="-275" dirty="0">
                <a:latin typeface="Verdana"/>
                <a:cs typeface="Verdana"/>
              </a:rPr>
              <a:t> </a:t>
            </a:r>
            <a:r>
              <a:rPr sz="1350" baseline="-24691" dirty="0">
                <a:latin typeface="Verdana"/>
                <a:cs typeface="Verdana"/>
              </a:rPr>
              <a:t>i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3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21709" y="165354"/>
            <a:ext cx="20897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dirty="0">
                <a:latin typeface="Times New Roman"/>
                <a:cs typeface="Times New Roman"/>
              </a:rPr>
              <a:t>Time</a:t>
            </a:r>
            <a:r>
              <a:rPr sz="2800" b="1" u="none" spc="-120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Domain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0191" y="624840"/>
            <a:ext cx="5656580" cy="775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indent="-347345">
              <a:lnSpc>
                <a:spcPts val="2950"/>
              </a:lnSpc>
              <a:spcBef>
                <a:spcPts val="100"/>
              </a:spcBef>
              <a:buChar char="•"/>
              <a:tabLst>
                <a:tab pos="372745" algn="l"/>
              </a:tabLst>
            </a:pPr>
            <a:r>
              <a:rPr sz="2500" dirty="0">
                <a:latin typeface="Times New Roman"/>
                <a:cs typeface="Times New Roman"/>
              </a:rPr>
              <a:t>x</a:t>
            </a:r>
            <a:r>
              <a:rPr sz="2400" baseline="-5208" dirty="0">
                <a:latin typeface="Times New Roman"/>
                <a:cs typeface="Times New Roman"/>
              </a:rPr>
              <a:t>i</a:t>
            </a:r>
            <a:r>
              <a:rPr sz="2500" dirty="0">
                <a:latin typeface="Times New Roman"/>
                <a:cs typeface="Times New Roman"/>
              </a:rPr>
              <a:t>[n]</a:t>
            </a:r>
            <a:r>
              <a:rPr sz="2500" spc="-11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in</a:t>
            </a:r>
            <a:r>
              <a:rPr sz="2500" spc="-7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a</a:t>
            </a:r>
            <a:r>
              <a:rPr sz="2500" spc="-85" dirty="0">
                <a:latin typeface="Times New Roman"/>
                <a:cs typeface="Times New Roman"/>
              </a:rPr>
              <a:t> </a:t>
            </a:r>
            <a:r>
              <a:rPr sz="2500" spc="-30" dirty="0">
                <a:latin typeface="Times New Roman"/>
                <a:cs typeface="Times New Roman"/>
              </a:rPr>
              <a:t>low-</a:t>
            </a:r>
            <a:r>
              <a:rPr sz="2500" dirty="0">
                <a:latin typeface="Times New Roman"/>
                <a:cs typeface="Times New Roman"/>
              </a:rPr>
              <a:t>pass</a:t>
            </a:r>
            <a:r>
              <a:rPr sz="2500" spc="-7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filtered</a:t>
            </a:r>
            <a:r>
              <a:rPr sz="2500" spc="-3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version</a:t>
            </a:r>
            <a:r>
              <a:rPr sz="2500" spc="-6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of</a:t>
            </a:r>
            <a:r>
              <a:rPr sz="2500" spc="-110" dirty="0">
                <a:latin typeface="Times New Roman"/>
                <a:cs typeface="Times New Roman"/>
              </a:rPr>
              <a:t> </a:t>
            </a:r>
            <a:r>
              <a:rPr sz="2500" spc="-20" dirty="0">
                <a:latin typeface="Times New Roman"/>
                <a:cs typeface="Times New Roman"/>
              </a:rPr>
              <a:t>x[n]</a:t>
            </a:r>
            <a:endParaRPr sz="2500">
              <a:latin typeface="Times New Roman"/>
              <a:cs typeface="Times New Roman"/>
            </a:endParaRPr>
          </a:p>
          <a:p>
            <a:pPr marL="372745" indent="-347345">
              <a:lnSpc>
                <a:spcPts val="2950"/>
              </a:lnSpc>
              <a:buFont typeface="Arial MT"/>
              <a:buChar char="•"/>
              <a:tabLst>
                <a:tab pos="372745" algn="l"/>
              </a:tabLst>
            </a:pP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160" dirty="0">
                <a:latin typeface="Times New Roman"/>
                <a:cs typeface="Times New Roman"/>
              </a:rPr>
              <a:t> </a:t>
            </a:r>
            <a:r>
              <a:rPr sz="2500" spc="-30" dirty="0">
                <a:latin typeface="Times New Roman"/>
                <a:cs typeface="Times New Roman"/>
              </a:rPr>
              <a:t>low-</a:t>
            </a:r>
            <a:r>
              <a:rPr sz="2500" dirty="0">
                <a:latin typeface="Times New Roman"/>
                <a:cs typeface="Times New Roman"/>
              </a:rPr>
              <a:t>pass</a:t>
            </a:r>
            <a:r>
              <a:rPr sz="2500" spc="-11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filter</a:t>
            </a:r>
            <a:r>
              <a:rPr sz="2500" spc="-6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impulse</a:t>
            </a:r>
            <a:r>
              <a:rPr sz="2500" spc="-9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response</a:t>
            </a:r>
            <a:r>
              <a:rPr sz="2500" spc="-70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is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54653" y="1416160"/>
            <a:ext cx="697230" cy="647700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1500" dirty="0">
                <a:latin typeface="Verdana"/>
                <a:cs typeface="Verdana"/>
              </a:rPr>
              <a:t>h</a:t>
            </a:r>
            <a:r>
              <a:rPr sz="1500" spc="10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</a:t>
            </a:r>
            <a:r>
              <a:rPr sz="1500" spc="-65" dirty="0">
                <a:latin typeface="Verdana"/>
                <a:cs typeface="Verdana"/>
              </a:rPr>
              <a:t>n</a:t>
            </a:r>
            <a:r>
              <a:rPr sz="1500" spc="-38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2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  <a:p>
            <a:pPr marL="165100">
              <a:lnSpc>
                <a:spcPct val="100000"/>
              </a:lnSpc>
              <a:spcBef>
                <a:spcPts val="359"/>
              </a:spcBef>
            </a:pPr>
            <a:r>
              <a:rPr sz="950" spc="-50" dirty="0">
                <a:latin typeface="Verdana"/>
                <a:cs typeface="Verdana"/>
              </a:rPr>
              <a:t>i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2628" y="1467103"/>
            <a:ext cx="11791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sin</a:t>
            </a:r>
            <a:r>
              <a:rPr sz="1500" spc="55" dirty="0">
                <a:latin typeface="Verdana"/>
                <a:cs typeface="Verdana"/>
              </a:rPr>
              <a:t> </a:t>
            </a:r>
            <a:r>
              <a:rPr sz="2100" spc="-40" dirty="0">
                <a:latin typeface="Symbol"/>
                <a:cs typeface="Symbol"/>
              </a:rPr>
              <a:t></a:t>
            </a:r>
            <a:r>
              <a:rPr sz="1500" spc="-40" dirty="0">
                <a:latin typeface="Symbol"/>
                <a:cs typeface="Symbol"/>
              </a:rPr>
              <a:t></a:t>
            </a:r>
            <a:r>
              <a:rPr sz="1500" spc="-1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19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L</a:t>
            </a:r>
            <a:r>
              <a:rPr sz="1500" spc="-160" dirty="0">
                <a:latin typeface="Verdana"/>
                <a:cs typeface="Verdana"/>
              </a:rPr>
              <a:t> </a:t>
            </a:r>
            <a:r>
              <a:rPr sz="2100" spc="-50" dirty="0">
                <a:latin typeface="Symbol"/>
                <a:cs typeface="Symbol"/>
              </a:rPr>
              <a:t>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1708" y="1895347"/>
            <a:ext cx="6254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Symbol"/>
                <a:cs typeface="Symbol"/>
              </a:rPr>
              <a:t></a:t>
            </a:r>
            <a:r>
              <a:rPr sz="1500" spc="-1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16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20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L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400" y="2103881"/>
            <a:ext cx="565340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500" dirty="0">
                <a:latin typeface="Times New Roman"/>
                <a:cs typeface="Times New Roman"/>
              </a:rPr>
              <a:t>Hence</a:t>
            </a:r>
            <a:r>
              <a:rPr sz="2500" spc="-16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11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interpolated</a:t>
            </a:r>
            <a:r>
              <a:rPr sz="2500" spc="-6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signal</a:t>
            </a:r>
            <a:r>
              <a:rPr sz="2500" spc="-10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is</a:t>
            </a:r>
            <a:r>
              <a:rPr sz="2500" spc="-13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written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as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8551" y="2439115"/>
            <a:ext cx="3594100" cy="68389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570"/>
              </a:spcBef>
              <a:tabLst>
                <a:tab pos="962660" algn="l"/>
                <a:tab pos="1343660" algn="l"/>
                <a:tab pos="1575435" algn="l"/>
              </a:tabLst>
            </a:pPr>
            <a:r>
              <a:rPr sz="2150" dirty="0">
                <a:latin typeface="Symbol"/>
                <a:cs typeface="Symbol"/>
              </a:rPr>
              <a:t></a:t>
            </a:r>
            <a:r>
              <a:rPr sz="2150" spc="385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</a:t>
            </a:r>
            <a:r>
              <a:rPr sz="2150" dirty="0">
                <a:latin typeface="Times New Roman"/>
                <a:cs typeface="Times New Roman"/>
              </a:rPr>
              <a:t>	</a:t>
            </a:r>
            <a:r>
              <a:rPr sz="1275" spc="-75" baseline="3267" dirty="0">
                <a:latin typeface="Symbol"/>
                <a:cs typeface="Symbol"/>
              </a:rPr>
              <a:t></a:t>
            </a:r>
            <a:r>
              <a:rPr sz="1275" baseline="3267" dirty="0">
                <a:latin typeface="Times New Roman"/>
                <a:cs typeface="Times New Roman"/>
              </a:rPr>
              <a:t>	</a:t>
            </a:r>
            <a:r>
              <a:rPr sz="3225" spc="-75" baseline="-3875" dirty="0">
                <a:latin typeface="Symbol"/>
                <a:cs typeface="Symbol"/>
              </a:rPr>
              <a:t></a:t>
            </a:r>
            <a:r>
              <a:rPr sz="3225" baseline="-3875" dirty="0">
                <a:latin typeface="Times New Roman"/>
                <a:cs typeface="Times New Roman"/>
              </a:rPr>
              <a:t>	</a:t>
            </a:r>
            <a:r>
              <a:rPr sz="3225" baseline="-3875" dirty="0">
                <a:latin typeface="Symbol"/>
                <a:cs typeface="Symbol"/>
              </a:rPr>
              <a:t></a:t>
            </a:r>
            <a:r>
              <a:rPr sz="3225" spc="-390" baseline="-3875" dirty="0">
                <a:latin typeface="Times New Roman"/>
                <a:cs typeface="Times New Roman"/>
              </a:rPr>
              <a:t> </a:t>
            </a:r>
            <a:r>
              <a:rPr sz="2100" baseline="17857" dirty="0">
                <a:latin typeface="Verdana"/>
                <a:cs typeface="Verdana"/>
              </a:rPr>
              <a:t>sin</a:t>
            </a:r>
            <a:r>
              <a:rPr sz="2100" spc="-7" baseline="17857" dirty="0">
                <a:latin typeface="Verdana"/>
                <a:cs typeface="Verdana"/>
              </a:rPr>
              <a:t> </a:t>
            </a:r>
            <a:r>
              <a:rPr sz="3150" spc="-89" baseline="1322" dirty="0">
                <a:latin typeface="Symbol"/>
                <a:cs typeface="Symbol"/>
              </a:rPr>
              <a:t></a:t>
            </a:r>
            <a:r>
              <a:rPr sz="2250" spc="-89" baseline="1851" dirty="0">
                <a:latin typeface="Symbol"/>
                <a:cs typeface="Symbol"/>
              </a:rPr>
              <a:t></a:t>
            </a:r>
            <a:r>
              <a:rPr sz="2250" spc="-232" baseline="1851" dirty="0">
                <a:latin typeface="Times New Roman"/>
                <a:cs typeface="Times New Roman"/>
              </a:rPr>
              <a:t> </a:t>
            </a:r>
            <a:r>
              <a:rPr sz="3150" baseline="1322" dirty="0">
                <a:latin typeface="Symbol"/>
                <a:cs typeface="Symbol"/>
              </a:rPr>
              <a:t></a:t>
            </a:r>
            <a:r>
              <a:rPr sz="2250" baseline="1851" dirty="0">
                <a:latin typeface="Verdana"/>
                <a:cs typeface="Verdana"/>
              </a:rPr>
              <a:t>n</a:t>
            </a:r>
            <a:r>
              <a:rPr sz="2250" spc="277" baseline="1851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kL</a:t>
            </a:r>
            <a:r>
              <a:rPr sz="1500" spc="265" dirty="0">
                <a:latin typeface="Verdana"/>
                <a:cs typeface="Verdana"/>
              </a:rPr>
              <a:t> </a:t>
            </a:r>
            <a:r>
              <a:rPr sz="3150" spc="-15" baseline="1322" dirty="0">
                <a:latin typeface="Symbol"/>
                <a:cs typeface="Symbol"/>
              </a:rPr>
              <a:t></a:t>
            </a:r>
            <a:r>
              <a:rPr sz="3150" spc="-254" baseline="1322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/</a:t>
            </a:r>
            <a:r>
              <a:rPr sz="2250" spc="-195" baseline="1851" dirty="0">
                <a:latin typeface="Verdana"/>
                <a:cs typeface="Verdana"/>
              </a:rPr>
              <a:t> </a:t>
            </a:r>
            <a:r>
              <a:rPr sz="2250" spc="-15" baseline="1851" dirty="0">
                <a:latin typeface="Verdana"/>
                <a:cs typeface="Verdana"/>
              </a:rPr>
              <a:t>L</a:t>
            </a:r>
            <a:r>
              <a:rPr sz="2250" spc="-345" baseline="1851" dirty="0">
                <a:latin typeface="Verdana"/>
                <a:cs typeface="Verdana"/>
              </a:rPr>
              <a:t> </a:t>
            </a:r>
            <a:r>
              <a:rPr sz="3150" spc="-75" baseline="1322" dirty="0">
                <a:latin typeface="Symbol"/>
                <a:cs typeface="Symbol"/>
              </a:rPr>
              <a:t></a:t>
            </a:r>
            <a:endParaRPr sz="3150" baseline="1322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334"/>
              </a:spcBef>
            </a:pPr>
            <a:r>
              <a:rPr sz="1500" dirty="0">
                <a:latin typeface="Verdana"/>
                <a:cs typeface="Verdana"/>
              </a:rPr>
              <a:t>x</a:t>
            </a:r>
            <a:r>
              <a:rPr sz="1500" spc="-204" dirty="0">
                <a:latin typeface="Verdana"/>
                <a:cs typeface="Verdana"/>
              </a:rPr>
              <a:t> </a:t>
            </a:r>
            <a:r>
              <a:rPr sz="1275" baseline="-22875" dirty="0">
                <a:latin typeface="Verdana"/>
                <a:cs typeface="Verdana"/>
              </a:rPr>
              <a:t>i</a:t>
            </a:r>
            <a:r>
              <a:rPr sz="1275" spc="-30" baseline="-2287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76016" y="2819146"/>
            <a:ext cx="99441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29565" algn="l"/>
              </a:tabLst>
            </a:pP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75" baseline="-7407" dirty="0">
                <a:latin typeface="Symbol"/>
                <a:cs typeface="Symbol"/>
              </a:rPr>
              <a:t></a:t>
            </a:r>
            <a:r>
              <a:rPr sz="3375" spc="397" baseline="-7407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x</a:t>
            </a:r>
            <a:r>
              <a:rPr sz="1500" spc="90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k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27221" y="3172967"/>
            <a:ext cx="35306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k</a:t>
            </a:r>
            <a:r>
              <a:rPr sz="850" spc="2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35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400" y="3284220"/>
            <a:ext cx="152908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500" dirty="0">
                <a:latin typeface="Times New Roman"/>
                <a:cs typeface="Times New Roman"/>
              </a:rPr>
              <a:t>Note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spc="-20" dirty="0">
                <a:latin typeface="Times New Roman"/>
                <a:cs typeface="Times New Roman"/>
              </a:rPr>
              <a:t>that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61332" y="2972053"/>
            <a:ext cx="12909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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19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kL</a:t>
            </a:r>
            <a:r>
              <a:rPr sz="1500" spc="315" dirty="0">
                <a:latin typeface="Verdana"/>
                <a:cs typeface="Verdana"/>
              </a:rPr>
              <a:t> </a:t>
            </a:r>
            <a:r>
              <a:rPr sz="2100" spc="-10" dirty="0">
                <a:latin typeface="Symbol"/>
                <a:cs typeface="Symbol"/>
              </a:rPr>
              <a:t></a:t>
            </a:r>
            <a:r>
              <a:rPr sz="2100" spc="-1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130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L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55947" y="3935729"/>
            <a:ext cx="14420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n</a:t>
            </a:r>
            <a:r>
              <a:rPr sz="1500" spc="31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335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Lucida Sans Unicode"/>
                <a:cs typeface="Lucida Sans Unicode"/>
              </a:rPr>
              <a:t>∓</a:t>
            </a:r>
            <a:r>
              <a:rPr sz="1500" spc="-20" dirty="0">
                <a:latin typeface="Verdana"/>
                <a:cs typeface="Verdana"/>
              </a:rPr>
              <a:t>L,</a:t>
            </a:r>
            <a:r>
              <a:rPr sz="1500" spc="-204" dirty="0">
                <a:latin typeface="Verdana"/>
                <a:cs typeface="Verdana"/>
              </a:rPr>
              <a:t> </a:t>
            </a:r>
            <a:r>
              <a:rPr sz="1500" spc="-25" dirty="0">
                <a:latin typeface="Lucida Sans Unicode"/>
                <a:cs typeface="Lucida Sans Unicode"/>
              </a:rPr>
              <a:t>∓</a:t>
            </a:r>
            <a:r>
              <a:rPr sz="1500" spc="-25" dirty="0">
                <a:latin typeface="Verdana"/>
                <a:cs typeface="Verdana"/>
              </a:rPr>
              <a:t>2L,...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3400" y="4329684"/>
            <a:ext cx="585216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</a:tabLst>
            </a:pPr>
            <a:r>
              <a:rPr sz="2500" spc="-10" dirty="0">
                <a:latin typeface="Times New Roman"/>
                <a:cs typeface="Times New Roman"/>
              </a:rPr>
              <a:t>Therefore</a:t>
            </a:r>
            <a:r>
              <a:rPr sz="2500" spc="-10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the</a:t>
            </a:r>
            <a:r>
              <a:rPr sz="2500" spc="-9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filter</a:t>
            </a:r>
            <a:r>
              <a:rPr sz="2500" spc="-3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output</a:t>
            </a:r>
            <a:r>
              <a:rPr sz="2500" spc="-8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can</a:t>
            </a:r>
            <a:r>
              <a:rPr sz="2500" spc="-10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be</a:t>
            </a:r>
            <a:r>
              <a:rPr sz="2500" spc="-11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written</a:t>
            </a:r>
            <a:r>
              <a:rPr sz="2500" spc="-60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as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2208" y="4687823"/>
            <a:ext cx="41598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0910" algn="l"/>
                <a:tab pos="2661285" algn="l"/>
                <a:tab pos="3622040" algn="l"/>
              </a:tabLst>
            </a:pPr>
            <a:r>
              <a:rPr sz="1500" dirty="0">
                <a:latin typeface="Verdana"/>
                <a:cs typeface="Verdana"/>
              </a:rPr>
              <a:t>x</a:t>
            </a:r>
            <a:r>
              <a:rPr sz="1500" spc="170" dirty="0">
                <a:latin typeface="Verdana"/>
                <a:cs typeface="Verdana"/>
              </a:rPr>
              <a:t> </a:t>
            </a:r>
            <a:r>
              <a:rPr sz="2200" spc="-70" dirty="0">
                <a:latin typeface="Symbol"/>
                <a:cs typeface="Symbol"/>
              </a:rPr>
              <a:t></a:t>
            </a:r>
            <a:r>
              <a:rPr sz="1500" spc="-70" dirty="0">
                <a:latin typeface="Verdana"/>
                <a:cs typeface="Verdana"/>
              </a:rPr>
              <a:t>n</a:t>
            </a:r>
            <a:r>
              <a:rPr sz="1500" spc="-380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25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Verdana"/>
                <a:cs typeface="Verdana"/>
              </a:rPr>
              <a:t>x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-90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L</a:t>
            </a:r>
            <a:r>
              <a:rPr sz="1500" spc="-220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30" dirty="0">
                <a:latin typeface="Times New Roman"/>
                <a:cs typeface="Times New Roman"/>
              </a:rPr>
              <a:t>  </a:t>
            </a:r>
            <a:r>
              <a:rPr sz="1500" spc="-50" dirty="0">
                <a:latin typeface="Verdana"/>
                <a:cs typeface="Verdana"/>
              </a:rPr>
              <a:t>x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2100" spc="-25" dirty="0">
                <a:latin typeface="Symbol"/>
                <a:cs typeface="Symbol"/>
              </a:rPr>
              <a:t></a:t>
            </a:r>
            <a:r>
              <a:rPr sz="1500" spc="-25" dirty="0">
                <a:latin typeface="Verdana"/>
                <a:cs typeface="Verdana"/>
              </a:rPr>
              <a:t>nT</a:t>
            </a:r>
            <a:r>
              <a:rPr sz="1500" dirty="0">
                <a:latin typeface="Verdana"/>
                <a:cs typeface="Verdana"/>
              </a:rPr>
              <a:t>	/</a:t>
            </a:r>
            <a:r>
              <a:rPr sz="1500" spc="-12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L</a:t>
            </a:r>
            <a:r>
              <a:rPr sz="1500" spc="-160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2100" spc="1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10" dirty="0">
                <a:latin typeface="Times New Roman"/>
                <a:cs typeface="Times New Roman"/>
              </a:rPr>
              <a:t>  </a:t>
            </a:r>
            <a:r>
              <a:rPr sz="1500" spc="-50" dirty="0">
                <a:latin typeface="Verdana"/>
                <a:cs typeface="Verdana"/>
              </a:rPr>
              <a:t>x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nT</a:t>
            </a:r>
            <a:r>
              <a:rPr sz="1500" spc="-75" dirty="0">
                <a:latin typeface="Verdana"/>
                <a:cs typeface="Verdana"/>
              </a:rPr>
              <a:t> </a:t>
            </a:r>
            <a:r>
              <a:rPr sz="1500" spc="-25" dirty="0">
                <a:latin typeface="Verdana"/>
                <a:cs typeface="Verdana"/>
              </a:rPr>
              <a:t>'</a:t>
            </a:r>
            <a:r>
              <a:rPr sz="2100" spc="-25" dirty="0">
                <a:latin typeface="Symbol"/>
                <a:cs typeface="Symbol"/>
              </a:rPr>
              <a:t>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1400" y="4983734"/>
            <a:ext cx="349948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960880" algn="l"/>
                <a:tab pos="3404235" algn="l"/>
              </a:tabLst>
            </a:pPr>
            <a:r>
              <a:rPr sz="1275" spc="-75" baseline="6535" dirty="0">
                <a:latin typeface="Verdana"/>
                <a:cs typeface="Verdana"/>
              </a:rPr>
              <a:t>i</a:t>
            </a:r>
            <a:r>
              <a:rPr sz="1275" baseline="6535" dirty="0">
                <a:latin typeface="Verdana"/>
                <a:cs typeface="Verdana"/>
              </a:rPr>
              <a:t>	</a:t>
            </a:r>
            <a:r>
              <a:rPr sz="1275" spc="-75" baseline="6535" dirty="0">
                <a:latin typeface="Verdana"/>
                <a:cs typeface="Verdana"/>
              </a:rPr>
              <a:t>c</a:t>
            </a:r>
            <a:r>
              <a:rPr sz="1275" baseline="6535" dirty="0">
                <a:latin typeface="Verdana"/>
                <a:cs typeface="Verdana"/>
              </a:rPr>
              <a:t>	</a:t>
            </a:r>
            <a:r>
              <a:rPr sz="850" spc="-50" dirty="0">
                <a:latin typeface="Verdana"/>
                <a:cs typeface="Verdana"/>
              </a:rPr>
              <a:t>c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04255" y="4765294"/>
            <a:ext cx="21278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for</a:t>
            </a:r>
            <a:r>
              <a:rPr sz="1500" spc="8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27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0,</a:t>
            </a:r>
            <a:r>
              <a:rPr sz="1500" spc="130" dirty="0">
                <a:latin typeface="Verdana"/>
                <a:cs typeface="Verdana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∓</a:t>
            </a:r>
            <a:r>
              <a:rPr sz="1500" dirty="0">
                <a:latin typeface="Verdana"/>
                <a:cs typeface="Verdana"/>
              </a:rPr>
              <a:t>L,</a:t>
            </a:r>
            <a:r>
              <a:rPr sz="1500" spc="110" dirty="0">
                <a:latin typeface="Verdana"/>
                <a:cs typeface="Verdana"/>
              </a:rPr>
              <a:t> </a:t>
            </a:r>
            <a:r>
              <a:rPr sz="1500" dirty="0">
                <a:latin typeface="Lucida Sans Unicode"/>
                <a:cs typeface="Lucida Sans Unicode"/>
              </a:rPr>
              <a:t>∓</a:t>
            </a:r>
            <a:r>
              <a:rPr sz="1500" spc="-315" dirty="0">
                <a:latin typeface="Lucida Sans Unicode"/>
                <a:cs typeface="Lucida Sans Unicode"/>
              </a:rPr>
              <a:t> </a:t>
            </a:r>
            <a:r>
              <a:rPr sz="1500" spc="-30" dirty="0">
                <a:latin typeface="Verdana"/>
                <a:cs typeface="Verdana"/>
              </a:rPr>
              <a:t>2L,...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10634" y="2973323"/>
            <a:ext cx="1893570" cy="0"/>
          </a:xfrm>
          <a:custGeom>
            <a:avLst/>
            <a:gdLst/>
            <a:ahLst/>
            <a:cxnLst/>
            <a:rect l="l" t="t" r="r" b="b"/>
            <a:pathLst>
              <a:path w="1893570">
                <a:moveTo>
                  <a:pt x="0" y="0"/>
                </a:moveTo>
                <a:lnTo>
                  <a:pt x="189357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5239511"/>
            <a:ext cx="6988302" cy="1294638"/>
          </a:xfrm>
          <a:prstGeom prst="rect">
            <a:avLst/>
          </a:prstGeom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258" rIns="0" bIns="0" rtlCol="0">
            <a:spAutoFit/>
          </a:bodyPr>
          <a:lstStyle/>
          <a:p>
            <a:pPr marL="37592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Sampling</a:t>
            </a:r>
            <a:r>
              <a:rPr u="none" spc="-185" dirty="0"/>
              <a:t> </a:t>
            </a:r>
            <a:r>
              <a:rPr u="none" dirty="0"/>
              <a:t>of</a:t>
            </a:r>
            <a:r>
              <a:rPr u="none" spc="-275" dirty="0"/>
              <a:t> </a:t>
            </a:r>
            <a:r>
              <a:rPr u="none" spc="-20" dirty="0"/>
              <a:t>bandpass</a:t>
            </a:r>
            <a:r>
              <a:rPr u="none" spc="-220" dirty="0"/>
              <a:t> </a:t>
            </a:r>
            <a:r>
              <a:rPr u="none" spc="-10" dirty="0"/>
              <a:t>signals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903732"/>
            <a:ext cx="7443978" cy="5423154"/>
          </a:xfrm>
          <a:prstGeom prst="rect">
            <a:avLst/>
          </a:prstGeom>
        </p:spPr>
      </p:pic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258" rIns="0" bIns="0" rtlCol="0">
            <a:spAutoFit/>
          </a:bodyPr>
          <a:lstStyle/>
          <a:p>
            <a:pPr marL="37592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Sampling</a:t>
            </a:r>
            <a:r>
              <a:rPr u="none" spc="-185" dirty="0"/>
              <a:t> </a:t>
            </a:r>
            <a:r>
              <a:rPr u="none" dirty="0"/>
              <a:t>of</a:t>
            </a:r>
            <a:r>
              <a:rPr u="none" spc="-275" dirty="0"/>
              <a:t> </a:t>
            </a:r>
            <a:r>
              <a:rPr u="none" spc="-20" dirty="0"/>
              <a:t>bandpass</a:t>
            </a:r>
            <a:r>
              <a:rPr u="none" spc="-220" dirty="0"/>
              <a:t> </a:t>
            </a:r>
            <a:r>
              <a:rPr u="none" spc="-10" dirty="0"/>
              <a:t>signals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981455"/>
            <a:ext cx="7674864" cy="5327904"/>
          </a:xfrm>
          <a:prstGeom prst="rect">
            <a:avLst/>
          </a:prstGeom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4128" rIns="0" bIns="0" rtlCol="0">
            <a:spAutoFit/>
          </a:bodyPr>
          <a:lstStyle/>
          <a:p>
            <a:pPr marL="1168400">
              <a:lnSpc>
                <a:spcPct val="100000"/>
              </a:lnSpc>
              <a:spcBef>
                <a:spcPts val="95"/>
              </a:spcBef>
            </a:pPr>
            <a:r>
              <a:rPr b="1" u="none" spc="-30" dirty="0">
                <a:latin typeface="Times New Roman"/>
                <a:cs typeface="Times New Roman"/>
              </a:rPr>
              <a:t>Over</a:t>
            </a:r>
            <a:r>
              <a:rPr b="1" u="none" spc="-260" dirty="0">
                <a:latin typeface="Times New Roman"/>
                <a:cs typeface="Times New Roman"/>
              </a:rPr>
              <a:t> </a:t>
            </a:r>
            <a:r>
              <a:rPr b="1" u="none" dirty="0">
                <a:latin typeface="Times New Roman"/>
                <a:cs typeface="Times New Roman"/>
              </a:rPr>
              <a:t>sampling</a:t>
            </a:r>
            <a:r>
              <a:rPr b="1" u="none" spc="-220" dirty="0">
                <a:latin typeface="Times New Roman"/>
                <a:cs typeface="Times New Roman"/>
              </a:rPr>
              <a:t> </a:t>
            </a:r>
            <a:r>
              <a:rPr b="1" u="none" spc="-10" dirty="0">
                <a:latin typeface="Times New Roman"/>
                <a:cs typeface="Times New Roman"/>
              </a:rPr>
              <a:t>-</a:t>
            </a:r>
            <a:r>
              <a:rPr b="1" u="none" spc="-25" dirty="0">
                <a:latin typeface="Times New Roman"/>
                <a:cs typeface="Times New Roman"/>
              </a:rPr>
              <a:t>ADC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009" y="1416558"/>
            <a:ext cx="8319516" cy="3922014"/>
          </a:xfrm>
          <a:prstGeom prst="rect">
            <a:avLst/>
          </a:prstGeom>
        </p:spPr>
      </p:pic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1630" y="101346"/>
            <a:ext cx="5814822" cy="3086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616" y="3339084"/>
            <a:ext cx="7658100" cy="3405376"/>
          </a:xfrm>
          <a:prstGeom prst="rect">
            <a:avLst/>
          </a:prstGeom>
        </p:spPr>
      </p:pic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833" y="1066800"/>
            <a:ext cx="7458456" cy="4337304"/>
          </a:xfrm>
          <a:prstGeom prst="rect">
            <a:avLst/>
          </a:prstGeom>
        </p:spPr>
      </p:pic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685800"/>
            <a:ext cx="7810500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3555" rIns="0" bIns="0" rtlCol="0">
            <a:spAutoFit/>
          </a:bodyPr>
          <a:lstStyle/>
          <a:p>
            <a:pPr marL="1424940">
              <a:lnSpc>
                <a:spcPct val="100000"/>
              </a:lnSpc>
              <a:spcBef>
                <a:spcPts val="95"/>
              </a:spcBef>
            </a:pPr>
            <a:r>
              <a:rPr b="1" u="none" dirty="0">
                <a:latin typeface="Arial"/>
                <a:cs typeface="Arial"/>
              </a:rPr>
              <a:t>Sub</a:t>
            </a:r>
            <a:r>
              <a:rPr b="1" u="none" spc="-225" dirty="0">
                <a:latin typeface="Arial"/>
                <a:cs typeface="Arial"/>
              </a:rPr>
              <a:t> </a:t>
            </a:r>
            <a:r>
              <a:rPr b="1" u="none" dirty="0">
                <a:latin typeface="Arial"/>
                <a:cs typeface="Arial"/>
              </a:rPr>
              <a:t>band</a:t>
            </a:r>
            <a:r>
              <a:rPr b="1" u="none" spc="-185" dirty="0">
                <a:latin typeface="Arial"/>
                <a:cs typeface="Arial"/>
              </a:rPr>
              <a:t> </a:t>
            </a:r>
            <a:r>
              <a:rPr b="1" u="none" spc="-10" dirty="0">
                <a:latin typeface="Arial"/>
                <a:cs typeface="Arial"/>
              </a:rPr>
              <a:t>coding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890" y="1371600"/>
            <a:ext cx="8402574" cy="33185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5238" y="2675382"/>
            <a:ext cx="18796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10" dirty="0"/>
              <a:t>Systems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3555" rIns="0" bIns="0" rtlCol="0">
            <a:spAutoFit/>
          </a:bodyPr>
          <a:lstStyle/>
          <a:p>
            <a:pPr marL="1424940">
              <a:lnSpc>
                <a:spcPct val="100000"/>
              </a:lnSpc>
              <a:spcBef>
                <a:spcPts val="95"/>
              </a:spcBef>
            </a:pPr>
            <a:r>
              <a:rPr b="1" u="none" dirty="0">
                <a:latin typeface="Arial"/>
                <a:cs typeface="Arial"/>
              </a:rPr>
              <a:t>Sub</a:t>
            </a:r>
            <a:r>
              <a:rPr b="1" u="none" spc="-225" dirty="0">
                <a:latin typeface="Arial"/>
                <a:cs typeface="Arial"/>
              </a:rPr>
              <a:t> </a:t>
            </a:r>
            <a:r>
              <a:rPr b="1" u="none" dirty="0">
                <a:latin typeface="Arial"/>
                <a:cs typeface="Arial"/>
              </a:rPr>
              <a:t>band</a:t>
            </a:r>
            <a:r>
              <a:rPr b="1" u="none" spc="-185" dirty="0">
                <a:latin typeface="Arial"/>
                <a:cs typeface="Arial"/>
              </a:rPr>
              <a:t> </a:t>
            </a:r>
            <a:r>
              <a:rPr b="1" u="none" spc="-10" dirty="0">
                <a:latin typeface="Arial"/>
                <a:cs typeface="Arial"/>
              </a:rPr>
              <a:t>coding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037" y="1408938"/>
            <a:ext cx="7917179" cy="3653790"/>
          </a:xfrm>
          <a:prstGeom prst="rect">
            <a:avLst/>
          </a:prstGeom>
        </p:spPr>
      </p:pic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220" rIns="0" bIns="0" rtlCol="0">
            <a:spAutoFit/>
          </a:bodyPr>
          <a:lstStyle/>
          <a:p>
            <a:pPr marL="1266190">
              <a:lnSpc>
                <a:spcPct val="100000"/>
              </a:lnSpc>
              <a:spcBef>
                <a:spcPts val="95"/>
              </a:spcBef>
            </a:pPr>
            <a:r>
              <a:rPr b="1" u="none" dirty="0">
                <a:latin typeface="Arial"/>
                <a:cs typeface="Arial"/>
              </a:rPr>
              <a:t>Digital</a:t>
            </a:r>
            <a:r>
              <a:rPr b="1" u="none" spc="-265" dirty="0">
                <a:latin typeface="Arial"/>
                <a:cs typeface="Arial"/>
              </a:rPr>
              <a:t> </a:t>
            </a:r>
            <a:r>
              <a:rPr b="1" u="none" dirty="0">
                <a:latin typeface="Arial"/>
                <a:cs typeface="Arial"/>
              </a:rPr>
              <a:t>filter</a:t>
            </a:r>
            <a:r>
              <a:rPr b="1" u="none" spc="-250" dirty="0">
                <a:latin typeface="Arial"/>
                <a:cs typeface="Arial"/>
              </a:rPr>
              <a:t> </a:t>
            </a:r>
            <a:r>
              <a:rPr b="1" u="none" spc="-10" dirty="0">
                <a:latin typeface="Arial"/>
                <a:cs typeface="Arial"/>
              </a:rPr>
              <a:t>banks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046225"/>
            <a:ext cx="8783574" cy="5250942"/>
          </a:xfrm>
          <a:prstGeom prst="rect">
            <a:avLst/>
          </a:prstGeom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686" y="1369567"/>
            <a:ext cx="7434580" cy="37064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6870" marR="345440" indent="-344805">
              <a:lnSpc>
                <a:spcPts val="3810"/>
              </a:lnSpc>
              <a:spcBef>
                <a:spcPts val="250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Finite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register</a:t>
            </a:r>
            <a:r>
              <a:rPr sz="3200" spc="-1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lengths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35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A/D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converters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cause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errors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in:-</a:t>
            </a:r>
            <a:endParaRPr sz="3200">
              <a:latin typeface="Times New Roman"/>
              <a:cs typeface="Times New Roman"/>
            </a:endParaRPr>
          </a:p>
          <a:p>
            <a:pPr marL="1842135" lvl="1" indent="-914400">
              <a:lnSpc>
                <a:spcPct val="100000"/>
              </a:lnSpc>
              <a:spcBef>
                <a:spcPts val="475"/>
              </a:spcBef>
              <a:buAutoNum type="romanLcParenBoth"/>
              <a:tabLst>
                <a:tab pos="184213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Input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quantisation.</a:t>
            </a:r>
            <a:endParaRPr sz="3200">
              <a:latin typeface="Times New Roman"/>
              <a:cs typeface="Times New Roman"/>
            </a:endParaRPr>
          </a:p>
          <a:p>
            <a:pPr marL="1842135" marR="1405890" lvl="1" indent="-915669">
              <a:lnSpc>
                <a:spcPts val="3800"/>
              </a:lnSpc>
              <a:spcBef>
                <a:spcPts val="1020"/>
              </a:spcBef>
              <a:buAutoNum type="romanLcParenBoth"/>
              <a:tabLst>
                <a:tab pos="1842135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Coefficient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(or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multiplier) quantisation</a:t>
            </a:r>
            <a:endParaRPr sz="3200">
              <a:latin typeface="Times New Roman"/>
              <a:cs typeface="Times New Roman"/>
            </a:endParaRPr>
          </a:p>
          <a:p>
            <a:pPr marL="1635125" marR="5080" lvl="1" indent="-708660">
              <a:lnSpc>
                <a:spcPts val="3800"/>
              </a:lnSpc>
              <a:spcBef>
                <a:spcPts val="775"/>
              </a:spcBef>
              <a:buAutoNum type="romanLcParenBoth"/>
              <a:tabLst>
                <a:tab pos="184213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Products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multiplication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truncated 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rounded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due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machine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length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3351" y="215645"/>
            <a:ext cx="6165850" cy="899160"/>
            <a:chOff x="1673351" y="215645"/>
            <a:chExt cx="6165850" cy="899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6211" y="539495"/>
              <a:ext cx="1326641" cy="4480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5965" y="215645"/>
              <a:ext cx="3359657" cy="899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7454" y="215645"/>
              <a:ext cx="2301240" cy="8991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3351" y="980694"/>
              <a:ext cx="5849874" cy="1127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0646" rIns="0" bIns="0" rtlCol="0">
            <a:spAutoFit/>
          </a:bodyPr>
          <a:lstStyle/>
          <a:p>
            <a:pPr marL="11106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48000" y="2063495"/>
            <a:ext cx="3013710" cy="2652395"/>
            <a:chOff x="3048000" y="2063495"/>
            <a:chExt cx="3013710" cy="2652395"/>
          </a:xfrm>
        </p:grpSpPr>
        <p:sp>
          <p:nvSpPr>
            <p:cNvPr id="4" name="object 4"/>
            <p:cNvSpPr/>
            <p:nvPr/>
          </p:nvSpPr>
          <p:spPr>
            <a:xfrm>
              <a:off x="3048000" y="2063495"/>
              <a:ext cx="3013710" cy="2652395"/>
            </a:xfrm>
            <a:custGeom>
              <a:avLst/>
              <a:gdLst/>
              <a:ahLst/>
              <a:cxnLst/>
              <a:rect l="l" t="t" r="r" b="b"/>
              <a:pathLst>
                <a:path w="3013710" h="2652395">
                  <a:moveTo>
                    <a:pt x="3005582" y="1469390"/>
                  </a:moveTo>
                  <a:lnTo>
                    <a:pt x="2967482" y="1469390"/>
                  </a:lnTo>
                  <a:lnTo>
                    <a:pt x="2967482" y="1488440"/>
                  </a:lnTo>
                  <a:lnTo>
                    <a:pt x="3005582" y="1469390"/>
                  </a:lnTo>
                  <a:close/>
                </a:path>
                <a:path w="3013710" h="2652395">
                  <a:moveTo>
                    <a:pt x="3005582" y="1456690"/>
                  </a:moveTo>
                  <a:lnTo>
                    <a:pt x="2967482" y="1437640"/>
                  </a:lnTo>
                  <a:lnTo>
                    <a:pt x="2967482" y="1456690"/>
                  </a:lnTo>
                  <a:lnTo>
                    <a:pt x="3005582" y="1456690"/>
                  </a:lnTo>
                  <a:close/>
                </a:path>
                <a:path w="3013710" h="2652395">
                  <a:moveTo>
                    <a:pt x="3013202" y="1457325"/>
                  </a:moveTo>
                  <a:lnTo>
                    <a:pt x="1365885" y="1457325"/>
                  </a:lnTo>
                  <a:lnTo>
                    <a:pt x="1365885" y="1456690"/>
                  </a:lnTo>
                  <a:lnTo>
                    <a:pt x="1378585" y="1456690"/>
                  </a:lnTo>
                  <a:lnTo>
                    <a:pt x="1378585" y="50800"/>
                  </a:lnTo>
                  <a:lnTo>
                    <a:pt x="1397635" y="50800"/>
                  </a:lnTo>
                  <a:lnTo>
                    <a:pt x="1372235" y="0"/>
                  </a:lnTo>
                  <a:lnTo>
                    <a:pt x="1346835" y="50800"/>
                  </a:lnTo>
                  <a:lnTo>
                    <a:pt x="1365885" y="50800"/>
                  </a:lnTo>
                  <a:lnTo>
                    <a:pt x="1365885" y="1456055"/>
                  </a:lnTo>
                  <a:lnTo>
                    <a:pt x="0" y="1456055"/>
                  </a:lnTo>
                  <a:lnTo>
                    <a:pt x="0" y="1457325"/>
                  </a:lnTo>
                  <a:lnTo>
                    <a:pt x="0" y="1463675"/>
                  </a:lnTo>
                  <a:lnTo>
                    <a:pt x="0" y="1468755"/>
                  </a:lnTo>
                  <a:lnTo>
                    <a:pt x="1365885" y="1468755"/>
                  </a:lnTo>
                  <a:lnTo>
                    <a:pt x="1365885" y="1470025"/>
                  </a:lnTo>
                  <a:lnTo>
                    <a:pt x="1365554" y="1470025"/>
                  </a:lnTo>
                  <a:lnTo>
                    <a:pt x="1365554" y="2652395"/>
                  </a:lnTo>
                  <a:lnTo>
                    <a:pt x="1378254" y="2652395"/>
                  </a:lnTo>
                  <a:lnTo>
                    <a:pt x="1378254" y="1470025"/>
                  </a:lnTo>
                  <a:lnTo>
                    <a:pt x="1378585" y="1470025"/>
                  </a:lnTo>
                  <a:lnTo>
                    <a:pt x="1378585" y="1468755"/>
                  </a:lnTo>
                  <a:lnTo>
                    <a:pt x="3011932" y="1468755"/>
                  </a:lnTo>
                  <a:lnTo>
                    <a:pt x="3011932" y="1463675"/>
                  </a:lnTo>
                  <a:lnTo>
                    <a:pt x="3013202" y="1463675"/>
                  </a:lnTo>
                  <a:lnTo>
                    <a:pt x="3013202" y="1457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11421" y="3343401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183514"/>
                  </a:moveTo>
                  <a:lnTo>
                    <a:pt x="635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11421" y="3343401"/>
              <a:ext cx="183515" cy="635"/>
            </a:xfrm>
            <a:custGeom>
              <a:avLst/>
              <a:gdLst/>
              <a:ahLst/>
              <a:cxnLst/>
              <a:rect l="l" t="t" r="r" b="b"/>
              <a:pathLst>
                <a:path w="183514" h="635">
                  <a:moveTo>
                    <a:pt x="183514" y="0"/>
                  </a:moveTo>
                  <a:lnTo>
                    <a:pt x="0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94301" y="3160521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183514"/>
                  </a:moveTo>
                  <a:lnTo>
                    <a:pt x="635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4301" y="3160521"/>
              <a:ext cx="183515" cy="635"/>
            </a:xfrm>
            <a:custGeom>
              <a:avLst/>
              <a:gdLst/>
              <a:ahLst/>
              <a:cxnLst/>
              <a:rect l="l" t="t" r="r" b="b"/>
              <a:pathLst>
                <a:path w="183514" h="635">
                  <a:moveTo>
                    <a:pt x="0" y="0"/>
                  </a:moveTo>
                  <a:lnTo>
                    <a:pt x="183515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77180" y="2977641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183514"/>
                  </a:moveTo>
                  <a:lnTo>
                    <a:pt x="635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77180" y="2977641"/>
              <a:ext cx="183515" cy="635"/>
            </a:xfrm>
            <a:custGeom>
              <a:avLst/>
              <a:gdLst/>
              <a:ahLst/>
              <a:cxnLst/>
              <a:rect l="l" t="t" r="r" b="b"/>
              <a:pathLst>
                <a:path w="183514" h="635">
                  <a:moveTo>
                    <a:pt x="0" y="0"/>
                  </a:moveTo>
                  <a:lnTo>
                    <a:pt x="183515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43067" y="2612516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183514"/>
                  </a:moveTo>
                  <a:lnTo>
                    <a:pt x="635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60060" y="2794761"/>
              <a:ext cx="184150" cy="1270"/>
            </a:xfrm>
            <a:custGeom>
              <a:avLst/>
              <a:gdLst/>
              <a:ahLst/>
              <a:cxnLst/>
              <a:rect l="l" t="t" r="r" b="b"/>
              <a:pathLst>
                <a:path w="184150" h="1269">
                  <a:moveTo>
                    <a:pt x="0" y="0"/>
                  </a:moveTo>
                  <a:lnTo>
                    <a:pt x="183642" y="127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60060" y="2794761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183514"/>
                  </a:moveTo>
                  <a:lnTo>
                    <a:pt x="635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43067" y="2612516"/>
              <a:ext cx="457834" cy="635"/>
            </a:xfrm>
            <a:custGeom>
              <a:avLst/>
              <a:gdLst/>
              <a:ahLst/>
              <a:cxnLst/>
              <a:rect l="l" t="t" r="r" b="b"/>
              <a:pathLst>
                <a:path w="457835" h="635">
                  <a:moveTo>
                    <a:pt x="0" y="0"/>
                  </a:moveTo>
                  <a:lnTo>
                    <a:pt x="457834" y="635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19980" y="2614040"/>
              <a:ext cx="732790" cy="1270"/>
            </a:xfrm>
            <a:custGeom>
              <a:avLst/>
              <a:gdLst/>
              <a:ahLst/>
              <a:cxnLst/>
              <a:rect l="l" t="t" r="r" b="b"/>
              <a:pathLst>
                <a:path w="732789" h="1269">
                  <a:moveTo>
                    <a:pt x="732282" y="0"/>
                  </a:moveTo>
                  <a:lnTo>
                    <a:pt x="0" y="762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28667" y="3526916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0"/>
                  </a:moveTo>
                  <a:lnTo>
                    <a:pt x="635" y="18351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62908" y="3892676"/>
              <a:ext cx="635" cy="184150"/>
            </a:xfrm>
            <a:custGeom>
              <a:avLst/>
              <a:gdLst/>
              <a:ahLst/>
              <a:cxnLst/>
              <a:rect l="l" t="t" r="r" b="b"/>
              <a:pathLst>
                <a:path w="635" h="184150">
                  <a:moveTo>
                    <a:pt x="0" y="0"/>
                  </a:moveTo>
                  <a:lnTo>
                    <a:pt x="635" y="18364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80027" y="4075683"/>
              <a:ext cx="183515" cy="635"/>
            </a:xfrm>
            <a:custGeom>
              <a:avLst/>
              <a:gdLst/>
              <a:ahLst/>
              <a:cxnLst/>
              <a:rect l="l" t="t" r="r" b="b"/>
              <a:pathLst>
                <a:path w="183514" h="635">
                  <a:moveTo>
                    <a:pt x="183514" y="0"/>
                  </a:moveTo>
                  <a:lnTo>
                    <a:pt x="0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97020" y="4258563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0"/>
                  </a:moveTo>
                  <a:lnTo>
                    <a:pt x="635" y="18351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97020" y="4258563"/>
              <a:ext cx="184150" cy="635"/>
            </a:xfrm>
            <a:custGeom>
              <a:avLst/>
              <a:gdLst/>
              <a:ahLst/>
              <a:cxnLst/>
              <a:rect l="l" t="t" r="r" b="b"/>
              <a:pathLst>
                <a:path w="184150" h="635">
                  <a:moveTo>
                    <a:pt x="183641" y="0"/>
                  </a:moveTo>
                  <a:lnTo>
                    <a:pt x="0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80027" y="4075683"/>
              <a:ext cx="635" cy="183515"/>
            </a:xfrm>
            <a:custGeom>
              <a:avLst/>
              <a:gdLst/>
              <a:ahLst/>
              <a:cxnLst/>
              <a:rect l="l" t="t" r="r" b="b"/>
              <a:pathLst>
                <a:path w="635" h="183514">
                  <a:moveTo>
                    <a:pt x="0" y="0"/>
                  </a:moveTo>
                  <a:lnTo>
                    <a:pt x="635" y="18351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39821" y="4441444"/>
              <a:ext cx="457834" cy="635"/>
            </a:xfrm>
            <a:custGeom>
              <a:avLst/>
              <a:gdLst/>
              <a:ahLst/>
              <a:cxnLst/>
              <a:rect l="l" t="t" r="r" b="b"/>
              <a:pathLst>
                <a:path w="457835" h="635">
                  <a:moveTo>
                    <a:pt x="457835" y="0"/>
                  </a:moveTo>
                  <a:lnTo>
                    <a:pt x="0" y="634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88461" y="4442078"/>
              <a:ext cx="732790" cy="1270"/>
            </a:xfrm>
            <a:custGeom>
              <a:avLst/>
              <a:gdLst/>
              <a:ahLst/>
              <a:cxnLst/>
              <a:rect l="l" t="t" r="r" b="b"/>
              <a:pathLst>
                <a:path w="732789" h="1270">
                  <a:moveTo>
                    <a:pt x="0" y="0"/>
                  </a:moveTo>
                  <a:lnTo>
                    <a:pt x="732282" y="762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22063" y="3345179"/>
              <a:ext cx="104775" cy="0"/>
            </a:xfrm>
            <a:custGeom>
              <a:avLst/>
              <a:gdLst/>
              <a:ahLst/>
              <a:cxnLst/>
              <a:rect l="l" t="t" r="r" b="b"/>
              <a:pathLst>
                <a:path w="104775">
                  <a:moveTo>
                    <a:pt x="0" y="0"/>
                  </a:moveTo>
                  <a:lnTo>
                    <a:pt x="104394" y="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45661" y="3709797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0"/>
                  </a:moveTo>
                  <a:lnTo>
                    <a:pt x="183642" y="635"/>
                  </a:lnTo>
                </a:path>
                <a:path w="184150" h="184150">
                  <a:moveTo>
                    <a:pt x="0" y="0"/>
                  </a:moveTo>
                  <a:lnTo>
                    <a:pt x="635" y="18364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62780" y="3892803"/>
              <a:ext cx="183515" cy="635"/>
            </a:xfrm>
            <a:custGeom>
              <a:avLst/>
              <a:gdLst/>
              <a:ahLst/>
              <a:cxnLst/>
              <a:rect l="l" t="t" r="r" b="b"/>
              <a:pathLst>
                <a:path w="183514" h="635">
                  <a:moveTo>
                    <a:pt x="183514" y="0"/>
                  </a:moveTo>
                  <a:lnTo>
                    <a:pt x="0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3197351" y="5308853"/>
            <a:ext cx="275590" cy="0"/>
          </a:xfrm>
          <a:custGeom>
            <a:avLst/>
            <a:gdLst/>
            <a:ahLst/>
            <a:cxnLst/>
            <a:rect l="l" t="t" r="r" b="b"/>
            <a:pathLst>
              <a:path w="275589">
                <a:moveTo>
                  <a:pt x="0" y="0"/>
                </a:moveTo>
                <a:lnTo>
                  <a:pt x="27508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331464" y="2052066"/>
            <a:ext cx="8274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e</a:t>
            </a:r>
            <a:r>
              <a:rPr sz="2175" i="1" baseline="-24904" dirty="0">
                <a:latin typeface="Times New Roman"/>
                <a:cs typeface="Times New Roman"/>
              </a:rPr>
              <a:t>o</a:t>
            </a:r>
            <a:r>
              <a:rPr sz="2175" i="1" spc="607" baseline="-24904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0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k</a:t>
            </a:r>
            <a:r>
              <a:rPr sz="2200" i="1" spc="8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4400" y="1360170"/>
            <a:ext cx="24345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Quantisation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15611" y="1954275"/>
            <a:ext cx="58420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Output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49852" y="3121913"/>
            <a:ext cx="2089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50" dirty="0">
                <a:latin typeface="Times New Roman"/>
                <a:cs typeface="Times New Roman"/>
              </a:rPr>
              <a:t>Q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69508" y="3296111"/>
            <a:ext cx="1129030" cy="82169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75285">
              <a:lnSpc>
                <a:spcPct val="100000"/>
              </a:lnSpc>
              <a:spcBef>
                <a:spcPts val="1085"/>
              </a:spcBef>
            </a:pPr>
            <a:r>
              <a:rPr sz="2200" i="1" dirty="0">
                <a:latin typeface="Times New Roman"/>
                <a:cs typeface="Times New Roman"/>
              </a:rPr>
              <a:t>e</a:t>
            </a:r>
            <a:r>
              <a:rPr sz="2200" i="1" spc="-310" dirty="0">
                <a:latin typeface="Times New Roman"/>
                <a:cs typeface="Times New Roman"/>
              </a:rPr>
              <a:t> </a:t>
            </a:r>
            <a:r>
              <a:rPr sz="2175" i="1" baseline="-21072" dirty="0">
                <a:latin typeface="Times New Roman"/>
                <a:cs typeface="Times New Roman"/>
              </a:rPr>
              <a:t>i</a:t>
            </a:r>
            <a:r>
              <a:rPr sz="2175" i="1" spc="240" baseline="-21072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1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k</a:t>
            </a:r>
            <a:r>
              <a:rPr sz="2200" i="1" spc="4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720"/>
              </a:spcBef>
            </a:pPr>
            <a:r>
              <a:rPr sz="1600" spc="-10" dirty="0">
                <a:latin typeface="Times New Roman"/>
                <a:cs typeface="Times New Roman"/>
              </a:rPr>
              <a:t>Input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83382" y="4793742"/>
            <a:ext cx="2317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50" dirty="0">
                <a:latin typeface="Times New Roman"/>
                <a:cs typeface="Times New Roman"/>
              </a:rPr>
              <a:t>Q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65090" y="4793742"/>
            <a:ext cx="2317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50" dirty="0">
                <a:latin typeface="Times New Roman"/>
                <a:cs typeface="Times New Roman"/>
              </a:rPr>
              <a:t>Q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02457" y="5128259"/>
            <a:ext cx="1822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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26535" y="5124450"/>
            <a:ext cx="15354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26390" algn="l"/>
              </a:tabLst>
            </a:pPr>
            <a:r>
              <a:rPr sz="2250" spc="-50" dirty="0">
                <a:latin typeface="Symbol"/>
                <a:cs typeface="Symbol"/>
              </a:rPr>
              <a:t>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dirty="0">
                <a:latin typeface="Times New Roman"/>
                <a:cs typeface="Times New Roman"/>
              </a:rPr>
              <a:t>e</a:t>
            </a:r>
            <a:r>
              <a:rPr sz="2250" i="1" baseline="-20370" dirty="0">
                <a:latin typeface="Times New Roman"/>
                <a:cs typeface="Times New Roman"/>
              </a:rPr>
              <a:t>i</a:t>
            </a:r>
            <a:r>
              <a:rPr sz="2250" i="1" spc="44" baseline="-20370" dirty="0">
                <a:latin typeface="Times New Roman"/>
                <a:cs typeface="Times New Roman"/>
              </a:rPr>
              <a:t> </a:t>
            </a:r>
            <a:r>
              <a:rPr sz="2250" baseline="-20370" dirty="0">
                <a:latin typeface="Times New Roman"/>
                <a:cs typeface="Times New Roman"/>
              </a:rPr>
              <a:t>,</a:t>
            </a:r>
            <a:r>
              <a:rPr sz="2250" i="1" baseline="-20370" dirty="0">
                <a:latin typeface="Times New Roman"/>
                <a:cs typeface="Times New Roman"/>
              </a:rPr>
              <a:t>o</a:t>
            </a:r>
            <a:r>
              <a:rPr sz="2250" i="1" spc="450" baseline="-2037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2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k</a:t>
            </a:r>
            <a:r>
              <a:rPr sz="2250" i="1" spc="3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1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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38245" y="5406644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19953" y="5406644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179314" y="5308853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2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846" rIns="0" bIns="0" rtlCol="0">
            <a:spAutoFit/>
          </a:bodyPr>
          <a:lstStyle/>
          <a:p>
            <a:pPr marL="11868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4837176" y="4021073"/>
            <a:ext cx="81280" cy="255270"/>
          </a:xfrm>
          <a:custGeom>
            <a:avLst/>
            <a:gdLst/>
            <a:ahLst/>
            <a:cxnLst/>
            <a:rect l="l" t="t" r="r" b="b"/>
            <a:pathLst>
              <a:path w="81279" h="255270">
                <a:moveTo>
                  <a:pt x="80772" y="0"/>
                </a:moveTo>
                <a:lnTo>
                  <a:pt x="0" y="2552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25800" y="3334003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Symbol"/>
                <a:cs typeface="Symbol"/>
              </a:rPr>
              <a:t>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0120" y="3147313"/>
            <a:ext cx="175260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0" dirty="0">
                <a:latin typeface="Times New Roman"/>
                <a:cs typeface="Times New Roman"/>
              </a:rPr>
              <a:t>Q</a:t>
            </a:r>
            <a:endParaRPr sz="1550">
              <a:latin typeface="Times New Roman"/>
              <a:cs typeface="Times New Roman"/>
            </a:endParaRPr>
          </a:p>
          <a:p>
            <a:pPr marL="16510">
              <a:lnSpc>
                <a:spcPct val="100000"/>
              </a:lnSpc>
              <a:spcBef>
                <a:spcPts val="65"/>
              </a:spcBef>
            </a:pPr>
            <a:r>
              <a:rPr sz="1550" strike="sngStrike" spc="-20" dirty="0">
                <a:latin typeface="Times New Roman"/>
                <a:cs typeface="Times New Roman"/>
              </a:rPr>
              <a:t> </a:t>
            </a:r>
            <a:r>
              <a:rPr sz="1550" strike="sngStrike" spc="-5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9681" y="3309620"/>
            <a:ext cx="11684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Symbol"/>
                <a:cs typeface="Symbol"/>
              </a:rPr>
              <a:t></a:t>
            </a:r>
            <a:r>
              <a:rPr sz="2250" spc="100" dirty="0">
                <a:latin typeface="Times New Roman"/>
                <a:cs typeface="Times New Roman"/>
              </a:rPr>
              <a:t> </a:t>
            </a:r>
            <a:r>
              <a:rPr sz="2250" i="1" spc="-20" dirty="0">
                <a:latin typeface="Times New Roman"/>
                <a:cs typeface="Times New Roman"/>
              </a:rPr>
              <a:t>E</a:t>
            </a:r>
            <a:r>
              <a:rPr sz="2250" i="1" spc="-18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{</a:t>
            </a:r>
            <a:r>
              <a:rPr sz="2250" spc="-36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e</a:t>
            </a:r>
            <a:r>
              <a:rPr sz="2250" i="1" spc="-75" dirty="0">
                <a:latin typeface="Times New Roman"/>
                <a:cs typeface="Times New Roman"/>
              </a:rPr>
              <a:t> </a:t>
            </a:r>
            <a:r>
              <a:rPr sz="2175" baseline="30651" dirty="0">
                <a:latin typeface="Times New Roman"/>
                <a:cs typeface="Times New Roman"/>
              </a:rPr>
              <a:t>2</a:t>
            </a:r>
            <a:r>
              <a:rPr sz="2175" spc="-30" baseline="30651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}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4108" y="3089096"/>
            <a:ext cx="266700" cy="5715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550" i="1" spc="-50" dirty="0">
                <a:latin typeface="Times New Roman"/>
                <a:cs typeface="Times New Roman"/>
              </a:rPr>
              <a:t>Q</a:t>
            </a:r>
            <a:endParaRPr sz="155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  <a:spcBef>
                <a:spcPts val="290"/>
              </a:spcBef>
              <a:tabLst>
                <a:tab pos="253365" algn="l"/>
              </a:tabLst>
            </a:pPr>
            <a:r>
              <a:rPr sz="1550" strike="sngStrike" spc="-50" dirty="0">
                <a:latin typeface="Times New Roman"/>
                <a:cs typeface="Times New Roman"/>
              </a:rPr>
              <a:t>2</a:t>
            </a:r>
            <a:r>
              <a:rPr sz="1550" strike="sngStrike" dirty="0">
                <a:latin typeface="Times New Roman"/>
                <a:cs typeface="Times New Roman"/>
              </a:rPr>
              <a:t>	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3794" y="3309620"/>
            <a:ext cx="99504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p</a:t>
            </a:r>
            <a:r>
              <a:rPr sz="2250" i="1" spc="-11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95" dirty="0">
                <a:latin typeface="Times New Roman"/>
                <a:cs typeface="Times New Roman"/>
              </a:rPr>
              <a:t> </a:t>
            </a:r>
            <a:r>
              <a:rPr sz="2250" i="1" spc="-10" dirty="0">
                <a:latin typeface="Times New Roman"/>
                <a:cs typeface="Times New Roman"/>
              </a:rPr>
              <a:t>e</a:t>
            </a:r>
            <a:r>
              <a:rPr sz="2250" i="1" spc="-24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).</a:t>
            </a:r>
            <a:r>
              <a:rPr sz="2250" spc="-220" dirty="0">
                <a:latin typeface="Times New Roman"/>
                <a:cs typeface="Times New Roman"/>
              </a:rPr>
              <a:t> </a:t>
            </a:r>
            <a:r>
              <a:rPr sz="2250" i="1" spc="-25" dirty="0">
                <a:latin typeface="Times New Roman"/>
                <a:cs typeface="Times New Roman"/>
              </a:rPr>
              <a:t>de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000" y="4101845"/>
            <a:ext cx="24225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Noise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power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03547" y="4202683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10685" y="4271517"/>
            <a:ext cx="73469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4515" algn="l"/>
              </a:tabLst>
            </a:pPr>
            <a:r>
              <a:rPr sz="3150" spc="-75" baseline="1322" dirty="0">
                <a:latin typeface="Symbol"/>
                <a:cs typeface="Symbol"/>
              </a:rPr>
              <a:t></a:t>
            </a:r>
            <a:r>
              <a:rPr sz="3150" baseline="1322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32629" y="3938778"/>
            <a:ext cx="890269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>
              <a:lnSpc>
                <a:spcPts val="1590"/>
              </a:lnSpc>
              <a:spcBef>
                <a:spcPts val="100"/>
              </a:spcBef>
              <a:tabLst>
                <a:tab pos="406400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Q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  <a:p>
            <a:pPr marL="268605">
              <a:lnSpc>
                <a:spcPts val="2490"/>
              </a:lnSpc>
              <a:tabLst>
                <a:tab pos="570865" algn="l"/>
              </a:tabLst>
            </a:pPr>
            <a:r>
              <a:rPr sz="3375" spc="-75" baseline="-35802" dirty="0">
                <a:latin typeface="Symbol"/>
                <a:cs typeface="Symbol"/>
              </a:rPr>
              <a:t></a:t>
            </a:r>
            <a:r>
              <a:rPr sz="3375" baseline="-35802" dirty="0">
                <a:latin typeface="Times New Roman"/>
                <a:cs typeface="Times New Roman"/>
              </a:rPr>
              <a:t>	</a:t>
            </a:r>
            <a:r>
              <a:rPr sz="3375" i="1" spc="-15" baseline="-25925" dirty="0">
                <a:latin typeface="Times New Roman"/>
                <a:cs typeface="Times New Roman"/>
              </a:rPr>
              <a:t>e</a:t>
            </a:r>
            <a:r>
              <a:rPr sz="3375" i="1" spc="-315" baseline="-259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120"/>
              </a:spcBef>
              <a:tabLst>
                <a:tab pos="479425" algn="l"/>
              </a:tabLst>
            </a:pPr>
            <a:r>
              <a:rPr sz="1500" spc="-10" dirty="0">
                <a:latin typeface="Symbol"/>
                <a:cs typeface="Symbol"/>
              </a:rPr>
              <a:t></a:t>
            </a:r>
            <a:r>
              <a:rPr sz="1500" spc="-90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Q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502" y="4633214"/>
            <a:ext cx="3168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9772" y="4915661"/>
            <a:ext cx="7524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07365" algn="l"/>
              </a:tabLst>
            </a:pPr>
            <a:r>
              <a:rPr sz="2325" baseline="-41218" dirty="0">
                <a:latin typeface="Times New Roman"/>
                <a:cs typeface="Times New Roman"/>
              </a:rPr>
              <a:t>2</a:t>
            </a:r>
            <a:r>
              <a:rPr sz="2325" spc="307" baseline="-41218" dirty="0">
                <a:latin typeface="Times New Roman"/>
                <a:cs typeface="Times New Roman"/>
              </a:rPr>
              <a:t> </a:t>
            </a:r>
            <a:r>
              <a:rPr sz="3375" spc="-75" baseline="-44444" dirty="0">
                <a:latin typeface="Symbol"/>
                <a:cs typeface="Symbol"/>
              </a:rPr>
              <a:t></a:t>
            </a:r>
            <a:r>
              <a:rPr sz="3375" baseline="-44444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Q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07182" y="4867402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57323" y="5148579"/>
            <a:ext cx="20574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Symbol"/>
                <a:cs typeface="Symbol"/>
              </a:rPr>
              <a:t>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35401" y="5494782"/>
            <a:ext cx="30607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25" dirty="0">
                <a:latin typeface="Times New Roman"/>
                <a:cs typeface="Times New Roman"/>
              </a:rPr>
              <a:t>12</a:t>
            </a:r>
            <a:endParaRPr sz="225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200400" y="2257805"/>
            <a:ext cx="1921510" cy="940435"/>
            <a:chOff x="3200400" y="2257805"/>
            <a:chExt cx="1921510" cy="940435"/>
          </a:xfrm>
        </p:grpSpPr>
        <p:sp>
          <p:nvSpPr>
            <p:cNvPr id="19" name="object 19"/>
            <p:cNvSpPr/>
            <p:nvPr/>
          </p:nvSpPr>
          <p:spPr>
            <a:xfrm>
              <a:off x="3200400" y="2257805"/>
              <a:ext cx="1921510" cy="940435"/>
            </a:xfrm>
            <a:custGeom>
              <a:avLst/>
              <a:gdLst/>
              <a:ahLst/>
              <a:cxnLst/>
              <a:rect l="l" t="t" r="r" b="b"/>
              <a:pathLst>
                <a:path w="1921510" h="940435">
                  <a:moveTo>
                    <a:pt x="914400" y="0"/>
                  </a:moveTo>
                  <a:lnTo>
                    <a:pt x="889000" y="50800"/>
                  </a:lnTo>
                  <a:lnTo>
                    <a:pt x="908050" y="50800"/>
                  </a:lnTo>
                  <a:lnTo>
                    <a:pt x="908050" y="907922"/>
                  </a:lnTo>
                  <a:lnTo>
                    <a:pt x="0" y="907288"/>
                  </a:lnTo>
                  <a:lnTo>
                    <a:pt x="0" y="919988"/>
                  </a:lnTo>
                  <a:lnTo>
                    <a:pt x="1870202" y="921258"/>
                  </a:lnTo>
                  <a:lnTo>
                    <a:pt x="1870202" y="940308"/>
                  </a:lnTo>
                  <a:lnTo>
                    <a:pt x="1921002" y="914908"/>
                  </a:lnTo>
                  <a:lnTo>
                    <a:pt x="1870202" y="889508"/>
                  </a:lnTo>
                  <a:lnTo>
                    <a:pt x="1870202" y="908558"/>
                  </a:lnTo>
                  <a:lnTo>
                    <a:pt x="920750" y="907922"/>
                  </a:lnTo>
                  <a:lnTo>
                    <a:pt x="920750" y="50800"/>
                  </a:lnTo>
                  <a:lnTo>
                    <a:pt x="939800" y="508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57980" y="2624708"/>
              <a:ext cx="914400" cy="549910"/>
            </a:xfrm>
            <a:custGeom>
              <a:avLst/>
              <a:gdLst/>
              <a:ahLst/>
              <a:cxnLst/>
              <a:rect l="l" t="t" r="r" b="b"/>
              <a:pathLst>
                <a:path w="914400" h="549910">
                  <a:moveTo>
                    <a:pt x="914400" y="0"/>
                  </a:moveTo>
                  <a:lnTo>
                    <a:pt x="0" y="0"/>
                  </a:lnTo>
                  <a:lnTo>
                    <a:pt x="0" y="549402"/>
                  </a:lnTo>
                </a:path>
                <a:path w="914400" h="549910">
                  <a:moveTo>
                    <a:pt x="914400" y="0"/>
                  </a:moveTo>
                  <a:lnTo>
                    <a:pt x="914400" y="54940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62000" y="1321308"/>
            <a:ext cx="5006975" cy="108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pdf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3200" i="1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using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rounding</a:t>
            </a:r>
            <a:endParaRPr sz="3200">
              <a:latin typeface="Times New Roman"/>
              <a:cs typeface="Times New Roman"/>
            </a:endParaRPr>
          </a:p>
          <a:p>
            <a:pPr marL="3591560">
              <a:lnSpc>
                <a:spcPct val="100000"/>
              </a:lnSpc>
            </a:pPr>
            <a:r>
              <a:rPr sz="1550" spc="-50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  <a:p>
            <a:pPr marL="3543300">
              <a:lnSpc>
                <a:spcPct val="100000"/>
              </a:lnSpc>
              <a:spcBef>
                <a:spcPts val="800"/>
              </a:spcBef>
            </a:pPr>
            <a:r>
              <a:rPr sz="1550" i="1" spc="-50" dirty="0">
                <a:latin typeface="Times New Roman"/>
                <a:cs typeface="Times New Roman"/>
              </a:rPr>
              <a:t>Q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12614" y="3606546"/>
            <a:ext cx="81280" cy="255270"/>
          </a:xfrm>
          <a:custGeom>
            <a:avLst/>
            <a:gdLst/>
            <a:ahLst/>
            <a:cxnLst/>
            <a:rect l="l" t="t" r="r" b="b"/>
            <a:pathLst>
              <a:path w="81279" h="255270">
                <a:moveTo>
                  <a:pt x="80772" y="0"/>
                </a:moveTo>
                <a:lnTo>
                  <a:pt x="0" y="2552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24733" y="5422391"/>
            <a:ext cx="455295" cy="0"/>
          </a:xfrm>
          <a:custGeom>
            <a:avLst/>
            <a:gdLst/>
            <a:ahLst/>
            <a:cxnLst/>
            <a:rect l="l" t="t" r="r" b="b"/>
            <a:pathLst>
              <a:path w="455295">
                <a:moveTo>
                  <a:pt x="0" y="0"/>
                </a:moveTo>
                <a:lnTo>
                  <a:pt x="45491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08347" y="2116835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2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97368" y="2356866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278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45248" y="3043808"/>
            <a:ext cx="147320" cy="452755"/>
          </a:xfrm>
          <a:custGeom>
            <a:avLst/>
            <a:gdLst/>
            <a:ahLst/>
            <a:cxnLst/>
            <a:rect l="l" t="t" r="r" b="b"/>
            <a:pathLst>
              <a:path w="147320" h="452754">
                <a:moveTo>
                  <a:pt x="147066" y="0"/>
                </a:moveTo>
                <a:lnTo>
                  <a:pt x="0" y="452628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8489" y="4504944"/>
            <a:ext cx="146685" cy="456565"/>
          </a:xfrm>
          <a:custGeom>
            <a:avLst/>
            <a:gdLst/>
            <a:ahLst/>
            <a:cxnLst/>
            <a:rect l="l" t="t" r="r" b="b"/>
            <a:pathLst>
              <a:path w="146685" h="456564">
                <a:moveTo>
                  <a:pt x="146304" y="0"/>
                </a:moveTo>
                <a:lnTo>
                  <a:pt x="0" y="45643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55947" y="4775453"/>
            <a:ext cx="193040" cy="0"/>
          </a:xfrm>
          <a:custGeom>
            <a:avLst/>
            <a:gdLst/>
            <a:ahLst/>
            <a:cxnLst/>
            <a:rect l="l" t="t" r="r" b="b"/>
            <a:pathLst>
              <a:path w="193039">
                <a:moveTo>
                  <a:pt x="0" y="0"/>
                </a:moveTo>
                <a:lnTo>
                  <a:pt x="19278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87983" y="1376171"/>
            <a:ext cx="7202805" cy="14192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6080" marR="176530" indent="-348615">
              <a:lnSpc>
                <a:spcPts val="3800"/>
              </a:lnSpc>
              <a:spcBef>
                <a:spcPts val="254"/>
              </a:spcBef>
              <a:buChar char="•"/>
              <a:tabLst>
                <a:tab pos="438150" algn="l"/>
                <a:tab pos="2355850" algn="l"/>
                <a:tab pos="68751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Let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input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signal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sinusoidal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unity 	amplitude.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Then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total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signal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power</a:t>
            </a:r>
            <a:r>
              <a:rPr sz="3200" spc="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375" i="1" baseline="-24691" dirty="0">
                <a:latin typeface="Times New Roman"/>
                <a:cs typeface="Times New Roman"/>
              </a:rPr>
              <a:t>P</a:t>
            </a:r>
            <a:r>
              <a:rPr sz="3375" i="1" spc="-44" baseline="-24691" dirty="0">
                <a:latin typeface="Times New Roman"/>
                <a:cs typeface="Times New Roman"/>
              </a:rPr>
              <a:t> </a:t>
            </a:r>
            <a:r>
              <a:rPr sz="3375" spc="-75" baseline="-24691" dirty="0">
                <a:latin typeface="Symbol"/>
                <a:cs typeface="Symbol"/>
              </a:rPr>
              <a:t></a:t>
            </a:r>
            <a:r>
              <a:rPr sz="3375" baseline="-24691" dirty="0">
                <a:latin typeface="Times New Roman"/>
                <a:cs typeface="Times New Roman"/>
              </a:rPr>
              <a:t>	</a:t>
            </a:r>
            <a:r>
              <a:rPr sz="3375" spc="-75" baseline="11111" dirty="0">
                <a:latin typeface="Times New Roman"/>
                <a:cs typeface="Times New Roman"/>
              </a:rPr>
              <a:t>1</a:t>
            </a:r>
            <a:endParaRPr sz="3375" baseline="11111">
              <a:latin typeface="Times New Roman"/>
              <a:cs typeface="Times New Roman"/>
            </a:endParaRPr>
          </a:p>
          <a:p>
            <a:pPr marR="17780" algn="r">
              <a:lnSpc>
                <a:spcPct val="100000"/>
              </a:lnSpc>
              <a:spcBef>
                <a:spcPts val="520"/>
              </a:spcBef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2998216"/>
            <a:ext cx="49650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If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b</a:t>
            </a:r>
            <a:r>
              <a:rPr sz="3200" i="1" spc="-4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bits</a:t>
            </a:r>
            <a:r>
              <a:rPr sz="32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used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for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binary</a:t>
            </a:r>
            <a:r>
              <a:rPr sz="32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then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4382" y="3098799"/>
            <a:ext cx="81788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1475" algn="l"/>
                <a:tab pos="664845" algn="l"/>
              </a:tabLst>
            </a:pPr>
            <a:r>
              <a:rPr sz="2200" i="1" spc="-50" dirty="0">
                <a:latin typeface="Times New Roman"/>
                <a:cs typeface="Times New Roman"/>
              </a:rPr>
              <a:t>Q</a:t>
            </a:r>
            <a:r>
              <a:rPr sz="2200" i="1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Times New Roman"/>
                <a:cs typeface="Times New Roman"/>
              </a:rPr>
              <a:t>2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84821" y="3000501"/>
            <a:ext cx="3695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300" baseline="-15151" dirty="0">
                <a:latin typeface="Times New Roman"/>
                <a:cs typeface="Times New Roman"/>
              </a:rPr>
              <a:t>2</a:t>
            </a:r>
            <a:r>
              <a:rPr sz="3300" spc="-112" baseline="-15151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b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5360" y="3484575"/>
            <a:ext cx="1876425" cy="120396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400050">
              <a:lnSpc>
                <a:spcPct val="100000"/>
              </a:lnSpc>
              <a:spcBef>
                <a:spcPts val="894"/>
              </a:spcBef>
              <a:tabLst>
                <a:tab pos="168275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so</a:t>
            </a:r>
            <a:r>
              <a:rPr sz="32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that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</a:t>
            </a:r>
            <a:endParaRPr sz="2350">
              <a:latin typeface="Symbol"/>
              <a:cs typeface="Symbol"/>
            </a:endParaRPr>
          </a:p>
          <a:p>
            <a:pPr marL="454659" indent="-441959">
              <a:lnSpc>
                <a:spcPct val="100000"/>
              </a:lnSpc>
              <a:spcBef>
                <a:spcPts val="800"/>
              </a:spcBef>
              <a:buClr>
                <a:srgbClr val="0000FF"/>
              </a:buClr>
              <a:buFont typeface="Arial MT"/>
              <a:buChar char="•"/>
              <a:tabLst>
                <a:tab pos="454659" algn="l"/>
              </a:tabLst>
            </a:pP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Hence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54273" y="3702303"/>
            <a:ext cx="1238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79064" y="3541014"/>
            <a:ext cx="9163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24485" algn="l"/>
              </a:tabLst>
            </a:pPr>
            <a:r>
              <a:rPr sz="3300" spc="-75" baseline="-29040" dirty="0">
                <a:latin typeface="Symbol"/>
                <a:cs typeface="Symbol"/>
              </a:rPr>
              <a:t></a:t>
            </a:r>
            <a:r>
              <a:rPr sz="3300" baseline="-29040" dirty="0">
                <a:latin typeface="Times New Roman"/>
                <a:cs typeface="Times New Roman"/>
              </a:rPr>
              <a:t>	</a:t>
            </a:r>
            <a:r>
              <a:rPr sz="3300" baseline="-26515" dirty="0">
                <a:latin typeface="Times New Roman"/>
                <a:cs typeface="Times New Roman"/>
              </a:rPr>
              <a:t>2</a:t>
            </a:r>
            <a:r>
              <a:rPr sz="3300" spc="-209" baseline="-2651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-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2</a:t>
            </a:r>
            <a:r>
              <a:rPr sz="1450" spc="-114" dirty="0">
                <a:latin typeface="Times New Roman"/>
                <a:cs typeface="Times New Roman"/>
              </a:rPr>
              <a:t> </a:t>
            </a:r>
            <a:r>
              <a:rPr sz="1450" i="1" spc="-50" dirty="0">
                <a:latin typeface="Times New Roman"/>
                <a:cs typeface="Times New Roman"/>
              </a:rPr>
              <a:t>b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7698" y="4561840"/>
            <a:ext cx="2000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50" dirty="0">
                <a:latin typeface="Times New Roman"/>
                <a:cs typeface="Times New Roman"/>
              </a:rPr>
              <a:t>P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5009" y="4255122"/>
            <a:ext cx="1847850" cy="958215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30"/>
              </a:spcBef>
              <a:tabLst>
                <a:tab pos="598170" algn="l"/>
                <a:tab pos="909319" algn="l"/>
              </a:tabLst>
            </a:pPr>
            <a:r>
              <a:rPr sz="3525" baseline="-27186" dirty="0">
                <a:latin typeface="Symbol"/>
                <a:cs typeface="Symbol"/>
              </a:rPr>
              <a:t></a:t>
            </a:r>
            <a:r>
              <a:rPr sz="3525" spc="532" baseline="-27186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Times New Roman"/>
                <a:cs typeface="Times New Roman"/>
              </a:rPr>
              <a:t>2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3375" spc="-89" baseline="-24691" dirty="0">
                <a:latin typeface="Symbol"/>
                <a:cs typeface="Symbol"/>
              </a:rPr>
              <a:t></a:t>
            </a:r>
            <a:r>
              <a:rPr sz="3375" baseline="-24691" dirty="0">
                <a:latin typeface="Times New Roman"/>
                <a:cs typeface="Times New Roman"/>
              </a:rPr>
              <a:t>	</a:t>
            </a:r>
            <a:r>
              <a:rPr sz="3375" baseline="9876" dirty="0">
                <a:latin typeface="Times New Roman"/>
                <a:cs typeface="Times New Roman"/>
              </a:rPr>
              <a:t>3</a:t>
            </a:r>
            <a:r>
              <a:rPr sz="3375" spc="67" baseline="9876" dirty="0">
                <a:latin typeface="Times New Roman"/>
                <a:cs typeface="Times New Roman"/>
              </a:rPr>
              <a:t> </a:t>
            </a:r>
            <a:r>
              <a:rPr sz="3375" baseline="-25925" dirty="0">
                <a:latin typeface="Times New Roman"/>
                <a:cs typeface="Times New Roman"/>
              </a:rPr>
              <a:t>.2</a:t>
            </a:r>
            <a:r>
              <a:rPr sz="3375" spc="-7" baseline="-259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100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b</a:t>
            </a:r>
            <a:endParaRPr sz="1500">
              <a:latin typeface="Times New Roman"/>
              <a:cs typeface="Times New Roman"/>
            </a:endParaRPr>
          </a:p>
          <a:p>
            <a:pPr marL="120650" algn="ctr">
              <a:lnSpc>
                <a:spcPct val="100000"/>
              </a:lnSpc>
              <a:spcBef>
                <a:spcPts val="890"/>
              </a:spcBef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4820" y="3710940"/>
            <a:ext cx="1657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Times New Roman"/>
                <a:cs typeface="Times New Roman"/>
              </a:rPr>
              <a:t>3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61872" y="5325109"/>
            <a:ext cx="3587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or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17116" y="5507735"/>
            <a:ext cx="22485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2965" algn="l"/>
              </a:tabLst>
            </a:pPr>
            <a:r>
              <a:rPr sz="2200" spc="-25" dirty="0">
                <a:latin typeface="Times New Roman"/>
                <a:cs typeface="Times New Roman"/>
              </a:rPr>
              <a:t>SNR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dirty="0">
                <a:latin typeface="Symbol"/>
                <a:cs typeface="Symbol"/>
              </a:rPr>
              <a:t></a:t>
            </a:r>
            <a:r>
              <a:rPr sz="2200" spc="2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1</a:t>
            </a:r>
            <a:r>
              <a:rPr sz="2200" spc="-1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.8</a:t>
            </a:r>
            <a:r>
              <a:rPr sz="2200" spc="3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</a:t>
            </a:r>
            <a:r>
              <a:rPr sz="2200" spc="4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6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spc="-50" dirty="0">
                <a:latin typeface="Times New Roman"/>
                <a:cs typeface="Times New Roman"/>
              </a:rPr>
              <a:t>b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77740" y="5325109"/>
            <a:ext cx="4946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dB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5134" rIns="0" bIns="0" rtlCol="0">
            <a:spAutoFit/>
          </a:bodyPr>
          <a:lstStyle/>
          <a:p>
            <a:pPr marL="98933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Finite</a:t>
            </a:r>
            <a:r>
              <a:rPr spc="-235" dirty="0"/>
              <a:t> </a:t>
            </a:r>
            <a:r>
              <a:rPr spc="-25" dirty="0"/>
              <a:t>Wordlength</a:t>
            </a:r>
            <a:r>
              <a:rPr spc="-190" dirty="0"/>
              <a:t> </a:t>
            </a:r>
            <a:r>
              <a:rPr spc="-10" dirty="0"/>
              <a:t>Effects</a:t>
            </a:r>
          </a:p>
        </p:txBody>
      </p:sp>
      <p:sp>
        <p:nvSpPr>
          <p:cNvPr id="20" name="object 20"/>
          <p:cNvSpPr/>
          <p:nvPr/>
        </p:nvSpPr>
        <p:spPr>
          <a:xfrm>
            <a:off x="4146803" y="3653028"/>
            <a:ext cx="147320" cy="452120"/>
          </a:xfrm>
          <a:custGeom>
            <a:avLst/>
            <a:gdLst/>
            <a:ahLst/>
            <a:cxnLst/>
            <a:rect l="l" t="t" r="r" b="b"/>
            <a:pathLst>
              <a:path w="147320" h="452120">
                <a:moveTo>
                  <a:pt x="147065" y="0"/>
                </a:moveTo>
                <a:lnTo>
                  <a:pt x="0" y="45186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686" y="1366774"/>
            <a:ext cx="7308215" cy="9963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6870" marR="5080" indent="-344805">
              <a:lnSpc>
                <a:spcPts val="3800"/>
              </a:lnSpc>
              <a:spcBef>
                <a:spcPts val="240"/>
              </a:spcBef>
              <a:buFont typeface="Arial MT"/>
              <a:buChar char="•"/>
              <a:tabLst>
                <a:tab pos="356870" algn="l"/>
                <a:tab pos="57448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Consider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simple</a:t>
            </a:r>
            <a:r>
              <a:rPr sz="32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example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finite precision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coefficients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-25" dirty="0">
                <a:latin typeface="Times New Roman"/>
                <a:cs typeface="Times New Roman"/>
              </a:rPr>
              <a:t>a,b</a:t>
            </a:r>
            <a:r>
              <a:rPr sz="3200" i="1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second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1872" y="2336292"/>
            <a:ext cx="385000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order</a:t>
            </a:r>
            <a:r>
              <a:rPr sz="3200" spc="-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system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poles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1065" y="2396743"/>
            <a:ext cx="77787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baseline="-24822" dirty="0">
                <a:latin typeface="Symbol"/>
                <a:cs typeface="Symbol"/>
              </a:rPr>
              <a:t></a:t>
            </a:r>
            <a:r>
              <a:rPr sz="3525" spc="-390" baseline="-24822" dirty="0">
                <a:latin typeface="Times New Roman"/>
                <a:cs typeface="Times New Roman"/>
              </a:rPr>
              <a:t> </a:t>
            </a:r>
            <a:r>
              <a:rPr sz="3375" i="1" spc="-15" baseline="-25925" dirty="0">
                <a:latin typeface="Times New Roman"/>
                <a:cs typeface="Times New Roman"/>
              </a:rPr>
              <a:t>e</a:t>
            </a:r>
            <a:r>
              <a:rPr sz="3375" i="1" spc="-202" baseline="-259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</a:t>
            </a:r>
            <a:r>
              <a:rPr sz="1500" spc="65" dirty="0">
                <a:latin typeface="Times New Roman"/>
                <a:cs typeface="Times New Roman"/>
              </a:rPr>
              <a:t> </a:t>
            </a:r>
            <a:r>
              <a:rPr sz="1500" i="1" spc="-25" dirty="0">
                <a:latin typeface="Times New Roman"/>
                <a:cs typeface="Times New Roman"/>
              </a:rPr>
              <a:t>j</a:t>
            </a:r>
            <a:r>
              <a:rPr sz="1550" spc="-25" dirty="0">
                <a:latin typeface="Symbol"/>
                <a:cs typeface="Symbol"/>
              </a:rPr>
              <a:t>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6050" y="3538728"/>
            <a:ext cx="103949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35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12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1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0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99995" y="4691633"/>
            <a:ext cx="103886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35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12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1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0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1267" y="3332988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89347" y="3880103"/>
            <a:ext cx="21653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75" spc="-37" baseline="1915" dirty="0">
                <a:latin typeface="Symbol"/>
                <a:cs typeface="Symbol"/>
              </a:rPr>
              <a:t></a:t>
            </a:r>
            <a:r>
              <a:rPr sz="1450" spc="-25" dirty="0"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0414" y="3877055"/>
            <a:ext cx="173355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8245" algn="l"/>
              </a:tabLst>
            </a:pPr>
            <a:r>
              <a:rPr sz="2250" dirty="0">
                <a:latin typeface="Times New Roman"/>
                <a:cs typeface="Times New Roman"/>
              </a:rPr>
              <a:t>1</a:t>
            </a:r>
            <a:r>
              <a:rPr sz="2250" spc="4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325" dirty="0">
                <a:latin typeface="Times New Roman"/>
                <a:cs typeface="Times New Roman"/>
              </a:rPr>
              <a:t> </a:t>
            </a:r>
            <a:r>
              <a:rPr sz="2250" i="1" spc="-25" dirty="0">
                <a:latin typeface="Times New Roman"/>
                <a:cs typeface="Times New Roman"/>
              </a:rPr>
              <a:t>az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325" dirty="0">
                <a:latin typeface="Times New Roman"/>
                <a:cs typeface="Times New Roman"/>
              </a:rPr>
              <a:t> </a:t>
            </a:r>
            <a:r>
              <a:rPr sz="2250" i="1" spc="-25" dirty="0">
                <a:latin typeface="Times New Roman"/>
                <a:cs typeface="Times New Roman"/>
              </a:rPr>
              <a:t>bz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3023" y="3880103"/>
            <a:ext cx="2667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75" baseline="1915" dirty="0">
                <a:latin typeface="Symbol"/>
                <a:cs typeface="Symbol"/>
              </a:rPr>
              <a:t></a:t>
            </a:r>
            <a:r>
              <a:rPr sz="2175" spc="-7" baseline="191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6132" y="4552695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5911" y="5089144"/>
            <a:ext cx="363092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530985" algn="l"/>
                <a:tab pos="2668905" algn="l"/>
              </a:tabLst>
            </a:pPr>
            <a:r>
              <a:rPr sz="2250" dirty="0">
                <a:latin typeface="Times New Roman"/>
                <a:cs typeface="Times New Roman"/>
              </a:rPr>
              <a:t>1</a:t>
            </a:r>
            <a:r>
              <a:rPr sz="2250" spc="4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3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2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</a:t>
            </a:r>
            <a:r>
              <a:rPr sz="2350" spc="31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cos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</a:t>
            </a:r>
            <a:r>
              <a:rPr sz="2350" spc="4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.</a:t>
            </a:r>
            <a:r>
              <a:rPr sz="2250" spc="-34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30" dirty="0">
                <a:latin typeface="Times New Roman"/>
                <a:cs typeface="Times New Roman"/>
              </a:rPr>
              <a:t> </a:t>
            </a:r>
            <a:r>
              <a:rPr sz="2175" baseline="26819" dirty="0">
                <a:latin typeface="Symbol"/>
                <a:cs typeface="Symbol"/>
              </a:rPr>
              <a:t></a:t>
            </a:r>
            <a:r>
              <a:rPr sz="2175" baseline="24904" dirty="0">
                <a:latin typeface="Times New Roman"/>
                <a:cs typeface="Times New Roman"/>
              </a:rPr>
              <a:t>1</a:t>
            </a:r>
            <a:r>
              <a:rPr sz="2175" spc="135" baseline="24904" dirty="0">
                <a:latin typeface="Times New Roman"/>
                <a:cs typeface="Times New Roman"/>
              </a:rPr>
              <a:t>  </a:t>
            </a:r>
            <a:r>
              <a:rPr sz="2250" spc="-50" dirty="0">
                <a:latin typeface="Symbol"/>
                <a:cs typeface="Symbol"/>
              </a:rPr>
              <a:t>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525" baseline="1182" dirty="0">
                <a:latin typeface="Symbol"/>
                <a:cs typeface="Symbol"/>
              </a:rPr>
              <a:t></a:t>
            </a:r>
            <a:r>
              <a:rPr sz="3525" spc="209" baseline="1182" dirty="0">
                <a:latin typeface="Times New Roman"/>
                <a:cs typeface="Times New Roman"/>
              </a:rPr>
              <a:t> </a:t>
            </a:r>
            <a:r>
              <a:rPr sz="2325" baseline="25089" dirty="0">
                <a:latin typeface="Times New Roman"/>
                <a:cs typeface="Times New Roman"/>
              </a:rPr>
              <a:t>2</a:t>
            </a:r>
            <a:r>
              <a:rPr sz="2325" spc="30" baseline="25089" dirty="0">
                <a:latin typeface="Times New Roman"/>
                <a:cs typeface="Times New Roman"/>
              </a:rPr>
              <a:t> </a:t>
            </a:r>
            <a:r>
              <a:rPr sz="3375" baseline="1234" dirty="0">
                <a:latin typeface="Times New Roman"/>
                <a:cs typeface="Times New Roman"/>
              </a:rPr>
              <a:t>.</a:t>
            </a:r>
            <a:r>
              <a:rPr sz="3375" spc="-502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z</a:t>
            </a:r>
            <a:r>
              <a:rPr sz="3375" i="1" spc="-97" baseline="1234" dirty="0">
                <a:latin typeface="Times New Roman"/>
                <a:cs typeface="Times New Roman"/>
              </a:rPr>
              <a:t> </a:t>
            </a:r>
            <a:r>
              <a:rPr sz="2175" baseline="28735" dirty="0">
                <a:latin typeface="Symbol"/>
                <a:cs typeface="Symbol"/>
              </a:rPr>
              <a:t></a:t>
            </a:r>
            <a:r>
              <a:rPr sz="2175" spc="-22" baseline="28735" dirty="0">
                <a:latin typeface="Times New Roman"/>
                <a:cs typeface="Times New Roman"/>
              </a:rPr>
              <a:t> </a:t>
            </a:r>
            <a:r>
              <a:rPr sz="2175" spc="-75" baseline="26819" dirty="0">
                <a:latin typeface="Times New Roman"/>
                <a:cs typeface="Times New Roman"/>
              </a:rPr>
              <a:t>2</a:t>
            </a:r>
            <a:endParaRPr sz="2175" baseline="26819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4400" y="5886450"/>
            <a:ext cx="13601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26257" y="5940552"/>
            <a:ext cx="174243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560" algn="l"/>
                <a:tab pos="579120" algn="l"/>
                <a:tab pos="1572895" algn="l"/>
              </a:tabLst>
            </a:pPr>
            <a:r>
              <a:rPr sz="2250" i="1" spc="-50" dirty="0">
                <a:latin typeface="Times New Roman"/>
                <a:cs typeface="Times New Roman"/>
              </a:rPr>
              <a:t>a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2</a:t>
            </a:r>
            <a:r>
              <a:rPr sz="2250" spc="-6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</a:t>
            </a:r>
            <a:r>
              <a:rPr sz="2350" spc="295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cos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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51628" y="5958840"/>
            <a:ext cx="10083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11785" algn="l"/>
                <a:tab pos="614045" algn="l"/>
              </a:tabLst>
            </a:pPr>
            <a:r>
              <a:rPr sz="2250" i="1" spc="-50" dirty="0">
                <a:latin typeface="Times New Roman"/>
                <a:cs typeface="Times New Roman"/>
              </a:rPr>
              <a:t>b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</a:t>
            </a:r>
            <a:r>
              <a:rPr sz="2350" spc="135" dirty="0">
                <a:latin typeface="Times New Roman"/>
                <a:cs typeface="Times New Roman"/>
              </a:rPr>
              <a:t> </a:t>
            </a:r>
            <a:r>
              <a:rPr sz="2325" spc="-75" baseline="23297" dirty="0">
                <a:latin typeface="Times New Roman"/>
                <a:cs typeface="Times New Roman"/>
              </a:rPr>
              <a:t>2</a:t>
            </a:r>
            <a:endParaRPr sz="2325" baseline="23297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859788" y="605282"/>
            <a:ext cx="57448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Finite</a:t>
            </a:r>
            <a:r>
              <a:rPr spc="-240" dirty="0"/>
              <a:t> </a:t>
            </a:r>
            <a:r>
              <a:rPr spc="-45" dirty="0"/>
              <a:t>Wordlength</a:t>
            </a:r>
            <a:r>
              <a:rPr spc="-190" dirty="0"/>
              <a:t> </a:t>
            </a:r>
            <a:r>
              <a:rPr spc="-10" dirty="0"/>
              <a:t>Effects</a:t>
            </a:r>
          </a:p>
        </p:txBody>
      </p:sp>
      <p:sp>
        <p:nvSpPr>
          <p:cNvPr id="17" name="object 17"/>
          <p:cNvSpPr/>
          <p:nvPr/>
        </p:nvSpPr>
        <p:spPr>
          <a:xfrm>
            <a:off x="3861053" y="3785615"/>
            <a:ext cx="2114550" cy="0"/>
          </a:xfrm>
          <a:custGeom>
            <a:avLst/>
            <a:gdLst/>
            <a:ahLst/>
            <a:cxnLst/>
            <a:rect l="l" t="t" r="r" b="b"/>
            <a:pathLst>
              <a:path w="2114550">
                <a:moveTo>
                  <a:pt x="0" y="0"/>
                </a:moveTo>
                <a:lnTo>
                  <a:pt x="211455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76016" y="5006340"/>
            <a:ext cx="3596004" cy="0"/>
          </a:xfrm>
          <a:custGeom>
            <a:avLst/>
            <a:gdLst/>
            <a:ahLst/>
            <a:cxnLst/>
            <a:rect l="l" t="t" r="r" b="b"/>
            <a:pathLst>
              <a:path w="3596004">
                <a:moveTo>
                  <a:pt x="0" y="0"/>
                </a:moveTo>
                <a:lnTo>
                  <a:pt x="3595878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447" y="2522220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0000FF"/>
                </a:solidFill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8944" rIns="0" bIns="0" rtlCol="0">
            <a:spAutoFit/>
          </a:bodyPr>
          <a:lstStyle/>
          <a:p>
            <a:pPr marL="913130">
              <a:lnSpc>
                <a:spcPct val="100000"/>
              </a:lnSpc>
              <a:spcBef>
                <a:spcPts val="95"/>
              </a:spcBef>
            </a:pPr>
            <a:r>
              <a:rPr u="sng" spc="-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Finite</a:t>
            </a:r>
            <a:r>
              <a:rPr u="sng" spc="-25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u="sng" spc="-3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Wordlength</a:t>
            </a:r>
            <a:r>
              <a:rPr u="sng" spc="-22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Effects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70723" y="1339659"/>
          <a:ext cx="6203315" cy="5168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175"/>
                <a:gridCol w="2030729"/>
                <a:gridCol w="2032635"/>
              </a:tblGrid>
              <a:tr h="51625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bit</a:t>
                      </a:r>
                      <a:r>
                        <a:rPr sz="28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pattern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1069975" algn="l"/>
                          <a:tab pos="1588135" algn="l"/>
                        </a:tabLst>
                      </a:pPr>
                      <a:r>
                        <a:rPr sz="22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2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latin typeface="Symbol"/>
                          <a:cs typeface="Symbol"/>
                        </a:rPr>
                        <a:t></a:t>
                      </a:r>
                      <a:r>
                        <a:rPr sz="235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spc="-2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22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35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35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spc="-5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2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350" dirty="0">
                          <a:latin typeface="Symbol"/>
                          <a:cs typeface="Symbol"/>
                        </a:rPr>
                        <a:t></a:t>
                      </a:r>
                      <a:r>
                        <a:rPr sz="235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25" spc="-75" baseline="23297" dirty="0">
                          <a:latin typeface="Times New Roman"/>
                          <a:cs typeface="Times New Roman"/>
                        </a:rPr>
                        <a:t>2</a:t>
                      </a:r>
                      <a:endParaRPr sz="2325" baseline="23297">
                        <a:latin typeface="Times New Roman"/>
                        <a:cs typeface="Times New Roman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5904" algn="ctr">
                        <a:lnSpc>
                          <a:spcPts val="2665"/>
                        </a:lnSpc>
                      </a:pPr>
                      <a:r>
                        <a:rPr sz="2350" spc="-50" dirty="0">
                          <a:latin typeface="Symbol"/>
                          <a:cs typeface="Symbol"/>
                        </a:rPr>
                        <a:t></a:t>
                      </a:r>
                      <a:endParaRPr sz="235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000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001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0.125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0.354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010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0" dirty="0">
                          <a:latin typeface="Times New Roman"/>
                          <a:cs typeface="Times New Roman"/>
                        </a:rPr>
                        <a:t>0.25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0.5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011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0.375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0.611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100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0.5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0.707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101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0.625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0.791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110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20" dirty="0">
                          <a:latin typeface="Times New Roman"/>
                          <a:cs typeface="Times New Roman"/>
                        </a:rPr>
                        <a:t>0.75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0.866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111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0.875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0.935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371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1.0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1.0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1.0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2364" y="2572511"/>
            <a:ext cx="195833" cy="19583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39892" y="3068954"/>
            <a:ext cx="92710" cy="275590"/>
          </a:xfrm>
          <a:custGeom>
            <a:avLst/>
            <a:gdLst/>
            <a:ahLst/>
            <a:cxnLst/>
            <a:rect l="l" t="t" r="r" b="b"/>
            <a:pathLst>
              <a:path w="92710" h="275589">
                <a:moveTo>
                  <a:pt x="0" y="275082"/>
                </a:moveTo>
                <a:lnTo>
                  <a:pt x="92201" y="275082"/>
                </a:lnTo>
                <a:lnTo>
                  <a:pt x="92201" y="0"/>
                </a:lnTo>
                <a:lnTo>
                  <a:pt x="0" y="0"/>
                </a:lnTo>
                <a:lnTo>
                  <a:pt x="0" y="275082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39892" y="3800475"/>
            <a:ext cx="92710" cy="275590"/>
          </a:xfrm>
          <a:custGeom>
            <a:avLst/>
            <a:gdLst/>
            <a:ahLst/>
            <a:cxnLst/>
            <a:rect l="l" t="t" r="r" b="b"/>
            <a:pathLst>
              <a:path w="92710" h="275589">
                <a:moveTo>
                  <a:pt x="0" y="275081"/>
                </a:moveTo>
                <a:lnTo>
                  <a:pt x="92201" y="275081"/>
                </a:lnTo>
                <a:lnTo>
                  <a:pt x="92201" y="0"/>
                </a:lnTo>
                <a:lnTo>
                  <a:pt x="0" y="0"/>
                </a:lnTo>
                <a:lnTo>
                  <a:pt x="0" y="275081"/>
                </a:lnTo>
                <a:close/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136135" y="4066032"/>
            <a:ext cx="1165860" cy="476250"/>
            <a:chOff x="4136135" y="4066032"/>
            <a:chExt cx="1165860" cy="476250"/>
          </a:xfrm>
        </p:grpSpPr>
        <p:sp>
          <p:nvSpPr>
            <p:cNvPr id="6" name="object 6"/>
            <p:cNvSpPr/>
            <p:nvPr/>
          </p:nvSpPr>
          <p:spPr>
            <a:xfrm>
              <a:off x="4388357" y="4260977"/>
              <a:ext cx="635" cy="274955"/>
            </a:xfrm>
            <a:custGeom>
              <a:avLst/>
              <a:gdLst/>
              <a:ahLst/>
              <a:cxnLst/>
              <a:rect l="l" t="t" r="r" b="b"/>
              <a:pathLst>
                <a:path w="635" h="274954">
                  <a:moveTo>
                    <a:pt x="0" y="0"/>
                  </a:moveTo>
                  <a:lnTo>
                    <a:pt x="635" y="274828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42612" y="4257167"/>
              <a:ext cx="248285" cy="133985"/>
            </a:xfrm>
            <a:custGeom>
              <a:avLst/>
              <a:gdLst/>
              <a:ahLst/>
              <a:cxnLst/>
              <a:rect l="l" t="t" r="r" b="b"/>
              <a:pathLst>
                <a:path w="248285" h="133985">
                  <a:moveTo>
                    <a:pt x="248285" y="0"/>
                  </a:moveTo>
                  <a:lnTo>
                    <a:pt x="0" y="133984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52137" y="4390517"/>
              <a:ext cx="238760" cy="124460"/>
            </a:xfrm>
            <a:custGeom>
              <a:avLst/>
              <a:gdLst/>
              <a:ahLst/>
              <a:cxnLst/>
              <a:rect l="l" t="t" r="r" b="b"/>
              <a:pathLst>
                <a:path w="238760" h="124460">
                  <a:moveTo>
                    <a:pt x="0" y="0"/>
                  </a:moveTo>
                  <a:lnTo>
                    <a:pt x="238760" y="12433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97882" y="4382897"/>
              <a:ext cx="897890" cy="4445"/>
            </a:xfrm>
            <a:custGeom>
              <a:avLst/>
              <a:gdLst/>
              <a:ahLst/>
              <a:cxnLst/>
              <a:rect l="l" t="t" r="r" b="b"/>
              <a:pathLst>
                <a:path w="897889" h="4445">
                  <a:moveTo>
                    <a:pt x="0" y="0"/>
                  </a:moveTo>
                  <a:lnTo>
                    <a:pt x="897636" y="444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94883" y="4072509"/>
              <a:ext cx="635" cy="314960"/>
            </a:xfrm>
            <a:custGeom>
              <a:avLst/>
              <a:gdLst/>
              <a:ahLst/>
              <a:cxnLst/>
              <a:rect l="l" t="t" r="r" b="b"/>
              <a:pathLst>
                <a:path w="635" h="314960">
                  <a:moveTo>
                    <a:pt x="0" y="314832"/>
                  </a:moveTo>
                  <a:lnTo>
                    <a:pt x="635" y="0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136135" y="3332988"/>
            <a:ext cx="1165860" cy="470534"/>
            <a:chOff x="4136135" y="3332988"/>
            <a:chExt cx="1165860" cy="470534"/>
          </a:xfrm>
        </p:grpSpPr>
        <p:sp>
          <p:nvSpPr>
            <p:cNvPr id="12" name="object 12"/>
            <p:cNvSpPr/>
            <p:nvPr/>
          </p:nvSpPr>
          <p:spPr>
            <a:xfrm>
              <a:off x="4388357" y="3438398"/>
              <a:ext cx="635" cy="274955"/>
            </a:xfrm>
            <a:custGeom>
              <a:avLst/>
              <a:gdLst/>
              <a:ahLst/>
              <a:cxnLst/>
              <a:rect l="l" t="t" r="r" b="b"/>
              <a:pathLst>
                <a:path w="635" h="274954">
                  <a:moveTo>
                    <a:pt x="0" y="0"/>
                  </a:moveTo>
                  <a:lnTo>
                    <a:pt x="635" y="274574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42612" y="3434588"/>
              <a:ext cx="248285" cy="133985"/>
            </a:xfrm>
            <a:custGeom>
              <a:avLst/>
              <a:gdLst/>
              <a:ahLst/>
              <a:cxnLst/>
              <a:rect l="l" t="t" r="r" b="b"/>
              <a:pathLst>
                <a:path w="248285" h="133985">
                  <a:moveTo>
                    <a:pt x="248285" y="0"/>
                  </a:moveTo>
                  <a:lnTo>
                    <a:pt x="0" y="13373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52137" y="3567811"/>
              <a:ext cx="238760" cy="124460"/>
            </a:xfrm>
            <a:custGeom>
              <a:avLst/>
              <a:gdLst/>
              <a:ahLst/>
              <a:cxnLst/>
              <a:rect l="l" t="t" r="r" b="b"/>
              <a:pathLst>
                <a:path w="238760" h="124460">
                  <a:moveTo>
                    <a:pt x="0" y="0"/>
                  </a:moveTo>
                  <a:lnTo>
                    <a:pt x="238760" y="12420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88357" y="3564001"/>
              <a:ext cx="907415" cy="4445"/>
            </a:xfrm>
            <a:custGeom>
              <a:avLst/>
              <a:gdLst/>
              <a:ahLst/>
              <a:cxnLst/>
              <a:rect l="l" t="t" r="r" b="b"/>
              <a:pathLst>
                <a:path w="907414" h="4445">
                  <a:moveTo>
                    <a:pt x="0" y="0"/>
                  </a:moveTo>
                  <a:lnTo>
                    <a:pt x="907161" y="4318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94883" y="3339465"/>
              <a:ext cx="635" cy="457200"/>
            </a:xfrm>
            <a:custGeom>
              <a:avLst/>
              <a:gdLst/>
              <a:ahLst/>
              <a:cxnLst/>
              <a:rect l="l" t="t" r="r" b="b"/>
              <a:pathLst>
                <a:path w="635" h="457200">
                  <a:moveTo>
                    <a:pt x="0" y="0"/>
                  </a:moveTo>
                  <a:lnTo>
                    <a:pt x="635" y="4572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106673" y="2675382"/>
            <a:ext cx="2948305" cy="394970"/>
            <a:chOff x="3106673" y="2675382"/>
            <a:chExt cx="2948305" cy="394970"/>
          </a:xfrm>
        </p:grpSpPr>
        <p:sp>
          <p:nvSpPr>
            <p:cNvPr id="18" name="object 18"/>
            <p:cNvSpPr/>
            <p:nvPr/>
          </p:nvSpPr>
          <p:spPr>
            <a:xfrm>
              <a:off x="5285613" y="2681859"/>
              <a:ext cx="635" cy="382270"/>
            </a:xfrm>
            <a:custGeom>
              <a:avLst/>
              <a:gdLst/>
              <a:ahLst/>
              <a:cxnLst/>
              <a:rect l="l" t="t" r="r" b="b"/>
              <a:pathLst>
                <a:path w="635" h="382269">
                  <a:moveTo>
                    <a:pt x="0" y="381762"/>
                  </a:moveTo>
                  <a:lnTo>
                    <a:pt x="635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13150" y="2681859"/>
              <a:ext cx="2935605" cy="635"/>
            </a:xfrm>
            <a:custGeom>
              <a:avLst/>
              <a:gdLst/>
              <a:ahLst/>
              <a:cxnLst/>
              <a:rect l="l" t="t" r="r" b="b"/>
              <a:pathLst>
                <a:path w="2935604" h="635">
                  <a:moveTo>
                    <a:pt x="0" y="0"/>
                  </a:moveTo>
                  <a:lnTo>
                    <a:pt x="2935224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532126" y="2638043"/>
            <a:ext cx="381635" cy="50800"/>
          </a:xfrm>
          <a:custGeom>
            <a:avLst/>
            <a:gdLst/>
            <a:ahLst/>
            <a:cxnLst/>
            <a:rect l="l" t="t" r="r" b="b"/>
            <a:pathLst>
              <a:path w="381635" h="50800">
                <a:moveTo>
                  <a:pt x="381381" y="25400"/>
                </a:moveTo>
                <a:lnTo>
                  <a:pt x="369316" y="19050"/>
                </a:lnTo>
                <a:lnTo>
                  <a:pt x="330581" y="0"/>
                </a:lnTo>
                <a:lnTo>
                  <a:pt x="330581" y="19050"/>
                </a:lnTo>
                <a:lnTo>
                  <a:pt x="0" y="19685"/>
                </a:lnTo>
                <a:lnTo>
                  <a:pt x="0" y="32385"/>
                </a:lnTo>
                <a:lnTo>
                  <a:pt x="330581" y="31826"/>
                </a:lnTo>
                <a:lnTo>
                  <a:pt x="330581" y="50800"/>
                </a:lnTo>
                <a:lnTo>
                  <a:pt x="368681" y="31750"/>
                </a:lnTo>
                <a:lnTo>
                  <a:pt x="381381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81452" y="2758693"/>
            <a:ext cx="480695" cy="1630680"/>
          </a:xfrm>
          <a:custGeom>
            <a:avLst/>
            <a:gdLst/>
            <a:ahLst/>
            <a:cxnLst/>
            <a:rect l="l" t="t" r="r" b="b"/>
            <a:pathLst>
              <a:path w="480695" h="1630679">
                <a:moveTo>
                  <a:pt x="281051" y="1628521"/>
                </a:moveTo>
                <a:lnTo>
                  <a:pt x="32258" y="51435"/>
                </a:lnTo>
                <a:lnTo>
                  <a:pt x="31623" y="48895"/>
                </a:lnTo>
                <a:lnTo>
                  <a:pt x="50038" y="46355"/>
                </a:lnTo>
                <a:lnTo>
                  <a:pt x="43688" y="36830"/>
                </a:lnTo>
                <a:lnTo>
                  <a:pt x="17018" y="0"/>
                </a:lnTo>
                <a:lnTo>
                  <a:pt x="0" y="53975"/>
                </a:lnTo>
                <a:lnTo>
                  <a:pt x="18923" y="51435"/>
                </a:lnTo>
                <a:lnTo>
                  <a:pt x="268986" y="1630426"/>
                </a:lnTo>
                <a:lnTo>
                  <a:pt x="281051" y="1628521"/>
                </a:lnTo>
                <a:close/>
              </a:path>
              <a:path w="480695" h="1630679">
                <a:moveTo>
                  <a:pt x="480314" y="798068"/>
                </a:moveTo>
                <a:lnTo>
                  <a:pt x="105918" y="48260"/>
                </a:lnTo>
                <a:lnTo>
                  <a:pt x="102743" y="42545"/>
                </a:lnTo>
                <a:lnTo>
                  <a:pt x="119888" y="33655"/>
                </a:lnTo>
                <a:lnTo>
                  <a:pt x="116078" y="31115"/>
                </a:lnTo>
                <a:lnTo>
                  <a:pt x="74168" y="0"/>
                </a:lnTo>
                <a:lnTo>
                  <a:pt x="74168" y="56515"/>
                </a:lnTo>
                <a:lnTo>
                  <a:pt x="91313" y="48260"/>
                </a:lnTo>
                <a:lnTo>
                  <a:pt x="469519" y="803783"/>
                </a:lnTo>
                <a:lnTo>
                  <a:pt x="480314" y="7980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3240023" y="4287773"/>
            <a:ext cx="919480" cy="196215"/>
            <a:chOff x="3240023" y="4287773"/>
            <a:chExt cx="919480" cy="196215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6357" y="4287773"/>
              <a:ext cx="196596" cy="19583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46500" y="4387976"/>
              <a:ext cx="906144" cy="1270"/>
            </a:xfrm>
            <a:custGeom>
              <a:avLst/>
              <a:gdLst/>
              <a:ahLst/>
              <a:cxnLst/>
              <a:rect l="l" t="t" r="r" b="b"/>
              <a:pathLst>
                <a:path w="906145" h="1270">
                  <a:moveTo>
                    <a:pt x="906018" y="0"/>
                  </a:moveTo>
                  <a:lnTo>
                    <a:pt x="0" y="76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07308" y="3458717"/>
            <a:ext cx="195834" cy="19583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14400" y="1357121"/>
            <a:ext cx="55079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Finite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wordlength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computations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72561" y="2571241"/>
            <a:ext cx="111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+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26260" y="2912110"/>
            <a:ext cx="6184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INPUT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39159" y="3458717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125" algn="l"/>
                <a:tab pos="710565" algn="l"/>
              </a:tabLst>
            </a:pPr>
            <a:r>
              <a:rPr sz="1200" strike="sngStrike" dirty="0">
                <a:latin typeface="Times New Roman"/>
                <a:cs typeface="Times New Roman"/>
              </a:rPr>
              <a:t>	</a:t>
            </a:r>
            <a:r>
              <a:rPr sz="1200" strike="sngStrike" spc="-50" dirty="0">
                <a:latin typeface="Times New Roman"/>
                <a:cs typeface="Times New Roman"/>
              </a:rPr>
              <a:t>+</a:t>
            </a:r>
            <a:r>
              <a:rPr sz="1200" strike="sngStrike" dirty="0"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78829" y="2860293"/>
            <a:ext cx="6978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Times New Roman"/>
                <a:cs typeface="Times New Roman"/>
              </a:rPr>
              <a:t>OUTPU </a:t>
            </a:r>
            <a:r>
              <a:rPr sz="1600" spc="-50" dirty="0">
                <a:latin typeface="Times New Roman"/>
                <a:cs typeface="Times New Roman"/>
              </a:rPr>
              <a:t>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86302" y="4288282"/>
            <a:ext cx="111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+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935988" y="605282"/>
            <a:ext cx="57448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Finite</a:t>
            </a:r>
            <a:r>
              <a:rPr spc="-240" dirty="0"/>
              <a:t> </a:t>
            </a:r>
            <a:r>
              <a:rPr spc="-45" dirty="0"/>
              <a:t>Wordlength</a:t>
            </a:r>
            <a:r>
              <a:rPr spc="-190" dirty="0"/>
              <a:t> </a:t>
            </a:r>
            <a:r>
              <a:rPr spc="-10" dirty="0"/>
              <a:t>Effects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88102" y="2001773"/>
            <a:ext cx="537210" cy="749935"/>
          </a:xfrm>
          <a:custGeom>
            <a:avLst/>
            <a:gdLst/>
            <a:ahLst/>
            <a:cxnLst/>
            <a:rect l="l" t="t" r="r" b="b"/>
            <a:pathLst>
              <a:path w="537210" h="749935">
                <a:moveTo>
                  <a:pt x="537210" y="0"/>
                </a:moveTo>
                <a:lnTo>
                  <a:pt x="0" y="749808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11773" y="3061716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85785" y="2173731"/>
            <a:ext cx="66929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375" i="1" baseline="-27160" dirty="0">
                <a:latin typeface="Times New Roman"/>
                <a:cs typeface="Times New Roman"/>
              </a:rPr>
              <a:t>z</a:t>
            </a:r>
            <a:r>
              <a:rPr sz="3375" i="1" spc="60" baseline="-2716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</a:t>
            </a:r>
            <a:r>
              <a:rPr sz="1500" spc="-1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260" dirty="0">
                <a:latin typeface="Times New Roman"/>
                <a:cs typeface="Times New Roman"/>
              </a:rPr>
              <a:t> </a:t>
            </a:r>
            <a:r>
              <a:rPr sz="3375" spc="-75" baseline="-27160" dirty="0">
                <a:latin typeface="Times New Roman"/>
                <a:cs typeface="Times New Roman"/>
              </a:rPr>
              <a:t>)</a:t>
            </a:r>
            <a:endParaRPr sz="3375" baseline="-2716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400" y="1851660"/>
            <a:ext cx="29749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Observe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that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0811" y="2065527"/>
            <a:ext cx="103060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36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114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1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1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31103" y="1975865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7950" y="2525267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52690" y="2525267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88076" y="2345943"/>
            <a:ext cx="187960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922019" algn="l"/>
              </a:tabLst>
            </a:pPr>
            <a:r>
              <a:rPr sz="2250" dirty="0">
                <a:latin typeface="Times New Roman"/>
                <a:cs typeface="Times New Roman"/>
              </a:rPr>
              <a:t>(1</a:t>
            </a:r>
            <a:r>
              <a:rPr sz="2250" spc="-3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390" dirty="0">
                <a:latin typeface="Times New Roman"/>
                <a:cs typeface="Times New Roman"/>
              </a:rPr>
              <a:t> </a:t>
            </a:r>
            <a:r>
              <a:rPr sz="2250" i="1" spc="-60" dirty="0">
                <a:latin typeface="Times New Roman"/>
                <a:cs typeface="Times New Roman"/>
              </a:rPr>
              <a:t>b</a:t>
            </a:r>
            <a:r>
              <a:rPr sz="2250" i="1" dirty="0">
                <a:latin typeface="Times New Roman"/>
                <a:cs typeface="Times New Roman"/>
              </a:rPr>
              <a:t>	z</a:t>
            </a:r>
            <a:r>
              <a:rPr sz="2250" i="1" spc="20" dirty="0">
                <a:latin typeface="Times New Roman"/>
                <a:cs typeface="Times New Roman"/>
              </a:rPr>
              <a:t> </a:t>
            </a:r>
            <a:r>
              <a:rPr sz="2250" baseline="42592" dirty="0">
                <a:latin typeface="Symbol"/>
                <a:cs typeface="Symbol"/>
              </a:rPr>
              <a:t></a:t>
            </a:r>
            <a:r>
              <a:rPr sz="2250" baseline="42592" dirty="0">
                <a:latin typeface="Times New Roman"/>
                <a:cs typeface="Times New Roman"/>
              </a:rPr>
              <a:t>1</a:t>
            </a:r>
            <a:r>
              <a:rPr sz="2250" spc="127" baseline="42592" dirty="0">
                <a:latin typeface="Times New Roman"/>
                <a:cs typeface="Times New Roman"/>
              </a:rPr>
              <a:t>  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315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b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4400" y="2854909"/>
            <a:ext cx="4084954" cy="11029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20" dirty="0">
                <a:solidFill>
                  <a:srgbClr val="C0504D"/>
                </a:solidFill>
                <a:latin typeface="Times New Roman"/>
                <a:cs typeface="Times New Roman"/>
              </a:rPr>
              <a:t>instability</a:t>
            </a:r>
            <a:r>
              <a:rPr sz="3200" spc="-16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C0504D"/>
                </a:solidFill>
                <a:latin typeface="Times New Roman"/>
                <a:cs typeface="Times New Roman"/>
              </a:rPr>
              <a:t>occurs</a:t>
            </a:r>
            <a:r>
              <a:rPr sz="3200" spc="-130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C0504D"/>
                </a:solidFill>
                <a:latin typeface="Times New Roman"/>
                <a:cs typeface="Times New Roman"/>
              </a:rPr>
              <a:t>when</a:t>
            </a:r>
            <a:endParaRPr sz="32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05"/>
              </a:spcBef>
              <a:buFont typeface="Arial MT"/>
              <a:buChar char="•"/>
              <a:tabLst>
                <a:tab pos="360045" algn="l"/>
                <a:tab pos="1049020" algn="l"/>
              </a:tabLst>
            </a:pPr>
            <a:r>
              <a:rPr sz="3200" spc="-20" dirty="0">
                <a:solidFill>
                  <a:srgbClr val="006600"/>
                </a:solidFill>
                <a:latin typeface="Times New Roman"/>
                <a:cs typeface="Times New Roman"/>
              </a:rPr>
              <a:t>i.e.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	poles</a:t>
            </a:r>
            <a:r>
              <a:rPr sz="3200" spc="-1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6600"/>
                </a:solidFill>
                <a:latin typeface="Times New Roman"/>
                <a:cs typeface="Times New Roman"/>
              </a:rPr>
              <a:t>are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10708" y="3044697"/>
            <a:ext cx="11036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504825" algn="l"/>
                <a:tab pos="922019" algn="l"/>
              </a:tabLst>
            </a:pPr>
            <a:r>
              <a:rPr sz="2250" i="1" dirty="0">
                <a:latin typeface="Times New Roman"/>
                <a:cs typeface="Times New Roman"/>
              </a:rPr>
              <a:t>b</a:t>
            </a:r>
            <a:r>
              <a:rPr sz="2250" i="1" spc="-350" dirty="0">
                <a:latin typeface="Times New Roman"/>
                <a:cs typeface="Times New Roman"/>
              </a:rPr>
              <a:t> </a:t>
            </a:r>
            <a:r>
              <a:rPr sz="2250" spc="-75" baseline="-20370" dirty="0">
                <a:latin typeface="Times New Roman"/>
                <a:cs typeface="Times New Roman"/>
              </a:rPr>
              <a:t>2</a:t>
            </a:r>
            <a:r>
              <a:rPr sz="2250" baseline="-2037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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6686" y="3920947"/>
            <a:ext cx="7349490" cy="252857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155065" indent="-227329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1155065" algn="l"/>
                <a:tab pos="1729105" algn="l"/>
              </a:tabLst>
            </a:pPr>
            <a:r>
              <a:rPr sz="3200" spc="-25" dirty="0">
                <a:solidFill>
                  <a:srgbClr val="9900FF"/>
                </a:solidFill>
                <a:latin typeface="Times New Roman"/>
                <a:cs typeface="Times New Roman"/>
              </a:rPr>
              <a:t>(i)</a:t>
            </a: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	either</a:t>
            </a:r>
            <a:r>
              <a:rPr sz="3200" spc="-105" dirty="0"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on</a:t>
            </a:r>
            <a:r>
              <a:rPr sz="3200" spc="-125" dirty="0"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unit</a:t>
            </a:r>
            <a:r>
              <a:rPr sz="3200" spc="-165" dirty="0"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circle</a:t>
            </a:r>
            <a:r>
              <a:rPr sz="3200" spc="-75" dirty="0"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when</a:t>
            </a:r>
            <a:r>
              <a:rPr sz="3200" spc="-85" dirty="0"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9900FF"/>
                </a:solidFill>
                <a:latin typeface="Times New Roman"/>
                <a:cs typeface="Times New Roman"/>
              </a:rPr>
              <a:t>complex</a:t>
            </a:r>
            <a:endParaRPr sz="3200">
              <a:latin typeface="Times New Roman"/>
              <a:cs typeface="Times New Roman"/>
            </a:endParaRPr>
          </a:p>
          <a:p>
            <a:pPr marL="1156335" marR="721995" indent="-228600">
              <a:lnSpc>
                <a:spcPts val="3500"/>
              </a:lnSpc>
              <a:spcBef>
                <a:spcPts val="865"/>
              </a:spcBef>
              <a:buFont typeface="Arial MT"/>
              <a:buChar char="•"/>
              <a:tabLst>
                <a:tab pos="1156335" algn="l"/>
              </a:tabLst>
            </a:pPr>
            <a:r>
              <a:rPr sz="3200" dirty="0">
                <a:solidFill>
                  <a:srgbClr val="4F81B9"/>
                </a:solidFill>
                <a:latin typeface="Times New Roman"/>
                <a:cs typeface="Times New Roman"/>
              </a:rPr>
              <a:t>(ii)</a:t>
            </a:r>
            <a:r>
              <a:rPr sz="3200" spc="-130" dirty="0">
                <a:solidFill>
                  <a:srgbClr val="4F81B9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F81B9"/>
                </a:solidFill>
                <a:latin typeface="Times New Roman"/>
                <a:cs typeface="Times New Roman"/>
              </a:rPr>
              <a:t>or</a:t>
            </a:r>
            <a:r>
              <a:rPr sz="3200" spc="-114" dirty="0">
                <a:solidFill>
                  <a:srgbClr val="4F81B9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F81B9"/>
                </a:solidFill>
                <a:latin typeface="Times New Roman"/>
                <a:cs typeface="Times New Roman"/>
              </a:rPr>
              <a:t>one</a:t>
            </a:r>
            <a:r>
              <a:rPr sz="3200" spc="-100" dirty="0">
                <a:solidFill>
                  <a:srgbClr val="4F81B9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F81B9"/>
                </a:solidFill>
                <a:latin typeface="Times New Roman"/>
                <a:cs typeface="Times New Roman"/>
              </a:rPr>
              <a:t>real</a:t>
            </a:r>
            <a:r>
              <a:rPr sz="3200" spc="-80" dirty="0">
                <a:solidFill>
                  <a:srgbClr val="4F81B9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F81B9"/>
                </a:solidFill>
                <a:latin typeface="Times New Roman"/>
                <a:cs typeface="Times New Roman"/>
              </a:rPr>
              <a:t>pole</a:t>
            </a:r>
            <a:r>
              <a:rPr sz="3200" spc="-70" dirty="0">
                <a:solidFill>
                  <a:srgbClr val="4F81B9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F81B9"/>
                </a:solidFill>
                <a:latin typeface="Times New Roman"/>
                <a:cs typeface="Times New Roman"/>
              </a:rPr>
              <a:t>is</a:t>
            </a:r>
            <a:r>
              <a:rPr sz="3200" spc="-95" dirty="0">
                <a:solidFill>
                  <a:srgbClr val="4F81B9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F81B9"/>
                </a:solidFill>
                <a:latin typeface="Times New Roman"/>
                <a:cs typeface="Times New Roman"/>
              </a:rPr>
              <a:t>outside</a:t>
            </a:r>
            <a:r>
              <a:rPr sz="3200" spc="-80" dirty="0">
                <a:solidFill>
                  <a:srgbClr val="4F81B9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4F81B9"/>
                </a:solidFill>
                <a:latin typeface="Times New Roman"/>
                <a:cs typeface="Times New Roman"/>
              </a:rPr>
              <a:t>unit </a:t>
            </a:r>
            <a:r>
              <a:rPr sz="3200" spc="-10" dirty="0">
                <a:solidFill>
                  <a:srgbClr val="4F81B9"/>
                </a:solidFill>
                <a:latin typeface="Times New Roman"/>
                <a:cs typeface="Times New Roman"/>
              </a:rPr>
              <a:t>circle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6870" marR="15875" indent="-344805">
              <a:lnSpc>
                <a:spcPts val="3400"/>
              </a:lnSpc>
              <a:spcBef>
                <a:spcPts val="780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Instability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under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"effective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pole"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model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considered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follows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75892" y="405130"/>
            <a:ext cx="6123305" cy="125158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50950" marR="5080" indent="-1238885">
              <a:lnSpc>
                <a:spcPct val="101000"/>
              </a:lnSpc>
              <a:spcBef>
                <a:spcPts val="50"/>
              </a:spcBef>
            </a:pPr>
            <a:r>
              <a:rPr sz="4000" spc="-35" dirty="0"/>
              <a:t>Limit-</a:t>
            </a:r>
            <a:r>
              <a:rPr sz="4000" dirty="0"/>
              <a:t>cycles;</a:t>
            </a:r>
            <a:r>
              <a:rPr sz="4000" spc="-150" dirty="0"/>
              <a:t> </a:t>
            </a:r>
            <a:r>
              <a:rPr sz="4000" spc="-10" dirty="0"/>
              <a:t>"Effective</a:t>
            </a:r>
            <a:r>
              <a:rPr sz="4000" spc="-180" dirty="0"/>
              <a:t> </a:t>
            </a:r>
            <a:r>
              <a:rPr sz="4000" spc="-10" dirty="0"/>
              <a:t>Pole"</a:t>
            </a:r>
            <a:r>
              <a:rPr sz="4000" u="none" spc="-10" dirty="0"/>
              <a:t> </a:t>
            </a:r>
            <a:r>
              <a:rPr sz="4000" dirty="0"/>
              <a:t>Model;</a:t>
            </a:r>
            <a:r>
              <a:rPr sz="4000" spc="-204" dirty="0"/>
              <a:t> </a:t>
            </a:r>
            <a:r>
              <a:rPr sz="4000" spc="-10" dirty="0"/>
              <a:t>Deadband</a:t>
            </a:r>
            <a:endParaRPr sz="4000"/>
          </a:p>
        </p:txBody>
      </p:sp>
      <p:sp>
        <p:nvSpPr>
          <p:cNvPr id="15" name="object 15"/>
          <p:cNvSpPr/>
          <p:nvPr/>
        </p:nvSpPr>
        <p:spPr>
          <a:xfrm>
            <a:off x="5439155" y="3061716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86400" y="1739645"/>
            <a:ext cx="920115" cy="176530"/>
            <a:chOff x="5486400" y="1739645"/>
            <a:chExt cx="920115" cy="176530"/>
          </a:xfrm>
        </p:grpSpPr>
        <p:sp>
          <p:nvSpPr>
            <p:cNvPr id="3" name="object 3"/>
            <p:cNvSpPr/>
            <p:nvPr/>
          </p:nvSpPr>
          <p:spPr>
            <a:xfrm>
              <a:off x="5486400" y="1828037"/>
              <a:ext cx="873760" cy="0"/>
            </a:xfrm>
            <a:custGeom>
              <a:avLst/>
              <a:gdLst/>
              <a:ahLst/>
              <a:cxnLst/>
              <a:rect l="l" t="t" r="r" b="b"/>
              <a:pathLst>
                <a:path w="873760">
                  <a:moveTo>
                    <a:pt x="0" y="0"/>
                  </a:moveTo>
                  <a:lnTo>
                    <a:pt x="873252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6198" y="1739645"/>
              <a:ext cx="249936" cy="17602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4984" y="220725"/>
            <a:ext cx="18796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Systems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26257" y="1913128"/>
            <a:ext cx="509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20" dirty="0">
                <a:latin typeface="Times New Roman"/>
                <a:cs typeface="Times New Roman"/>
              </a:rPr>
              <a:t>x</a:t>
            </a:r>
            <a:r>
              <a:rPr sz="2400" spc="-20" dirty="0">
                <a:latin typeface="Times New Roman"/>
                <a:cs typeface="Times New Roman"/>
              </a:rPr>
              <a:t>[</a:t>
            </a:r>
            <a:r>
              <a:rPr sz="2400" i="1" spc="-20" dirty="0">
                <a:latin typeface="Times New Roman"/>
                <a:cs typeface="Times New Roman"/>
              </a:rPr>
              <a:t>n</a:t>
            </a:r>
            <a:r>
              <a:rPr sz="2400" spc="-20" dirty="0">
                <a:latin typeface="Times New Roman"/>
                <a:cs typeface="Times New Roman"/>
              </a:rPr>
              <a:t>]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9976" y="1836928"/>
            <a:ext cx="509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20" dirty="0">
                <a:latin typeface="Times New Roman"/>
                <a:cs typeface="Times New Roman"/>
              </a:rPr>
              <a:t>y</a:t>
            </a:r>
            <a:r>
              <a:rPr sz="2400" spc="-20" dirty="0">
                <a:latin typeface="Times New Roman"/>
                <a:cs typeface="Times New Roman"/>
              </a:rPr>
              <a:t>[</a:t>
            </a:r>
            <a:r>
              <a:rPr sz="2400" i="1" spc="-20" dirty="0">
                <a:latin typeface="Times New Roman"/>
                <a:cs typeface="Times New Roman"/>
              </a:rPr>
              <a:t>n</a:t>
            </a:r>
            <a:r>
              <a:rPr sz="2400" spc="-20" dirty="0">
                <a:latin typeface="Times New Roman"/>
                <a:cs typeface="Times New Roman"/>
              </a:rPr>
              <a:t>]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6302" y="2748534"/>
            <a:ext cx="6740525" cy="34093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0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discrete-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transformation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maps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y</a:t>
            </a:r>
            <a:r>
              <a:rPr sz="2400" spc="-10" dirty="0">
                <a:latin typeface="Times New Roman"/>
                <a:cs typeface="Times New Roman"/>
              </a:rPr>
              <a:t>[</a:t>
            </a:r>
            <a:r>
              <a:rPr sz="2400" i="1" spc="-10" dirty="0">
                <a:latin typeface="Times New Roman"/>
                <a:cs typeface="Times New Roman"/>
              </a:rPr>
              <a:t>n</a:t>
            </a:r>
            <a:r>
              <a:rPr sz="2400" spc="-10" dirty="0">
                <a:latin typeface="Times New Roman"/>
                <a:cs typeface="Times New Roman"/>
              </a:rPr>
              <a:t>].</a:t>
            </a:r>
            <a:endParaRPr sz="2400">
              <a:latin typeface="Times New Roman"/>
              <a:cs typeface="Times New Roman"/>
            </a:endParaRPr>
          </a:p>
          <a:p>
            <a:pPr marR="104775" algn="ctr">
              <a:lnSpc>
                <a:spcPct val="100000"/>
              </a:lnSpc>
              <a:spcBef>
                <a:spcPts val="2065"/>
              </a:spcBef>
            </a:pP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Characteristics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20"/>
              </a:spcBef>
            </a:pPr>
            <a:endParaRPr sz="24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vs.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non-</a:t>
            </a:r>
            <a:r>
              <a:rPr sz="2400" spc="-10" dirty="0">
                <a:latin typeface="Times New Roman"/>
                <a:cs typeface="Times New Roman"/>
              </a:rPr>
              <a:t>linear</a:t>
            </a:r>
            <a:endParaRPr sz="24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1400"/>
              </a:spcBef>
              <a:buAutoNum type="arabicPeriod"/>
              <a:tabLst>
                <a:tab pos="469265" algn="l"/>
              </a:tabLst>
            </a:pPr>
            <a:r>
              <a:rPr sz="2400" dirty="0">
                <a:latin typeface="Times New Roman"/>
                <a:cs typeface="Times New Roman"/>
              </a:rPr>
              <a:t>Causal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vs.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non-</a:t>
            </a:r>
            <a:r>
              <a:rPr sz="2400" spc="-10" dirty="0">
                <a:latin typeface="Times New Roman"/>
                <a:cs typeface="Times New Roman"/>
              </a:rPr>
              <a:t>causal</a:t>
            </a:r>
            <a:endParaRPr sz="24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1400"/>
              </a:spcBef>
              <a:buAutoNum type="arabicPeriod"/>
              <a:tabLst>
                <a:tab pos="469265" algn="l"/>
              </a:tabLst>
            </a:pP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invariant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90800" y="1739645"/>
            <a:ext cx="920115" cy="176530"/>
            <a:chOff x="2590800" y="1739645"/>
            <a:chExt cx="920115" cy="176530"/>
          </a:xfrm>
        </p:grpSpPr>
        <p:sp>
          <p:nvSpPr>
            <p:cNvPr id="10" name="object 10"/>
            <p:cNvSpPr/>
            <p:nvPr/>
          </p:nvSpPr>
          <p:spPr>
            <a:xfrm>
              <a:off x="2590800" y="1828037"/>
              <a:ext cx="873760" cy="0"/>
            </a:xfrm>
            <a:custGeom>
              <a:avLst/>
              <a:gdLst/>
              <a:ahLst/>
              <a:cxnLst/>
              <a:rect l="l" t="t" r="r" b="b"/>
              <a:pathLst>
                <a:path w="873760">
                  <a:moveTo>
                    <a:pt x="0" y="0"/>
                  </a:moveTo>
                  <a:lnTo>
                    <a:pt x="873252" y="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0598" y="1739645"/>
              <a:ext cx="249936" cy="17602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505200" y="1294638"/>
            <a:ext cx="1981200" cy="106680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33401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2630"/>
              </a:spcBef>
            </a:pPr>
            <a:r>
              <a:rPr sz="2400" i="1" spc="-20" dirty="0">
                <a:latin typeface="Times New Roman"/>
                <a:cs typeface="Times New Roman"/>
              </a:rPr>
              <a:t>T</a:t>
            </a:r>
            <a:r>
              <a:rPr sz="2400" spc="-20" dirty="0">
                <a:latin typeface="Times New Roman"/>
                <a:cs typeface="Times New Roman"/>
              </a:rPr>
              <a:t>{</a:t>
            </a:r>
            <a:r>
              <a:rPr sz="2400" spc="-20" dirty="0">
                <a:latin typeface="Symbol"/>
                <a:cs typeface="Symbol"/>
              </a:rPr>
              <a:t></a:t>
            </a:r>
            <a:r>
              <a:rPr sz="2400" spc="-20" dirty="0">
                <a:latin typeface="Times New Roman"/>
                <a:cs typeface="Times New Roman"/>
              </a:rPr>
              <a:t>}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846" rIns="0" bIns="0" rtlCol="0">
            <a:spAutoFit/>
          </a:bodyPr>
          <a:lstStyle/>
          <a:p>
            <a:pPr marL="8820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7113269" y="1395222"/>
            <a:ext cx="535305" cy="746125"/>
          </a:xfrm>
          <a:custGeom>
            <a:avLst/>
            <a:gdLst/>
            <a:ahLst/>
            <a:cxnLst/>
            <a:rect l="l" t="t" r="r" b="b"/>
            <a:pathLst>
              <a:path w="535304" h="746125">
                <a:moveTo>
                  <a:pt x="534924" y="0"/>
                </a:moveTo>
                <a:lnTo>
                  <a:pt x="0" y="74599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39973" y="3211829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7355" y="3199638"/>
            <a:ext cx="0" cy="421640"/>
          </a:xfrm>
          <a:custGeom>
            <a:avLst/>
            <a:gdLst/>
            <a:ahLst/>
            <a:cxnLst/>
            <a:rect l="l" t="t" r="r" b="b"/>
            <a:pathLst>
              <a:path h="421639">
                <a:moveTo>
                  <a:pt x="0" y="0"/>
                </a:moveTo>
                <a:lnTo>
                  <a:pt x="0" y="42138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4400" y="1360170"/>
            <a:ext cx="42202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time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domain</a:t>
            </a:r>
            <a:r>
              <a:rPr sz="3200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7447" y="1866900"/>
            <a:ext cx="1676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0" dirty="0">
                <a:solidFill>
                  <a:srgbClr val="0000FF"/>
                </a:solidFill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4114" y="1561846"/>
            <a:ext cx="18688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H</a:t>
            </a:r>
            <a:r>
              <a:rPr sz="2200" i="1" spc="3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(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z</a:t>
            </a:r>
            <a:r>
              <a:rPr sz="2200" i="1" spc="-1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434" dirty="0">
                <a:latin typeface="Times New Roman"/>
                <a:cs typeface="Times New Roman"/>
              </a:rPr>
              <a:t> </a:t>
            </a:r>
            <a:r>
              <a:rPr sz="3300" baseline="1262" dirty="0">
                <a:latin typeface="Symbol"/>
                <a:cs typeface="Symbol"/>
              </a:rPr>
              <a:t></a:t>
            </a:r>
            <a:r>
              <a:rPr sz="3300" spc="502" baseline="1262" dirty="0">
                <a:latin typeface="Times New Roman"/>
                <a:cs typeface="Times New Roman"/>
              </a:rPr>
              <a:t> </a:t>
            </a:r>
            <a:r>
              <a:rPr sz="3300" i="1" baseline="29040" dirty="0">
                <a:latin typeface="Times New Roman"/>
                <a:cs typeface="Times New Roman"/>
              </a:rPr>
              <a:t>Y</a:t>
            </a:r>
            <a:r>
              <a:rPr sz="3300" i="1" spc="412" baseline="29040" dirty="0">
                <a:latin typeface="Times New Roman"/>
                <a:cs typeface="Times New Roman"/>
              </a:rPr>
              <a:t> </a:t>
            </a:r>
            <a:r>
              <a:rPr sz="3300" baseline="29040" dirty="0">
                <a:latin typeface="Times New Roman"/>
                <a:cs typeface="Times New Roman"/>
              </a:rPr>
              <a:t>(</a:t>
            </a:r>
            <a:r>
              <a:rPr sz="3300" spc="-112" baseline="29040" dirty="0">
                <a:latin typeface="Times New Roman"/>
                <a:cs typeface="Times New Roman"/>
              </a:rPr>
              <a:t> </a:t>
            </a:r>
            <a:r>
              <a:rPr sz="3300" i="1" baseline="29040" dirty="0">
                <a:latin typeface="Times New Roman"/>
                <a:cs typeface="Times New Roman"/>
              </a:rPr>
              <a:t>z</a:t>
            </a:r>
            <a:r>
              <a:rPr sz="3300" i="1" spc="-195" baseline="29040" dirty="0">
                <a:latin typeface="Times New Roman"/>
                <a:cs typeface="Times New Roman"/>
              </a:rPr>
              <a:t> </a:t>
            </a:r>
            <a:r>
              <a:rPr sz="3300" spc="-75" baseline="29040" dirty="0">
                <a:latin typeface="Times New Roman"/>
                <a:cs typeface="Times New Roman"/>
              </a:rPr>
              <a:t>)</a:t>
            </a:r>
            <a:endParaRPr sz="3300" baseline="2904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30769" y="1759204"/>
            <a:ext cx="7315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X</a:t>
            </a:r>
            <a:r>
              <a:rPr sz="2200" i="1" spc="409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(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z</a:t>
            </a:r>
            <a:r>
              <a:rPr sz="2200" i="1" spc="-13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9125" y="2363470"/>
            <a:ext cx="523430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2870200" algn="l"/>
              </a:tabLst>
            </a:pP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12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3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</a:t>
            </a:r>
            <a:r>
              <a:rPr sz="2200" spc="25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x</a:t>
            </a:r>
            <a:r>
              <a:rPr sz="2200" i="1" spc="-1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3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2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39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b</a:t>
            </a:r>
            <a:r>
              <a:rPr sz="2175" baseline="-21072" dirty="0">
                <a:latin typeface="Times New Roman"/>
                <a:cs typeface="Times New Roman"/>
              </a:rPr>
              <a:t>1</a:t>
            </a:r>
            <a:r>
              <a:rPr sz="2175" spc="195" baseline="-21072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10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spc="-50" dirty="0">
                <a:latin typeface="Times New Roman"/>
                <a:cs typeface="Times New Roman"/>
              </a:rPr>
              <a:t>n</a:t>
            </a:r>
            <a:r>
              <a:rPr sz="2200" i="1" dirty="0">
                <a:latin typeface="Times New Roman"/>
                <a:cs typeface="Times New Roman"/>
              </a:rPr>
              <a:t>	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1)</a:t>
            </a:r>
            <a:r>
              <a:rPr sz="2200" spc="2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39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b</a:t>
            </a:r>
            <a:r>
              <a:rPr sz="2200" i="1" spc="-290" dirty="0">
                <a:latin typeface="Times New Roman"/>
                <a:cs typeface="Times New Roman"/>
              </a:rPr>
              <a:t> </a:t>
            </a:r>
            <a:r>
              <a:rPr sz="2175" baseline="-5747" dirty="0">
                <a:latin typeface="Times New Roman"/>
                <a:cs typeface="Times New Roman"/>
              </a:rPr>
              <a:t>2</a:t>
            </a:r>
            <a:r>
              <a:rPr sz="2175" spc="427" baseline="-5747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8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3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3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4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2</a:t>
            </a:r>
            <a:r>
              <a:rPr sz="2200" spc="-18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34589" y="3194050"/>
            <a:ext cx="10750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504825" algn="l"/>
              </a:tabLst>
            </a:pPr>
            <a:r>
              <a:rPr sz="2250" i="1" dirty="0">
                <a:latin typeface="Times New Roman"/>
                <a:cs typeface="Times New Roman"/>
              </a:rPr>
              <a:t>b</a:t>
            </a:r>
            <a:r>
              <a:rPr sz="2250" i="1" spc="-350" dirty="0">
                <a:latin typeface="Times New Roman"/>
                <a:cs typeface="Times New Roman"/>
              </a:rPr>
              <a:t> </a:t>
            </a:r>
            <a:r>
              <a:rPr sz="2250" spc="-75" baseline="-20370" dirty="0">
                <a:latin typeface="Times New Roman"/>
                <a:cs typeface="Times New Roman"/>
              </a:rPr>
              <a:t>2</a:t>
            </a:r>
            <a:r>
              <a:rPr sz="2250" baseline="-20370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</a:t>
            </a:r>
            <a:r>
              <a:rPr sz="2250" spc="24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4400" y="3107944"/>
            <a:ext cx="657605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  <a:tab pos="2961005" algn="l"/>
              </a:tabLst>
            </a:pP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for</a:t>
            </a:r>
            <a:r>
              <a:rPr sz="32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instability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have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5303" y="3632453"/>
            <a:ext cx="207708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00" i="1" dirty="0">
                <a:latin typeface="Times New Roman"/>
                <a:cs typeface="Times New Roman"/>
              </a:rPr>
              <a:t>Q</a:t>
            </a:r>
            <a:r>
              <a:rPr sz="3250" dirty="0">
                <a:latin typeface="Symbol"/>
                <a:cs typeface="Symbol"/>
              </a:rPr>
              <a:t></a:t>
            </a:r>
            <a:r>
              <a:rPr sz="2600" i="1" dirty="0">
                <a:latin typeface="Times New Roman"/>
                <a:cs typeface="Times New Roman"/>
              </a:rPr>
              <a:t>b</a:t>
            </a:r>
            <a:r>
              <a:rPr sz="2550" baseline="-21241" dirty="0">
                <a:latin typeface="Times New Roman"/>
                <a:cs typeface="Times New Roman"/>
              </a:rPr>
              <a:t>2</a:t>
            </a:r>
            <a:r>
              <a:rPr sz="2550" spc="359" baseline="-21241" dirty="0">
                <a:latin typeface="Times New Roman"/>
                <a:cs typeface="Times New Roman"/>
              </a:rPr>
              <a:t> </a:t>
            </a:r>
            <a:r>
              <a:rPr sz="2600" i="1" spc="110" dirty="0">
                <a:latin typeface="Times New Roman"/>
                <a:cs typeface="Times New Roman"/>
              </a:rPr>
              <a:t>y</a:t>
            </a:r>
            <a:r>
              <a:rPr sz="2600" spc="110" dirty="0">
                <a:latin typeface="Times New Roman"/>
                <a:cs typeface="Times New Roman"/>
              </a:rPr>
              <a:t>(</a:t>
            </a:r>
            <a:r>
              <a:rPr sz="2600" i="1" spc="110" dirty="0">
                <a:latin typeface="Times New Roman"/>
                <a:cs typeface="Times New Roman"/>
              </a:rPr>
              <a:t>n</a:t>
            </a:r>
            <a:r>
              <a:rPr sz="2600" i="1" spc="-7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</a:t>
            </a:r>
            <a:r>
              <a:rPr sz="2600" spc="22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Times New Roman"/>
                <a:cs typeface="Times New Roman"/>
              </a:rPr>
              <a:t>2)</a:t>
            </a:r>
            <a:r>
              <a:rPr sz="3250" spc="-25" dirty="0">
                <a:latin typeface="Symbol"/>
                <a:cs typeface="Symbol"/>
              </a:rPr>
              <a:t>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4400" y="4263897"/>
            <a:ext cx="14497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12211" y="4386834"/>
            <a:ext cx="6330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150" i="1" baseline="5291" dirty="0">
                <a:latin typeface="Times New Roman"/>
                <a:cs typeface="Times New Roman"/>
              </a:rPr>
              <a:t>Q</a:t>
            </a:r>
            <a:r>
              <a:rPr sz="3150" i="1" spc="-52" baseline="5291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Symbol"/>
                <a:cs typeface="Symbol"/>
              </a:rPr>
              <a:t></a:t>
            </a:r>
            <a:r>
              <a:rPr sz="2200" spc="-25" dirty="0">
                <a:latin typeface="Symbol"/>
                <a:cs typeface="Symbol"/>
              </a:rPr>
              <a:t></a:t>
            </a:r>
            <a:r>
              <a:rPr sz="2800" spc="-25" dirty="0">
                <a:latin typeface="Symbol"/>
                <a:cs typeface="Symbol"/>
              </a:rPr>
              <a:t></a:t>
            </a:r>
            <a:endParaRPr sz="28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28415" y="3594811"/>
            <a:ext cx="4955540" cy="117919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0"/>
              </a:spcBef>
              <a:tabLst>
                <a:tab pos="4284345" algn="l"/>
              </a:tabLst>
            </a:pP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indistinguishable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sz="32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975" i="1" baseline="8385" dirty="0">
                <a:latin typeface="Times New Roman"/>
                <a:cs typeface="Times New Roman"/>
              </a:rPr>
              <a:t>y</a:t>
            </a:r>
            <a:r>
              <a:rPr sz="3975" i="1" spc="-292" baseline="8385" dirty="0">
                <a:latin typeface="Times New Roman"/>
                <a:cs typeface="Times New Roman"/>
              </a:rPr>
              <a:t> </a:t>
            </a:r>
            <a:r>
              <a:rPr sz="3975" spc="-15" baseline="8385" dirty="0">
                <a:latin typeface="Times New Roman"/>
                <a:cs typeface="Times New Roman"/>
              </a:rPr>
              <a:t>(</a:t>
            </a:r>
            <a:r>
              <a:rPr sz="3975" spc="-517" baseline="8385" dirty="0">
                <a:latin typeface="Times New Roman"/>
                <a:cs typeface="Times New Roman"/>
              </a:rPr>
              <a:t> </a:t>
            </a:r>
            <a:r>
              <a:rPr sz="3975" i="1" spc="-75" baseline="8385" dirty="0">
                <a:latin typeface="Times New Roman"/>
                <a:cs typeface="Times New Roman"/>
              </a:rPr>
              <a:t>n</a:t>
            </a:r>
            <a:r>
              <a:rPr sz="3975" i="1" baseline="8385" dirty="0">
                <a:latin typeface="Times New Roman"/>
                <a:cs typeface="Times New Roman"/>
              </a:rPr>
              <a:t>	</a:t>
            </a:r>
            <a:r>
              <a:rPr sz="3975" baseline="8385" dirty="0">
                <a:latin typeface="Symbol"/>
                <a:cs typeface="Symbol"/>
              </a:rPr>
              <a:t></a:t>
            </a:r>
            <a:r>
              <a:rPr sz="3975" spc="494" baseline="8385" dirty="0">
                <a:latin typeface="Times New Roman"/>
                <a:cs typeface="Times New Roman"/>
              </a:rPr>
              <a:t> </a:t>
            </a:r>
            <a:r>
              <a:rPr sz="3975" baseline="8385" dirty="0">
                <a:latin typeface="Times New Roman"/>
                <a:cs typeface="Times New Roman"/>
              </a:rPr>
              <a:t>2</a:t>
            </a:r>
            <a:r>
              <a:rPr sz="3975" spc="-532" baseline="8385" dirty="0">
                <a:latin typeface="Times New Roman"/>
                <a:cs typeface="Times New Roman"/>
              </a:rPr>
              <a:t> </a:t>
            </a:r>
            <a:r>
              <a:rPr sz="3975" spc="-75" baseline="8385" dirty="0">
                <a:latin typeface="Times New Roman"/>
                <a:cs typeface="Times New Roman"/>
              </a:rPr>
              <a:t>)</a:t>
            </a:r>
            <a:endParaRPr sz="3975" baseline="8385">
              <a:latin typeface="Times New Roman"/>
              <a:cs typeface="Times New Roman"/>
            </a:endParaRPr>
          </a:p>
          <a:p>
            <a:pPr marL="549910">
              <a:lnSpc>
                <a:spcPct val="100000"/>
              </a:lnSpc>
              <a:spcBef>
                <a:spcPts val="705"/>
              </a:spcBef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quantisation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0646" rIns="0" bIns="0" rtlCol="0">
            <a:spAutoFit/>
          </a:bodyPr>
          <a:lstStyle/>
          <a:p>
            <a:pPr marL="8058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90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4907279" y="6079235"/>
            <a:ext cx="0" cy="41910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0173" y="5999226"/>
            <a:ext cx="866775" cy="0"/>
          </a:xfrm>
          <a:custGeom>
            <a:avLst/>
            <a:gdLst/>
            <a:ahLst/>
            <a:cxnLst/>
            <a:rect l="l" t="t" r="r" b="b"/>
            <a:pathLst>
              <a:path w="866775">
                <a:moveTo>
                  <a:pt x="0" y="0"/>
                </a:moveTo>
                <a:lnTo>
                  <a:pt x="86639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3891" y="1360170"/>
            <a:ext cx="57924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rounding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3200" spc="-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therefore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sz="3200" spc="-1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have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6955" y="2132583"/>
            <a:ext cx="235267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247775" algn="l"/>
                <a:tab pos="1903095" algn="l"/>
              </a:tabLst>
            </a:pPr>
            <a:r>
              <a:rPr sz="2200" i="1" dirty="0">
                <a:latin typeface="Times New Roman"/>
                <a:cs typeface="Times New Roman"/>
              </a:rPr>
              <a:t>b</a:t>
            </a:r>
            <a:r>
              <a:rPr sz="2200" i="1" spc="-315" dirty="0">
                <a:latin typeface="Times New Roman"/>
                <a:cs typeface="Times New Roman"/>
              </a:rPr>
              <a:t> </a:t>
            </a:r>
            <a:r>
              <a:rPr sz="2175" baseline="-5747" dirty="0">
                <a:latin typeface="Times New Roman"/>
                <a:cs typeface="Times New Roman"/>
              </a:rPr>
              <a:t>2</a:t>
            </a:r>
            <a:r>
              <a:rPr sz="2175" spc="450" baseline="-5747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9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35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</a:t>
            </a:r>
            <a:r>
              <a:rPr sz="2200" dirty="0">
                <a:latin typeface="Times New Roman"/>
                <a:cs typeface="Times New Roman"/>
              </a:rPr>
              <a:t>	2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18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</a:t>
            </a:r>
            <a:r>
              <a:rPr sz="2200" dirty="0">
                <a:latin typeface="Times New Roman"/>
                <a:cs typeface="Times New Roman"/>
              </a:rPr>
              <a:t>	0</a:t>
            </a:r>
            <a:r>
              <a:rPr sz="2200" spc="-25" dirty="0">
                <a:latin typeface="Times New Roman"/>
                <a:cs typeface="Times New Roman"/>
              </a:rPr>
              <a:t> .5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2540" y="2119630"/>
            <a:ext cx="116205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8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3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4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2</a:t>
            </a:r>
            <a:r>
              <a:rPr sz="2200" spc="-19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7525" y="2526538"/>
            <a:ext cx="55695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indistinguishable</a:t>
            </a:r>
            <a:r>
              <a:rPr sz="3200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(for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integers)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4400" y="3093466"/>
            <a:ext cx="1402715" cy="9823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>
              <a:lnSpc>
                <a:spcPts val="3770"/>
              </a:lnSpc>
              <a:spcBef>
                <a:spcPts val="95"/>
              </a:spcBef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endParaRPr sz="3200">
              <a:latin typeface="Times New Roman"/>
              <a:cs typeface="Times New Roman"/>
            </a:endParaRPr>
          </a:p>
          <a:p>
            <a:pPr marL="360045" indent="-347345">
              <a:lnSpc>
                <a:spcPts val="3770"/>
              </a:lnSpc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Hence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56510" y="3169856"/>
            <a:ext cx="3975100" cy="90551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885"/>
              </a:spcBef>
              <a:tabLst>
                <a:tab pos="2409825" algn="l"/>
                <a:tab pos="2762885" algn="l"/>
              </a:tabLst>
            </a:pPr>
            <a:r>
              <a:rPr sz="2200" i="1" dirty="0">
                <a:latin typeface="Times New Roman"/>
                <a:cs typeface="Times New Roman"/>
              </a:rPr>
              <a:t>b</a:t>
            </a:r>
            <a:r>
              <a:rPr sz="2200" i="1" spc="-290" dirty="0">
                <a:latin typeface="Times New Roman"/>
                <a:cs typeface="Times New Roman"/>
              </a:rPr>
              <a:t> </a:t>
            </a:r>
            <a:r>
              <a:rPr sz="2175" baseline="-5747" dirty="0">
                <a:latin typeface="Times New Roman"/>
                <a:cs typeface="Times New Roman"/>
              </a:rPr>
              <a:t>2</a:t>
            </a:r>
            <a:r>
              <a:rPr sz="2175" spc="405" baseline="-5747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3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409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2</a:t>
            </a:r>
            <a:r>
              <a:rPr sz="2200" spc="-1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2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</a:t>
            </a:r>
            <a:r>
              <a:rPr sz="2200" spc="3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0</a:t>
            </a:r>
            <a:r>
              <a:rPr sz="2200" spc="-17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.5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8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3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</a:t>
            </a:r>
            <a:r>
              <a:rPr sz="2200" spc="42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2</a:t>
            </a:r>
            <a:r>
              <a:rPr sz="2200" spc="-17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  <a:p>
            <a:pPr marL="90805" algn="ctr">
              <a:lnSpc>
                <a:spcPct val="100000"/>
              </a:lnSpc>
              <a:spcBef>
                <a:spcPts val="800"/>
              </a:spcBef>
            </a:pPr>
            <a:r>
              <a:rPr sz="3375" baseline="1234" dirty="0">
                <a:latin typeface="Symbol"/>
                <a:cs typeface="Symbol"/>
              </a:rPr>
              <a:t></a:t>
            </a:r>
            <a:r>
              <a:rPr sz="3375" spc="480" baseline="1234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0</a:t>
            </a:r>
            <a:r>
              <a:rPr sz="2250" spc="-215" dirty="0">
                <a:latin typeface="Times New Roman"/>
                <a:cs typeface="Times New Roman"/>
              </a:rPr>
              <a:t> </a:t>
            </a:r>
            <a:r>
              <a:rPr sz="2250" spc="50" dirty="0">
                <a:latin typeface="Times New Roman"/>
                <a:cs typeface="Times New Roman"/>
              </a:rPr>
              <a:t>.5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1191" y="3999483"/>
            <a:ext cx="7003415" cy="1370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498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y</a:t>
            </a:r>
            <a:r>
              <a:rPr sz="2250" i="1" spc="-12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6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32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3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2</a:t>
            </a:r>
            <a:r>
              <a:rPr sz="2250" spc="-21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1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  <a:p>
            <a:pPr marL="3270250">
              <a:lnSpc>
                <a:spcPct val="100000"/>
              </a:lnSpc>
            </a:pPr>
            <a:r>
              <a:rPr sz="2250" dirty="0">
                <a:latin typeface="Times New Roman"/>
                <a:cs typeface="Times New Roman"/>
              </a:rPr>
              <a:t>1</a:t>
            </a:r>
            <a:r>
              <a:rPr sz="2250" spc="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27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b</a:t>
            </a:r>
            <a:r>
              <a:rPr sz="2250" i="1" spc="-355" dirty="0">
                <a:latin typeface="Times New Roman"/>
                <a:cs typeface="Times New Roman"/>
              </a:rPr>
              <a:t> </a:t>
            </a:r>
            <a:r>
              <a:rPr sz="2250" spc="-75" baseline="-20370" dirty="0">
                <a:latin typeface="Times New Roman"/>
                <a:cs typeface="Times New Roman"/>
              </a:rPr>
              <a:t>2</a:t>
            </a:r>
            <a:endParaRPr sz="2250" baseline="-20370">
              <a:latin typeface="Times New Roman"/>
              <a:cs typeface="Times New Roman"/>
            </a:endParaRPr>
          </a:p>
          <a:p>
            <a:pPr marL="372745" indent="-347345">
              <a:lnSpc>
                <a:spcPct val="100000"/>
              </a:lnSpc>
              <a:spcBef>
                <a:spcPts val="1355"/>
              </a:spcBef>
              <a:buFont typeface="Arial MT"/>
              <a:buChar char="•"/>
              <a:tabLst>
                <a:tab pos="372745" algn="l"/>
              </a:tabLst>
            </a:pP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With</a:t>
            </a:r>
            <a:r>
              <a:rPr sz="3200" spc="-15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both</a:t>
            </a:r>
            <a:r>
              <a:rPr sz="3200" spc="-19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positive</a:t>
            </a:r>
            <a:r>
              <a:rPr sz="3200" spc="-13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600"/>
                </a:solidFill>
                <a:latin typeface="Times New Roman"/>
                <a:cs typeface="Times New Roman"/>
              </a:rPr>
              <a:t>and</a:t>
            </a:r>
            <a:r>
              <a:rPr sz="3200" spc="-1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negative</a:t>
            </a:r>
            <a:r>
              <a:rPr sz="3200" spc="-16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numbers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5882" y="5691378"/>
            <a:ext cx="142557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y</a:t>
            </a:r>
            <a:r>
              <a:rPr sz="2250" i="1" spc="-12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31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37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2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28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1228" y="5514594"/>
            <a:ext cx="72517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Symbol"/>
                <a:cs typeface="Symbol"/>
              </a:rPr>
              <a:t></a:t>
            </a:r>
            <a:r>
              <a:rPr sz="2250" spc="39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0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spc="50" dirty="0">
                <a:latin typeface="Times New Roman"/>
                <a:cs typeface="Times New Roman"/>
              </a:rPr>
              <a:t>.5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8517" y="6128003"/>
            <a:ext cx="7988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Times New Roman"/>
                <a:cs typeface="Times New Roman"/>
              </a:rPr>
              <a:t>1</a:t>
            </a:r>
            <a:r>
              <a:rPr sz="2250" spc="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4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b</a:t>
            </a:r>
            <a:r>
              <a:rPr sz="2250" i="1" spc="-350" dirty="0">
                <a:latin typeface="Times New Roman"/>
                <a:cs typeface="Times New Roman"/>
              </a:rPr>
              <a:t> </a:t>
            </a:r>
            <a:r>
              <a:rPr sz="2250" spc="-75" baseline="-20370" dirty="0">
                <a:latin typeface="Times New Roman"/>
                <a:cs typeface="Times New Roman"/>
              </a:rPr>
              <a:t>2</a:t>
            </a:r>
            <a:endParaRPr sz="2250" baseline="-2037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12335" y="4260341"/>
            <a:ext cx="787400" cy="0"/>
          </a:xfrm>
          <a:custGeom>
            <a:avLst/>
            <a:gdLst/>
            <a:ahLst/>
            <a:cxnLst/>
            <a:rect l="l" t="t" r="r" b="b"/>
            <a:pathLst>
              <a:path w="787400">
                <a:moveTo>
                  <a:pt x="0" y="0"/>
                </a:moveTo>
                <a:lnTo>
                  <a:pt x="78714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81421" y="6079235"/>
            <a:ext cx="0" cy="41910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3046" rIns="0" bIns="0" rtlCol="0">
            <a:spAutoFit/>
          </a:bodyPr>
          <a:lstStyle/>
          <a:p>
            <a:pPr marL="8058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90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5147690" y="1671447"/>
            <a:ext cx="0" cy="354330"/>
          </a:xfrm>
          <a:custGeom>
            <a:avLst/>
            <a:gdLst/>
            <a:ahLst/>
            <a:cxnLst/>
            <a:rect l="l" t="t" r="r" b="b"/>
            <a:pathLst>
              <a:path h="354330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30823" y="4088129"/>
            <a:ext cx="0" cy="354330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04203" y="4088129"/>
            <a:ext cx="0" cy="354330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58003" y="4019169"/>
            <a:ext cx="866775" cy="0"/>
          </a:xfrm>
          <a:custGeom>
            <a:avLst/>
            <a:gdLst/>
            <a:ahLst/>
            <a:cxnLst/>
            <a:rect l="l" t="t" r="r" b="b"/>
            <a:pathLst>
              <a:path w="866775">
                <a:moveTo>
                  <a:pt x="0" y="0"/>
                </a:moveTo>
                <a:lnTo>
                  <a:pt x="866394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86066" y="4100321"/>
            <a:ext cx="0" cy="354330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60969" y="4100321"/>
            <a:ext cx="0" cy="354330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13244" y="4031360"/>
            <a:ext cx="867410" cy="0"/>
          </a:xfrm>
          <a:custGeom>
            <a:avLst/>
            <a:gdLst/>
            <a:ahLst/>
            <a:cxnLst/>
            <a:rect l="l" t="t" r="r" b="b"/>
            <a:pathLst>
              <a:path w="867409">
                <a:moveTo>
                  <a:pt x="0" y="0"/>
                </a:moveTo>
                <a:lnTo>
                  <a:pt x="867156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80584" y="1603628"/>
            <a:ext cx="867410" cy="0"/>
          </a:xfrm>
          <a:custGeom>
            <a:avLst/>
            <a:gdLst/>
            <a:ahLst/>
            <a:cxnLst/>
            <a:rect l="l" t="t" r="r" b="b"/>
            <a:pathLst>
              <a:path w="867410">
                <a:moveTo>
                  <a:pt x="0" y="0"/>
                </a:moveTo>
                <a:lnTo>
                  <a:pt x="867156" y="0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14400" y="1229613"/>
            <a:ext cx="33750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8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range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integers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87240" y="1233932"/>
            <a:ext cx="904240" cy="792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00"/>
              </a:spcBef>
              <a:tabLst>
                <a:tab pos="440055" algn="l"/>
              </a:tabLst>
            </a:pPr>
            <a:r>
              <a:rPr sz="2700" spc="-75" baseline="1543" dirty="0">
                <a:latin typeface="Symbol"/>
                <a:cs typeface="Symbol"/>
              </a:rPr>
              <a:t></a:t>
            </a:r>
            <a:r>
              <a:rPr sz="2700" baseline="1543" dirty="0">
                <a:latin typeface="Times New Roman"/>
                <a:cs typeface="Times New Roman"/>
              </a:rPr>
              <a:t>	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spc="105" dirty="0">
                <a:latin typeface="Times New Roman"/>
                <a:cs typeface="Times New Roman"/>
              </a:rPr>
              <a:t>.5</a:t>
            </a:r>
            <a:endParaRPr sz="18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595"/>
              </a:spcBef>
              <a:tabLst>
                <a:tab pos="583565" algn="l"/>
              </a:tabLst>
            </a:pP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32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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b</a:t>
            </a:r>
            <a:r>
              <a:rPr sz="1900" i="1" spc="-35" dirty="0">
                <a:latin typeface="Times New Roman"/>
                <a:cs typeface="Times New Roman"/>
              </a:rPr>
              <a:t> </a:t>
            </a:r>
            <a:r>
              <a:rPr sz="1875" spc="-75" baseline="-20000" dirty="0">
                <a:latin typeface="Times New Roman"/>
                <a:cs typeface="Times New Roman"/>
              </a:rPr>
              <a:t>2</a:t>
            </a:r>
            <a:endParaRPr sz="1875" baseline="-20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61872" y="2259330"/>
            <a:ext cx="6971030" cy="12147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constitutes</a:t>
            </a:r>
            <a:r>
              <a:rPr sz="28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8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set</a:t>
            </a:r>
            <a:r>
              <a:rPr sz="28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8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integers</a:t>
            </a:r>
            <a:r>
              <a:rPr sz="2800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that</a:t>
            </a:r>
            <a:r>
              <a:rPr sz="28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cannot</a:t>
            </a:r>
            <a:r>
              <a:rPr sz="2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be </a:t>
            </a:r>
            <a:r>
              <a:rPr sz="2800" spc="-20" dirty="0">
                <a:solidFill>
                  <a:srgbClr val="0000FF"/>
                </a:solidFill>
                <a:latin typeface="Times New Roman"/>
                <a:cs typeface="Times New Roman"/>
              </a:rPr>
              <a:t>individually</a:t>
            </a:r>
            <a:r>
              <a:rPr sz="28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distinguished</a:t>
            </a:r>
            <a:r>
              <a:rPr sz="28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as</a:t>
            </a:r>
            <a:r>
              <a:rPr sz="28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separate</a:t>
            </a:r>
            <a:r>
              <a:rPr sz="28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r>
              <a:rPr sz="2800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28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asymptotic</a:t>
            </a:r>
            <a:r>
              <a:rPr sz="28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/>
                <a:cs typeface="Times New Roman"/>
              </a:rPr>
              <a:t>system</a:t>
            </a:r>
            <a:r>
              <a:rPr sz="28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behaviour.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4400" y="3370579"/>
            <a:ext cx="3279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2800" spc="-7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band</a:t>
            </a:r>
            <a:r>
              <a:rPr sz="2800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of</a:t>
            </a:r>
            <a:r>
              <a:rPr sz="2800" spc="-4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6600"/>
                </a:solidFill>
                <a:latin typeface="Times New Roman"/>
                <a:cs typeface="Times New Roman"/>
              </a:rPr>
              <a:t>integers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0594" y="4096511"/>
            <a:ext cx="244284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tabLst>
                <a:tab pos="1617980" algn="l"/>
                <a:tab pos="2145030" algn="l"/>
              </a:tabLst>
            </a:pP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3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31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b</a:t>
            </a:r>
            <a:r>
              <a:rPr sz="1900" i="1" spc="-85" dirty="0">
                <a:latin typeface="Times New Roman"/>
                <a:cs typeface="Times New Roman"/>
              </a:rPr>
              <a:t> </a:t>
            </a:r>
            <a:r>
              <a:rPr sz="1875" spc="-75" baseline="-20000" dirty="0">
                <a:latin typeface="Times New Roman"/>
                <a:cs typeface="Times New Roman"/>
              </a:rPr>
              <a:t>2</a:t>
            </a:r>
            <a:r>
              <a:rPr sz="1875" baseline="-20000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Times New Roman"/>
                <a:cs typeface="Times New Roman"/>
              </a:rPr>
              <a:t>1</a:t>
            </a:r>
            <a:r>
              <a:rPr sz="1900" spc="28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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b</a:t>
            </a:r>
            <a:r>
              <a:rPr sz="1900" i="1" spc="-125" dirty="0">
                <a:latin typeface="Times New Roman"/>
                <a:cs typeface="Times New Roman"/>
              </a:rPr>
              <a:t> </a:t>
            </a:r>
            <a:r>
              <a:rPr sz="1875" spc="-75" baseline="-20000" dirty="0">
                <a:latin typeface="Times New Roman"/>
                <a:cs typeface="Times New Roman"/>
              </a:rPr>
              <a:t>2</a:t>
            </a:r>
            <a:endParaRPr sz="1875" baseline="-20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2228" y="3483693"/>
            <a:ext cx="3064510" cy="10052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  <a:tabLst>
                <a:tab pos="686435" algn="l"/>
                <a:tab pos="2244090" algn="l"/>
                <a:tab pos="2958465" algn="l"/>
              </a:tabLst>
            </a:pPr>
            <a:r>
              <a:rPr sz="2850" spc="-75" baseline="1461" dirty="0">
                <a:latin typeface="Symbol"/>
                <a:cs typeface="Symbol"/>
              </a:rPr>
              <a:t></a:t>
            </a:r>
            <a:r>
              <a:rPr sz="2850" baseline="146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Times New Roman"/>
                <a:cs typeface="Times New Roman"/>
              </a:rPr>
              <a:t>0</a:t>
            </a:r>
            <a:r>
              <a:rPr sz="1900" spc="15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Times New Roman"/>
                <a:cs typeface="Times New Roman"/>
              </a:rPr>
              <a:t>.5</a:t>
            </a:r>
            <a:r>
              <a:rPr sz="1900" dirty="0">
                <a:latin typeface="Times New Roman"/>
                <a:cs typeface="Times New Roman"/>
              </a:rPr>
              <a:t>	0</a:t>
            </a:r>
            <a:r>
              <a:rPr sz="1900" spc="5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Times New Roman"/>
                <a:cs typeface="Times New Roman"/>
              </a:rPr>
              <a:t>.5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2850" spc="-75" baseline="1461" dirty="0">
                <a:latin typeface="Symbol"/>
                <a:cs typeface="Symbol"/>
              </a:rPr>
              <a:t></a:t>
            </a:r>
            <a:endParaRPr sz="2850" baseline="1461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135"/>
              </a:spcBef>
              <a:tabLst>
                <a:tab pos="1384300" algn="l"/>
                <a:tab pos="1739900" algn="l"/>
                <a:tab pos="2945765" algn="l"/>
              </a:tabLst>
            </a:pPr>
            <a:r>
              <a:rPr sz="2850" baseline="2923" dirty="0">
                <a:latin typeface="Symbol"/>
                <a:cs typeface="Symbol"/>
              </a:rPr>
              <a:t></a:t>
            </a:r>
            <a:r>
              <a:rPr sz="2850" spc="412" baseline="2923" dirty="0">
                <a:latin typeface="Times New Roman"/>
                <a:cs typeface="Times New Roman"/>
              </a:rPr>
              <a:t> </a:t>
            </a:r>
            <a:r>
              <a:rPr sz="2850" spc="-75" baseline="1461" dirty="0">
                <a:latin typeface="Symbol"/>
                <a:cs typeface="Symbol"/>
              </a:rPr>
              <a:t></a:t>
            </a:r>
            <a:r>
              <a:rPr sz="2850" baseline="1461" dirty="0">
                <a:latin typeface="Times New Roman"/>
                <a:cs typeface="Times New Roman"/>
              </a:rPr>
              <a:t>	</a:t>
            </a:r>
            <a:r>
              <a:rPr sz="2850" spc="-75" baseline="1461" dirty="0">
                <a:latin typeface="Times New Roman"/>
                <a:cs typeface="Times New Roman"/>
              </a:rPr>
              <a:t>,</a:t>
            </a:r>
            <a:r>
              <a:rPr sz="2850" baseline="1461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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</a:t>
            </a:r>
            <a:endParaRPr sz="190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600"/>
              </a:spcBef>
            </a:pPr>
            <a:r>
              <a:rPr sz="1900" spc="-50" dirty="0">
                <a:latin typeface="Symbol"/>
                <a:cs typeface="Symbol"/>
              </a:rPr>
              <a:t>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65174" y="4173473"/>
            <a:ext cx="4020820" cy="69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99720" algn="r">
              <a:lnSpc>
                <a:spcPts val="2105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</a:t>
            </a:r>
            <a:endParaRPr sz="1900">
              <a:latin typeface="Symbol"/>
              <a:cs typeface="Symbol"/>
            </a:endParaRPr>
          </a:p>
          <a:p>
            <a:pPr marL="12700">
              <a:lnSpc>
                <a:spcPts val="3185"/>
              </a:lnSpc>
            </a:pP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is</a:t>
            </a:r>
            <a:r>
              <a:rPr sz="2800" spc="-10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known</a:t>
            </a:r>
            <a:r>
              <a:rPr sz="2800" spc="-6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as</a:t>
            </a:r>
            <a:r>
              <a:rPr sz="2800" spc="-5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6600"/>
                </a:solidFill>
                <a:latin typeface="Times New Roman"/>
                <a:cs typeface="Times New Roman"/>
              </a:rPr>
              <a:t>the</a:t>
            </a:r>
            <a:r>
              <a:rPr sz="2800" spc="-2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"</a:t>
            </a:r>
            <a:r>
              <a:rPr sz="28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deadband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".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6686" y="4879085"/>
            <a:ext cx="7079615" cy="122110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56870" marR="5080" indent="-344805">
              <a:lnSpc>
                <a:spcPct val="90000"/>
              </a:lnSpc>
              <a:spcBef>
                <a:spcPts val="440"/>
              </a:spcBef>
              <a:buFont typeface="Arial MT"/>
              <a:buChar char="•"/>
              <a:tabLst>
                <a:tab pos="356870" algn="l"/>
                <a:tab pos="1970405" algn="l"/>
              </a:tabLst>
            </a:pP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In</a:t>
            </a:r>
            <a:r>
              <a:rPr sz="2800" spc="-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the</a:t>
            </a:r>
            <a:r>
              <a:rPr sz="2800" spc="-1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second</a:t>
            </a:r>
            <a:r>
              <a:rPr sz="2800" spc="-1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order</a:t>
            </a:r>
            <a:r>
              <a:rPr sz="2800" spc="-9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system,</a:t>
            </a:r>
            <a:r>
              <a:rPr sz="2800" spc="-4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under</a:t>
            </a:r>
            <a:r>
              <a:rPr sz="2800" spc="-9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rounding,</a:t>
            </a:r>
            <a:r>
              <a:rPr sz="2800" spc="-15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800080"/>
                </a:solidFill>
                <a:latin typeface="Times New Roman"/>
                <a:cs typeface="Times New Roman"/>
              </a:rPr>
              <a:t>the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output</a:t>
            </a:r>
            <a:r>
              <a:rPr sz="2800" spc="-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assumes</a:t>
            </a:r>
            <a:r>
              <a:rPr sz="2800" spc="-6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</a:t>
            </a:r>
            <a:r>
              <a:rPr sz="2800" spc="-6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cyclic</a:t>
            </a:r>
            <a:r>
              <a:rPr sz="2800" spc="-7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set</a:t>
            </a:r>
            <a:r>
              <a:rPr sz="2800" spc="-7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of</a:t>
            </a:r>
            <a:r>
              <a:rPr sz="2800" spc="-4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values</a:t>
            </a:r>
            <a:r>
              <a:rPr sz="2800" spc="-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of</a:t>
            </a:r>
            <a:r>
              <a:rPr sz="2800" spc="-6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800080"/>
                </a:solidFill>
                <a:latin typeface="Times New Roman"/>
                <a:cs typeface="Times New Roman"/>
              </a:rPr>
              <a:t>the 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deadband.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	This</a:t>
            </a:r>
            <a:r>
              <a:rPr sz="2800" spc="-5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is</a:t>
            </a:r>
            <a:r>
              <a:rPr sz="2800" spc="-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800080"/>
                </a:solidFill>
                <a:latin typeface="Times New Roman"/>
                <a:cs typeface="Times New Roman"/>
              </a:rPr>
              <a:t>a</a:t>
            </a:r>
            <a:r>
              <a:rPr sz="2800" spc="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u="heavy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limit-</a:t>
            </a:r>
            <a:r>
              <a:rPr sz="28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cycle</a:t>
            </a:r>
            <a:r>
              <a:rPr sz="2800" spc="-1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21833" y="1671447"/>
            <a:ext cx="0" cy="354330"/>
          </a:xfrm>
          <a:custGeom>
            <a:avLst/>
            <a:gdLst/>
            <a:ahLst/>
            <a:cxnLst/>
            <a:rect l="l" t="t" r="r" b="b"/>
            <a:pathLst>
              <a:path h="354330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846" rIns="0" bIns="0" rtlCol="0">
            <a:spAutoFit/>
          </a:bodyPr>
          <a:lstStyle/>
          <a:p>
            <a:pPr marL="8820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3576828" y="2006345"/>
            <a:ext cx="538480" cy="750570"/>
          </a:xfrm>
          <a:custGeom>
            <a:avLst/>
            <a:gdLst/>
            <a:ahLst/>
            <a:cxnLst/>
            <a:rect l="l" t="t" r="r" b="b"/>
            <a:pathLst>
              <a:path w="538479" h="750569">
                <a:moveTo>
                  <a:pt x="537972" y="0"/>
                </a:moveTo>
                <a:lnTo>
                  <a:pt x="0" y="75057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1032" y="3702811"/>
            <a:ext cx="7366634" cy="109410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3540" marR="30480" indent="-345440">
              <a:lnSpc>
                <a:spcPts val="3800"/>
              </a:lnSpc>
              <a:spcBef>
                <a:spcPts val="254"/>
              </a:spcBef>
              <a:buFont typeface="Arial MT"/>
              <a:buChar char="•"/>
              <a:tabLst>
                <a:tab pos="38354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if</a:t>
            </a:r>
            <a:r>
              <a:rPr sz="3200" spc="-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poles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are</a:t>
            </a:r>
            <a:r>
              <a:rPr sz="32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complex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then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impulse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response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32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given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by</a:t>
            </a:r>
            <a:r>
              <a:rPr sz="32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50" i="1" spc="-75" baseline="-5291" dirty="0">
                <a:latin typeface="Times New Roman"/>
                <a:cs typeface="Times New Roman"/>
              </a:rPr>
              <a:t>h</a:t>
            </a:r>
            <a:endParaRPr sz="3150" baseline="-5291">
              <a:latin typeface="Times New Roman"/>
              <a:cs typeface="Times New Roman"/>
            </a:endParaRPr>
          </a:p>
          <a:p>
            <a:pPr marL="2435225">
              <a:lnSpc>
                <a:spcPts val="655"/>
              </a:lnSpc>
            </a:pPr>
            <a:r>
              <a:rPr sz="1450" i="1" spc="-50" dirty="0">
                <a:latin typeface="Times New Roman"/>
                <a:cs typeface="Times New Roman"/>
              </a:rPr>
              <a:t>k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6596" y="2209038"/>
            <a:ext cx="1272540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0">
              <a:lnSpc>
                <a:spcPts val="1465"/>
              </a:lnSpc>
              <a:spcBef>
                <a:spcPts val="100"/>
              </a:spcBef>
            </a:pPr>
            <a:r>
              <a:rPr sz="1500" spc="-10" dirty="0">
                <a:latin typeface="Symbol"/>
                <a:cs typeface="Symbol"/>
              </a:rPr>
              <a:t></a:t>
            </a:r>
            <a:r>
              <a:rPr sz="1500" spc="-15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  <a:p>
            <a:pPr marL="38100">
              <a:lnSpc>
                <a:spcPts val="2365"/>
              </a:lnSpc>
              <a:tabLst>
                <a:tab pos="1138555" algn="l"/>
              </a:tabLst>
            </a:pPr>
            <a:r>
              <a:rPr sz="2250" dirty="0">
                <a:latin typeface="Symbol"/>
                <a:cs typeface="Symbol"/>
              </a:rPr>
              <a:t></a:t>
            </a:r>
            <a:r>
              <a:rPr sz="2250" spc="32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b</a:t>
            </a:r>
            <a:r>
              <a:rPr sz="2250" i="1" spc="-330" dirty="0">
                <a:latin typeface="Times New Roman"/>
                <a:cs typeface="Times New Roman"/>
              </a:rPr>
              <a:t> </a:t>
            </a:r>
            <a:r>
              <a:rPr sz="2250" baseline="-20370" dirty="0">
                <a:latin typeface="Times New Roman"/>
                <a:cs typeface="Times New Roman"/>
              </a:rPr>
              <a:t>2</a:t>
            </a:r>
            <a:r>
              <a:rPr sz="2250" spc="202" baseline="-20370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z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)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400" y="1360170"/>
            <a:ext cx="51822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Consider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transfer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function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6114" y="2062734"/>
            <a:ext cx="10033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dirty="0">
                <a:latin typeface="Times New Roman"/>
                <a:cs typeface="Times New Roman"/>
              </a:rPr>
              <a:t>G</a:t>
            </a:r>
            <a:r>
              <a:rPr sz="2250" i="1" spc="10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12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z</a:t>
            </a:r>
            <a:r>
              <a:rPr sz="2250" i="1" spc="-13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0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4176" y="1941321"/>
            <a:ext cx="1546225" cy="80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4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  <a:p>
            <a:pPr marR="30480" algn="r">
              <a:lnSpc>
                <a:spcPts val="1255"/>
              </a:lnSpc>
            </a:pPr>
            <a:r>
              <a:rPr sz="1500" spc="-25" dirty="0">
                <a:latin typeface="Symbol"/>
                <a:cs typeface="Symbol"/>
              </a:rPr>
              <a:t></a:t>
            </a:r>
            <a:r>
              <a:rPr sz="1500" spc="-25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  <a:p>
            <a:pPr marL="234950">
              <a:lnSpc>
                <a:spcPts val="2455"/>
              </a:lnSpc>
            </a:pPr>
            <a:r>
              <a:rPr sz="2250" dirty="0">
                <a:latin typeface="Times New Roman"/>
                <a:cs typeface="Times New Roman"/>
              </a:rPr>
              <a:t>(1</a:t>
            </a:r>
            <a:r>
              <a:rPr sz="2250" spc="-2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38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b</a:t>
            </a:r>
            <a:r>
              <a:rPr sz="2250" baseline="-20370" dirty="0">
                <a:latin typeface="Times New Roman"/>
                <a:cs typeface="Times New Roman"/>
              </a:rPr>
              <a:t>1</a:t>
            </a:r>
            <a:r>
              <a:rPr sz="2250" spc="-67" baseline="-20370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z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06827" y="3037839"/>
            <a:ext cx="106299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66725" algn="l"/>
                <a:tab pos="778510" algn="l"/>
              </a:tabLst>
            </a:pP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170" dirty="0">
                <a:latin typeface="Times New Roman"/>
                <a:cs typeface="Times New Roman"/>
              </a:rPr>
              <a:t> </a:t>
            </a:r>
            <a:r>
              <a:rPr sz="2175" i="1" spc="-75" baseline="-22988" dirty="0">
                <a:latin typeface="Times New Roman"/>
                <a:cs typeface="Times New Roman"/>
              </a:rPr>
              <a:t>k</a:t>
            </a:r>
            <a:r>
              <a:rPr sz="2175" i="1" baseline="-22988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i="1" dirty="0">
                <a:latin typeface="Times New Roman"/>
                <a:cs typeface="Times New Roman"/>
              </a:rPr>
              <a:t>x</a:t>
            </a:r>
            <a:r>
              <a:rPr sz="2200" i="1" spc="-240" dirty="0">
                <a:latin typeface="Times New Roman"/>
                <a:cs typeface="Times New Roman"/>
              </a:rPr>
              <a:t> </a:t>
            </a:r>
            <a:r>
              <a:rPr sz="2175" i="1" spc="-75" baseline="-22988" dirty="0">
                <a:latin typeface="Times New Roman"/>
                <a:cs typeface="Times New Roman"/>
              </a:rPr>
              <a:t>k</a:t>
            </a:r>
            <a:endParaRPr sz="2175" baseline="-22988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50335" y="3132327"/>
            <a:ext cx="240919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300" baseline="15151" dirty="0">
                <a:latin typeface="Symbol"/>
                <a:cs typeface="Symbol"/>
              </a:rPr>
              <a:t></a:t>
            </a:r>
            <a:r>
              <a:rPr sz="3300" spc="487" baseline="15151" dirty="0">
                <a:latin typeface="Times New Roman"/>
                <a:cs typeface="Times New Roman"/>
              </a:rPr>
              <a:t> </a:t>
            </a:r>
            <a:r>
              <a:rPr sz="3300" i="1" baseline="15151" dirty="0">
                <a:latin typeface="Times New Roman"/>
                <a:cs typeface="Times New Roman"/>
              </a:rPr>
              <a:t>b</a:t>
            </a:r>
            <a:r>
              <a:rPr sz="1450" dirty="0">
                <a:latin typeface="Times New Roman"/>
                <a:cs typeface="Times New Roman"/>
              </a:rPr>
              <a:t>1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3300" i="1" baseline="15151" dirty="0">
                <a:latin typeface="Times New Roman"/>
                <a:cs typeface="Times New Roman"/>
              </a:rPr>
              <a:t>y</a:t>
            </a:r>
            <a:r>
              <a:rPr sz="3300" i="1" spc="-254" baseline="15151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k</a:t>
            </a:r>
            <a:r>
              <a:rPr sz="1450" i="1" spc="105" dirty="0">
                <a:latin typeface="Times New Roman"/>
                <a:cs typeface="Times New Roman"/>
              </a:rPr>
              <a:t> </a:t>
            </a:r>
            <a:r>
              <a:rPr sz="1450" spc="55" dirty="0">
                <a:latin typeface="Symbol"/>
                <a:cs typeface="Symbol"/>
              </a:rPr>
              <a:t></a:t>
            </a:r>
            <a:r>
              <a:rPr sz="1450" spc="55" dirty="0">
                <a:latin typeface="Times New Roman"/>
                <a:cs typeface="Times New Roman"/>
              </a:rPr>
              <a:t>1</a:t>
            </a:r>
            <a:r>
              <a:rPr sz="1450" spc="240" dirty="0">
                <a:latin typeface="Times New Roman"/>
                <a:cs typeface="Times New Roman"/>
              </a:rPr>
              <a:t> </a:t>
            </a:r>
            <a:r>
              <a:rPr sz="3300" baseline="15151" dirty="0">
                <a:latin typeface="Symbol"/>
                <a:cs typeface="Symbol"/>
              </a:rPr>
              <a:t></a:t>
            </a:r>
            <a:r>
              <a:rPr sz="3300" spc="442" baseline="15151" dirty="0">
                <a:latin typeface="Times New Roman"/>
                <a:cs typeface="Times New Roman"/>
              </a:rPr>
              <a:t> </a:t>
            </a:r>
            <a:r>
              <a:rPr sz="3300" i="1" baseline="15151" dirty="0">
                <a:latin typeface="Times New Roman"/>
                <a:cs typeface="Times New Roman"/>
              </a:rPr>
              <a:t>b</a:t>
            </a:r>
            <a:r>
              <a:rPr sz="3300" i="1" spc="-509" baseline="15151" dirty="0">
                <a:latin typeface="Times New Roman"/>
                <a:cs typeface="Times New Roman"/>
              </a:rPr>
              <a:t> </a:t>
            </a:r>
            <a:r>
              <a:rPr sz="2175" baseline="1915" dirty="0">
                <a:latin typeface="Times New Roman"/>
                <a:cs typeface="Times New Roman"/>
              </a:rPr>
              <a:t>2</a:t>
            </a:r>
            <a:r>
              <a:rPr sz="2175" spc="509" baseline="1915" dirty="0">
                <a:latin typeface="Times New Roman"/>
                <a:cs typeface="Times New Roman"/>
              </a:rPr>
              <a:t> </a:t>
            </a:r>
            <a:r>
              <a:rPr sz="3300" i="1" baseline="15151" dirty="0">
                <a:latin typeface="Times New Roman"/>
                <a:cs typeface="Times New Roman"/>
              </a:rPr>
              <a:t>y</a:t>
            </a:r>
            <a:r>
              <a:rPr sz="3300" i="1" spc="-209" baseline="15151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k</a:t>
            </a:r>
            <a:r>
              <a:rPr sz="1450" i="1" spc="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5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06700" y="5331967"/>
            <a:ext cx="66294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67359" algn="l"/>
              </a:tabLst>
            </a:pPr>
            <a:r>
              <a:rPr sz="2250" i="1" spc="-25" dirty="0">
                <a:latin typeface="Times New Roman"/>
                <a:cs typeface="Times New Roman"/>
              </a:rPr>
              <a:t>h</a:t>
            </a:r>
            <a:r>
              <a:rPr sz="2250" i="1" spc="-37" baseline="-20370" dirty="0">
                <a:latin typeface="Times New Roman"/>
                <a:cs typeface="Times New Roman"/>
              </a:rPr>
              <a:t>k</a:t>
            </a:r>
            <a:r>
              <a:rPr sz="2250" i="1" baseline="-2037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81984" y="4918455"/>
            <a:ext cx="41910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baseline="-24822" dirty="0">
                <a:latin typeface="Symbol"/>
                <a:cs typeface="Symbol"/>
              </a:rPr>
              <a:t></a:t>
            </a:r>
            <a:r>
              <a:rPr sz="3525" spc="225" baseline="-24822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k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5238" y="5601208"/>
            <a:ext cx="6216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Times New Roman"/>
                <a:cs typeface="Times New Roman"/>
              </a:rPr>
              <a:t>sin</a:t>
            </a:r>
            <a:r>
              <a:rPr sz="2250" spc="27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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96155" y="5268467"/>
            <a:ext cx="194563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9595" algn="l"/>
                <a:tab pos="1109980" algn="l"/>
              </a:tabLst>
            </a:pPr>
            <a:r>
              <a:rPr sz="2250" spc="-20" dirty="0">
                <a:latin typeface="Times New Roman"/>
                <a:cs typeface="Times New Roman"/>
              </a:rPr>
              <a:t>.sin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800" spc="-45" dirty="0">
                <a:latin typeface="Symbol"/>
                <a:cs typeface="Symbol"/>
              </a:rPr>
              <a:t></a:t>
            </a:r>
            <a:r>
              <a:rPr sz="2250" spc="-45" dirty="0">
                <a:latin typeface="Times New Roman"/>
                <a:cs typeface="Times New Roman"/>
              </a:rPr>
              <a:t>(</a:t>
            </a:r>
            <a:r>
              <a:rPr sz="2250" spc="-204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k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1)</a:t>
            </a:r>
            <a:r>
              <a:rPr sz="2350" dirty="0">
                <a:latin typeface="Symbol"/>
                <a:cs typeface="Symbol"/>
              </a:rPr>
              <a:t></a:t>
            </a:r>
            <a:r>
              <a:rPr sz="2350" spc="11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Symbol"/>
                <a:cs typeface="Symbol"/>
              </a:rPr>
              <a:t></a:t>
            </a:r>
            <a:endParaRPr sz="2800">
              <a:latin typeface="Symbol"/>
              <a:cs typeface="Symbo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68446" y="5534405"/>
            <a:ext cx="707390" cy="0"/>
          </a:xfrm>
          <a:custGeom>
            <a:avLst/>
            <a:gdLst/>
            <a:ahLst/>
            <a:cxnLst/>
            <a:rect l="l" t="t" r="r" b="b"/>
            <a:pathLst>
              <a:path w="707389">
                <a:moveTo>
                  <a:pt x="0" y="0"/>
                </a:moveTo>
                <a:lnTo>
                  <a:pt x="70713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3107" y="285242"/>
            <a:ext cx="57689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260591" y="1222247"/>
            <a:ext cx="771525" cy="828040"/>
            <a:chOff x="6260591" y="1222247"/>
            <a:chExt cx="771525" cy="828040"/>
          </a:xfrm>
        </p:grpSpPr>
        <p:sp>
          <p:nvSpPr>
            <p:cNvPr id="4" name="object 4"/>
            <p:cNvSpPr/>
            <p:nvPr/>
          </p:nvSpPr>
          <p:spPr>
            <a:xfrm>
              <a:off x="6803897" y="1879853"/>
              <a:ext cx="54610" cy="28575"/>
            </a:xfrm>
            <a:custGeom>
              <a:avLst/>
              <a:gdLst/>
              <a:ahLst/>
              <a:cxnLst/>
              <a:rect l="l" t="t" r="r" b="b"/>
              <a:pathLst>
                <a:path w="54609" h="28575">
                  <a:moveTo>
                    <a:pt x="0" y="28194"/>
                  </a:moveTo>
                  <a:lnTo>
                    <a:pt x="54102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58380" y="1883282"/>
              <a:ext cx="79375" cy="158115"/>
            </a:xfrm>
            <a:custGeom>
              <a:avLst/>
              <a:gdLst/>
              <a:ahLst/>
              <a:cxnLst/>
              <a:rect l="l" t="t" r="r" b="b"/>
              <a:pathLst>
                <a:path w="79375" h="158114">
                  <a:moveTo>
                    <a:pt x="0" y="0"/>
                  </a:moveTo>
                  <a:lnTo>
                    <a:pt x="79248" y="157734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39787" y="1616963"/>
              <a:ext cx="88900" cy="423545"/>
            </a:xfrm>
            <a:custGeom>
              <a:avLst/>
              <a:gdLst/>
              <a:ahLst/>
              <a:cxnLst/>
              <a:rect l="l" t="t" r="r" b="b"/>
              <a:pathLst>
                <a:path w="88900" h="423544">
                  <a:moveTo>
                    <a:pt x="0" y="423417"/>
                  </a:moveTo>
                  <a:lnTo>
                    <a:pt x="889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63639" y="1225295"/>
              <a:ext cx="582930" cy="821690"/>
            </a:xfrm>
            <a:custGeom>
              <a:avLst/>
              <a:gdLst/>
              <a:ahLst/>
              <a:cxnLst/>
              <a:rect l="l" t="t" r="r" b="b"/>
              <a:pathLst>
                <a:path w="582929" h="821689">
                  <a:moveTo>
                    <a:pt x="582802" y="0"/>
                  </a:moveTo>
                  <a:lnTo>
                    <a:pt x="0" y="821436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253734" y="1265173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50" dirty="0">
                <a:latin typeface="Times New Roman"/>
                <a:cs typeface="Times New Roman"/>
              </a:rPr>
              <a:t>b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6990" y="1445767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34740" y="3579876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5">
                <a:moveTo>
                  <a:pt x="0" y="0"/>
                </a:moveTo>
                <a:lnTo>
                  <a:pt x="239268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64658" y="3185922"/>
            <a:ext cx="483870" cy="679450"/>
          </a:xfrm>
          <a:custGeom>
            <a:avLst/>
            <a:gdLst/>
            <a:ahLst/>
            <a:cxnLst/>
            <a:rect l="l" t="t" r="r" b="b"/>
            <a:pathLst>
              <a:path w="483870" h="679450">
                <a:moveTo>
                  <a:pt x="483870" y="0"/>
                </a:moveTo>
                <a:lnTo>
                  <a:pt x="0" y="678942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326891" y="1430274"/>
            <a:ext cx="579120" cy="474980"/>
            <a:chOff x="3326891" y="1430274"/>
            <a:chExt cx="579120" cy="474980"/>
          </a:xfrm>
        </p:grpSpPr>
        <p:sp>
          <p:nvSpPr>
            <p:cNvPr id="13" name="object 13"/>
            <p:cNvSpPr/>
            <p:nvPr/>
          </p:nvSpPr>
          <p:spPr>
            <a:xfrm>
              <a:off x="3329939" y="1736598"/>
              <a:ext cx="54610" cy="29209"/>
            </a:xfrm>
            <a:custGeom>
              <a:avLst/>
              <a:gdLst/>
              <a:ahLst/>
              <a:cxnLst/>
              <a:rect l="l" t="t" r="r" b="b"/>
              <a:pathLst>
                <a:path w="54610" h="29210">
                  <a:moveTo>
                    <a:pt x="0" y="28955"/>
                  </a:moveTo>
                  <a:lnTo>
                    <a:pt x="54102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84422" y="1740789"/>
              <a:ext cx="80010" cy="158115"/>
            </a:xfrm>
            <a:custGeom>
              <a:avLst/>
              <a:gdLst/>
              <a:ahLst/>
              <a:cxnLst/>
              <a:rect l="l" t="t" r="r" b="b"/>
              <a:pathLst>
                <a:path w="80010" h="158114">
                  <a:moveTo>
                    <a:pt x="0" y="0"/>
                  </a:moveTo>
                  <a:lnTo>
                    <a:pt x="80010" y="157734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66337" y="1475994"/>
              <a:ext cx="89535" cy="421640"/>
            </a:xfrm>
            <a:custGeom>
              <a:avLst/>
              <a:gdLst/>
              <a:ahLst/>
              <a:cxnLst/>
              <a:rect l="l" t="t" r="r" b="b"/>
              <a:pathLst>
                <a:path w="89535" h="421639">
                  <a:moveTo>
                    <a:pt x="0" y="421386"/>
                  </a:moveTo>
                  <a:lnTo>
                    <a:pt x="89154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58539" y="1430274"/>
              <a:ext cx="347345" cy="15240"/>
            </a:xfrm>
            <a:custGeom>
              <a:avLst/>
              <a:gdLst/>
              <a:ahLst/>
              <a:cxnLst/>
              <a:rect l="l" t="t" r="r" b="b"/>
              <a:pathLst>
                <a:path w="347345" h="15240">
                  <a:moveTo>
                    <a:pt x="346963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346963" y="15239"/>
                  </a:lnTo>
                  <a:lnTo>
                    <a:pt x="3469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73148" y="2330704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90438" y="3072129"/>
            <a:ext cx="1866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</a:t>
            </a:r>
            <a:endParaRPr sz="2250">
              <a:latin typeface="Symbol"/>
              <a:cs typeface="Symbol"/>
            </a:endParaRPr>
          </a:p>
          <a:p>
            <a:pPr marL="63500">
              <a:lnSpc>
                <a:spcPts val="2400"/>
              </a:lnSpc>
            </a:pPr>
            <a:r>
              <a:rPr sz="2250" spc="-50" dirty="0">
                <a:latin typeface="Symbol"/>
                <a:cs typeface="Symbol"/>
              </a:rPr>
              <a:t>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4400" y="1204721"/>
            <a:ext cx="28092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  <a:tab pos="1783714" algn="l"/>
                <a:tab pos="2112645" algn="l"/>
                <a:tab pos="2653030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525" spc="-75" baseline="1182" dirty="0">
                <a:latin typeface="Symbol"/>
                <a:cs typeface="Symbol"/>
              </a:rPr>
              <a:t>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375" spc="-75" baseline="1234" dirty="0">
                <a:latin typeface="Symbol"/>
                <a:cs typeface="Symbol"/>
              </a:rPr>
              <a:t>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3375" i="1" spc="-75" baseline="1234" dirty="0">
                <a:latin typeface="Times New Roman"/>
                <a:cs typeface="Times New Roman"/>
              </a:rPr>
              <a:t>b</a:t>
            </a:r>
            <a:endParaRPr sz="3375" baseline="1234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75988" y="1076198"/>
            <a:ext cx="94932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0705" algn="l"/>
              </a:tabLst>
            </a:pPr>
            <a:r>
              <a:rPr sz="2350" dirty="0">
                <a:latin typeface="Symbol"/>
                <a:cs typeface="Symbol"/>
              </a:rPr>
              <a:t></a:t>
            </a:r>
            <a:r>
              <a:rPr sz="2350" spc="25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spc="-25" dirty="0">
                <a:latin typeface="Times New Roman"/>
                <a:cs typeface="Times New Roman"/>
              </a:rPr>
              <a:t>cos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48376" y="1179830"/>
            <a:ext cx="21590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25" dirty="0">
                <a:latin typeface="Symbol"/>
                <a:cs typeface="Symbol"/>
              </a:rPr>
              <a:t></a:t>
            </a:r>
            <a:r>
              <a:rPr sz="1450" spc="-25" dirty="0"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3485" y="1024382"/>
            <a:ext cx="37401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15"/>
              </a:lnSpc>
              <a:spcBef>
                <a:spcPts val="100"/>
              </a:spcBef>
            </a:pPr>
            <a:r>
              <a:rPr sz="2250" dirty="0">
                <a:latin typeface="Symbol"/>
                <a:cs typeface="Symbol"/>
              </a:rPr>
              <a:t></a:t>
            </a:r>
            <a:r>
              <a:rPr sz="2250" spc="8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</a:t>
            </a:r>
            <a:endParaRPr sz="2250">
              <a:latin typeface="Symbol"/>
              <a:cs typeface="Symbol"/>
            </a:endParaRPr>
          </a:p>
          <a:p>
            <a:pPr marL="17780">
              <a:lnSpc>
                <a:spcPts val="2515"/>
              </a:lnSpc>
            </a:pPr>
            <a:r>
              <a:rPr sz="2250" spc="-50" dirty="0">
                <a:latin typeface="Symbol"/>
                <a:cs typeface="Symbol"/>
              </a:rPr>
              <a:t>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95771" y="1651508"/>
            <a:ext cx="1352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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38213" y="1024382"/>
            <a:ext cx="52895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515"/>
              </a:lnSpc>
              <a:spcBef>
                <a:spcPts val="100"/>
              </a:spcBef>
              <a:tabLst>
                <a:tab pos="393700" algn="l"/>
              </a:tabLst>
            </a:pPr>
            <a:r>
              <a:rPr sz="22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</a:t>
            </a:r>
            <a:endParaRPr sz="2250">
              <a:latin typeface="Symbol"/>
              <a:cs typeface="Symbol"/>
            </a:endParaRPr>
          </a:p>
          <a:p>
            <a:pPr marR="6985" algn="r">
              <a:lnSpc>
                <a:spcPts val="2515"/>
              </a:lnSpc>
            </a:pPr>
            <a:r>
              <a:rPr sz="2250" spc="-50" dirty="0">
                <a:latin typeface="Symbol"/>
                <a:cs typeface="Symbol"/>
              </a:rPr>
              <a:t>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89014" y="1631188"/>
            <a:ext cx="9607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0375" algn="l"/>
              </a:tabLst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375" i="1" spc="67" baseline="2469" dirty="0">
                <a:latin typeface="Times New Roman"/>
                <a:cs typeface="Times New Roman"/>
              </a:rPr>
              <a:t>b</a:t>
            </a:r>
            <a:r>
              <a:rPr sz="2250" spc="67" baseline="-3703" dirty="0">
                <a:latin typeface="Times New Roman"/>
                <a:cs typeface="Times New Roman"/>
              </a:rPr>
              <a:t>2</a:t>
            </a:r>
            <a:r>
              <a:rPr sz="2250" spc="187" baseline="-3703" dirty="0">
                <a:latin typeface="Times New Roman"/>
                <a:cs typeface="Times New Roman"/>
              </a:rPr>
              <a:t>  </a:t>
            </a:r>
            <a:r>
              <a:rPr sz="3375" spc="-75" baseline="-2469" dirty="0">
                <a:latin typeface="Symbol"/>
                <a:cs typeface="Symbol"/>
              </a:rPr>
              <a:t></a:t>
            </a:r>
            <a:endParaRPr sz="3375" baseline="-2469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32021" y="1653032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99411" y="2127503"/>
            <a:ext cx="8159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6245" algn="l"/>
              </a:tabLst>
            </a:pPr>
            <a:r>
              <a:rPr sz="2100" i="1" spc="-50" dirty="0">
                <a:latin typeface="Times New Roman"/>
                <a:cs typeface="Times New Roman"/>
              </a:rPr>
              <a:t>b</a:t>
            </a:r>
            <a:r>
              <a:rPr sz="2100" i="1" dirty="0">
                <a:latin typeface="Times New Roman"/>
                <a:cs typeface="Times New Roman"/>
              </a:rPr>
              <a:t>	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spc="145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Times New Roman"/>
                <a:cs typeface="Times New Roman"/>
              </a:rPr>
              <a:t>1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14400" y="1952244"/>
            <a:ext cx="69576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  <a:tab pos="2033270" algn="l"/>
              </a:tabLst>
            </a:pP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If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then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response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sinusiodal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90058" y="3241802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36217" y="2254310"/>
            <a:ext cx="4100829" cy="145415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10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32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frequency</a:t>
            </a:r>
            <a:endParaRPr sz="3200">
              <a:latin typeface="Times New Roman"/>
              <a:cs typeface="Times New Roman"/>
            </a:endParaRPr>
          </a:p>
          <a:p>
            <a:pPr marL="1884680">
              <a:lnSpc>
                <a:spcPts val="2540"/>
              </a:lnSpc>
              <a:spcBef>
                <a:spcPts val="1035"/>
              </a:spcBef>
              <a:tabLst>
                <a:tab pos="3212465" algn="l"/>
              </a:tabLst>
            </a:pPr>
            <a:r>
              <a:rPr sz="3525" baseline="3546" dirty="0">
                <a:latin typeface="Symbol"/>
                <a:cs typeface="Symbol"/>
              </a:rPr>
              <a:t></a:t>
            </a:r>
            <a:r>
              <a:rPr sz="3525" spc="120" baseline="3546" dirty="0">
                <a:latin typeface="Times New Roman"/>
                <a:cs typeface="Times New Roman"/>
              </a:rPr>
              <a:t> </a:t>
            </a:r>
            <a:r>
              <a:rPr sz="3375" baseline="3703" dirty="0">
                <a:latin typeface="Symbol"/>
                <a:cs typeface="Symbol"/>
              </a:rPr>
              <a:t></a:t>
            </a:r>
            <a:r>
              <a:rPr sz="3375" spc="315" baseline="3703" dirty="0">
                <a:latin typeface="Times New Roman"/>
                <a:cs typeface="Times New Roman"/>
              </a:rPr>
              <a:t> </a:t>
            </a:r>
            <a:r>
              <a:rPr sz="3375" baseline="41975" dirty="0">
                <a:latin typeface="Times New Roman"/>
                <a:cs typeface="Times New Roman"/>
              </a:rPr>
              <a:t>1</a:t>
            </a:r>
            <a:r>
              <a:rPr sz="3375" spc="547" baseline="41975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cos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175" baseline="24904" dirty="0">
                <a:latin typeface="Symbol"/>
                <a:cs typeface="Symbol"/>
              </a:rPr>
              <a:t></a:t>
            </a:r>
            <a:r>
              <a:rPr sz="2175" baseline="22988" dirty="0">
                <a:latin typeface="Times New Roman"/>
                <a:cs typeface="Times New Roman"/>
              </a:rPr>
              <a:t>1</a:t>
            </a:r>
            <a:r>
              <a:rPr sz="2175" spc="60" baseline="22988" dirty="0">
                <a:latin typeface="Times New Roman"/>
                <a:cs typeface="Times New Roman"/>
              </a:rPr>
              <a:t> </a:t>
            </a:r>
            <a:r>
              <a:rPr sz="3375" baseline="23456" dirty="0">
                <a:latin typeface="Symbol"/>
                <a:cs typeface="Symbol"/>
              </a:rPr>
              <a:t></a:t>
            </a:r>
            <a:r>
              <a:rPr sz="3375" spc="172" baseline="23456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265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b</a:t>
            </a:r>
            <a:endParaRPr sz="2250">
              <a:latin typeface="Times New Roman"/>
              <a:cs typeface="Times New Roman"/>
            </a:endParaRPr>
          </a:p>
          <a:p>
            <a:pPr marR="462915" algn="r">
              <a:lnSpc>
                <a:spcPts val="2420"/>
              </a:lnSpc>
            </a:pPr>
            <a:r>
              <a:rPr sz="2250" spc="-50" dirty="0">
                <a:latin typeface="Symbol"/>
                <a:cs typeface="Symbol"/>
              </a:rPr>
              <a:t>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12641" y="3639311"/>
            <a:ext cx="12211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7915" algn="l"/>
              </a:tabLst>
            </a:pPr>
            <a:r>
              <a:rPr sz="2250" i="1" spc="-50" dirty="0">
                <a:latin typeface="Times New Roman"/>
                <a:cs typeface="Times New Roman"/>
              </a:rPr>
              <a:t>T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3375" spc="-75" baseline="1234" dirty="0">
                <a:latin typeface="Symbol"/>
                <a:cs typeface="Symbol"/>
              </a:rPr>
              <a:t></a:t>
            </a:r>
            <a:endParaRPr sz="3375" baseline="1234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63032" y="3543300"/>
            <a:ext cx="48831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39725" algn="l"/>
              </a:tabLst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375" spc="-75" baseline="-17283" dirty="0">
                <a:latin typeface="Symbol"/>
                <a:cs typeface="Symbol"/>
              </a:rPr>
              <a:t></a:t>
            </a:r>
            <a:endParaRPr sz="3375" baseline="-17283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1032" y="4160520"/>
            <a:ext cx="7475220" cy="1005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3540" marR="30480" indent="-345440">
              <a:lnSpc>
                <a:spcPct val="101000"/>
              </a:lnSpc>
              <a:spcBef>
                <a:spcPts val="60"/>
              </a:spcBef>
              <a:buFont typeface="Arial MT"/>
              <a:buChar char="•"/>
              <a:tabLst>
                <a:tab pos="383540" algn="l"/>
                <a:tab pos="4518025" algn="l"/>
                <a:tab pos="495109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Thus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product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quantisation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causes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instability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implying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an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"effective</a:t>
            </a:r>
            <a:r>
              <a:rPr sz="32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0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300" i="1" baseline="1262" dirty="0">
                <a:latin typeface="Times New Roman"/>
                <a:cs typeface="Times New Roman"/>
              </a:rPr>
              <a:t>b</a:t>
            </a:r>
            <a:r>
              <a:rPr sz="3300" i="1" spc="-434" baseline="1262" dirty="0">
                <a:latin typeface="Times New Roman"/>
                <a:cs typeface="Times New Roman"/>
              </a:rPr>
              <a:t> </a:t>
            </a:r>
            <a:r>
              <a:rPr sz="2175" spc="-75" baseline="-19157" dirty="0">
                <a:latin typeface="Times New Roman"/>
                <a:cs typeface="Times New Roman"/>
              </a:rPr>
              <a:t>2</a:t>
            </a:r>
            <a:r>
              <a:rPr sz="2175" baseline="-19157" dirty="0">
                <a:latin typeface="Times New Roman"/>
                <a:cs typeface="Times New Roman"/>
              </a:rPr>
              <a:t>	</a:t>
            </a:r>
            <a:r>
              <a:rPr sz="3300" baseline="1262" dirty="0">
                <a:latin typeface="Symbol"/>
                <a:cs typeface="Symbol"/>
              </a:rPr>
              <a:t></a:t>
            </a:r>
            <a:r>
              <a:rPr sz="3300" spc="352" baseline="1262" dirty="0">
                <a:latin typeface="Times New Roman"/>
                <a:cs typeface="Times New Roman"/>
              </a:rPr>
              <a:t> </a:t>
            </a:r>
            <a:r>
              <a:rPr sz="3300" baseline="1262" dirty="0">
                <a:latin typeface="Times New Roman"/>
                <a:cs typeface="Times New Roman"/>
              </a:rPr>
              <a:t>1</a:t>
            </a:r>
            <a:r>
              <a:rPr sz="3300" spc="15" baseline="1262" dirty="0">
                <a:latin typeface="Times New Roman"/>
                <a:cs typeface="Times New Roman"/>
              </a:rPr>
              <a:t> </a:t>
            </a:r>
            <a:r>
              <a:rPr sz="3200" spc="-5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3107" y="666242"/>
            <a:ext cx="57689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686" y="1946148"/>
            <a:ext cx="638302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Notice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that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infinite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precision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response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converges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origin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686" y="3611117"/>
            <a:ext cx="7159625" cy="1478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6870" marR="5080" indent="-344805">
              <a:lnSpc>
                <a:spcPct val="99000"/>
              </a:lnSpc>
              <a:spcBef>
                <a:spcPts val="135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finite</a:t>
            </a:r>
            <a:r>
              <a:rPr sz="3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precision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reponse</a:t>
            </a:r>
            <a:r>
              <a:rPr sz="3200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does</a:t>
            </a:r>
            <a:r>
              <a:rPr sz="3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not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converge</a:t>
            </a:r>
            <a:r>
              <a:rPr sz="32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origin</a:t>
            </a:r>
            <a:r>
              <a:rPr sz="32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but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assumes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cyclically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set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values</a:t>
            </a:r>
            <a:r>
              <a:rPr sz="32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–the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Limit</a:t>
            </a:r>
            <a:r>
              <a:rPr sz="32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Cycle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3046" rIns="0" bIns="0" rtlCol="0">
            <a:spAutoFit/>
          </a:bodyPr>
          <a:lstStyle/>
          <a:p>
            <a:pPr marL="8820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6147815" y="2452877"/>
            <a:ext cx="529590" cy="704215"/>
          </a:xfrm>
          <a:custGeom>
            <a:avLst/>
            <a:gdLst/>
            <a:ahLst/>
            <a:cxnLst/>
            <a:rect l="l" t="t" r="r" b="b"/>
            <a:pathLst>
              <a:path w="529590" h="704214">
                <a:moveTo>
                  <a:pt x="529589" y="0"/>
                </a:moveTo>
                <a:lnTo>
                  <a:pt x="0" y="70408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65341" y="2441194"/>
            <a:ext cx="114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32982" y="2867659"/>
            <a:ext cx="3105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45" dirty="0">
                <a:latin typeface="Times New Roman"/>
                <a:cs typeface="Times New Roman"/>
              </a:rPr>
              <a:t>12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1772" y="2606548"/>
            <a:ext cx="117221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6285" algn="l"/>
              </a:tabLst>
            </a:pPr>
            <a:r>
              <a:rPr sz="2050" spc="-50" dirty="0">
                <a:latin typeface="Symbol"/>
                <a:cs typeface="Symbol"/>
              </a:rPr>
              <a:t></a:t>
            </a:r>
            <a:r>
              <a:rPr sz="2050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400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Symbol"/>
                <a:cs typeface="Symbol"/>
              </a:rPr>
              <a:t>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4239" y="1369821"/>
            <a:ext cx="5914390" cy="9963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7780" indent="-344805">
              <a:lnSpc>
                <a:spcPts val="3800"/>
              </a:lnSpc>
              <a:spcBef>
                <a:spcPts val="240"/>
              </a:spcBef>
              <a:buFont typeface="Arial MT"/>
              <a:buChar char="•"/>
              <a:tabLst>
                <a:tab pos="369570" algn="l"/>
                <a:tab pos="2898140" algn="l"/>
              </a:tabLst>
            </a:pP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Assume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4050" baseline="6172" dirty="0">
                <a:latin typeface="Symbol"/>
                <a:cs typeface="Symbol"/>
              </a:rPr>
              <a:t></a:t>
            </a:r>
            <a:r>
              <a:rPr sz="3300" i="1" baseline="8838" dirty="0">
                <a:latin typeface="Times New Roman"/>
                <a:cs typeface="Times New Roman"/>
              </a:rPr>
              <a:t>e</a:t>
            </a:r>
            <a:r>
              <a:rPr sz="2175" baseline="7662" dirty="0">
                <a:latin typeface="Times New Roman"/>
                <a:cs typeface="Times New Roman"/>
              </a:rPr>
              <a:t>1</a:t>
            </a:r>
            <a:r>
              <a:rPr sz="2175" spc="165" baseline="7662" dirty="0">
                <a:latin typeface="Times New Roman"/>
                <a:cs typeface="Times New Roman"/>
              </a:rPr>
              <a:t> </a:t>
            </a:r>
            <a:r>
              <a:rPr sz="3300" baseline="8838" dirty="0">
                <a:latin typeface="Times New Roman"/>
                <a:cs typeface="Times New Roman"/>
              </a:rPr>
              <a:t>(</a:t>
            </a:r>
            <a:r>
              <a:rPr sz="3300" spc="-195" baseline="8838" dirty="0">
                <a:latin typeface="Times New Roman"/>
                <a:cs typeface="Times New Roman"/>
              </a:rPr>
              <a:t> </a:t>
            </a:r>
            <a:r>
              <a:rPr sz="3300" i="1" baseline="8838" dirty="0">
                <a:latin typeface="Times New Roman"/>
                <a:cs typeface="Times New Roman"/>
              </a:rPr>
              <a:t>k</a:t>
            </a:r>
            <a:r>
              <a:rPr sz="3300" i="1" spc="292" baseline="8838" dirty="0">
                <a:latin typeface="Times New Roman"/>
                <a:cs typeface="Times New Roman"/>
              </a:rPr>
              <a:t> </a:t>
            </a:r>
            <a:r>
              <a:rPr sz="3300" spc="-37" baseline="8838" dirty="0">
                <a:latin typeface="Times New Roman"/>
                <a:cs typeface="Times New Roman"/>
              </a:rPr>
              <a:t>)</a:t>
            </a:r>
            <a:r>
              <a:rPr sz="4050" spc="-37" baseline="6172" dirty="0">
                <a:latin typeface="Symbol"/>
                <a:cs typeface="Symbol"/>
              </a:rPr>
              <a:t></a:t>
            </a:r>
            <a:r>
              <a:rPr sz="4050" baseline="6172" dirty="0">
                <a:latin typeface="Times New Roman"/>
                <a:cs typeface="Times New Roman"/>
              </a:rPr>
              <a:t>	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4050" spc="-97" baseline="6172" dirty="0">
                <a:latin typeface="Symbol"/>
                <a:cs typeface="Symbol"/>
              </a:rPr>
              <a:t></a:t>
            </a:r>
            <a:r>
              <a:rPr sz="3300" i="1" spc="-97" baseline="8838" dirty="0">
                <a:latin typeface="Times New Roman"/>
                <a:cs typeface="Times New Roman"/>
              </a:rPr>
              <a:t>e</a:t>
            </a:r>
            <a:r>
              <a:rPr sz="3300" i="1" spc="-367" baseline="8838" dirty="0">
                <a:latin typeface="Times New Roman"/>
                <a:cs typeface="Times New Roman"/>
              </a:rPr>
              <a:t> </a:t>
            </a:r>
            <a:r>
              <a:rPr sz="2175" baseline="-7662" dirty="0">
                <a:latin typeface="Times New Roman"/>
                <a:cs typeface="Times New Roman"/>
              </a:rPr>
              <a:t>2</a:t>
            </a:r>
            <a:r>
              <a:rPr sz="2175" spc="-150" baseline="-7662" dirty="0">
                <a:latin typeface="Times New Roman"/>
                <a:cs typeface="Times New Roman"/>
              </a:rPr>
              <a:t> </a:t>
            </a:r>
            <a:r>
              <a:rPr sz="3300" spc="-15" baseline="8838" dirty="0">
                <a:latin typeface="Times New Roman"/>
                <a:cs typeface="Times New Roman"/>
              </a:rPr>
              <a:t>(</a:t>
            </a:r>
            <a:r>
              <a:rPr sz="3300" spc="-292" baseline="8838" dirty="0">
                <a:latin typeface="Times New Roman"/>
                <a:cs typeface="Times New Roman"/>
              </a:rPr>
              <a:t> </a:t>
            </a:r>
            <a:r>
              <a:rPr sz="3300" i="1" baseline="8838" dirty="0">
                <a:latin typeface="Times New Roman"/>
                <a:cs typeface="Times New Roman"/>
              </a:rPr>
              <a:t>k</a:t>
            </a:r>
            <a:r>
              <a:rPr sz="3300" i="1" spc="-97" baseline="8838" dirty="0">
                <a:latin typeface="Times New Roman"/>
                <a:cs typeface="Times New Roman"/>
              </a:rPr>
              <a:t> </a:t>
            </a:r>
            <a:r>
              <a:rPr sz="3300" baseline="8838" dirty="0">
                <a:latin typeface="Times New Roman"/>
                <a:cs typeface="Times New Roman"/>
              </a:rPr>
              <a:t>)</a:t>
            </a:r>
            <a:r>
              <a:rPr sz="4050" baseline="6172" dirty="0">
                <a:latin typeface="Symbol"/>
                <a:cs typeface="Symbol"/>
              </a:rPr>
              <a:t></a:t>
            </a:r>
            <a:r>
              <a:rPr sz="4050" spc="-104" baseline="6172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…..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not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correlated,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random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processes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etc.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6365" y="2351024"/>
            <a:ext cx="13843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latin typeface="Symbol"/>
                <a:cs typeface="Symbol"/>
              </a:rPr>
              <a:t>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09139" y="2787395"/>
            <a:ext cx="110172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17905" algn="l"/>
              </a:tabLst>
            </a:pPr>
            <a:r>
              <a:rPr sz="1250" dirty="0">
                <a:latin typeface="Times New Roman"/>
                <a:cs typeface="Times New Roman"/>
              </a:rPr>
              <a:t>0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i="1" spc="-50" dirty="0">
                <a:latin typeface="Times New Roman"/>
                <a:cs typeface="Times New Roman"/>
              </a:rPr>
              <a:t>i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875" i="1" spc="-75" baseline="2222" dirty="0">
                <a:latin typeface="Times New Roman"/>
                <a:cs typeface="Times New Roman"/>
              </a:rPr>
              <a:t>e</a:t>
            </a:r>
            <a:endParaRPr sz="1875" baseline="2222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7994" y="2555494"/>
            <a:ext cx="102235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9640" algn="l"/>
              </a:tabLst>
            </a:pPr>
            <a:r>
              <a:rPr sz="1875" spc="-75" baseline="2222" dirty="0">
                <a:latin typeface="Times New Roman"/>
                <a:cs typeface="Times New Roman"/>
              </a:rPr>
              <a:t>2</a:t>
            </a:r>
            <a:r>
              <a:rPr sz="1875" baseline="2222" dirty="0">
                <a:latin typeface="Times New Roman"/>
                <a:cs typeface="Times New Roman"/>
              </a:rPr>
              <a:t>	</a:t>
            </a:r>
            <a:r>
              <a:rPr sz="1250" spc="-50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93694" y="2611119"/>
            <a:ext cx="46291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8295" algn="l"/>
              </a:tabLst>
            </a:pPr>
            <a:r>
              <a:rPr sz="2850" spc="-75" baseline="-2923" dirty="0">
                <a:latin typeface="Symbol"/>
                <a:cs typeface="Symbol"/>
              </a:rPr>
              <a:t></a:t>
            </a:r>
            <a:r>
              <a:rPr sz="2850" baseline="-2923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h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23590" y="2867406"/>
            <a:ext cx="39243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dirty="0">
                <a:latin typeface="Times New Roman"/>
                <a:cs typeface="Times New Roman"/>
              </a:rPr>
              <a:t>k</a:t>
            </a:r>
            <a:r>
              <a:rPr sz="1250" i="1" spc="2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Symbol"/>
                <a:cs typeface="Symbol"/>
              </a:rPr>
              <a:t></a:t>
            </a:r>
            <a:r>
              <a:rPr sz="1250" spc="140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9182" y="2750566"/>
            <a:ext cx="6985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50" dirty="0">
                <a:latin typeface="Times New Roman"/>
                <a:cs typeface="Times New Roman"/>
              </a:rPr>
              <a:t>i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56303" y="2628645"/>
            <a:ext cx="64643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75" baseline="24444" dirty="0">
                <a:latin typeface="Times New Roman"/>
                <a:cs typeface="Times New Roman"/>
              </a:rPr>
              <a:t>2</a:t>
            </a:r>
            <a:r>
              <a:rPr sz="1875" spc="405" baseline="2444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6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k</a:t>
            </a:r>
            <a:r>
              <a:rPr sz="1900" i="1" spc="254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5778" y="2631694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36490" y="2672841"/>
            <a:ext cx="8248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4845" algn="l"/>
              </a:tabLst>
            </a:pPr>
            <a:r>
              <a:rPr sz="2250" dirty="0">
                <a:latin typeface="Symbol"/>
                <a:cs typeface="Symbol"/>
              </a:rPr>
              <a:t></a:t>
            </a:r>
            <a:r>
              <a:rPr sz="2250" spc="150" dirty="0">
                <a:latin typeface="Times New Roman"/>
                <a:cs typeface="Times New Roman"/>
              </a:rPr>
              <a:t> </a:t>
            </a:r>
            <a:r>
              <a:rPr sz="2100" i="1" spc="-89" baseline="1984" dirty="0">
                <a:latin typeface="Times New Roman"/>
                <a:cs typeface="Times New Roman"/>
              </a:rPr>
              <a:t>e</a:t>
            </a:r>
            <a:r>
              <a:rPr sz="2100" i="1" baseline="1984" dirty="0">
                <a:latin typeface="Times New Roman"/>
                <a:cs typeface="Times New Roman"/>
              </a:rPr>
              <a:t>	</a:t>
            </a:r>
            <a:r>
              <a:rPr sz="2100" spc="-50" dirty="0">
                <a:latin typeface="Symbol"/>
                <a:cs typeface="Symbol"/>
              </a:rPr>
              <a:t>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5782" y="2513838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i="1" spc="-50" dirty="0">
                <a:latin typeface="Times New Roman"/>
                <a:cs typeface="Times New Roman"/>
              </a:rPr>
              <a:t>Q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1872" y="3019551"/>
            <a:ext cx="50577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Hence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total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output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noise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power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36700" y="3836161"/>
            <a:ext cx="12382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70226" y="3851909"/>
            <a:ext cx="114744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2035" algn="l"/>
              </a:tabLst>
            </a:pPr>
            <a:r>
              <a:rPr sz="1450" spc="-50" dirty="0">
                <a:latin typeface="Times New Roman"/>
                <a:cs typeface="Times New Roman"/>
              </a:rPr>
              <a:t>2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spc="-50" dirty="0"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49571" y="3642105"/>
            <a:ext cx="60325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060">
              <a:lnSpc>
                <a:spcPts val="13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-9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130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b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2200"/>
              </a:lnSpc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7103" y="3712209"/>
            <a:ext cx="1612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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9566" y="3842003"/>
            <a:ext cx="47618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92785" algn="l"/>
                <a:tab pos="1701800" algn="l"/>
                <a:tab pos="2748280" algn="l"/>
                <a:tab pos="3037840" algn="l"/>
                <a:tab pos="4084320" algn="l"/>
                <a:tab pos="4546600" algn="l"/>
              </a:tabLst>
            </a:pPr>
            <a:r>
              <a:rPr sz="3525" spc="-75" baseline="1182" dirty="0">
                <a:latin typeface="Symbol"/>
                <a:cs typeface="Symbol"/>
              </a:rPr>
              <a:t>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375" baseline="2469" dirty="0">
                <a:latin typeface="Symbol"/>
                <a:cs typeface="Symbol"/>
              </a:rPr>
              <a:t></a:t>
            </a:r>
            <a:r>
              <a:rPr sz="3375" spc="322" baseline="2469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Symbol"/>
                <a:cs typeface="Symbol"/>
              </a:rPr>
              <a:t>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3375" baseline="1234" dirty="0">
                <a:latin typeface="Symbol"/>
                <a:cs typeface="Symbol"/>
              </a:rPr>
              <a:t></a:t>
            </a:r>
            <a:r>
              <a:rPr sz="3375" spc="142" baseline="1234" dirty="0">
                <a:latin typeface="Times New Roman"/>
                <a:cs typeface="Times New Roman"/>
              </a:rPr>
              <a:t> </a:t>
            </a:r>
            <a:r>
              <a:rPr sz="3525" spc="-75" baseline="1182" dirty="0">
                <a:latin typeface="Symbol"/>
                <a:cs typeface="Symbol"/>
              </a:rPr>
              <a:t></a:t>
            </a:r>
            <a:r>
              <a:rPr sz="3525" baseline="1182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2</a:t>
            </a:r>
            <a:r>
              <a:rPr sz="2250" spc="-1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. </a:t>
            </a:r>
            <a:r>
              <a:rPr sz="22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50" dirty="0">
                <a:latin typeface="Times New Roman"/>
                <a:cs typeface="Times New Roman"/>
              </a:rPr>
              <a:t> </a:t>
            </a:r>
            <a:r>
              <a:rPr sz="3375" baseline="-27160" dirty="0">
                <a:latin typeface="Symbol"/>
                <a:cs typeface="Symbol"/>
              </a:rPr>
              <a:t></a:t>
            </a:r>
            <a:r>
              <a:rPr sz="3375" baseline="-27160" dirty="0">
                <a:latin typeface="Times New Roman"/>
                <a:cs typeface="Times New Roman"/>
              </a:rPr>
              <a:t>	</a:t>
            </a:r>
            <a:r>
              <a:rPr sz="3525" spc="-75" baseline="-22458" dirty="0">
                <a:latin typeface="Symbol"/>
                <a:cs typeface="Symbol"/>
              </a:rPr>
              <a:t></a:t>
            </a:r>
            <a:endParaRPr sz="3525" baseline="-22458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62041" y="4385055"/>
            <a:ext cx="3962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k</a:t>
            </a:r>
            <a:r>
              <a:rPr sz="1500" i="1" spc="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0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84926" y="3887978"/>
            <a:ext cx="24511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6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k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65341" y="3948683"/>
            <a:ext cx="971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.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67450" y="3670046"/>
            <a:ext cx="20764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516255" algn="l"/>
                <a:tab pos="1183640" algn="l"/>
              </a:tabLst>
            </a:pPr>
            <a:r>
              <a:rPr sz="2250" spc="-25" dirty="0">
                <a:latin typeface="Times New Roman"/>
                <a:cs typeface="Times New Roman"/>
              </a:rPr>
              <a:t>sin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175" baseline="24904" dirty="0">
                <a:latin typeface="Times New Roman"/>
                <a:cs typeface="Times New Roman"/>
              </a:rPr>
              <a:t>2</a:t>
            </a:r>
            <a:r>
              <a:rPr sz="2175" spc="89" baseline="24904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Symbol"/>
                <a:cs typeface="Symbol"/>
              </a:rPr>
              <a:t></a:t>
            </a:r>
            <a:r>
              <a:rPr sz="2250" spc="-45" dirty="0">
                <a:latin typeface="Times New Roman"/>
                <a:cs typeface="Times New Roman"/>
              </a:rPr>
              <a:t>(</a:t>
            </a:r>
            <a:r>
              <a:rPr sz="2250" spc="-229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k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1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1)</a:t>
            </a:r>
            <a:r>
              <a:rPr sz="2350" dirty="0">
                <a:latin typeface="Symbol"/>
                <a:cs typeface="Symbol"/>
              </a:rPr>
              <a:t></a:t>
            </a:r>
            <a:r>
              <a:rPr sz="2350" spc="114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Symbol"/>
                <a:cs typeface="Symbol"/>
              </a:rPr>
              <a:t></a:t>
            </a:r>
            <a:endParaRPr sz="28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90396" y="4160011"/>
            <a:ext cx="1136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9165" algn="l"/>
              </a:tabLst>
            </a:pPr>
            <a:r>
              <a:rPr sz="1500" spc="-50" dirty="0">
                <a:latin typeface="Times New Roman"/>
                <a:cs typeface="Times New Roman"/>
              </a:rPr>
              <a:t>0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25" dirty="0">
                <a:latin typeface="Times New Roman"/>
                <a:cs typeface="Times New Roman"/>
              </a:rPr>
              <a:t>01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14446" y="4153916"/>
            <a:ext cx="2101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Times New Roman"/>
                <a:cs typeface="Times New Roman"/>
              </a:rPr>
              <a:t>02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70476" y="4250944"/>
            <a:ext cx="3060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25" dirty="0">
                <a:latin typeface="Times New Roman"/>
                <a:cs typeface="Times New Roman"/>
              </a:rPr>
              <a:t>12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54443" y="4272279"/>
            <a:ext cx="35306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25" dirty="0">
                <a:latin typeface="Times New Roman"/>
                <a:cs typeface="Times New Roman"/>
              </a:rPr>
              <a:t>sin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98435" y="4164076"/>
            <a:ext cx="38989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2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3525" spc="-75" baseline="-15366" dirty="0">
                <a:latin typeface="Symbol"/>
                <a:cs typeface="Symbol"/>
              </a:rPr>
              <a:t></a:t>
            </a:r>
            <a:endParaRPr sz="3525" baseline="-15366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38115" y="5468873"/>
            <a:ext cx="107314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-50" dirty="0">
                <a:latin typeface="Times New Roman"/>
                <a:cs typeface="Times New Roman"/>
              </a:rPr>
              <a:t>k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9641" y="5286755"/>
            <a:ext cx="17659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Times New Roman"/>
                <a:cs typeface="Times New Roman"/>
              </a:rPr>
              <a:t>sin</a:t>
            </a:r>
            <a:r>
              <a:rPr sz="2250" spc="400" dirty="0">
                <a:latin typeface="Times New Roman"/>
                <a:cs typeface="Times New Roman"/>
              </a:rPr>
              <a:t> </a:t>
            </a:r>
            <a:r>
              <a:rPr sz="4200" spc="-75" baseline="1984" dirty="0">
                <a:latin typeface="Symbol"/>
                <a:cs typeface="Symbol"/>
              </a:rPr>
              <a:t></a:t>
            </a:r>
            <a:r>
              <a:rPr sz="3375" spc="-75" baseline="1234" dirty="0">
                <a:latin typeface="Times New Roman"/>
                <a:cs typeface="Times New Roman"/>
              </a:rPr>
              <a:t>(</a:t>
            </a:r>
            <a:r>
              <a:rPr sz="3375" spc="-352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k</a:t>
            </a:r>
            <a:r>
              <a:rPr sz="3375" i="1" spc="52" baseline="1234" dirty="0">
                <a:latin typeface="Times New Roman"/>
                <a:cs typeface="Times New Roman"/>
              </a:rPr>
              <a:t> </a:t>
            </a:r>
            <a:r>
              <a:rPr sz="3375" baseline="1234" dirty="0">
                <a:latin typeface="Symbol"/>
                <a:cs typeface="Symbol"/>
              </a:rPr>
              <a:t></a:t>
            </a:r>
            <a:r>
              <a:rPr sz="3375" spc="-67" baseline="1234" dirty="0">
                <a:latin typeface="Times New Roman"/>
                <a:cs typeface="Times New Roman"/>
              </a:rPr>
              <a:t> </a:t>
            </a:r>
            <a:r>
              <a:rPr sz="3375" baseline="1234" dirty="0">
                <a:latin typeface="Times New Roman"/>
                <a:cs typeface="Times New Roman"/>
              </a:rPr>
              <a:t>1)</a:t>
            </a:r>
            <a:r>
              <a:rPr sz="3525" baseline="1182" dirty="0">
                <a:latin typeface="Symbol"/>
                <a:cs typeface="Symbol"/>
              </a:rPr>
              <a:t></a:t>
            </a:r>
            <a:r>
              <a:rPr sz="3525" spc="225" baseline="1182" dirty="0">
                <a:latin typeface="Times New Roman"/>
                <a:cs typeface="Times New Roman"/>
              </a:rPr>
              <a:t> </a:t>
            </a:r>
            <a:r>
              <a:rPr sz="4200" spc="-75" baseline="1984" dirty="0">
                <a:latin typeface="Symbol"/>
                <a:cs typeface="Symbol"/>
              </a:rPr>
              <a:t></a:t>
            </a:r>
            <a:endParaRPr sz="4200" baseline="1984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0646" y="4770120"/>
            <a:ext cx="4165600" cy="132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35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423545" algn="l"/>
                <a:tab pos="1963420" algn="l"/>
                <a:tab pos="2252980" algn="l"/>
                <a:tab pos="2923540" algn="l"/>
              </a:tabLst>
            </a:pP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Where</a:t>
            </a:r>
            <a:r>
              <a:rPr sz="32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75" i="1" spc="-75" baseline="4938" dirty="0">
                <a:latin typeface="Times New Roman"/>
                <a:cs typeface="Times New Roman"/>
              </a:rPr>
              <a:t>Q</a:t>
            </a:r>
            <a:r>
              <a:rPr sz="3375" i="1" baseline="4938" dirty="0">
                <a:latin typeface="Times New Roman"/>
                <a:cs typeface="Times New Roman"/>
              </a:rPr>
              <a:t>	</a:t>
            </a:r>
            <a:r>
              <a:rPr sz="3375" spc="-75" baseline="6172" dirty="0">
                <a:latin typeface="Symbol"/>
                <a:cs typeface="Symbol"/>
              </a:rPr>
              <a:t></a:t>
            </a:r>
            <a:r>
              <a:rPr sz="3375" baseline="6172" dirty="0">
                <a:latin typeface="Times New Roman"/>
                <a:cs typeface="Times New Roman"/>
              </a:rPr>
              <a:t>	2</a:t>
            </a:r>
            <a:r>
              <a:rPr sz="3375" spc="-209" baseline="6172" dirty="0">
                <a:latin typeface="Times New Roman"/>
                <a:cs typeface="Times New Roman"/>
              </a:rPr>
              <a:t> </a:t>
            </a:r>
            <a:r>
              <a:rPr sz="2250" spc="-15" baseline="50000" dirty="0">
                <a:latin typeface="Symbol"/>
                <a:cs typeface="Symbol"/>
              </a:rPr>
              <a:t></a:t>
            </a:r>
            <a:r>
              <a:rPr sz="2250" spc="-157" baseline="50000" dirty="0">
                <a:latin typeface="Times New Roman"/>
                <a:cs typeface="Times New Roman"/>
              </a:rPr>
              <a:t> </a:t>
            </a:r>
            <a:r>
              <a:rPr sz="2250" i="1" spc="-75" baseline="50000" dirty="0">
                <a:latin typeface="Times New Roman"/>
                <a:cs typeface="Times New Roman"/>
              </a:rPr>
              <a:t>b</a:t>
            </a:r>
            <a:r>
              <a:rPr sz="2250" i="1" baseline="50000" dirty="0">
                <a:latin typeface="Times New Roman"/>
                <a:cs typeface="Times New Roman"/>
              </a:rPr>
              <a:t>	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endParaRPr sz="3200">
              <a:latin typeface="Times New Roman"/>
              <a:cs typeface="Times New Roman"/>
            </a:endParaRPr>
          </a:p>
          <a:p>
            <a:pPr marL="1307465">
              <a:lnSpc>
                <a:spcPct val="100000"/>
              </a:lnSpc>
              <a:spcBef>
                <a:spcPts val="3540"/>
              </a:spcBef>
              <a:tabLst>
                <a:tab pos="2442210" algn="l"/>
                <a:tab pos="3634104" algn="l"/>
                <a:tab pos="4055745" algn="l"/>
              </a:tabLst>
            </a:pP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175" baseline="-5747" dirty="0">
                <a:latin typeface="Times New Roman"/>
                <a:cs typeface="Times New Roman"/>
              </a:rPr>
              <a:t>1</a:t>
            </a:r>
            <a:r>
              <a:rPr sz="2175" spc="15" baseline="-5747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k</a:t>
            </a:r>
            <a:r>
              <a:rPr sz="2250" i="1" spc="3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3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-340" dirty="0">
                <a:latin typeface="Times New Roman"/>
                <a:cs typeface="Times New Roman"/>
              </a:rPr>
              <a:t> </a:t>
            </a:r>
            <a:r>
              <a:rPr sz="2175" baseline="-5747" dirty="0">
                <a:latin typeface="Times New Roman"/>
                <a:cs typeface="Times New Roman"/>
              </a:rPr>
              <a:t>2</a:t>
            </a:r>
            <a:r>
              <a:rPr sz="2175" spc="254" baseline="-5747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6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k</a:t>
            </a:r>
            <a:r>
              <a:rPr sz="2250" i="1" spc="4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33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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.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58535" y="5997702"/>
            <a:ext cx="61849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Times New Roman"/>
                <a:cs typeface="Times New Roman"/>
              </a:rPr>
              <a:t>sin</a:t>
            </a:r>
            <a:r>
              <a:rPr sz="2250" spc="254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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91019" y="5715761"/>
            <a:ext cx="100393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6860" algn="l"/>
                <a:tab pos="554355" algn="l"/>
                <a:tab pos="847725" algn="l"/>
              </a:tabLst>
            </a:pPr>
            <a:r>
              <a:rPr sz="2250" spc="-50" dirty="0">
                <a:latin typeface="Times New Roman"/>
                <a:cs typeface="Times New Roman"/>
              </a:rPr>
              <a:t>;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k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60" dirty="0">
                <a:latin typeface="Symbol"/>
                <a:cs typeface="Symbol"/>
              </a:rPr>
              <a:t>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0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321552" y="4179570"/>
            <a:ext cx="1979930" cy="0"/>
          </a:xfrm>
          <a:custGeom>
            <a:avLst/>
            <a:gdLst/>
            <a:ahLst/>
            <a:cxnLst/>
            <a:rect l="l" t="t" r="r" b="b"/>
            <a:pathLst>
              <a:path w="1979929">
                <a:moveTo>
                  <a:pt x="0" y="0"/>
                </a:moveTo>
                <a:lnTo>
                  <a:pt x="197967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26152" y="5932932"/>
            <a:ext cx="1802130" cy="0"/>
          </a:xfrm>
          <a:custGeom>
            <a:avLst/>
            <a:gdLst/>
            <a:ahLst/>
            <a:cxnLst/>
            <a:rect l="l" t="t" r="r" b="b"/>
            <a:pathLst>
              <a:path w="1802129">
                <a:moveTo>
                  <a:pt x="0" y="0"/>
                </a:moveTo>
                <a:lnTo>
                  <a:pt x="180213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654" y="666242"/>
            <a:ext cx="57696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90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4722114" y="3440429"/>
            <a:ext cx="2861310" cy="0"/>
          </a:xfrm>
          <a:custGeom>
            <a:avLst/>
            <a:gdLst/>
            <a:ahLst/>
            <a:cxnLst/>
            <a:rect l="l" t="t" r="r" b="b"/>
            <a:pathLst>
              <a:path w="2861309">
                <a:moveTo>
                  <a:pt x="0" y="0"/>
                </a:moveTo>
                <a:lnTo>
                  <a:pt x="286131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82823" y="3439667"/>
            <a:ext cx="657860" cy="0"/>
          </a:xfrm>
          <a:custGeom>
            <a:avLst/>
            <a:gdLst/>
            <a:ahLst/>
            <a:cxnLst/>
            <a:rect l="l" t="t" r="r" b="b"/>
            <a:pathLst>
              <a:path w="657860">
                <a:moveTo>
                  <a:pt x="0" y="0"/>
                </a:moveTo>
                <a:lnTo>
                  <a:pt x="65760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4400" y="1946148"/>
            <a:ext cx="6604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ie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4172" y="3038601"/>
            <a:ext cx="20574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latin typeface="Symbol"/>
                <a:cs typeface="Symbol"/>
              </a:rPr>
              <a:t>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73300" y="2843529"/>
            <a:ext cx="11188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19430" algn="l"/>
              </a:tabLst>
            </a:pPr>
            <a:r>
              <a:rPr sz="2325" baseline="-25089" dirty="0">
                <a:latin typeface="Times New Roman"/>
                <a:cs typeface="Times New Roman"/>
              </a:rPr>
              <a:t>2</a:t>
            </a:r>
            <a:r>
              <a:rPr sz="2325" spc="262" baseline="-25089" dirty="0">
                <a:latin typeface="Times New Roman"/>
                <a:cs typeface="Times New Roman"/>
              </a:rPr>
              <a:t> </a:t>
            </a:r>
            <a:r>
              <a:rPr sz="3375" spc="-75" baseline="-33333" dirty="0">
                <a:latin typeface="Symbol"/>
                <a:cs typeface="Symbol"/>
              </a:rPr>
              <a:t></a:t>
            </a:r>
            <a:r>
              <a:rPr sz="3375" baseline="-33333" dirty="0">
                <a:latin typeface="Times New Roman"/>
                <a:cs typeface="Times New Roman"/>
              </a:rPr>
              <a:t>	</a:t>
            </a:r>
            <a:r>
              <a:rPr sz="3375" baseline="-25925" dirty="0">
                <a:latin typeface="Times New Roman"/>
                <a:cs typeface="Times New Roman"/>
              </a:rPr>
              <a:t>2</a:t>
            </a:r>
            <a:r>
              <a:rPr sz="3375" spc="-270" baseline="-259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2</a:t>
            </a:r>
            <a:r>
              <a:rPr sz="1500" spc="-130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b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65576" y="2957830"/>
            <a:ext cx="123761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71830" algn="l"/>
              </a:tabLst>
            </a:pPr>
            <a:r>
              <a:rPr sz="3375" baseline="3703" dirty="0">
                <a:latin typeface="Symbol"/>
                <a:cs typeface="Symbol"/>
              </a:rPr>
              <a:t></a:t>
            </a:r>
            <a:r>
              <a:rPr sz="2250" dirty="0">
                <a:latin typeface="Times New Roman"/>
                <a:cs typeface="Times New Roman"/>
              </a:rPr>
              <a:t>1</a:t>
            </a:r>
            <a:r>
              <a:rPr sz="2250" spc="12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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</a:t>
            </a:r>
            <a:r>
              <a:rPr sz="2350" spc="150" dirty="0">
                <a:latin typeface="Times New Roman"/>
                <a:cs typeface="Times New Roman"/>
              </a:rPr>
              <a:t> </a:t>
            </a:r>
            <a:r>
              <a:rPr sz="2325" baseline="23297" dirty="0">
                <a:latin typeface="Times New Roman"/>
                <a:cs typeface="Times New Roman"/>
              </a:rPr>
              <a:t>2</a:t>
            </a:r>
            <a:r>
              <a:rPr sz="2325" spc="577" baseline="23297" dirty="0">
                <a:latin typeface="Times New Roman"/>
                <a:cs typeface="Times New Roman"/>
              </a:rPr>
              <a:t> </a:t>
            </a:r>
            <a:r>
              <a:rPr sz="3375" spc="-75" baseline="-16049" dirty="0">
                <a:latin typeface="Times New Roman"/>
                <a:cs typeface="Times New Roman"/>
              </a:rPr>
              <a:t>.</a:t>
            </a:r>
            <a:endParaRPr sz="3375" baseline="-16049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3421" y="2970021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92568" y="2950971"/>
            <a:ext cx="1352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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9244" y="3296665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2627" y="3217671"/>
            <a:ext cx="1556385" cy="71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9905">
              <a:lnSpc>
                <a:spcPts val="2645"/>
              </a:lnSpc>
              <a:spcBef>
                <a:spcPts val="100"/>
              </a:spcBef>
              <a:tabLst>
                <a:tab pos="1409700" algn="l"/>
              </a:tabLst>
            </a:pPr>
            <a:r>
              <a:rPr sz="3375" baseline="3703" dirty="0">
                <a:latin typeface="Symbol"/>
                <a:cs typeface="Symbol"/>
              </a:rPr>
              <a:t></a:t>
            </a:r>
            <a:r>
              <a:rPr sz="3375" baseline="3703" dirty="0">
                <a:latin typeface="Times New Roman"/>
                <a:cs typeface="Times New Roman"/>
              </a:rPr>
              <a:t> </a:t>
            </a:r>
            <a:r>
              <a:rPr sz="1500" strike="sngStrike" dirty="0">
                <a:latin typeface="Times New Roman"/>
                <a:cs typeface="Times New Roman"/>
              </a:rPr>
              <a:t>	</a:t>
            </a:r>
            <a:r>
              <a:rPr sz="1500" strike="sngStrike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  <a:p>
            <a:pPr marL="38100">
              <a:lnSpc>
                <a:spcPts val="2765"/>
              </a:lnSpc>
              <a:tabLst>
                <a:tab pos="519430" algn="l"/>
                <a:tab pos="1150620" algn="l"/>
              </a:tabLst>
            </a:pPr>
            <a:r>
              <a:rPr sz="3375" spc="-75" baseline="1234" dirty="0">
                <a:latin typeface="Times New Roman"/>
                <a:cs typeface="Times New Roman"/>
              </a:rPr>
              <a:t>6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3375" spc="120" baseline="-12345" dirty="0">
                <a:latin typeface="Symbol"/>
                <a:cs typeface="Symbol"/>
              </a:rPr>
              <a:t></a:t>
            </a:r>
            <a:r>
              <a:rPr sz="3375" spc="120" baseline="1234" dirty="0">
                <a:latin typeface="Times New Roman"/>
                <a:cs typeface="Times New Roman"/>
              </a:rPr>
              <a:t>1</a:t>
            </a:r>
            <a:r>
              <a:rPr sz="3375" spc="-44" baseline="1234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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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92568" y="3203955"/>
            <a:ext cx="1352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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35753" y="3533140"/>
            <a:ext cx="3132455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1050290" algn="l"/>
                <a:tab pos="2538730" algn="l"/>
                <a:tab pos="2971165" algn="l"/>
              </a:tabLst>
            </a:pPr>
            <a:r>
              <a:rPr sz="3375" baseline="1234" dirty="0">
                <a:latin typeface="Times New Roman"/>
                <a:cs typeface="Times New Roman"/>
              </a:rPr>
              <a:t>1</a:t>
            </a:r>
            <a:r>
              <a:rPr sz="3375" spc="7" baseline="1234" dirty="0">
                <a:latin typeface="Times New Roman"/>
                <a:cs typeface="Times New Roman"/>
              </a:rPr>
              <a:t> </a:t>
            </a:r>
            <a:r>
              <a:rPr sz="3375" baseline="1234" dirty="0">
                <a:latin typeface="Symbol"/>
                <a:cs typeface="Symbol"/>
              </a:rPr>
              <a:t></a:t>
            </a:r>
            <a:r>
              <a:rPr sz="3375" spc="630" baseline="1234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</a:t>
            </a:r>
            <a:r>
              <a:rPr sz="3525" spc="157" baseline="1182" dirty="0">
                <a:latin typeface="Times New Roman"/>
                <a:cs typeface="Times New Roman"/>
              </a:rPr>
              <a:t> </a:t>
            </a:r>
            <a:r>
              <a:rPr sz="2325" spc="-75" baseline="26881" dirty="0">
                <a:latin typeface="Times New Roman"/>
                <a:cs typeface="Times New Roman"/>
              </a:rPr>
              <a:t>4</a:t>
            </a:r>
            <a:r>
              <a:rPr sz="2325" baseline="26881" dirty="0">
                <a:latin typeface="Times New Roman"/>
                <a:cs typeface="Times New Roman"/>
              </a:rPr>
              <a:t>	</a:t>
            </a:r>
            <a:r>
              <a:rPr sz="3375" baseline="1234" dirty="0">
                <a:latin typeface="Symbol"/>
                <a:cs typeface="Symbol"/>
              </a:rPr>
              <a:t></a:t>
            </a:r>
            <a:r>
              <a:rPr sz="3375" spc="419" baseline="1234" dirty="0">
                <a:latin typeface="Times New Roman"/>
                <a:cs typeface="Times New Roman"/>
              </a:rPr>
              <a:t> </a:t>
            </a:r>
            <a:r>
              <a:rPr sz="3375" baseline="1234" dirty="0">
                <a:latin typeface="Times New Roman"/>
                <a:cs typeface="Times New Roman"/>
              </a:rPr>
              <a:t>2</a:t>
            </a:r>
            <a:r>
              <a:rPr sz="3375" spc="-187" baseline="1234" dirty="0">
                <a:latin typeface="Times New Roman"/>
                <a:cs typeface="Times New Roman"/>
              </a:rPr>
              <a:t> </a:t>
            </a:r>
            <a:r>
              <a:rPr sz="3525" baseline="1182" dirty="0">
                <a:latin typeface="Symbol"/>
                <a:cs typeface="Symbol"/>
              </a:rPr>
              <a:t></a:t>
            </a:r>
            <a:r>
              <a:rPr sz="3525" spc="112" baseline="1182" dirty="0">
                <a:latin typeface="Times New Roman"/>
                <a:cs typeface="Times New Roman"/>
              </a:rPr>
              <a:t> </a:t>
            </a:r>
            <a:r>
              <a:rPr sz="2325" baseline="26881" dirty="0">
                <a:latin typeface="Times New Roman"/>
                <a:cs typeface="Times New Roman"/>
              </a:rPr>
              <a:t>2</a:t>
            </a:r>
            <a:r>
              <a:rPr sz="2325" spc="735" baseline="26881" dirty="0">
                <a:latin typeface="Times New Roman"/>
                <a:cs typeface="Times New Roman"/>
              </a:rPr>
              <a:t> </a:t>
            </a:r>
            <a:r>
              <a:rPr sz="3375" spc="-37" baseline="1234" dirty="0">
                <a:latin typeface="Times New Roman"/>
                <a:cs typeface="Times New Roman"/>
              </a:rPr>
              <a:t>cos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2250" spc="-25" dirty="0">
                <a:latin typeface="Times New Roman"/>
                <a:cs typeface="Times New Roman"/>
              </a:rPr>
              <a:t>2</a:t>
            </a:r>
            <a:r>
              <a:rPr sz="2350" spc="-25" dirty="0">
                <a:latin typeface="Symbol"/>
                <a:cs typeface="Symbol"/>
              </a:rPr>
              <a:t>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3375" spc="-75" baseline="-11111" dirty="0">
                <a:latin typeface="Symbol"/>
                <a:cs typeface="Symbol"/>
              </a:rPr>
              <a:t></a:t>
            </a:r>
            <a:endParaRPr sz="3375" baseline="-11111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3046" rIns="0" bIns="0" rtlCol="0">
            <a:spAutoFit/>
          </a:bodyPr>
          <a:lstStyle/>
          <a:p>
            <a:pPr marL="8820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04744" y="4556759"/>
            <a:ext cx="2665730" cy="1744345"/>
            <a:chOff x="2904744" y="4556759"/>
            <a:chExt cx="2665730" cy="1744345"/>
          </a:xfrm>
        </p:grpSpPr>
        <p:sp>
          <p:nvSpPr>
            <p:cNvPr id="4" name="object 4"/>
            <p:cNvSpPr/>
            <p:nvPr/>
          </p:nvSpPr>
          <p:spPr>
            <a:xfrm>
              <a:off x="2911221" y="4564760"/>
              <a:ext cx="915669" cy="914400"/>
            </a:xfrm>
            <a:custGeom>
              <a:avLst/>
              <a:gdLst/>
              <a:ahLst/>
              <a:cxnLst/>
              <a:rect l="l" t="t" r="r" b="b"/>
              <a:pathLst>
                <a:path w="915670" h="914400">
                  <a:moveTo>
                    <a:pt x="0" y="914400"/>
                  </a:moveTo>
                  <a:lnTo>
                    <a:pt x="915162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8580" y="4746116"/>
              <a:ext cx="915669" cy="914400"/>
            </a:xfrm>
            <a:custGeom>
              <a:avLst/>
              <a:gdLst/>
              <a:ahLst/>
              <a:cxnLst/>
              <a:rect l="l" t="t" r="r" b="b"/>
              <a:pathLst>
                <a:path w="915670" h="914400">
                  <a:moveTo>
                    <a:pt x="0" y="914400"/>
                  </a:moveTo>
                  <a:lnTo>
                    <a:pt x="915162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25621" y="4563236"/>
              <a:ext cx="1738630" cy="183515"/>
            </a:xfrm>
            <a:custGeom>
              <a:avLst/>
              <a:gdLst/>
              <a:ahLst/>
              <a:cxnLst/>
              <a:rect l="l" t="t" r="r" b="b"/>
              <a:pathLst>
                <a:path w="1738629" h="183514">
                  <a:moveTo>
                    <a:pt x="0" y="0"/>
                  </a:moveTo>
                  <a:lnTo>
                    <a:pt x="1738122" y="183515"/>
                  </a:lnTo>
                </a:path>
              </a:pathLst>
            </a:custGeom>
            <a:ln w="129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11221" y="5478398"/>
              <a:ext cx="1738630" cy="184150"/>
            </a:xfrm>
            <a:custGeom>
              <a:avLst/>
              <a:gdLst/>
              <a:ahLst/>
              <a:cxnLst/>
              <a:rect l="l" t="t" r="r" b="b"/>
              <a:pathLst>
                <a:path w="1738629" h="184150">
                  <a:moveTo>
                    <a:pt x="0" y="0"/>
                  </a:moveTo>
                  <a:lnTo>
                    <a:pt x="1738122" y="18364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07792" y="4561331"/>
              <a:ext cx="2654935" cy="1739900"/>
            </a:xfrm>
            <a:custGeom>
              <a:avLst/>
              <a:gdLst/>
              <a:ahLst/>
              <a:cxnLst/>
              <a:rect l="l" t="t" r="r" b="b"/>
              <a:pathLst>
                <a:path w="2654935" h="1739900">
                  <a:moveTo>
                    <a:pt x="62865" y="939673"/>
                  </a:moveTo>
                  <a:lnTo>
                    <a:pt x="51435" y="939673"/>
                  </a:lnTo>
                  <a:lnTo>
                    <a:pt x="45720" y="952373"/>
                  </a:lnTo>
                  <a:lnTo>
                    <a:pt x="57150" y="952373"/>
                  </a:lnTo>
                  <a:lnTo>
                    <a:pt x="62865" y="939673"/>
                  </a:lnTo>
                  <a:close/>
                </a:path>
                <a:path w="2654935" h="1739900">
                  <a:moveTo>
                    <a:pt x="108585" y="965073"/>
                  </a:moveTo>
                  <a:lnTo>
                    <a:pt x="74295" y="952373"/>
                  </a:lnTo>
                  <a:lnTo>
                    <a:pt x="68580" y="965073"/>
                  </a:lnTo>
                  <a:lnTo>
                    <a:pt x="102870" y="977773"/>
                  </a:lnTo>
                  <a:lnTo>
                    <a:pt x="108585" y="965073"/>
                  </a:lnTo>
                  <a:close/>
                </a:path>
                <a:path w="2654935" h="1739900">
                  <a:moveTo>
                    <a:pt x="131445" y="977773"/>
                  </a:moveTo>
                  <a:lnTo>
                    <a:pt x="120015" y="965073"/>
                  </a:lnTo>
                  <a:lnTo>
                    <a:pt x="114300" y="977773"/>
                  </a:lnTo>
                  <a:lnTo>
                    <a:pt x="126365" y="990473"/>
                  </a:lnTo>
                  <a:lnTo>
                    <a:pt x="131445" y="977773"/>
                  </a:lnTo>
                  <a:close/>
                </a:path>
                <a:path w="2654935" h="1739900">
                  <a:moveTo>
                    <a:pt x="177165" y="1003173"/>
                  </a:moveTo>
                  <a:lnTo>
                    <a:pt x="142875" y="977773"/>
                  </a:lnTo>
                  <a:lnTo>
                    <a:pt x="137795" y="990473"/>
                  </a:lnTo>
                  <a:lnTo>
                    <a:pt x="172085" y="1003173"/>
                  </a:lnTo>
                  <a:lnTo>
                    <a:pt x="177165" y="1003173"/>
                  </a:lnTo>
                  <a:close/>
                </a:path>
                <a:path w="2654935" h="1739900">
                  <a:moveTo>
                    <a:pt x="200660" y="1003173"/>
                  </a:moveTo>
                  <a:lnTo>
                    <a:pt x="188595" y="1003173"/>
                  </a:lnTo>
                  <a:lnTo>
                    <a:pt x="183515" y="1015873"/>
                  </a:lnTo>
                  <a:lnTo>
                    <a:pt x="194945" y="1015873"/>
                  </a:lnTo>
                  <a:lnTo>
                    <a:pt x="200660" y="1003173"/>
                  </a:lnTo>
                  <a:close/>
                </a:path>
                <a:path w="2654935" h="1739900">
                  <a:moveTo>
                    <a:pt x="246380" y="1028547"/>
                  </a:moveTo>
                  <a:lnTo>
                    <a:pt x="212090" y="1015873"/>
                  </a:lnTo>
                  <a:lnTo>
                    <a:pt x="206375" y="1028547"/>
                  </a:lnTo>
                  <a:lnTo>
                    <a:pt x="240665" y="1041247"/>
                  </a:lnTo>
                  <a:lnTo>
                    <a:pt x="246380" y="1028547"/>
                  </a:lnTo>
                  <a:close/>
                </a:path>
                <a:path w="2654935" h="1739900">
                  <a:moveTo>
                    <a:pt x="269240" y="1041247"/>
                  </a:moveTo>
                  <a:lnTo>
                    <a:pt x="252095" y="1041247"/>
                  </a:lnTo>
                  <a:lnTo>
                    <a:pt x="263525" y="1053947"/>
                  </a:lnTo>
                  <a:lnTo>
                    <a:pt x="269240" y="1041247"/>
                  </a:lnTo>
                  <a:close/>
                </a:path>
                <a:path w="2654935" h="1739900">
                  <a:moveTo>
                    <a:pt x="314960" y="1066647"/>
                  </a:moveTo>
                  <a:lnTo>
                    <a:pt x="280670" y="1041247"/>
                  </a:lnTo>
                  <a:lnTo>
                    <a:pt x="275590" y="1053947"/>
                  </a:lnTo>
                  <a:lnTo>
                    <a:pt x="309880" y="1079347"/>
                  </a:lnTo>
                  <a:lnTo>
                    <a:pt x="314960" y="1066647"/>
                  </a:lnTo>
                  <a:close/>
                </a:path>
                <a:path w="2654935" h="1739900">
                  <a:moveTo>
                    <a:pt x="337820" y="1079347"/>
                  </a:moveTo>
                  <a:lnTo>
                    <a:pt x="326390" y="1066647"/>
                  </a:lnTo>
                  <a:lnTo>
                    <a:pt x="321310" y="1079347"/>
                  </a:lnTo>
                  <a:lnTo>
                    <a:pt x="337820" y="1079347"/>
                  </a:lnTo>
                  <a:close/>
                </a:path>
                <a:path w="2654935" h="1739900">
                  <a:moveTo>
                    <a:pt x="384175" y="1092034"/>
                  </a:moveTo>
                  <a:lnTo>
                    <a:pt x="349885" y="1079347"/>
                  </a:lnTo>
                  <a:lnTo>
                    <a:pt x="344170" y="1092034"/>
                  </a:lnTo>
                  <a:lnTo>
                    <a:pt x="378460" y="1104734"/>
                  </a:lnTo>
                  <a:lnTo>
                    <a:pt x="384175" y="1092034"/>
                  </a:lnTo>
                  <a:close/>
                </a:path>
                <a:path w="2654935" h="1739900">
                  <a:moveTo>
                    <a:pt x="407035" y="1104734"/>
                  </a:moveTo>
                  <a:lnTo>
                    <a:pt x="395605" y="1104734"/>
                  </a:lnTo>
                  <a:lnTo>
                    <a:pt x="389890" y="1117434"/>
                  </a:lnTo>
                  <a:lnTo>
                    <a:pt x="401320" y="1117434"/>
                  </a:lnTo>
                  <a:lnTo>
                    <a:pt x="407035" y="1104734"/>
                  </a:lnTo>
                  <a:close/>
                </a:path>
                <a:path w="2654935" h="1739900">
                  <a:moveTo>
                    <a:pt x="452755" y="1130134"/>
                  </a:moveTo>
                  <a:lnTo>
                    <a:pt x="418465" y="1117434"/>
                  </a:lnTo>
                  <a:lnTo>
                    <a:pt x="412750" y="1117434"/>
                  </a:lnTo>
                  <a:lnTo>
                    <a:pt x="447675" y="1142834"/>
                  </a:lnTo>
                  <a:lnTo>
                    <a:pt x="452755" y="1130134"/>
                  </a:lnTo>
                  <a:close/>
                </a:path>
                <a:path w="2654935" h="1739900">
                  <a:moveTo>
                    <a:pt x="475615" y="1142834"/>
                  </a:moveTo>
                  <a:lnTo>
                    <a:pt x="464185" y="1130134"/>
                  </a:lnTo>
                  <a:lnTo>
                    <a:pt x="459105" y="1142834"/>
                  </a:lnTo>
                  <a:lnTo>
                    <a:pt x="470535" y="1155534"/>
                  </a:lnTo>
                  <a:lnTo>
                    <a:pt x="475615" y="1142834"/>
                  </a:lnTo>
                  <a:close/>
                </a:path>
                <a:path w="2654935" h="1739900">
                  <a:moveTo>
                    <a:pt x="521970" y="1155534"/>
                  </a:moveTo>
                  <a:lnTo>
                    <a:pt x="487045" y="1142834"/>
                  </a:lnTo>
                  <a:lnTo>
                    <a:pt x="481965" y="1155534"/>
                  </a:lnTo>
                  <a:lnTo>
                    <a:pt x="516255" y="1168234"/>
                  </a:lnTo>
                  <a:lnTo>
                    <a:pt x="521970" y="1155534"/>
                  </a:lnTo>
                  <a:close/>
                </a:path>
                <a:path w="2654935" h="1739900">
                  <a:moveTo>
                    <a:pt x="544830" y="1168234"/>
                  </a:moveTo>
                  <a:lnTo>
                    <a:pt x="533400" y="1168234"/>
                  </a:lnTo>
                  <a:lnTo>
                    <a:pt x="527685" y="1180922"/>
                  </a:lnTo>
                  <a:lnTo>
                    <a:pt x="539115" y="1180922"/>
                  </a:lnTo>
                  <a:lnTo>
                    <a:pt x="544830" y="1168234"/>
                  </a:lnTo>
                  <a:close/>
                </a:path>
                <a:path w="2654935" h="1739900">
                  <a:moveTo>
                    <a:pt x="590550" y="1193622"/>
                  </a:moveTo>
                  <a:lnTo>
                    <a:pt x="556260" y="1180922"/>
                  </a:lnTo>
                  <a:lnTo>
                    <a:pt x="550545" y="1193622"/>
                  </a:lnTo>
                  <a:lnTo>
                    <a:pt x="585470" y="1206322"/>
                  </a:lnTo>
                  <a:lnTo>
                    <a:pt x="590550" y="1193622"/>
                  </a:lnTo>
                  <a:close/>
                </a:path>
                <a:path w="2654935" h="1739900">
                  <a:moveTo>
                    <a:pt x="613410" y="1206322"/>
                  </a:moveTo>
                  <a:lnTo>
                    <a:pt x="601980" y="1193622"/>
                  </a:lnTo>
                  <a:lnTo>
                    <a:pt x="596900" y="1206322"/>
                  </a:lnTo>
                  <a:lnTo>
                    <a:pt x="608330" y="1219022"/>
                  </a:lnTo>
                  <a:lnTo>
                    <a:pt x="613410" y="1206322"/>
                  </a:lnTo>
                  <a:close/>
                </a:path>
                <a:path w="2654935" h="1739900">
                  <a:moveTo>
                    <a:pt x="659765" y="1231722"/>
                  </a:moveTo>
                  <a:lnTo>
                    <a:pt x="624840" y="1206322"/>
                  </a:lnTo>
                  <a:lnTo>
                    <a:pt x="619760" y="1219022"/>
                  </a:lnTo>
                  <a:lnTo>
                    <a:pt x="654050" y="1231722"/>
                  </a:lnTo>
                  <a:lnTo>
                    <a:pt x="659765" y="1231722"/>
                  </a:lnTo>
                  <a:close/>
                </a:path>
                <a:path w="2654935" h="1739900">
                  <a:moveTo>
                    <a:pt x="682625" y="1231722"/>
                  </a:moveTo>
                  <a:lnTo>
                    <a:pt x="671195" y="1231722"/>
                  </a:lnTo>
                  <a:lnTo>
                    <a:pt x="665480" y="1244422"/>
                  </a:lnTo>
                  <a:lnTo>
                    <a:pt x="676910" y="1244422"/>
                  </a:lnTo>
                  <a:lnTo>
                    <a:pt x="682625" y="1231722"/>
                  </a:lnTo>
                  <a:close/>
                </a:path>
                <a:path w="2654935" h="1739900">
                  <a:moveTo>
                    <a:pt x="728345" y="1257122"/>
                  </a:moveTo>
                  <a:lnTo>
                    <a:pt x="694055" y="1244422"/>
                  </a:lnTo>
                  <a:lnTo>
                    <a:pt x="688340" y="1257122"/>
                  </a:lnTo>
                  <a:lnTo>
                    <a:pt x="722630" y="1269809"/>
                  </a:lnTo>
                  <a:lnTo>
                    <a:pt x="728345" y="1257122"/>
                  </a:lnTo>
                  <a:close/>
                </a:path>
                <a:path w="2654935" h="1739900">
                  <a:moveTo>
                    <a:pt x="734695" y="190500"/>
                  </a:moveTo>
                  <a:lnTo>
                    <a:pt x="683895" y="165100"/>
                  </a:lnTo>
                  <a:lnTo>
                    <a:pt x="683895" y="190500"/>
                  </a:lnTo>
                  <a:lnTo>
                    <a:pt x="459740" y="190500"/>
                  </a:lnTo>
                  <a:lnTo>
                    <a:pt x="459740" y="203200"/>
                  </a:lnTo>
                  <a:lnTo>
                    <a:pt x="683895" y="203200"/>
                  </a:lnTo>
                  <a:lnTo>
                    <a:pt x="683895" y="215900"/>
                  </a:lnTo>
                  <a:lnTo>
                    <a:pt x="721995" y="203200"/>
                  </a:lnTo>
                  <a:lnTo>
                    <a:pt x="734695" y="190500"/>
                  </a:lnTo>
                  <a:close/>
                </a:path>
                <a:path w="2654935" h="1739900">
                  <a:moveTo>
                    <a:pt x="751205" y="1269809"/>
                  </a:moveTo>
                  <a:lnTo>
                    <a:pt x="734695" y="1269809"/>
                  </a:lnTo>
                  <a:lnTo>
                    <a:pt x="746125" y="1282509"/>
                  </a:lnTo>
                  <a:lnTo>
                    <a:pt x="751205" y="1269809"/>
                  </a:lnTo>
                  <a:close/>
                </a:path>
                <a:path w="2654935" h="1739900">
                  <a:moveTo>
                    <a:pt x="796925" y="1295209"/>
                  </a:moveTo>
                  <a:lnTo>
                    <a:pt x="762635" y="1269809"/>
                  </a:lnTo>
                  <a:lnTo>
                    <a:pt x="757555" y="1282509"/>
                  </a:lnTo>
                  <a:lnTo>
                    <a:pt x="791845" y="1307909"/>
                  </a:lnTo>
                  <a:lnTo>
                    <a:pt x="796925" y="1295209"/>
                  </a:lnTo>
                  <a:close/>
                </a:path>
                <a:path w="2654935" h="1739900">
                  <a:moveTo>
                    <a:pt x="820420" y="1295209"/>
                  </a:moveTo>
                  <a:lnTo>
                    <a:pt x="808990" y="1295209"/>
                  </a:lnTo>
                  <a:lnTo>
                    <a:pt x="803275" y="1307909"/>
                  </a:lnTo>
                  <a:lnTo>
                    <a:pt x="814705" y="1307909"/>
                  </a:lnTo>
                  <a:lnTo>
                    <a:pt x="820420" y="1295209"/>
                  </a:lnTo>
                  <a:close/>
                </a:path>
                <a:path w="2654935" h="1739900">
                  <a:moveTo>
                    <a:pt x="866140" y="1320609"/>
                  </a:moveTo>
                  <a:lnTo>
                    <a:pt x="831850" y="1307909"/>
                  </a:lnTo>
                  <a:lnTo>
                    <a:pt x="826135" y="1320609"/>
                  </a:lnTo>
                  <a:lnTo>
                    <a:pt x="860425" y="1333309"/>
                  </a:lnTo>
                  <a:lnTo>
                    <a:pt x="866140" y="1320609"/>
                  </a:lnTo>
                  <a:close/>
                </a:path>
                <a:path w="2654935" h="1739900">
                  <a:moveTo>
                    <a:pt x="889000" y="1333309"/>
                  </a:moveTo>
                  <a:lnTo>
                    <a:pt x="877570" y="1333309"/>
                  </a:lnTo>
                  <a:lnTo>
                    <a:pt x="871855" y="1345996"/>
                  </a:lnTo>
                  <a:lnTo>
                    <a:pt x="883920" y="1345996"/>
                  </a:lnTo>
                  <a:lnTo>
                    <a:pt x="889000" y="1333309"/>
                  </a:lnTo>
                  <a:close/>
                </a:path>
                <a:path w="2654935" h="1739900">
                  <a:moveTo>
                    <a:pt x="934720" y="1358696"/>
                  </a:moveTo>
                  <a:lnTo>
                    <a:pt x="900430" y="1333309"/>
                  </a:lnTo>
                  <a:lnTo>
                    <a:pt x="895350" y="1345996"/>
                  </a:lnTo>
                  <a:lnTo>
                    <a:pt x="929640" y="1371396"/>
                  </a:lnTo>
                  <a:lnTo>
                    <a:pt x="934720" y="1358696"/>
                  </a:lnTo>
                  <a:close/>
                </a:path>
                <a:path w="2654935" h="1739900">
                  <a:moveTo>
                    <a:pt x="958215" y="1371396"/>
                  </a:moveTo>
                  <a:lnTo>
                    <a:pt x="946150" y="1358696"/>
                  </a:lnTo>
                  <a:lnTo>
                    <a:pt x="941070" y="1371396"/>
                  </a:lnTo>
                  <a:lnTo>
                    <a:pt x="952500" y="1384096"/>
                  </a:lnTo>
                  <a:lnTo>
                    <a:pt x="958215" y="1371396"/>
                  </a:lnTo>
                  <a:close/>
                </a:path>
                <a:path w="2654935" h="1739900">
                  <a:moveTo>
                    <a:pt x="1003935" y="1384096"/>
                  </a:moveTo>
                  <a:lnTo>
                    <a:pt x="969645" y="1371396"/>
                  </a:lnTo>
                  <a:lnTo>
                    <a:pt x="963930" y="1384096"/>
                  </a:lnTo>
                  <a:lnTo>
                    <a:pt x="998220" y="1396796"/>
                  </a:lnTo>
                  <a:lnTo>
                    <a:pt x="1003935" y="1384096"/>
                  </a:lnTo>
                  <a:close/>
                </a:path>
                <a:path w="2654935" h="1739900">
                  <a:moveTo>
                    <a:pt x="1026795" y="1396796"/>
                  </a:moveTo>
                  <a:lnTo>
                    <a:pt x="1015365" y="1396796"/>
                  </a:lnTo>
                  <a:lnTo>
                    <a:pt x="1009650" y="1409496"/>
                  </a:lnTo>
                  <a:lnTo>
                    <a:pt x="1021080" y="1409496"/>
                  </a:lnTo>
                  <a:lnTo>
                    <a:pt x="1026795" y="1396796"/>
                  </a:lnTo>
                  <a:close/>
                </a:path>
                <a:path w="2654935" h="1739900">
                  <a:moveTo>
                    <a:pt x="1072515" y="1422196"/>
                  </a:moveTo>
                  <a:lnTo>
                    <a:pt x="1038225" y="1409496"/>
                  </a:lnTo>
                  <a:lnTo>
                    <a:pt x="1033145" y="1422196"/>
                  </a:lnTo>
                  <a:lnTo>
                    <a:pt x="1067435" y="1434884"/>
                  </a:lnTo>
                  <a:lnTo>
                    <a:pt x="1072515" y="1422196"/>
                  </a:lnTo>
                  <a:close/>
                </a:path>
                <a:path w="2654935" h="1739900">
                  <a:moveTo>
                    <a:pt x="1095375" y="1434884"/>
                  </a:moveTo>
                  <a:lnTo>
                    <a:pt x="1083945" y="1422196"/>
                  </a:lnTo>
                  <a:lnTo>
                    <a:pt x="1078865" y="1434884"/>
                  </a:lnTo>
                  <a:lnTo>
                    <a:pt x="1090295" y="1447584"/>
                  </a:lnTo>
                  <a:lnTo>
                    <a:pt x="1095375" y="1434884"/>
                  </a:lnTo>
                  <a:close/>
                </a:path>
                <a:path w="2654935" h="1739900">
                  <a:moveTo>
                    <a:pt x="1141730" y="1447584"/>
                  </a:moveTo>
                  <a:lnTo>
                    <a:pt x="1107440" y="1434884"/>
                  </a:lnTo>
                  <a:lnTo>
                    <a:pt x="1101725" y="1447584"/>
                  </a:lnTo>
                  <a:lnTo>
                    <a:pt x="1136015" y="1460284"/>
                  </a:lnTo>
                  <a:lnTo>
                    <a:pt x="1141730" y="1447584"/>
                  </a:lnTo>
                  <a:close/>
                </a:path>
                <a:path w="2654935" h="1739900">
                  <a:moveTo>
                    <a:pt x="1164590" y="1460284"/>
                  </a:moveTo>
                  <a:lnTo>
                    <a:pt x="1153160" y="1460284"/>
                  </a:lnTo>
                  <a:lnTo>
                    <a:pt x="1147445" y="1472984"/>
                  </a:lnTo>
                  <a:lnTo>
                    <a:pt x="1158875" y="1472984"/>
                  </a:lnTo>
                  <a:lnTo>
                    <a:pt x="1164590" y="1460284"/>
                  </a:lnTo>
                  <a:close/>
                </a:path>
                <a:path w="2654935" h="1739900">
                  <a:moveTo>
                    <a:pt x="1210310" y="1485684"/>
                  </a:moveTo>
                  <a:lnTo>
                    <a:pt x="1176020" y="1472984"/>
                  </a:lnTo>
                  <a:lnTo>
                    <a:pt x="1170305" y="1485684"/>
                  </a:lnTo>
                  <a:lnTo>
                    <a:pt x="1205230" y="1498384"/>
                  </a:lnTo>
                  <a:lnTo>
                    <a:pt x="1210310" y="1485684"/>
                  </a:lnTo>
                  <a:close/>
                </a:path>
                <a:path w="2654935" h="1739900">
                  <a:moveTo>
                    <a:pt x="1233170" y="1498384"/>
                  </a:moveTo>
                  <a:lnTo>
                    <a:pt x="1221740" y="1485684"/>
                  </a:lnTo>
                  <a:lnTo>
                    <a:pt x="1216660" y="1498384"/>
                  </a:lnTo>
                  <a:lnTo>
                    <a:pt x="1228090" y="1511084"/>
                  </a:lnTo>
                  <a:lnTo>
                    <a:pt x="1233170" y="1498384"/>
                  </a:lnTo>
                  <a:close/>
                </a:path>
                <a:path w="2654935" h="1739900">
                  <a:moveTo>
                    <a:pt x="1279525" y="1523771"/>
                  </a:moveTo>
                  <a:lnTo>
                    <a:pt x="1244600" y="1498384"/>
                  </a:lnTo>
                  <a:lnTo>
                    <a:pt x="1239520" y="1511084"/>
                  </a:lnTo>
                  <a:lnTo>
                    <a:pt x="1273810" y="1536471"/>
                  </a:lnTo>
                  <a:lnTo>
                    <a:pt x="1279525" y="1523771"/>
                  </a:lnTo>
                  <a:close/>
                </a:path>
                <a:path w="2654935" h="1739900">
                  <a:moveTo>
                    <a:pt x="1302385" y="1523771"/>
                  </a:moveTo>
                  <a:lnTo>
                    <a:pt x="1290955" y="1523771"/>
                  </a:lnTo>
                  <a:lnTo>
                    <a:pt x="1285240" y="1536471"/>
                  </a:lnTo>
                  <a:lnTo>
                    <a:pt x="1296670" y="1536471"/>
                  </a:lnTo>
                  <a:lnTo>
                    <a:pt x="1302385" y="1523771"/>
                  </a:lnTo>
                  <a:close/>
                </a:path>
                <a:path w="2654935" h="1739900">
                  <a:moveTo>
                    <a:pt x="1347978" y="1549171"/>
                  </a:moveTo>
                  <a:lnTo>
                    <a:pt x="1313688" y="1536471"/>
                  </a:lnTo>
                  <a:lnTo>
                    <a:pt x="1308100" y="1549171"/>
                  </a:lnTo>
                  <a:lnTo>
                    <a:pt x="1342898" y="1561871"/>
                  </a:lnTo>
                  <a:lnTo>
                    <a:pt x="1347978" y="1549171"/>
                  </a:lnTo>
                  <a:close/>
                </a:path>
                <a:path w="2654935" h="1739900">
                  <a:moveTo>
                    <a:pt x="1370838" y="1561871"/>
                  </a:moveTo>
                  <a:lnTo>
                    <a:pt x="1359408" y="1561871"/>
                  </a:lnTo>
                  <a:lnTo>
                    <a:pt x="1354328" y="1574571"/>
                  </a:lnTo>
                  <a:lnTo>
                    <a:pt x="1365758" y="1574571"/>
                  </a:lnTo>
                  <a:lnTo>
                    <a:pt x="1370838" y="1561871"/>
                  </a:lnTo>
                  <a:close/>
                </a:path>
                <a:path w="2654935" h="1739900">
                  <a:moveTo>
                    <a:pt x="1417193" y="1587271"/>
                  </a:moveTo>
                  <a:lnTo>
                    <a:pt x="1382268" y="1561871"/>
                  </a:lnTo>
                  <a:lnTo>
                    <a:pt x="1377188" y="1574571"/>
                  </a:lnTo>
                  <a:lnTo>
                    <a:pt x="1411478" y="1599971"/>
                  </a:lnTo>
                  <a:lnTo>
                    <a:pt x="1417193" y="1587271"/>
                  </a:lnTo>
                  <a:close/>
                </a:path>
                <a:path w="2654935" h="1739900">
                  <a:moveTo>
                    <a:pt x="1440053" y="1599971"/>
                  </a:moveTo>
                  <a:lnTo>
                    <a:pt x="1428623" y="1587271"/>
                  </a:lnTo>
                  <a:lnTo>
                    <a:pt x="1422908" y="1599971"/>
                  </a:lnTo>
                  <a:lnTo>
                    <a:pt x="1434338" y="1612658"/>
                  </a:lnTo>
                  <a:lnTo>
                    <a:pt x="1440053" y="1599971"/>
                  </a:lnTo>
                  <a:close/>
                </a:path>
                <a:path w="2654935" h="1739900">
                  <a:moveTo>
                    <a:pt x="1485773" y="1612658"/>
                  </a:moveTo>
                  <a:lnTo>
                    <a:pt x="1451483" y="1599971"/>
                  </a:lnTo>
                  <a:lnTo>
                    <a:pt x="1445768" y="1612658"/>
                  </a:lnTo>
                  <a:lnTo>
                    <a:pt x="1480058" y="1625358"/>
                  </a:lnTo>
                  <a:lnTo>
                    <a:pt x="1485773" y="1612658"/>
                  </a:lnTo>
                  <a:close/>
                </a:path>
                <a:path w="2654935" h="1739900">
                  <a:moveTo>
                    <a:pt x="1508633" y="1625358"/>
                  </a:moveTo>
                  <a:lnTo>
                    <a:pt x="1497203" y="1625358"/>
                  </a:lnTo>
                  <a:lnTo>
                    <a:pt x="1492123" y="1638058"/>
                  </a:lnTo>
                  <a:lnTo>
                    <a:pt x="1503553" y="1638058"/>
                  </a:lnTo>
                  <a:lnTo>
                    <a:pt x="1508633" y="1625358"/>
                  </a:lnTo>
                  <a:close/>
                </a:path>
                <a:path w="2654935" h="1739900">
                  <a:moveTo>
                    <a:pt x="1554353" y="1650758"/>
                  </a:moveTo>
                  <a:lnTo>
                    <a:pt x="1520063" y="1638058"/>
                  </a:lnTo>
                  <a:lnTo>
                    <a:pt x="1514983" y="1650758"/>
                  </a:lnTo>
                  <a:lnTo>
                    <a:pt x="1549273" y="1663458"/>
                  </a:lnTo>
                  <a:lnTo>
                    <a:pt x="1554353" y="1650758"/>
                  </a:lnTo>
                  <a:close/>
                </a:path>
                <a:path w="2654935" h="1739900">
                  <a:moveTo>
                    <a:pt x="1577848" y="1663458"/>
                  </a:moveTo>
                  <a:lnTo>
                    <a:pt x="1566418" y="1650758"/>
                  </a:lnTo>
                  <a:lnTo>
                    <a:pt x="1560703" y="1663458"/>
                  </a:lnTo>
                  <a:lnTo>
                    <a:pt x="1572133" y="1676158"/>
                  </a:lnTo>
                  <a:lnTo>
                    <a:pt x="1577848" y="1663458"/>
                  </a:lnTo>
                  <a:close/>
                </a:path>
                <a:path w="2654935" h="1739900">
                  <a:moveTo>
                    <a:pt x="1623568" y="1676158"/>
                  </a:moveTo>
                  <a:lnTo>
                    <a:pt x="1589278" y="1663458"/>
                  </a:lnTo>
                  <a:lnTo>
                    <a:pt x="1583563" y="1676158"/>
                  </a:lnTo>
                  <a:lnTo>
                    <a:pt x="1617853" y="1688858"/>
                  </a:lnTo>
                  <a:lnTo>
                    <a:pt x="1623568" y="1676158"/>
                  </a:lnTo>
                  <a:close/>
                </a:path>
                <a:path w="2654935" h="1739900">
                  <a:moveTo>
                    <a:pt x="1646428" y="1688858"/>
                  </a:moveTo>
                  <a:lnTo>
                    <a:pt x="1634998" y="1688858"/>
                  </a:lnTo>
                  <a:lnTo>
                    <a:pt x="1629283" y="1701546"/>
                  </a:lnTo>
                  <a:lnTo>
                    <a:pt x="1641348" y="1701546"/>
                  </a:lnTo>
                  <a:lnTo>
                    <a:pt x="1646428" y="1688858"/>
                  </a:lnTo>
                  <a:close/>
                </a:path>
                <a:path w="2654935" h="1739900">
                  <a:moveTo>
                    <a:pt x="1692148" y="1714246"/>
                  </a:moveTo>
                  <a:lnTo>
                    <a:pt x="1657858" y="1701546"/>
                  </a:lnTo>
                  <a:lnTo>
                    <a:pt x="1652778" y="1714246"/>
                  </a:lnTo>
                  <a:lnTo>
                    <a:pt x="1687068" y="1726946"/>
                  </a:lnTo>
                  <a:lnTo>
                    <a:pt x="1692148" y="1714246"/>
                  </a:lnTo>
                  <a:close/>
                </a:path>
                <a:path w="2654935" h="1739900">
                  <a:moveTo>
                    <a:pt x="1732153" y="1739646"/>
                  </a:moveTo>
                  <a:lnTo>
                    <a:pt x="1721358" y="1714246"/>
                  </a:lnTo>
                  <a:lnTo>
                    <a:pt x="1705483" y="1701546"/>
                  </a:lnTo>
                  <a:lnTo>
                    <a:pt x="1683258" y="1739646"/>
                  </a:lnTo>
                  <a:lnTo>
                    <a:pt x="1732153" y="1739646"/>
                  </a:lnTo>
                  <a:close/>
                </a:path>
                <a:path w="2654935" h="1739900">
                  <a:moveTo>
                    <a:pt x="1927098" y="1104734"/>
                  </a:moveTo>
                  <a:lnTo>
                    <a:pt x="1617853" y="863473"/>
                  </a:lnTo>
                  <a:lnTo>
                    <a:pt x="1601343" y="850773"/>
                  </a:lnTo>
                  <a:lnTo>
                    <a:pt x="1612773" y="838073"/>
                  </a:lnTo>
                  <a:lnTo>
                    <a:pt x="1556893" y="825373"/>
                  </a:lnTo>
                  <a:lnTo>
                    <a:pt x="1582293" y="876173"/>
                  </a:lnTo>
                  <a:lnTo>
                    <a:pt x="1593723" y="863473"/>
                  </a:lnTo>
                  <a:lnTo>
                    <a:pt x="1919478" y="1104734"/>
                  </a:lnTo>
                  <a:lnTo>
                    <a:pt x="1927098" y="1104734"/>
                  </a:lnTo>
                  <a:close/>
                </a:path>
                <a:path w="2654935" h="1739900">
                  <a:moveTo>
                    <a:pt x="2202688" y="736473"/>
                  </a:moveTo>
                  <a:lnTo>
                    <a:pt x="2047748" y="507873"/>
                  </a:lnTo>
                  <a:lnTo>
                    <a:pt x="2063623" y="495173"/>
                  </a:lnTo>
                  <a:lnTo>
                    <a:pt x="2014093" y="469773"/>
                  </a:lnTo>
                  <a:lnTo>
                    <a:pt x="2021078" y="520573"/>
                  </a:lnTo>
                  <a:lnTo>
                    <a:pt x="2036953" y="507873"/>
                  </a:lnTo>
                  <a:lnTo>
                    <a:pt x="2192528" y="749173"/>
                  </a:lnTo>
                  <a:lnTo>
                    <a:pt x="2202688" y="736473"/>
                  </a:lnTo>
                  <a:close/>
                </a:path>
                <a:path w="2654935" h="1739900">
                  <a:moveTo>
                    <a:pt x="2654808" y="190500"/>
                  </a:moveTo>
                  <a:lnTo>
                    <a:pt x="2598928" y="177800"/>
                  </a:lnTo>
                  <a:lnTo>
                    <a:pt x="2604008" y="203200"/>
                  </a:lnTo>
                  <a:lnTo>
                    <a:pt x="1330833" y="545973"/>
                  </a:lnTo>
                  <a:lnTo>
                    <a:pt x="922020" y="0"/>
                  </a:lnTo>
                  <a:lnTo>
                    <a:pt x="911860" y="12700"/>
                  </a:lnTo>
                  <a:lnTo>
                    <a:pt x="1318260" y="558673"/>
                  </a:lnTo>
                  <a:lnTo>
                    <a:pt x="635" y="914273"/>
                  </a:lnTo>
                  <a:lnTo>
                    <a:pt x="2540" y="926973"/>
                  </a:lnTo>
                  <a:lnTo>
                    <a:pt x="0" y="926973"/>
                  </a:lnTo>
                  <a:lnTo>
                    <a:pt x="34290" y="939673"/>
                  </a:lnTo>
                  <a:lnTo>
                    <a:pt x="39370" y="926973"/>
                  </a:lnTo>
                  <a:lnTo>
                    <a:pt x="21590" y="926973"/>
                  </a:lnTo>
                  <a:lnTo>
                    <a:pt x="1326388" y="558673"/>
                  </a:lnTo>
                  <a:lnTo>
                    <a:pt x="1704848" y="1066647"/>
                  </a:lnTo>
                  <a:lnTo>
                    <a:pt x="1689608" y="1079347"/>
                  </a:lnTo>
                  <a:lnTo>
                    <a:pt x="1740408" y="1104734"/>
                  </a:lnTo>
                  <a:lnTo>
                    <a:pt x="1732788" y="1066647"/>
                  </a:lnTo>
                  <a:lnTo>
                    <a:pt x="1730248" y="1053947"/>
                  </a:lnTo>
                  <a:lnTo>
                    <a:pt x="1715008" y="1066647"/>
                  </a:lnTo>
                  <a:lnTo>
                    <a:pt x="1339088" y="558673"/>
                  </a:lnTo>
                  <a:lnTo>
                    <a:pt x="1386078" y="545973"/>
                  </a:lnTo>
                  <a:lnTo>
                    <a:pt x="2607818" y="215900"/>
                  </a:lnTo>
                  <a:lnTo>
                    <a:pt x="2612898" y="228600"/>
                  </a:lnTo>
                  <a:lnTo>
                    <a:pt x="2625598" y="215900"/>
                  </a:lnTo>
                  <a:lnTo>
                    <a:pt x="2650363" y="190500"/>
                  </a:lnTo>
                  <a:lnTo>
                    <a:pt x="2654808" y="190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7624" y="5659373"/>
              <a:ext cx="98298" cy="1866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5240" y="5567933"/>
              <a:ext cx="96774" cy="9753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14400" y="1949195"/>
            <a:ext cx="17145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FFT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72561" y="1952497"/>
            <a:ext cx="4838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i="1" spc="-25" dirty="0">
                <a:latin typeface="Times New Roman"/>
                <a:cs typeface="Times New Roman"/>
              </a:rPr>
              <a:t>A</a:t>
            </a:r>
            <a:r>
              <a:rPr sz="2100" spc="-25" dirty="0">
                <a:latin typeface="Times New Roman"/>
                <a:cs typeface="Times New Roman"/>
              </a:rPr>
              <a:t>(</a:t>
            </a:r>
            <a:r>
              <a:rPr sz="2100" i="1" spc="-25" dirty="0">
                <a:latin typeface="Times New Roman"/>
                <a:cs typeface="Times New Roman"/>
              </a:rPr>
              <a:t>n</a:t>
            </a:r>
            <a:r>
              <a:rPr sz="2100" spc="-25" dirty="0">
                <a:latin typeface="Times New Roman"/>
                <a:cs typeface="Times New Roman"/>
              </a:rPr>
              <a:t>)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78657" y="2606548"/>
            <a:ext cx="4699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20" dirty="0">
                <a:latin typeface="Times New Roman"/>
                <a:cs typeface="Times New Roman"/>
              </a:rPr>
              <a:t>B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51853" y="1874519"/>
            <a:ext cx="7397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10" dirty="0">
                <a:latin typeface="Times New Roman"/>
                <a:cs typeface="Times New Roman"/>
              </a:rPr>
              <a:t>B</a:t>
            </a:r>
            <a:r>
              <a:rPr sz="2000" spc="-10" dirty="0">
                <a:latin typeface="Times New Roman"/>
                <a:cs typeface="Times New Roman"/>
              </a:rPr>
              <a:t>(</a:t>
            </a:r>
            <a:r>
              <a:rPr sz="2000" i="1" spc="-10" dirty="0">
                <a:latin typeface="Times New Roman"/>
                <a:cs typeface="Times New Roman"/>
              </a:rPr>
              <a:t>n</a:t>
            </a:r>
            <a:r>
              <a:rPr sz="2000" spc="-10" dirty="0">
                <a:latin typeface="Times New Roman"/>
                <a:cs typeface="Times New Roman"/>
              </a:rPr>
              <a:t>+1)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1853" y="2606548"/>
            <a:ext cx="7397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10" dirty="0">
                <a:latin typeface="Times New Roman"/>
                <a:cs typeface="Times New Roman"/>
              </a:rPr>
              <a:t>B</a:t>
            </a:r>
            <a:r>
              <a:rPr sz="2000" spc="-10" dirty="0">
                <a:latin typeface="Times New Roman"/>
                <a:cs typeface="Times New Roman"/>
              </a:rPr>
              <a:t>(</a:t>
            </a:r>
            <a:r>
              <a:rPr sz="2000" i="1" spc="-10" dirty="0">
                <a:latin typeface="Times New Roman"/>
                <a:cs typeface="Times New Roman"/>
              </a:rPr>
              <a:t>n</a:t>
            </a:r>
            <a:r>
              <a:rPr sz="2000" spc="-10" dirty="0">
                <a:latin typeface="Times New Roman"/>
                <a:cs typeface="Times New Roman"/>
              </a:rPr>
              <a:t>+1)</a:t>
            </a:r>
            <a:endParaRPr sz="2000">
              <a:latin typeface="Times New Roman"/>
              <a:cs typeface="Times New Roman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392936" y="3570958"/>
          <a:ext cx="4375150" cy="76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935"/>
                <a:gridCol w="368300"/>
                <a:gridCol w="293370"/>
                <a:gridCol w="802640"/>
                <a:gridCol w="1955164"/>
              </a:tblGrid>
              <a:tr h="384175"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635635" algn="l"/>
                        </a:tabLst>
                      </a:pPr>
                      <a:r>
                        <a:rPr sz="190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00" i="1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spc="-5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spc="-50" dirty="0">
                          <a:latin typeface="Symbol"/>
                          <a:cs typeface="Symbol"/>
                        </a:rPr>
                        <a:t>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0"/>
                        </a:lnSpc>
                      </a:pPr>
                      <a:r>
                        <a:rPr sz="1900" spc="55" dirty="0">
                          <a:latin typeface="Times New Roman"/>
                          <a:cs typeface="Times New Roman"/>
                        </a:rPr>
                        <a:t>1) 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170"/>
                        </a:lnSpc>
                      </a:pPr>
                      <a:r>
                        <a:rPr sz="190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00" i="1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334645" algn="l"/>
                          <a:tab pos="713740" algn="l"/>
                        </a:tabLst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i="1" spc="-50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).</a:t>
                      </a:r>
                      <a:r>
                        <a:rPr sz="19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900" i="1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</a:tr>
              <a:tr h="377825">
                <a:tc>
                  <a:txBody>
                    <a:bodyPr/>
                    <a:lstStyle/>
                    <a:p>
                      <a:pPr marR="18415" algn="ctr">
                        <a:lnSpc>
                          <a:spcPts val="2250"/>
                        </a:lnSpc>
                        <a:spcBef>
                          <a:spcPts val="625"/>
                        </a:spcBef>
                        <a:tabLst>
                          <a:tab pos="654050" algn="l"/>
                        </a:tabLst>
                      </a:pPr>
                      <a:r>
                        <a:rPr sz="1900" i="1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900" i="1" spc="22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spc="-5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spc="-50" dirty="0">
                          <a:latin typeface="Symbol"/>
                          <a:cs typeface="Symbol"/>
                        </a:rPr>
                        <a:t>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5"/>
                        </a:lnSpc>
                        <a:spcBef>
                          <a:spcPts val="640"/>
                        </a:spcBef>
                      </a:pPr>
                      <a:r>
                        <a:rPr sz="1900" spc="55" dirty="0">
                          <a:latin typeface="Times New Roman"/>
                          <a:cs typeface="Times New Roman"/>
                        </a:rPr>
                        <a:t>1) 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2220"/>
                        </a:lnSpc>
                        <a:spcBef>
                          <a:spcPts val="655"/>
                        </a:spcBef>
                      </a:pPr>
                      <a:r>
                        <a:rPr sz="1900" spc="-50" dirty="0"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35"/>
                        </a:lnSpc>
                        <a:spcBef>
                          <a:spcPts val="640"/>
                        </a:spcBef>
                      </a:pPr>
                      <a:r>
                        <a:rPr sz="190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900" i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ts val="2250"/>
                        </a:lnSpc>
                        <a:spcBef>
                          <a:spcPts val="625"/>
                        </a:spcBef>
                        <a:tabLst>
                          <a:tab pos="707390" algn="l"/>
                        </a:tabLst>
                      </a:pPr>
                      <a:r>
                        <a:rPr sz="19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900" spc="2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900" i="1" spc="-50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).</a:t>
                      </a:r>
                      <a:r>
                        <a:rPr sz="19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900" i="1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( </a:t>
                      </a:r>
                      <a:r>
                        <a:rPr sz="19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900" i="1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79375" marB="0"/>
                </a:tc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2890266" y="4634483"/>
            <a:ext cx="4699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20" dirty="0">
                <a:latin typeface="Times New Roman"/>
                <a:cs typeface="Times New Roman"/>
              </a:rPr>
              <a:t>A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23210" y="5732526"/>
            <a:ext cx="4699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20" dirty="0">
                <a:latin typeface="Times New Roman"/>
                <a:cs typeface="Times New Roman"/>
              </a:rPr>
              <a:t>B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86426" y="5076444"/>
            <a:ext cx="7131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35" dirty="0">
                <a:latin typeface="Times New Roman"/>
                <a:cs typeface="Times New Roman"/>
              </a:rPr>
              <a:t>A</a:t>
            </a:r>
            <a:r>
              <a:rPr sz="2000" spc="-35" dirty="0">
                <a:latin typeface="Times New Roman"/>
                <a:cs typeface="Times New Roman"/>
              </a:rPr>
              <a:t>(</a:t>
            </a:r>
            <a:r>
              <a:rPr sz="2000" i="1" spc="-35" dirty="0">
                <a:latin typeface="Times New Roman"/>
                <a:cs typeface="Times New Roman"/>
              </a:rPr>
              <a:t>n</a:t>
            </a:r>
            <a:r>
              <a:rPr sz="2000" spc="-35" dirty="0">
                <a:latin typeface="Times New Roman"/>
                <a:cs typeface="Times New Roman"/>
              </a:rPr>
              <a:t>+1)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00855" y="5641085"/>
            <a:ext cx="174752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00" i="1" spc="-60" dirty="0">
                <a:latin typeface="Times New Roman"/>
                <a:cs typeface="Times New Roman"/>
              </a:rPr>
              <a:t>B</a:t>
            </a:r>
            <a:r>
              <a:rPr sz="2000" spc="-60" dirty="0">
                <a:latin typeface="Times New Roman"/>
                <a:cs typeface="Times New Roman"/>
              </a:rPr>
              <a:t>(</a:t>
            </a:r>
            <a:r>
              <a:rPr sz="2000" i="1" spc="-60" dirty="0">
                <a:latin typeface="Times New Roman"/>
                <a:cs typeface="Times New Roman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)</a:t>
            </a:r>
            <a:r>
              <a:rPr sz="2000" i="1" spc="-60" dirty="0">
                <a:latin typeface="Times New Roman"/>
                <a:cs typeface="Times New Roman"/>
              </a:rPr>
              <a:t>W</a:t>
            </a:r>
            <a:r>
              <a:rPr sz="2000" spc="-60" dirty="0">
                <a:latin typeface="Times New Roman"/>
                <a:cs typeface="Times New Roman"/>
              </a:rPr>
              <a:t>(</a:t>
            </a:r>
            <a:r>
              <a:rPr sz="2000" i="1" spc="-60" dirty="0">
                <a:latin typeface="Times New Roman"/>
                <a:cs typeface="Times New Roman"/>
              </a:rPr>
              <a:t>n</a:t>
            </a:r>
            <a:r>
              <a:rPr sz="2000" spc="-60" dirty="0">
                <a:latin typeface="Times New Roman"/>
                <a:cs typeface="Times New Roman"/>
              </a:rPr>
              <a:t>)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3000" i="1" spc="-15" baseline="33333" dirty="0">
                <a:latin typeface="Times New Roman"/>
                <a:cs typeface="Times New Roman"/>
              </a:rPr>
              <a:t>B</a:t>
            </a:r>
            <a:r>
              <a:rPr sz="3000" spc="-15" baseline="33333" dirty="0">
                <a:latin typeface="Times New Roman"/>
                <a:cs typeface="Times New Roman"/>
              </a:rPr>
              <a:t>(</a:t>
            </a:r>
            <a:r>
              <a:rPr sz="3000" i="1" spc="-15" baseline="33333" dirty="0">
                <a:latin typeface="Times New Roman"/>
                <a:cs typeface="Times New Roman"/>
              </a:rPr>
              <a:t>n</a:t>
            </a:r>
            <a:r>
              <a:rPr sz="3000" spc="-15" baseline="33333" dirty="0">
                <a:latin typeface="Times New Roman"/>
                <a:cs typeface="Times New Roman"/>
              </a:rPr>
              <a:t>+1)</a:t>
            </a:r>
            <a:endParaRPr sz="3000" baseline="33333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557778" y="1982723"/>
            <a:ext cx="2760980" cy="1295400"/>
            <a:chOff x="3557778" y="1982723"/>
            <a:chExt cx="2760980" cy="129540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6024" y="1982723"/>
              <a:ext cx="196596" cy="19583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709668" y="2061590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0" y="19558"/>
                  </a:moveTo>
                  <a:lnTo>
                    <a:pt x="1905" y="11938"/>
                  </a:lnTo>
                  <a:lnTo>
                    <a:pt x="5715" y="5715"/>
                  </a:lnTo>
                  <a:lnTo>
                    <a:pt x="12065" y="1905"/>
                  </a:lnTo>
                  <a:lnTo>
                    <a:pt x="19685" y="0"/>
                  </a:lnTo>
                  <a:lnTo>
                    <a:pt x="27305" y="1905"/>
                  </a:lnTo>
                  <a:lnTo>
                    <a:pt x="33655" y="5715"/>
                  </a:lnTo>
                  <a:lnTo>
                    <a:pt x="37465" y="11938"/>
                  </a:lnTo>
                  <a:lnTo>
                    <a:pt x="38735" y="19558"/>
                  </a:lnTo>
                  <a:lnTo>
                    <a:pt x="37465" y="27178"/>
                  </a:lnTo>
                  <a:lnTo>
                    <a:pt x="33655" y="33528"/>
                  </a:lnTo>
                  <a:lnTo>
                    <a:pt x="27305" y="37211"/>
                  </a:lnTo>
                  <a:lnTo>
                    <a:pt x="19685" y="38481"/>
                  </a:lnTo>
                  <a:lnTo>
                    <a:pt x="12065" y="37211"/>
                  </a:lnTo>
                  <a:lnTo>
                    <a:pt x="5715" y="33528"/>
                  </a:lnTo>
                  <a:lnTo>
                    <a:pt x="1905" y="27178"/>
                  </a:lnTo>
                  <a:lnTo>
                    <a:pt x="0" y="19558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64255" y="2071115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0" y="19558"/>
                  </a:moveTo>
                  <a:lnTo>
                    <a:pt x="1905" y="11938"/>
                  </a:lnTo>
                  <a:lnTo>
                    <a:pt x="5715" y="5588"/>
                  </a:lnTo>
                  <a:lnTo>
                    <a:pt x="12065" y="1905"/>
                  </a:lnTo>
                  <a:lnTo>
                    <a:pt x="19685" y="0"/>
                  </a:lnTo>
                  <a:lnTo>
                    <a:pt x="26670" y="1905"/>
                  </a:lnTo>
                  <a:lnTo>
                    <a:pt x="33020" y="5588"/>
                  </a:lnTo>
                  <a:lnTo>
                    <a:pt x="37465" y="11938"/>
                  </a:lnTo>
                  <a:lnTo>
                    <a:pt x="38735" y="19558"/>
                  </a:lnTo>
                  <a:lnTo>
                    <a:pt x="37465" y="27051"/>
                  </a:lnTo>
                  <a:lnTo>
                    <a:pt x="33020" y="32766"/>
                  </a:lnTo>
                  <a:lnTo>
                    <a:pt x="26670" y="37211"/>
                  </a:lnTo>
                  <a:lnTo>
                    <a:pt x="19685" y="38481"/>
                  </a:lnTo>
                  <a:lnTo>
                    <a:pt x="12065" y="37211"/>
                  </a:lnTo>
                  <a:lnTo>
                    <a:pt x="5715" y="32766"/>
                  </a:lnTo>
                  <a:lnTo>
                    <a:pt x="1905" y="27051"/>
                  </a:lnTo>
                  <a:lnTo>
                    <a:pt x="0" y="19558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11880" y="2055875"/>
              <a:ext cx="275590" cy="50800"/>
            </a:xfrm>
            <a:custGeom>
              <a:avLst/>
              <a:gdLst/>
              <a:ahLst/>
              <a:cxnLst/>
              <a:rect l="l" t="t" r="r" b="b"/>
              <a:pathLst>
                <a:path w="275589" h="50800">
                  <a:moveTo>
                    <a:pt x="275082" y="25146"/>
                  </a:moveTo>
                  <a:lnTo>
                    <a:pt x="262382" y="18796"/>
                  </a:lnTo>
                  <a:lnTo>
                    <a:pt x="224282" y="0"/>
                  </a:lnTo>
                  <a:lnTo>
                    <a:pt x="224282" y="18796"/>
                  </a:lnTo>
                  <a:lnTo>
                    <a:pt x="0" y="18288"/>
                  </a:lnTo>
                  <a:lnTo>
                    <a:pt x="0" y="30861"/>
                  </a:lnTo>
                  <a:lnTo>
                    <a:pt x="224282" y="31369"/>
                  </a:lnTo>
                  <a:lnTo>
                    <a:pt x="224282" y="50292"/>
                  </a:lnTo>
                  <a:lnTo>
                    <a:pt x="262382" y="31369"/>
                  </a:lnTo>
                  <a:lnTo>
                    <a:pt x="275082" y="25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86581" y="2081402"/>
              <a:ext cx="824865" cy="1270"/>
            </a:xfrm>
            <a:custGeom>
              <a:avLst/>
              <a:gdLst/>
              <a:ahLst/>
              <a:cxnLst/>
              <a:rect l="l" t="t" r="r" b="b"/>
              <a:pathLst>
                <a:path w="824864" h="1269">
                  <a:moveTo>
                    <a:pt x="0" y="0"/>
                  </a:moveTo>
                  <a:lnTo>
                    <a:pt x="824484" y="76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09160" y="2055875"/>
              <a:ext cx="824230" cy="50800"/>
            </a:xfrm>
            <a:custGeom>
              <a:avLst/>
              <a:gdLst/>
              <a:ahLst/>
              <a:cxnLst/>
              <a:rect l="l" t="t" r="r" b="b"/>
              <a:pathLst>
                <a:path w="824229" h="50800">
                  <a:moveTo>
                    <a:pt x="823722" y="25146"/>
                  </a:moveTo>
                  <a:lnTo>
                    <a:pt x="811022" y="18796"/>
                  </a:lnTo>
                  <a:lnTo>
                    <a:pt x="773557" y="0"/>
                  </a:lnTo>
                  <a:lnTo>
                    <a:pt x="773557" y="18796"/>
                  </a:lnTo>
                  <a:lnTo>
                    <a:pt x="635" y="18288"/>
                  </a:lnTo>
                  <a:lnTo>
                    <a:pt x="0" y="30861"/>
                  </a:lnTo>
                  <a:lnTo>
                    <a:pt x="772922" y="31369"/>
                  </a:lnTo>
                  <a:lnTo>
                    <a:pt x="772922" y="50292"/>
                  </a:lnTo>
                  <a:lnTo>
                    <a:pt x="811022" y="31369"/>
                  </a:lnTo>
                  <a:lnTo>
                    <a:pt x="823722" y="25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64021" y="2061590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0" y="19812"/>
                  </a:moveTo>
                  <a:lnTo>
                    <a:pt x="1270" y="12065"/>
                  </a:lnTo>
                  <a:lnTo>
                    <a:pt x="5715" y="5715"/>
                  </a:lnTo>
                  <a:lnTo>
                    <a:pt x="11430" y="1905"/>
                  </a:lnTo>
                  <a:lnTo>
                    <a:pt x="19050" y="0"/>
                  </a:lnTo>
                  <a:lnTo>
                    <a:pt x="26797" y="1905"/>
                  </a:lnTo>
                  <a:lnTo>
                    <a:pt x="33147" y="5715"/>
                  </a:lnTo>
                  <a:lnTo>
                    <a:pt x="36957" y="12065"/>
                  </a:lnTo>
                  <a:lnTo>
                    <a:pt x="38862" y="19812"/>
                  </a:lnTo>
                  <a:lnTo>
                    <a:pt x="36957" y="27432"/>
                  </a:lnTo>
                  <a:lnTo>
                    <a:pt x="33147" y="33782"/>
                  </a:lnTo>
                  <a:lnTo>
                    <a:pt x="26797" y="37592"/>
                  </a:lnTo>
                  <a:lnTo>
                    <a:pt x="19050" y="38862"/>
                  </a:lnTo>
                  <a:lnTo>
                    <a:pt x="11430" y="37592"/>
                  </a:lnTo>
                  <a:lnTo>
                    <a:pt x="5715" y="33782"/>
                  </a:lnTo>
                  <a:lnTo>
                    <a:pt x="1270" y="27432"/>
                  </a:lnTo>
                  <a:lnTo>
                    <a:pt x="0" y="19812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15000" y="2055875"/>
              <a:ext cx="549910" cy="50800"/>
            </a:xfrm>
            <a:custGeom>
              <a:avLst/>
              <a:gdLst/>
              <a:ahLst/>
              <a:cxnLst/>
              <a:rect l="l" t="t" r="r" b="b"/>
              <a:pathLst>
                <a:path w="549910" h="50800">
                  <a:moveTo>
                    <a:pt x="549402" y="25146"/>
                  </a:moveTo>
                  <a:lnTo>
                    <a:pt x="536702" y="18796"/>
                  </a:lnTo>
                  <a:lnTo>
                    <a:pt x="498602" y="0"/>
                  </a:lnTo>
                  <a:lnTo>
                    <a:pt x="498602" y="18796"/>
                  </a:lnTo>
                  <a:lnTo>
                    <a:pt x="0" y="18288"/>
                  </a:lnTo>
                  <a:lnTo>
                    <a:pt x="0" y="30861"/>
                  </a:lnTo>
                  <a:lnTo>
                    <a:pt x="498602" y="31369"/>
                  </a:lnTo>
                  <a:lnTo>
                    <a:pt x="498602" y="50292"/>
                  </a:lnTo>
                  <a:lnTo>
                    <a:pt x="536067" y="31369"/>
                  </a:lnTo>
                  <a:lnTo>
                    <a:pt x="549402" y="25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6024" y="2714243"/>
              <a:ext cx="196596" cy="19583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574161" y="2803016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0" y="19303"/>
                  </a:moveTo>
                  <a:lnTo>
                    <a:pt x="1270" y="11810"/>
                  </a:lnTo>
                  <a:lnTo>
                    <a:pt x="5715" y="5587"/>
                  </a:lnTo>
                  <a:lnTo>
                    <a:pt x="12065" y="1904"/>
                  </a:lnTo>
                  <a:lnTo>
                    <a:pt x="19812" y="0"/>
                  </a:lnTo>
                  <a:lnTo>
                    <a:pt x="26797" y="1904"/>
                  </a:lnTo>
                  <a:lnTo>
                    <a:pt x="33147" y="5587"/>
                  </a:lnTo>
                  <a:lnTo>
                    <a:pt x="37592" y="11810"/>
                  </a:lnTo>
                  <a:lnTo>
                    <a:pt x="38862" y="19303"/>
                  </a:lnTo>
                  <a:lnTo>
                    <a:pt x="37592" y="26796"/>
                  </a:lnTo>
                  <a:lnTo>
                    <a:pt x="33147" y="33146"/>
                  </a:lnTo>
                  <a:lnTo>
                    <a:pt x="26797" y="36829"/>
                  </a:lnTo>
                  <a:lnTo>
                    <a:pt x="19812" y="38099"/>
                  </a:lnTo>
                  <a:lnTo>
                    <a:pt x="12065" y="36829"/>
                  </a:lnTo>
                  <a:lnTo>
                    <a:pt x="5715" y="33146"/>
                  </a:lnTo>
                  <a:lnTo>
                    <a:pt x="1270" y="26796"/>
                  </a:lnTo>
                  <a:lnTo>
                    <a:pt x="0" y="19303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611880" y="2787395"/>
              <a:ext cx="275590" cy="50800"/>
            </a:xfrm>
            <a:custGeom>
              <a:avLst/>
              <a:gdLst/>
              <a:ahLst/>
              <a:cxnLst/>
              <a:rect l="l" t="t" r="r" b="b"/>
              <a:pathLst>
                <a:path w="275589" h="50800">
                  <a:moveTo>
                    <a:pt x="275082" y="25146"/>
                  </a:moveTo>
                  <a:lnTo>
                    <a:pt x="262382" y="18796"/>
                  </a:lnTo>
                  <a:lnTo>
                    <a:pt x="224282" y="0"/>
                  </a:lnTo>
                  <a:lnTo>
                    <a:pt x="224282" y="18796"/>
                  </a:lnTo>
                  <a:lnTo>
                    <a:pt x="0" y="18288"/>
                  </a:lnTo>
                  <a:lnTo>
                    <a:pt x="0" y="30861"/>
                  </a:lnTo>
                  <a:lnTo>
                    <a:pt x="224282" y="31369"/>
                  </a:lnTo>
                  <a:lnTo>
                    <a:pt x="224282" y="50292"/>
                  </a:lnTo>
                  <a:lnTo>
                    <a:pt x="262382" y="31369"/>
                  </a:lnTo>
                  <a:lnTo>
                    <a:pt x="275082" y="25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898011" y="2690240"/>
              <a:ext cx="274955" cy="275590"/>
            </a:xfrm>
            <a:custGeom>
              <a:avLst/>
              <a:gdLst/>
              <a:ahLst/>
              <a:cxnLst/>
              <a:rect l="l" t="t" r="r" b="b"/>
              <a:pathLst>
                <a:path w="274954" h="275589">
                  <a:moveTo>
                    <a:pt x="0" y="137795"/>
                  </a:moveTo>
                  <a:lnTo>
                    <a:pt x="6985" y="94615"/>
                  </a:lnTo>
                  <a:lnTo>
                    <a:pt x="26670" y="56515"/>
                  </a:lnTo>
                  <a:lnTo>
                    <a:pt x="56515" y="26670"/>
                  </a:lnTo>
                  <a:lnTo>
                    <a:pt x="93980" y="6985"/>
                  </a:lnTo>
                  <a:lnTo>
                    <a:pt x="137795" y="0"/>
                  </a:lnTo>
                  <a:lnTo>
                    <a:pt x="180975" y="6985"/>
                  </a:lnTo>
                  <a:lnTo>
                    <a:pt x="218947" y="26670"/>
                  </a:lnTo>
                  <a:lnTo>
                    <a:pt x="248793" y="56515"/>
                  </a:lnTo>
                  <a:lnTo>
                    <a:pt x="267843" y="94615"/>
                  </a:lnTo>
                  <a:lnTo>
                    <a:pt x="274828" y="137795"/>
                  </a:lnTo>
                  <a:lnTo>
                    <a:pt x="267843" y="181102"/>
                  </a:lnTo>
                  <a:lnTo>
                    <a:pt x="248793" y="219202"/>
                  </a:lnTo>
                  <a:lnTo>
                    <a:pt x="218947" y="249047"/>
                  </a:lnTo>
                  <a:lnTo>
                    <a:pt x="180975" y="268097"/>
                  </a:lnTo>
                  <a:lnTo>
                    <a:pt x="137795" y="275082"/>
                  </a:lnTo>
                  <a:lnTo>
                    <a:pt x="93980" y="268097"/>
                  </a:lnTo>
                  <a:lnTo>
                    <a:pt x="56515" y="249047"/>
                  </a:lnTo>
                  <a:lnTo>
                    <a:pt x="26670" y="219202"/>
                  </a:lnTo>
                  <a:lnTo>
                    <a:pt x="6985" y="181102"/>
                  </a:lnTo>
                  <a:lnTo>
                    <a:pt x="0" y="137795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934206" y="2724530"/>
              <a:ext cx="200660" cy="201295"/>
            </a:xfrm>
            <a:custGeom>
              <a:avLst/>
              <a:gdLst/>
              <a:ahLst/>
              <a:cxnLst/>
              <a:rect l="l" t="t" r="r" b="b"/>
              <a:pathLst>
                <a:path w="200660" h="201294">
                  <a:moveTo>
                    <a:pt x="0" y="200787"/>
                  </a:moveTo>
                  <a:lnTo>
                    <a:pt x="200533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934206" y="2724530"/>
              <a:ext cx="210185" cy="210820"/>
            </a:xfrm>
            <a:custGeom>
              <a:avLst/>
              <a:gdLst/>
              <a:ahLst/>
              <a:cxnLst/>
              <a:rect l="l" t="t" r="r" b="b"/>
              <a:pathLst>
                <a:path w="210185" h="210819">
                  <a:moveTo>
                    <a:pt x="0" y="0"/>
                  </a:moveTo>
                  <a:lnTo>
                    <a:pt x="210058" y="21031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99762" y="2793110"/>
              <a:ext cx="38735" cy="39370"/>
            </a:xfrm>
            <a:custGeom>
              <a:avLst/>
              <a:gdLst/>
              <a:ahLst/>
              <a:cxnLst/>
              <a:rect l="l" t="t" r="r" b="b"/>
              <a:pathLst>
                <a:path w="38735" h="39369">
                  <a:moveTo>
                    <a:pt x="0" y="19685"/>
                  </a:moveTo>
                  <a:lnTo>
                    <a:pt x="1905" y="12065"/>
                  </a:lnTo>
                  <a:lnTo>
                    <a:pt x="5715" y="5715"/>
                  </a:lnTo>
                  <a:lnTo>
                    <a:pt x="12065" y="1905"/>
                  </a:lnTo>
                  <a:lnTo>
                    <a:pt x="19685" y="0"/>
                  </a:lnTo>
                  <a:lnTo>
                    <a:pt x="27305" y="1905"/>
                  </a:lnTo>
                  <a:lnTo>
                    <a:pt x="33020" y="5715"/>
                  </a:lnTo>
                  <a:lnTo>
                    <a:pt x="37465" y="12065"/>
                  </a:lnTo>
                  <a:lnTo>
                    <a:pt x="38735" y="19685"/>
                  </a:lnTo>
                  <a:lnTo>
                    <a:pt x="37465" y="27305"/>
                  </a:lnTo>
                  <a:lnTo>
                    <a:pt x="33020" y="33655"/>
                  </a:lnTo>
                  <a:lnTo>
                    <a:pt x="27305" y="37592"/>
                  </a:lnTo>
                  <a:lnTo>
                    <a:pt x="19685" y="38862"/>
                  </a:lnTo>
                  <a:lnTo>
                    <a:pt x="12065" y="37592"/>
                  </a:lnTo>
                  <a:lnTo>
                    <a:pt x="5715" y="33655"/>
                  </a:lnTo>
                  <a:lnTo>
                    <a:pt x="1905" y="27305"/>
                  </a:lnTo>
                  <a:lnTo>
                    <a:pt x="0" y="19685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60774" y="2812160"/>
              <a:ext cx="549910" cy="635"/>
            </a:xfrm>
            <a:custGeom>
              <a:avLst/>
              <a:gdLst/>
              <a:ahLst/>
              <a:cxnLst/>
              <a:rect l="l" t="t" r="r" b="b"/>
              <a:pathLst>
                <a:path w="549910" h="635">
                  <a:moveTo>
                    <a:pt x="0" y="0"/>
                  </a:moveTo>
                  <a:lnTo>
                    <a:pt x="549783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09160" y="2787395"/>
              <a:ext cx="824230" cy="50800"/>
            </a:xfrm>
            <a:custGeom>
              <a:avLst/>
              <a:gdLst/>
              <a:ahLst/>
              <a:cxnLst/>
              <a:rect l="l" t="t" r="r" b="b"/>
              <a:pathLst>
                <a:path w="824229" h="50800">
                  <a:moveTo>
                    <a:pt x="823722" y="25146"/>
                  </a:moveTo>
                  <a:lnTo>
                    <a:pt x="811022" y="18796"/>
                  </a:lnTo>
                  <a:lnTo>
                    <a:pt x="773557" y="0"/>
                  </a:lnTo>
                  <a:lnTo>
                    <a:pt x="773557" y="18796"/>
                  </a:lnTo>
                  <a:lnTo>
                    <a:pt x="635" y="18288"/>
                  </a:lnTo>
                  <a:lnTo>
                    <a:pt x="0" y="30861"/>
                  </a:lnTo>
                  <a:lnTo>
                    <a:pt x="772922" y="31369"/>
                  </a:lnTo>
                  <a:lnTo>
                    <a:pt x="772922" y="50292"/>
                  </a:lnTo>
                  <a:lnTo>
                    <a:pt x="811022" y="31369"/>
                  </a:lnTo>
                  <a:lnTo>
                    <a:pt x="823722" y="25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73165" y="2803016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0" y="19303"/>
                  </a:moveTo>
                  <a:lnTo>
                    <a:pt x="1270" y="11810"/>
                  </a:lnTo>
                  <a:lnTo>
                    <a:pt x="5715" y="5587"/>
                  </a:lnTo>
                  <a:lnTo>
                    <a:pt x="11430" y="1904"/>
                  </a:lnTo>
                  <a:lnTo>
                    <a:pt x="19050" y="0"/>
                  </a:lnTo>
                  <a:lnTo>
                    <a:pt x="26797" y="1904"/>
                  </a:lnTo>
                  <a:lnTo>
                    <a:pt x="33147" y="5587"/>
                  </a:lnTo>
                  <a:lnTo>
                    <a:pt x="36957" y="11810"/>
                  </a:lnTo>
                  <a:lnTo>
                    <a:pt x="38862" y="19303"/>
                  </a:lnTo>
                  <a:lnTo>
                    <a:pt x="36957" y="26796"/>
                  </a:lnTo>
                  <a:lnTo>
                    <a:pt x="33147" y="33146"/>
                  </a:lnTo>
                  <a:lnTo>
                    <a:pt x="26797" y="36829"/>
                  </a:lnTo>
                  <a:lnTo>
                    <a:pt x="19050" y="38099"/>
                  </a:lnTo>
                  <a:lnTo>
                    <a:pt x="11430" y="36829"/>
                  </a:lnTo>
                  <a:lnTo>
                    <a:pt x="5715" y="33146"/>
                  </a:lnTo>
                  <a:lnTo>
                    <a:pt x="1270" y="26796"/>
                  </a:lnTo>
                  <a:lnTo>
                    <a:pt x="0" y="19303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05350" y="2074925"/>
              <a:ext cx="1560195" cy="763270"/>
            </a:xfrm>
            <a:custGeom>
              <a:avLst/>
              <a:gdLst/>
              <a:ahLst/>
              <a:cxnLst/>
              <a:rect l="l" t="t" r="r" b="b"/>
              <a:pathLst>
                <a:path w="1560195" h="763269">
                  <a:moveTo>
                    <a:pt x="867537" y="668782"/>
                  </a:moveTo>
                  <a:lnTo>
                    <a:pt x="859282" y="651002"/>
                  </a:lnTo>
                  <a:lnTo>
                    <a:pt x="850392" y="633222"/>
                  </a:lnTo>
                  <a:lnTo>
                    <a:pt x="842772" y="617982"/>
                  </a:lnTo>
                  <a:lnTo>
                    <a:pt x="831342" y="633222"/>
                  </a:lnTo>
                  <a:lnTo>
                    <a:pt x="500507" y="378460"/>
                  </a:lnTo>
                  <a:lnTo>
                    <a:pt x="489712" y="370205"/>
                  </a:lnTo>
                  <a:lnTo>
                    <a:pt x="499872" y="362585"/>
                  </a:lnTo>
                  <a:lnTo>
                    <a:pt x="821817" y="113665"/>
                  </a:lnTo>
                  <a:lnTo>
                    <a:pt x="833882" y="128905"/>
                  </a:lnTo>
                  <a:lnTo>
                    <a:pt x="841502" y="113665"/>
                  </a:lnTo>
                  <a:lnTo>
                    <a:pt x="858647" y="77470"/>
                  </a:lnTo>
                  <a:lnTo>
                    <a:pt x="802767" y="88900"/>
                  </a:lnTo>
                  <a:lnTo>
                    <a:pt x="814197" y="103505"/>
                  </a:lnTo>
                  <a:lnTo>
                    <a:pt x="479552" y="362585"/>
                  </a:lnTo>
                  <a:lnTo>
                    <a:pt x="8255" y="0"/>
                  </a:lnTo>
                  <a:lnTo>
                    <a:pt x="0" y="10160"/>
                  </a:lnTo>
                  <a:lnTo>
                    <a:pt x="468757" y="370205"/>
                  </a:lnTo>
                  <a:lnTo>
                    <a:pt x="0" y="732917"/>
                  </a:lnTo>
                  <a:lnTo>
                    <a:pt x="8255" y="742442"/>
                  </a:lnTo>
                  <a:lnTo>
                    <a:pt x="479552" y="378460"/>
                  </a:lnTo>
                  <a:lnTo>
                    <a:pt x="823722" y="643382"/>
                  </a:lnTo>
                  <a:lnTo>
                    <a:pt x="812292" y="657987"/>
                  </a:lnTo>
                  <a:lnTo>
                    <a:pt x="867537" y="668782"/>
                  </a:lnTo>
                  <a:close/>
                </a:path>
                <a:path w="1560195" h="763269">
                  <a:moveTo>
                    <a:pt x="1559814" y="737362"/>
                  </a:moveTo>
                  <a:lnTo>
                    <a:pt x="1547114" y="731012"/>
                  </a:lnTo>
                  <a:lnTo>
                    <a:pt x="1509014" y="711962"/>
                  </a:lnTo>
                  <a:lnTo>
                    <a:pt x="1509014" y="730973"/>
                  </a:lnTo>
                  <a:lnTo>
                    <a:pt x="1010412" y="730377"/>
                  </a:lnTo>
                  <a:lnTo>
                    <a:pt x="1010412" y="743077"/>
                  </a:lnTo>
                  <a:lnTo>
                    <a:pt x="1509014" y="743712"/>
                  </a:lnTo>
                  <a:lnTo>
                    <a:pt x="1509014" y="762762"/>
                  </a:lnTo>
                  <a:lnTo>
                    <a:pt x="1559814" y="7373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97071" y="3233546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0" y="19303"/>
                  </a:moveTo>
                  <a:lnTo>
                    <a:pt x="1905" y="11810"/>
                  </a:lnTo>
                  <a:lnTo>
                    <a:pt x="5715" y="5587"/>
                  </a:lnTo>
                  <a:lnTo>
                    <a:pt x="12065" y="1904"/>
                  </a:lnTo>
                  <a:lnTo>
                    <a:pt x="19812" y="0"/>
                  </a:lnTo>
                  <a:lnTo>
                    <a:pt x="27432" y="1904"/>
                  </a:lnTo>
                  <a:lnTo>
                    <a:pt x="33147" y="5587"/>
                  </a:lnTo>
                  <a:lnTo>
                    <a:pt x="37592" y="11810"/>
                  </a:lnTo>
                  <a:lnTo>
                    <a:pt x="38862" y="19303"/>
                  </a:lnTo>
                  <a:lnTo>
                    <a:pt x="37592" y="26796"/>
                  </a:lnTo>
                  <a:lnTo>
                    <a:pt x="33147" y="33146"/>
                  </a:lnTo>
                  <a:lnTo>
                    <a:pt x="27432" y="36829"/>
                  </a:lnTo>
                  <a:lnTo>
                    <a:pt x="19812" y="38099"/>
                  </a:lnTo>
                  <a:lnTo>
                    <a:pt x="12065" y="36829"/>
                  </a:lnTo>
                  <a:lnTo>
                    <a:pt x="5715" y="33146"/>
                  </a:lnTo>
                  <a:lnTo>
                    <a:pt x="1905" y="26796"/>
                  </a:lnTo>
                  <a:lnTo>
                    <a:pt x="0" y="19303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994404" y="2962655"/>
              <a:ext cx="51435" cy="257810"/>
            </a:xfrm>
            <a:custGeom>
              <a:avLst/>
              <a:gdLst/>
              <a:ahLst/>
              <a:cxnLst/>
              <a:rect l="l" t="t" r="r" b="b"/>
              <a:pathLst>
                <a:path w="51435" h="257810">
                  <a:moveTo>
                    <a:pt x="51054" y="51435"/>
                  </a:moveTo>
                  <a:lnTo>
                    <a:pt x="44704" y="38100"/>
                  </a:lnTo>
                  <a:lnTo>
                    <a:pt x="25527" y="0"/>
                  </a:lnTo>
                  <a:lnTo>
                    <a:pt x="0" y="50800"/>
                  </a:lnTo>
                  <a:lnTo>
                    <a:pt x="19126" y="51435"/>
                  </a:lnTo>
                  <a:lnTo>
                    <a:pt x="18542" y="257556"/>
                  </a:lnTo>
                  <a:lnTo>
                    <a:pt x="31242" y="257556"/>
                  </a:lnTo>
                  <a:lnTo>
                    <a:pt x="31877" y="38100"/>
                  </a:lnTo>
                  <a:lnTo>
                    <a:pt x="31877" y="51435"/>
                  </a:lnTo>
                  <a:lnTo>
                    <a:pt x="51054" y="514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445759" y="2800096"/>
            <a:ext cx="7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95571" y="2978657"/>
            <a:ext cx="5264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20" dirty="0">
                <a:latin typeface="Times New Roman"/>
                <a:cs typeface="Times New Roman"/>
              </a:rPr>
              <a:t>W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846" rIns="0" bIns="0" rtlCol="0">
            <a:spAutoFit/>
          </a:bodyPr>
          <a:lstStyle/>
          <a:p>
            <a:pPr marL="8820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3498341" y="2253233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5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51526" y="2253233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5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91355" y="3090672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6696" y="3090672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8414" y="3090672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87673" y="3717035"/>
            <a:ext cx="0" cy="417830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0"/>
                </a:moveTo>
                <a:lnTo>
                  <a:pt x="0" y="417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1940" y="2253995"/>
            <a:ext cx="0" cy="420370"/>
          </a:xfrm>
          <a:custGeom>
            <a:avLst/>
            <a:gdLst/>
            <a:ahLst/>
            <a:cxnLst/>
            <a:rect l="l" t="t" r="r" b="b"/>
            <a:pathLst>
              <a:path h="420369">
                <a:moveTo>
                  <a:pt x="0" y="0"/>
                </a:moveTo>
                <a:lnTo>
                  <a:pt x="0" y="419862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922014" y="3697985"/>
            <a:ext cx="473709" cy="436245"/>
            <a:chOff x="3922014" y="3697985"/>
            <a:chExt cx="473709" cy="436245"/>
          </a:xfrm>
        </p:grpSpPr>
        <p:sp>
          <p:nvSpPr>
            <p:cNvPr id="11" name="object 11"/>
            <p:cNvSpPr/>
            <p:nvPr/>
          </p:nvSpPr>
          <p:spPr>
            <a:xfrm>
              <a:off x="3925062" y="3904487"/>
              <a:ext cx="54610" cy="29209"/>
            </a:xfrm>
            <a:custGeom>
              <a:avLst/>
              <a:gdLst/>
              <a:ahLst/>
              <a:cxnLst/>
              <a:rect l="l" t="t" r="r" b="b"/>
              <a:pathLst>
                <a:path w="54610" h="29210">
                  <a:moveTo>
                    <a:pt x="0" y="28956"/>
                  </a:moveTo>
                  <a:lnTo>
                    <a:pt x="54102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79545" y="3907916"/>
              <a:ext cx="79375" cy="120014"/>
            </a:xfrm>
            <a:custGeom>
              <a:avLst/>
              <a:gdLst/>
              <a:ahLst/>
              <a:cxnLst/>
              <a:rect l="l" t="t" r="r" b="b"/>
              <a:pathLst>
                <a:path w="79375" h="120014">
                  <a:moveTo>
                    <a:pt x="0" y="0"/>
                  </a:moveTo>
                  <a:lnTo>
                    <a:pt x="79248" y="119633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0698" y="3701033"/>
              <a:ext cx="297815" cy="325755"/>
            </a:xfrm>
            <a:custGeom>
              <a:avLst/>
              <a:gdLst/>
              <a:ahLst/>
              <a:cxnLst/>
              <a:rect l="l" t="t" r="r" b="b"/>
              <a:pathLst>
                <a:path w="297814" h="325754">
                  <a:moveTo>
                    <a:pt x="0" y="325500"/>
                  </a:moveTo>
                  <a:lnTo>
                    <a:pt x="88900" y="0"/>
                  </a:lnTo>
                  <a:lnTo>
                    <a:pt x="29781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92168" y="3716908"/>
              <a:ext cx="0" cy="417195"/>
            </a:xfrm>
            <a:custGeom>
              <a:avLst/>
              <a:gdLst/>
              <a:ahLst/>
              <a:cxnLst/>
              <a:rect l="l" t="t" r="r" b="b"/>
              <a:pathLst>
                <a:path h="417195">
                  <a:moveTo>
                    <a:pt x="0" y="0"/>
                  </a:moveTo>
                  <a:lnTo>
                    <a:pt x="0" y="416941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720085" y="3081273"/>
            <a:ext cx="2804795" cy="100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  <a:tabLst>
                <a:tab pos="709930" algn="l"/>
                <a:tab pos="1584960" algn="l"/>
                <a:tab pos="1884045" algn="l"/>
              </a:tabLst>
            </a:pPr>
            <a:r>
              <a:rPr sz="2250" i="1" spc="-20" dirty="0">
                <a:latin typeface="Times New Roman"/>
                <a:cs typeface="Times New Roman"/>
              </a:rPr>
              <a:t>A</a:t>
            </a:r>
            <a:r>
              <a:rPr sz="2250" i="1" spc="-17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29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19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1)</a:t>
            </a:r>
            <a:r>
              <a:rPr sz="2250" spc="340" dirty="0">
                <a:latin typeface="Times New Roman"/>
                <a:cs typeface="Times New Roman"/>
              </a:rPr>
              <a:t> </a:t>
            </a:r>
            <a:r>
              <a:rPr sz="2250" spc="-75" baseline="48148" dirty="0">
                <a:latin typeface="Times New Roman"/>
                <a:cs typeface="Times New Roman"/>
              </a:rPr>
              <a:t>2</a:t>
            </a:r>
            <a:r>
              <a:rPr sz="2250" baseline="48148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2</a:t>
            </a:r>
            <a:r>
              <a:rPr sz="2250" spc="55" dirty="0">
                <a:latin typeface="Times New Roman"/>
                <a:cs typeface="Times New Roman"/>
              </a:rPr>
              <a:t> </a:t>
            </a:r>
            <a:r>
              <a:rPr sz="2250" i="1" spc="-20" dirty="0">
                <a:latin typeface="Times New Roman"/>
                <a:cs typeface="Times New Roman"/>
              </a:rPr>
              <a:t>A</a:t>
            </a:r>
            <a:r>
              <a:rPr sz="2250" i="1" spc="-19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15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)</a:t>
            </a:r>
            <a:endParaRPr sz="22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  <a:spcBef>
                <a:spcPts val="2295"/>
              </a:spcBef>
              <a:tabLst>
                <a:tab pos="901700" algn="l"/>
                <a:tab pos="1457325" algn="l"/>
                <a:tab pos="1758950" algn="l"/>
              </a:tabLst>
            </a:pPr>
            <a:r>
              <a:rPr sz="3375" i="1" spc="-30" baseline="1234" dirty="0">
                <a:latin typeface="Times New Roman"/>
                <a:cs typeface="Times New Roman"/>
              </a:rPr>
              <a:t>A</a:t>
            </a:r>
            <a:r>
              <a:rPr sz="3375" i="1" spc="-247" baseline="1234" dirty="0">
                <a:latin typeface="Times New Roman"/>
                <a:cs typeface="Times New Roman"/>
              </a:rPr>
              <a:t> </a:t>
            </a:r>
            <a:r>
              <a:rPr sz="3375" spc="-15" baseline="1234" dirty="0">
                <a:latin typeface="Times New Roman"/>
                <a:cs typeface="Times New Roman"/>
              </a:rPr>
              <a:t>(</a:t>
            </a:r>
            <a:r>
              <a:rPr sz="3375" spc="-352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n</a:t>
            </a:r>
            <a:r>
              <a:rPr sz="3375" i="1" spc="-202" baseline="1234" dirty="0">
                <a:latin typeface="Times New Roman"/>
                <a:cs typeface="Times New Roman"/>
              </a:rPr>
              <a:t> </a:t>
            </a:r>
            <a:r>
              <a:rPr sz="3375" spc="-75" baseline="1234" dirty="0">
                <a:latin typeface="Times New Roman"/>
                <a:cs typeface="Times New Roman"/>
              </a:rPr>
              <a:t>)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3375" spc="-75" baseline="1234" dirty="0">
                <a:latin typeface="Symbol"/>
                <a:cs typeface="Symbol"/>
              </a:rPr>
              <a:t>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2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375" i="1" spc="-30" baseline="1234" dirty="0">
                <a:latin typeface="Times New Roman"/>
                <a:cs typeface="Times New Roman"/>
              </a:rPr>
              <a:t>A</a:t>
            </a:r>
            <a:r>
              <a:rPr sz="3375" i="1" spc="-315" baseline="1234" dirty="0">
                <a:latin typeface="Times New Roman"/>
                <a:cs typeface="Times New Roman"/>
              </a:rPr>
              <a:t> </a:t>
            </a:r>
            <a:r>
              <a:rPr sz="3375" spc="-15" baseline="1234" dirty="0">
                <a:latin typeface="Times New Roman"/>
                <a:cs typeface="Times New Roman"/>
              </a:rPr>
              <a:t>(</a:t>
            </a:r>
            <a:r>
              <a:rPr sz="3375" spc="-345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n</a:t>
            </a:r>
            <a:r>
              <a:rPr sz="3375" i="1" spc="-247" baseline="1234" dirty="0">
                <a:latin typeface="Times New Roman"/>
                <a:cs typeface="Times New Roman"/>
              </a:rPr>
              <a:t> </a:t>
            </a:r>
            <a:r>
              <a:rPr sz="3375" spc="-75" baseline="1234" dirty="0">
                <a:latin typeface="Times New Roman"/>
                <a:cs typeface="Times New Roman"/>
              </a:rPr>
              <a:t>)</a:t>
            </a:r>
            <a:endParaRPr sz="3375" baseline="1234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1191" y="1360170"/>
            <a:ext cx="5234940" cy="125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72745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FFT</a:t>
            </a:r>
            <a:endParaRPr sz="3200">
              <a:latin typeface="Times New Roman"/>
              <a:cs typeface="Times New Roman"/>
            </a:endParaRPr>
          </a:p>
          <a:p>
            <a:pPr marL="1409700">
              <a:lnSpc>
                <a:spcPct val="100000"/>
              </a:lnSpc>
              <a:spcBef>
                <a:spcPts val="3140"/>
              </a:spcBef>
              <a:tabLst>
                <a:tab pos="2052320" algn="l"/>
                <a:tab pos="2891155" algn="l"/>
                <a:tab pos="3241675" algn="l"/>
                <a:tab pos="3907154" algn="l"/>
                <a:tab pos="4763770" algn="l"/>
                <a:tab pos="5066030" algn="l"/>
              </a:tabLst>
            </a:pPr>
            <a:r>
              <a:rPr sz="2250" i="1" spc="-20" dirty="0">
                <a:latin typeface="Times New Roman"/>
                <a:cs typeface="Times New Roman"/>
              </a:rPr>
              <a:t>A</a:t>
            </a:r>
            <a:r>
              <a:rPr sz="2250" i="1" spc="-19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29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12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1)</a:t>
            </a:r>
            <a:r>
              <a:rPr sz="2250" spc="270" dirty="0">
                <a:latin typeface="Times New Roman"/>
                <a:cs typeface="Times New Roman"/>
              </a:rPr>
              <a:t> </a:t>
            </a:r>
            <a:r>
              <a:rPr sz="2250" spc="-75" baseline="48148" dirty="0">
                <a:latin typeface="Times New Roman"/>
                <a:cs typeface="Times New Roman"/>
              </a:rPr>
              <a:t>2</a:t>
            </a:r>
            <a:r>
              <a:rPr sz="2250" baseline="48148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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dirty="0">
                <a:latin typeface="Times New Roman"/>
                <a:cs typeface="Times New Roman"/>
              </a:rPr>
              <a:t>B</a:t>
            </a:r>
            <a:r>
              <a:rPr sz="2250" i="1" spc="-4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</a:t>
            </a:r>
            <a:r>
              <a:rPr sz="2250" spc="114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1)</a:t>
            </a:r>
            <a:r>
              <a:rPr sz="2250" spc="265" dirty="0">
                <a:latin typeface="Times New Roman"/>
                <a:cs typeface="Times New Roman"/>
              </a:rPr>
              <a:t> </a:t>
            </a:r>
            <a:r>
              <a:rPr sz="2250" spc="-75" baseline="48148" dirty="0">
                <a:latin typeface="Times New Roman"/>
                <a:cs typeface="Times New Roman"/>
              </a:rPr>
              <a:t>2</a:t>
            </a:r>
            <a:r>
              <a:rPr sz="2250" baseline="48148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49976" y="2979673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4400" y="4291329"/>
            <a:ext cx="66541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u="heavy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AVERAGE</a:t>
            </a:r>
            <a:r>
              <a:rPr sz="3200" u="heavy" spc="-20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GROWTH:</a:t>
            </a:r>
            <a:r>
              <a:rPr sz="3200" u="heavy" spc="-1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1/2</a:t>
            </a:r>
            <a:r>
              <a:rPr sz="3200" u="heavy" spc="-16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BIT/PASS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38755" y="2253233"/>
            <a:ext cx="0" cy="420370"/>
          </a:xfrm>
          <a:custGeom>
            <a:avLst/>
            <a:gdLst/>
            <a:ahLst/>
            <a:cxnLst/>
            <a:rect l="l" t="t" r="r" b="b"/>
            <a:pathLst>
              <a:path h="420369">
                <a:moveTo>
                  <a:pt x="0" y="0"/>
                </a:moveTo>
                <a:lnTo>
                  <a:pt x="0" y="419862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95955" y="3090672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95955" y="3717035"/>
            <a:ext cx="0" cy="417830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0"/>
                </a:moveTo>
                <a:lnTo>
                  <a:pt x="0" y="417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84647" y="3717797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064895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System</a:t>
            </a:r>
            <a:r>
              <a:rPr u="none" spc="-225" dirty="0"/>
              <a:t> </a:t>
            </a:r>
            <a:r>
              <a:rPr u="none" spc="-10" dirty="0"/>
              <a:t>Characteristics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26257" y="1900935"/>
            <a:ext cx="509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20" dirty="0">
                <a:latin typeface="Times New Roman"/>
                <a:cs typeface="Times New Roman"/>
              </a:rPr>
              <a:t>x</a:t>
            </a:r>
            <a:r>
              <a:rPr sz="2400" spc="-20" dirty="0">
                <a:latin typeface="Times New Roman"/>
                <a:cs typeface="Times New Roman"/>
              </a:rPr>
              <a:t>[</a:t>
            </a:r>
            <a:r>
              <a:rPr sz="2400" i="1" spc="-20" dirty="0">
                <a:latin typeface="Times New Roman"/>
                <a:cs typeface="Times New Roman"/>
              </a:rPr>
              <a:t>n</a:t>
            </a:r>
            <a:r>
              <a:rPr sz="2400" spc="-20" dirty="0">
                <a:latin typeface="Times New Roman"/>
                <a:cs typeface="Times New Roman"/>
              </a:rPr>
              <a:t>]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49976" y="1830832"/>
            <a:ext cx="509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20" dirty="0">
                <a:latin typeface="Times New Roman"/>
                <a:cs typeface="Times New Roman"/>
              </a:rPr>
              <a:t>y</a:t>
            </a:r>
            <a:r>
              <a:rPr sz="2400" spc="-20" dirty="0">
                <a:latin typeface="Times New Roman"/>
                <a:cs typeface="Times New Roman"/>
              </a:rPr>
              <a:t>[</a:t>
            </a:r>
            <a:r>
              <a:rPr sz="2400" i="1" spc="-20" dirty="0">
                <a:latin typeface="Times New Roman"/>
                <a:cs typeface="Times New Roman"/>
              </a:rPr>
              <a:t>n</a:t>
            </a:r>
            <a:r>
              <a:rPr sz="2400" spc="-20" dirty="0">
                <a:latin typeface="Times New Roman"/>
                <a:cs typeface="Times New Roman"/>
              </a:rPr>
              <a:t>]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447" y="2713736"/>
            <a:ext cx="4283075" cy="3300729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500"/>
              </a:spcBef>
              <a:buAutoNum type="arabicPeriod"/>
              <a:tabLst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vs.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non-</a:t>
            </a:r>
            <a:r>
              <a:rPr sz="2400" spc="-10" dirty="0">
                <a:latin typeface="Times New Roman"/>
                <a:cs typeface="Times New Roman"/>
              </a:rPr>
              <a:t>linear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405"/>
              </a:spcBef>
              <a:buAutoNum type="arabicPeriod"/>
              <a:tabLst>
                <a:tab pos="469900" algn="l"/>
                <a:tab pos="2406015" algn="l"/>
              </a:tabLst>
            </a:pP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invariant</a:t>
            </a:r>
            <a:r>
              <a:rPr sz="2400" dirty="0">
                <a:latin typeface="Times New Roman"/>
                <a:cs typeface="Times New Roman"/>
              </a:rPr>
              <a:t>	vs.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variant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400"/>
              </a:spcBef>
              <a:buAutoNum type="arabicPeriod"/>
              <a:tabLst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Causal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vs.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non-</a:t>
            </a:r>
            <a:r>
              <a:rPr sz="2400" spc="-10" dirty="0">
                <a:latin typeface="Times New Roman"/>
                <a:cs typeface="Times New Roman"/>
              </a:rPr>
              <a:t>causal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400"/>
              </a:spcBef>
              <a:buAutoNum type="arabicPeriod"/>
              <a:tabLst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Stable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vs.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unstable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405"/>
              </a:spcBef>
              <a:buAutoNum type="arabicPeriod"/>
              <a:tabLst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Memoryless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vs.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state-</a:t>
            </a:r>
            <a:r>
              <a:rPr sz="2400" spc="-10" dirty="0">
                <a:latin typeface="Times New Roman"/>
                <a:cs typeface="Times New Roman"/>
              </a:rPr>
              <a:t>sensitive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500"/>
              </a:spcBef>
              <a:buAutoNum type="arabicPeriod"/>
              <a:tabLst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Invertible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vs.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non-</a:t>
            </a:r>
            <a:r>
              <a:rPr sz="2400" spc="-10" dirty="0">
                <a:latin typeface="Times New Roman"/>
                <a:cs typeface="Times New Roman"/>
              </a:rPr>
              <a:t>invertible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505450" y="1739645"/>
            <a:ext cx="838200" cy="143510"/>
            <a:chOff x="5505450" y="1739645"/>
            <a:chExt cx="838200" cy="143510"/>
          </a:xfrm>
        </p:grpSpPr>
        <p:sp>
          <p:nvSpPr>
            <p:cNvPr id="7" name="object 7"/>
            <p:cNvSpPr/>
            <p:nvPr/>
          </p:nvSpPr>
          <p:spPr>
            <a:xfrm>
              <a:off x="5505450" y="1796922"/>
              <a:ext cx="809625" cy="86360"/>
            </a:xfrm>
            <a:custGeom>
              <a:avLst/>
              <a:gdLst/>
              <a:ahLst/>
              <a:cxnLst/>
              <a:rect l="l" t="t" r="r" b="b"/>
              <a:pathLst>
                <a:path w="809625" h="86360">
                  <a:moveTo>
                    <a:pt x="809625" y="28702"/>
                  </a:moveTo>
                  <a:lnTo>
                    <a:pt x="752475" y="28702"/>
                  </a:lnTo>
                  <a:lnTo>
                    <a:pt x="752475" y="14605"/>
                  </a:lnTo>
                  <a:lnTo>
                    <a:pt x="746810" y="21691"/>
                  </a:lnTo>
                  <a:lnTo>
                    <a:pt x="746810" y="13970"/>
                  </a:lnTo>
                  <a:lnTo>
                    <a:pt x="746506" y="13970"/>
                  </a:lnTo>
                  <a:lnTo>
                    <a:pt x="746506" y="0"/>
                  </a:lnTo>
                  <a:lnTo>
                    <a:pt x="0" y="0"/>
                  </a:lnTo>
                  <a:lnTo>
                    <a:pt x="0" y="13970"/>
                  </a:lnTo>
                  <a:lnTo>
                    <a:pt x="0" y="29210"/>
                  </a:lnTo>
                  <a:lnTo>
                    <a:pt x="740778" y="29210"/>
                  </a:lnTo>
                  <a:lnTo>
                    <a:pt x="695325" y="85979"/>
                  </a:lnTo>
                  <a:lnTo>
                    <a:pt x="809625" y="28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0775" y="1739645"/>
              <a:ext cx="142875" cy="8597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686050" y="1739645"/>
            <a:ext cx="838200" cy="143510"/>
            <a:chOff x="2686050" y="1739645"/>
            <a:chExt cx="838200" cy="143510"/>
          </a:xfrm>
        </p:grpSpPr>
        <p:sp>
          <p:nvSpPr>
            <p:cNvPr id="10" name="object 10"/>
            <p:cNvSpPr/>
            <p:nvPr/>
          </p:nvSpPr>
          <p:spPr>
            <a:xfrm>
              <a:off x="2686050" y="1796922"/>
              <a:ext cx="809625" cy="86360"/>
            </a:xfrm>
            <a:custGeom>
              <a:avLst/>
              <a:gdLst/>
              <a:ahLst/>
              <a:cxnLst/>
              <a:rect l="l" t="t" r="r" b="b"/>
              <a:pathLst>
                <a:path w="809625" h="86360">
                  <a:moveTo>
                    <a:pt x="809625" y="28702"/>
                  </a:moveTo>
                  <a:lnTo>
                    <a:pt x="752475" y="28702"/>
                  </a:lnTo>
                  <a:lnTo>
                    <a:pt x="752475" y="14605"/>
                  </a:lnTo>
                  <a:lnTo>
                    <a:pt x="746810" y="21691"/>
                  </a:lnTo>
                  <a:lnTo>
                    <a:pt x="746810" y="13970"/>
                  </a:lnTo>
                  <a:lnTo>
                    <a:pt x="746506" y="13970"/>
                  </a:lnTo>
                  <a:lnTo>
                    <a:pt x="746506" y="0"/>
                  </a:lnTo>
                  <a:lnTo>
                    <a:pt x="0" y="0"/>
                  </a:lnTo>
                  <a:lnTo>
                    <a:pt x="0" y="13970"/>
                  </a:lnTo>
                  <a:lnTo>
                    <a:pt x="0" y="29210"/>
                  </a:lnTo>
                  <a:lnTo>
                    <a:pt x="740778" y="29210"/>
                  </a:lnTo>
                  <a:lnTo>
                    <a:pt x="695325" y="85979"/>
                  </a:lnTo>
                  <a:lnTo>
                    <a:pt x="809625" y="28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1375" y="1739645"/>
              <a:ext cx="142875" cy="8597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505200" y="1283969"/>
            <a:ext cx="1981200" cy="106680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331470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2610"/>
              </a:spcBef>
            </a:pPr>
            <a:r>
              <a:rPr sz="2400" i="1" spc="-20" dirty="0">
                <a:latin typeface="Times New Roman"/>
                <a:cs typeface="Times New Roman"/>
              </a:rPr>
              <a:t>T</a:t>
            </a:r>
            <a:r>
              <a:rPr sz="2400" spc="-20" dirty="0">
                <a:latin typeface="Times New Roman"/>
                <a:cs typeface="Times New Roman"/>
              </a:rPr>
              <a:t>{</a:t>
            </a:r>
            <a:r>
              <a:rPr sz="2400" spc="-20" dirty="0">
                <a:latin typeface="Symbol"/>
                <a:cs typeface="Symbol"/>
              </a:rPr>
              <a:t></a:t>
            </a:r>
            <a:r>
              <a:rPr sz="2400" spc="-20" dirty="0">
                <a:latin typeface="Times New Roman"/>
                <a:cs typeface="Times New Roman"/>
              </a:rPr>
              <a:t>}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4446" rIns="0" bIns="0" rtlCol="0">
            <a:spAutoFit/>
          </a:bodyPr>
          <a:lstStyle/>
          <a:p>
            <a:pPr marL="8058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90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78708" y="1396746"/>
            <a:ext cx="2209165" cy="2208530"/>
            <a:chOff x="3378708" y="1396746"/>
            <a:chExt cx="2209165" cy="2208530"/>
          </a:xfrm>
        </p:grpSpPr>
        <p:sp>
          <p:nvSpPr>
            <p:cNvPr id="4" name="object 4"/>
            <p:cNvSpPr/>
            <p:nvPr/>
          </p:nvSpPr>
          <p:spPr>
            <a:xfrm>
              <a:off x="3568065" y="1586103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4" h="1830070">
                  <a:moveTo>
                    <a:pt x="0" y="1829562"/>
                  </a:moveTo>
                  <a:lnTo>
                    <a:pt x="1830324" y="1829562"/>
                  </a:lnTo>
                  <a:lnTo>
                    <a:pt x="1830324" y="0"/>
                  </a:lnTo>
                  <a:lnTo>
                    <a:pt x="0" y="0"/>
                  </a:lnTo>
                  <a:lnTo>
                    <a:pt x="0" y="1829562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83227" y="1403223"/>
              <a:ext cx="635" cy="2195830"/>
            </a:xfrm>
            <a:custGeom>
              <a:avLst/>
              <a:gdLst/>
              <a:ahLst/>
              <a:cxnLst/>
              <a:rect l="l" t="t" r="r" b="b"/>
              <a:pathLst>
                <a:path w="635" h="2195829">
                  <a:moveTo>
                    <a:pt x="0" y="0"/>
                  </a:moveTo>
                  <a:lnTo>
                    <a:pt x="635" y="2195322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85185" y="2499868"/>
              <a:ext cx="2196465" cy="635"/>
            </a:xfrm>
            <a:custGeom>
              <a:avLst/>
              <a:gdLst/>
              <a:ahLst/>
              <a:cxnLst/>
              <a:rect l="l" t="t" r="r" b="b"/>
              <a:pathLst>
                <a:path w="2196465" h="635">
                  <a:moveTo>
                    <a:pt x="0" y="0"/>
                  </a:moveTo>
                  <a:lnTo>
                    <a:pt x="2196084" y="635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78274" y="1598676"/>
              <a:ext cx="913765" cy="927735"/>
            </a:xfrm>
            <a:custGeom>
              <a:avLst/>
              <a:gdLst/>
              <a:ahLst/>
              <a:cxnLst/>
              <a:rect l="l" t="t" r="r" b="b"/>
              <a:pathLst>
                <a:path w="913764" h="927735">
                  <a:moveTo>
                    <a:pt x="913638" y="0"/>
                  </a:moveTo>
                  <a:lnTo>
                    <a:pt x="859663" y="17780"/>
                  </a:lnTo>
                  <a:lnTo>
                    <a:pt x="872997" y="31115"/>
                  </a:lnTo>
                  <a:lnTo>
                    <a:pt x="0" y="897509"/>
                  </a:lnTo>
                  <a:lnTo>
                    <a:pt x="4444" y="901954"/>
                  </a:lnTo>
                  <a:lnTo>
                    <a:pt x="4444" y="907669"/>
                  </a:lnTo>
                  <a:lnTo>
                    <a:pt x="502792" y="908304"/>
                  </a:lnTo>
                  <a:lnTo>
                    <a:pt x="502792" y="927354"/>
                  </a:lnTo>
                  <a:lnTo>
                    <a:pt x="553593" y="901954"/>
                  </a:lnTo>
                  <a:lnTo>
                    <a:pt x="502792" y="876554"/>
                  </a:lnTo>
                  <a:lnTo>
                    <a:pt x="502792" y="895604"/>
                  </a:lnTo>
                  <a:lnTo>
                    <a:pt x="20319" y="894969"/>
                  </a:lnTo>
                  <a:lnTo>
                    <a:pt x="881888" y="40640"/>
                  </a:lnTo>
                  <a:lnTo>
                    <a:pt x="895222" y="53975"/>
                  </a:lnTo>
                  <a:lnTo>
                    <a:pt x="9136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2953130" y="4299584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2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50233" y="4306442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1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67425" y="4306442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1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56022" y="4930521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4893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14400" y="1314450"/>
            <a:ext cx="10636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FFT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22776" y="1271269"/>
            <a:ext cx="908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IMAG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2400" spc="-37" baseline="-6944" dirty="0">
                <a:latin typeface="Times New Roman"/>
                <a:cs typeface="Times New Roman"/>
              </a:rPr>
              <a:t>1.0</a:t>
            </a:r>
            <a:endParaRPr sz="2400" baseline="-6944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04717" y="2228849"/>
            <a:ext cx="3390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latin typeface="Times New Roman"/>
                <a:cs typeface="Times New Roman"/>
              </a:rPr>
              <a:t>-</a:t>
            </a:r>
            <a:r>
              <a:rPr sz="1600" spc="-25" dirty="0">
                <a:latin typeface="Times New Roman"/>
                <a:cs typeface="Times New Roman"/>
              </a:rPr>
              <a:t>1.0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48808" y="2186177"/>
            <a:ext cx="2743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1.0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65215" y="2405380"/>
            <a:ext cx="54991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20" dirty="0">
                <a:latin typeface="Times New Roman"/>
                <a:cs typeface="Times New Roman"/>
              </a:rPr>
              <a:t>REAL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27803" y="3406140"/>
            <a:ext cx="3390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latin typeface="Times New Roman"/>
                <a:cs typeface="Times New Roman"/>
              </a:rPr>
              <a:t>-</a:t>
            </a:r>
            <a:r>
              <a:rPr sz="1600" spc="-25" dirty="0">
                <a:latin typeface="Times New Roman"/>
                <a:cs typeface="Times New Roman"/>
              </a:rPr>
              <a:t>1.0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65732" y="3809492"/>
            <a:ext cx="1536065" cy="734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tabLst>
                <a:tab pos="752475" algn="l"/>
                <a:tab pos="1287780" algn="l"/>
              </a:tabLst>
            </a:pPr>
            <a:r>
              <a:rPr sz="1550" i="1" dirty="0">
                <a:latin typeface="Times New Roman"/>
                <a:cs typeface="Times New Roman"/>
              </a:rPr>
              <a:t>A</a:t>
            </a:r>
            <a:r>
              <a:rPr sz="1550" i="1" spc="135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652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i="1" spc="-50" dirty="0">
                <a:latin typeface="Times New Roman"/>
                <a:cs typeface="Times New Roman"/>
              </a:rPr>
              <a:t>n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434" dirty="0">
                <a:latin typeface="Times New Roman"/>
                <a:cs typeface="Times New Roman"/>
              </a:rPr>
              <a:t> </a:t>
            </a:r>
            <a:r>
              <a:rPr sz="1550" spc="45" dirty="0">
                <a:latin typeface="Times New Roman"/>
                <a:cs typeface="Times New Roman"/>
              </a:rPr>
              <a:t>1)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  <a:p>
            <a:pPr marL="95885">
              <a:lnSpc>
                <a:spcPct val="100000"/>
              </a:lnSpc>
              <a:spcBef>
                <a:spcPts val="1860"/>
              </a:spcBef>
              <a:tabLst>
                <a:tab pos="786130" algn="l"/>
                <a:tab pos="1376680" algn="l"/>
              </a:tabLst>
            </a:pPr>
            <a:r>
              <a:rPr sz="1550" i="1" dirty="0">
                <a:latin typeface="Times New Roman"/>
                <a:cs typeface="Times New Roman"/>
              </a:rPr>
              <a:t>A</a:t>
            </a:r>
            <a:r>
              <a:rPr sz="1550" i="1" spc="135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644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i="1" spc="-50" dirty="0">
                <a:latin typeface="Times New Roman"/>
                <a:cs typeface="Times New Roman"/>
              </a:rPr>
              <a:t>n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445" dirty="0">
                <a:latin typeface="Times New Roman"/>
                <a:cs typeface="Times New Roman"/>
              </a:rPr>
              <a:t> </a:t>
            </a:r>
            <a:r>
              <a:rPr sz="1550" spc="35" dirty="0">
                <a:latin typeface="Times New Roman"/>
                <a:cs typeface="Times New Roman"/>
              </a:rPr>
              <a:t>1)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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40023" y="3808729"/>
            <a:ext cx="76327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50" i="1" dirty="0">
                <a:latin typeface="Times New Roman"/>
                <a:cs typeface="Times New Roman"/>
              </a:rPr>
              <a:t>A</a:t>
            </a:r>
            <a:r>
              <a:rPr sz="1550" i="1" spc="110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585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9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30950" y="3919220"/>
            <a:ext cx="8509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50" dirty="0">
                <a:latin typeface="Times New Roman"/>
                <a:cs typeface="Times New Roman"/>
              </a:rPr>
              <a:t>y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77965" y="3808729"/>
            <a:ext cx="1887220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414020" algn="l"/>
              </a:tabLst>
            </a:pPr>
            <a:r>
              <a:rPr sz="1550" i="1" spc="-50" dirty="0">
                <a:latin typeface="Times New Roman"/>
                <a:cs typeface="Times New Roman"/>
              </a:rPr>
              <a:t>B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9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S</a:t>
            </a:r>
            <a:r>
              <a:rPr sz="1550" i="1" spc="80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21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550">
              <a:latin typeface="Times New Roman"/>
              <a:cs typeface="Times New Roman"/>
            </a:endParaRPr>
          </a:p>
          <a:p>
            <a:pPr marL="364490" indent="-320040">
              <a:lnSpc>
                <a:spcPct val="100000"/>
              </a:lnSpc>
              <a:buFont typeface="Symbol"/>
              <a:buChar char=""/>
              <a:tabLst>
                <a:tab pos="364490" algn="l"/>
                <a:tab pos="1242695" algn="l"/>
              </a:tabLst>
            </a:pPr>
            <a:r>
              <a:rPr sz="1550" i="1" dirty="0">
                <a:latin typeface="Times New Roman"/>
                <a:cs typeface="Times New Roman"/>
              </a:rPr>
              <a:t>B</a:t>
            </a:r>
            <a:r>
              <a:rPr sz="1550" i="1" spc="320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y</a:t>
            </a:r>
            <a:r>
              <a:rPr sz="1575" i="1" spc="615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S</a:t>
            </a:r>
            <a:r>
              <a:rPr sz="1550" i="1" spc="4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204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37559" y="4288027"/>
            <a:ext cx="76009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A</a:t>
            </a:r>
            <a:r>
              <a:rPr sz="1550" i="1" spc="110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577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9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42155" y="3809492"/>
            <a:ext cx="195643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17500" algn="l"/>
                <a:tab pos="1329055" algn="l"/>
              </a:tabLst>
            </a:pP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B</a:t>
            </a:r>
            <a:r>
              <a:rPr sz="1550" i="1" spc="275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592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-50" dirty="0">
                <a:latin typeface="Times New Roman"/>
                <a:cs typeface="Times New Roman"/>
              </a:rPr>
              <a:t> </a:t>
            </a:r>
            <a:r>
              <a:rPr sz="1550" i="1" spc="-50" dirty="0">
                <a:latin typeface="Times New Roman"/>
                <a:cs typeface="Times New Roman"/>
              </a:rPr>
              <a:t>C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484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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69409" y="4281677"/>
            <a:ext cx="11080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60680" algn="l"/>
              </a:tabLst>
            </a:pP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B</a:t>
            </a:r>
            <a:r>
              <a:rPr sz="1550" i="1" spc="229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577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7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62955" y="4281677"/>
            <a:ext cx="6242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C</a:t>
            </a:r>
            <a:r>
              <a:rPr sz="1550" i="1" spc="4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8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53005" y="5117338"/>
            <a:ext cx="77216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A</a:t>
            </a:r>
            <a:r>
              <a:rPr sz="1550" i="1" spc="135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622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21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54857" y="4913883"/>
            <a:ext cx="8274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</a:t>
            </a:r>
            <a:r>
              <a:rPr sz="1550" spc="49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1</a:t>
            </a:r>
            <a:r>
              <a:rPr sz="1550" spc="12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.</a:t>
            </a:r>
            <a:r>
              <a:rPr sz="1550" spc="-11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0</a:t>
            </a:r>
            <a:r>
              <a:rPr sz="1550" spc="105" dirty="0">
                <a:latin typeface="Times New Roman"/>
                <a:cs typeface="Times New Roman"/>
              </a:rPr>
              <a:t>  </a:t>
            </a: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52315" y="4913121"/>
            <a:ext cx="6210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C</a:t>
            </a:r>
            <a:r>
              <a:rPr sz="1550" i="1" spc="4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99076" y="4913883"/>
            <a:ext cx="23634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5755" algn="l"/>
                <a:tab pos="1064260" algn="l"/>
                <a:tab pos="1329055" algn="l"/>
                <a:tab pos="2109470" algn="l"/>
              </a:tabLst>
            </a:pPr>
            <a:r>
              <a:rPr sz="1550" spc="-50" dirty="0">
                <a:latin typeface="Symbol"/>
                <a:cs typeface="Symbol"/>
              </a:rPr>
              <a:t>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S</a:t>
            </a:r>
            <a:r>
              <a:rPr sz="1550" i="1" spc="37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2</a:t>
            </a:r>
            <a:r>
              <a:rPr sz="1550" spc="1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</a:t>
            </a:r>
            <a:r>
              <a:rPr sz="1550" spc="-90" dirty="0">
                <a:latin typeface="Times New Roman"/>
                <a:cs typeface="Times New Roman"/>
              </a:rPr>
              <a:t> </a:t>
            </a:r>
            <a:r>
              <a:rPr sz="1550" spc="65" dirty="0">
                <a:latin typeface="Times New Roman"/>
                <a:cs typeface="Times New Roman"/>
              </a:rPr>
              <a:t>414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60" dirty="0">
                <a:latin typeface="Times New Roman"/>
                <a:cs typeface="Times New Roman"/>
              </a:rPr>
              <a:t>....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4400" y="5571997"/>
            <a:ext cx="66611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  <a:tab pos="3597910" algn="l"/>
                <a:tab pos="4695825" algn="l"/>
              </a:tabLst>
            </a:pPr>
            <a:r>
              <a:rPr sz="32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PEAK</a:t>
            </a:r>
            <a:r>
              <a:rPr sz="3200" u="heavy" spc="-1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GROWTH:</a:t>
            </a: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2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1.21..</a:t>
            </a: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2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BITS/PASS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02689" y="4292727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2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19653" y="4299584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2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92371" y="4306442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1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5321808" y="4306442"/>
            <a:ext cx="41275" cy="294640"/>
            <a:chOff x="5321808" y="4306442"/>
            <a:chExt cx="41275" cy="294640"/>
          </a:xfrm>
        </p:grpSpPr>
        <p:sp>
          <p:nvSpPr>
            <p:cNvPr id="35" name="object 35"/>
            <p:cNvSpPr/>
            <p:nvPr/>
          </p:nvSpPr>
          <p:spPr>
            <a:xfrm>
              <a:off x="5324475" y="4306442"/>
              <a:ext cx="0" cy="294640"/>
            </a:xfrm>
            <a:custGeom>
              <a:avLst/>
              <a:gdLst/>
              <a:ahLst/>
              <a:cxnLst/>
              <a:rect l="l" t="t" r="r" b="b"/>
              <a:pathLst>
                <a:path h="294639">
                  <a:moveTo>
                    <a:pt x="0" y="0"/>
                  </a:moveTo>
                  <a:lnTo>
                    <a:pt x="0" y="294131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60289" y="4306442"/>
              <a:ext cx="0" cy="294640"/>
            </a:xfrm>
            <a:custGeom>
              <a:avLst/>
              <a:gdLst/>
              <a:ahLst/>
              <a:cxnLst/>
              <a:rect l="l" t="t" r="r" b="b"/>
              <a:pathLst>
                <a:path h="294639">
                  <a:moveTo>
                    <a:pt x="0" y="0"/>
                  </a:moveTo>
                  <a:lnTo>
                    <a:pt x="0" y="294131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6404228" y="4270628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998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7246619" y="4270628"/>
            <a:ext cx="41910" cy="365125"/>
            <a:chOff x="7246619" y="4270628"/>
            <a:chExt cx="41910" cy="365125"/>
          </a:xfrm>
        </p:grpSpPr>
        <p:sp>
          <p:nvSpPr>
            <p:cNvPr id="39" name="object 39"/>
            <p:cNvSpPr/>
            <p:nvPr/>
          </p:nvSpPr>
          <p:spPr>
            <a:xfrm>
              <a:off x="7249286" y="4270628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998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85862" y="4306188"/>
              <a:ext cx="0" cy="294640"/>
            </a:xfrm>
            <a:custGeom>
              <a:avLst/>
              <a:gdLst/>
              <a:ahLst/>
              <a:cxnLst/>
              <a:rect l="l" t="t" r="r" b="b"/>
              <a:pathLst>
                <a:path h="294639">
                  <a:moveTo>
                    <a:pt x="0" y="0"/>
                  </a:moveTo>
                  <a:lnTo>
                    <a:pt x="0" y="294513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7960232" y="4306442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1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1699641" y="4743069"/>
            <a:ext cx="1282700" cy="325120"/>
            <a:chOff x="1699641" y="4743069"/>
            <a:chExt cx="1282700" cy="325120"/>
          </a:xfrm>
        </p:grpSpPr>
        <p:sp>
          <p:nvSpPr>
            <p:cNvPr id="43" name="object 43"/>
            <p:cNvSpPr/>
            <p:nvPr/>
          </p:nvSpPr>
          <p:spPr>
            <a:xfrm>
              <a:off x="1714246" y="4743069"/>
              <a:ext cx="0" cy="295910"/>
            </a:xfrm>
            <a:custGeom>
              <a:avLst/>
              <a:gdLst/>
              <a:ahLst/>
              <a:cxnLst/>
              <a:rect l="l" t="t" r="r" b="b"/>
              <a:pathLst>
                <a:path h="295910">
                  <a:moveTo>
                    <a:pt x="0" y="0"/>
                  </a:moveTo>
                  <a:lnTo>
                    <a:pt x="0" y="295655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964941" y="4743069"/>
              <a:ext cx="0" cy="295910"/>
            </a:xfrm>
            <a:custGeom>
              <a:avLst/>
              <a:gdLst/>
              <a:ahLst/>
              <a:cxnLst/>
              <a:rect l="l" t="t" r="r" b="b"/>
              <a:pathLst>
                <a:path h="295910">
                  <a:moveTo>
                    <a:pt x="0" y="0"/>
                  </a:moveTo>
                  <a:lnTo>
                    <a:pt x="0" y="295655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99641" y="5065395"/>
              <a:ext cx="1282700" cy="0"/>
            </a:xfrm>
            <a:custGeom>
              <a:avLst/>
              <a:gdLst/>
              <a:ahLst/>
              <a:cxnLst/>
              <a:rect l="l" t="t" r="r" b="b"/>
              <a:pathLst>
                <a:path w="1282700">
                  <a:moveTo>
                    <a:pt x="0" y="0"/>
                  </a:moveTo>
                  <a:lnTo>
                    <a:pt x="1282446" y="0"/>
                  </a:lnTo>
                </a:path>
              </a:pathLst>
            </a:custGeom>
            <a:ln w="5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691513" y="4746244"/>
            <a:ext cx="12966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95"/>
              </a:spcBef>
              <a:tabLst>
                <a:tab pos="769620" algn="l"/>
              </a:tabLst>
            </a:pPr>
            <a:r>
              <a:rPr sz="1550" i="1" dirty="0">
                <a:latin typeface="Times New Roman"/>
                <a:cs typeface="Times New Roman"/>
              </a:rPr>
              <a:t>A</a:t>
            </a:r>
            <a:r>
              <a:rPr sz="1550" i="1" spc="135" dirty="0">
                <a:latin typeface="Times New Roman"/>
                <a:cs typeface="Times New Roman"/>
              </a:rPr>
              <a:t> </a:t>
            </a:r>
            <a:r>
              <a:rPr sz="1575" i="1" baseline="-18518" dirty="0">
                <a:latin typeface="Times New Roman"/>
                <a:cs typeface="Times New Roman"/>
              </a:rPr>
              <a:t>x</a:t>
            </a:r>
            <a:r>
              <a:rPr sz="1575" i="1" spc="644" baseline="-18518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i="1" spc="-50" dirty="0">
                <a:latin typeface="Times New Roman"/>
                <a:cs typeface="Times New Roman"/>
              </a:rPr>
              <a:t>n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465" dirty="0">
                <a:latin typeface="Times New Roman"/>
                <a:cs typeface="Times New Roman"/>
              </a:rPr>
              <a:t> </a:t>
            </a:r>
            <a:r>
              <a:rPr sz="1550" spc="65" dirty="0">
                <a:latin typeface="Times New Roman"/>
                <a:cs typeface="Times New Roman"/>
              </a:rPr>
              <a:t>1) 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924430" y="5123307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2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55010" y="5123307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2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48886" y="4930521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4893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92827" y="4930521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4893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67196" y="4930521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4893"/>
                </a:lnTo>
              </a:path>
            </a:pathLst>
          </a:custGeom>
          <a:ln w="53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846" rIns="0" bIns="0" rtlCol="0">
            <a:spAutoFit/>
          </a:bodyPr>
          <a:lstStyle/>
          <a:p>
            <a:pPr marL="8058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90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9453" y="1281175"/>
            <a:ext cx="69811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Linear</a:t>
            </a:r>
            <a:r>
              <a:rPr sz="3200" spc="-1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modelling</a:t>
            </a:r>
            <a:r>
              <a:rPr sz="320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product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quantisation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7766" y="2213356"/>
            <a:ext cx="4279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20" dirty="0">
                <a:latin typeface="Times New Roman"/>
                <a:cs typeface="Times New Roman"/>
              </a:rPr>
              <a:t>x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400" y="3120136"/>
            <a:ext cx="23469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Modelled</a:t>
            </a:r>
            <a:r>
              <a:rPr sz="32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2210" y="4085844"/>
            <a:ext cx="4279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20" dirty="0">
                <a:latin typeface="Times New Roman"/>
                <a:cs typeface="Times New Roman"/>
              </a:rPr>
              <a:t>x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7870" y="4695697"/>
            <a:ext cx="4425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20" dirty="0">
                <a:latin typeface="Times New Roman"/>
                <a:cs typeface="Times New Roman"/>
              </a:rPr>
              <a:t>q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8558" y="2271522"/>
            <a:ext cx="6934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1057" baseline="20833" dirty="0">
                <a:latin typeface="Times New Roman"/>
                <a:cs typeface="Times New Roman"/>
              </a:rPr>
              <a:t>~</a:t>
            </a:r>
            <a:r>
              <a:rPr sz="1600" i="1" spc="-5" dirty="0">
                <a:latin typeface="Times New Roman"/>
                <a:cs typeface="Times New Roman"/>
              </a:rPr>
              <a:t>x</a:t>
            </a:r>
            <a:r>
              <a:rPr sz="1600" i="1" spc="4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spc="1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32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85158" y="4087114"/>
            <a:ext cx="27635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07440" algn="l"/>
                <a:tab pos="2098675" algn="l"/>
              </a:tabLst>
            </a:pPr>
            <a:r>
              <a:rPr sz="3300" spc="-1762" baseline="20202" dirty="0">
                <a:latin typeface="Times New Roman"/>
                <a:cs typeface="Times New Roman"/>
              </a:rPr>
              <a:t>~</a:t>
            </a:r>
            <a:r>
              <a:rPr sz="2200" i="1" dirty="0">
                <a:latin typeface="Times New Roman"/>
                <a:cs typeface="Times New Roman"/>
              </a:rPr>
              <a:t>x</a:t>
            </a:r>
            <a:r>
              <a:rPr sz="2200" i="1" spc="114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37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i="1" dirty="0">
                <a:latin typeface="Times New Roman"/>
                <a:cs typeface="Times New Roman"/>
              </a:rPr>
              <a:t>x</a:t>
            </a:r>
            <a:r>
              <a:rPr sz="2200" i="1" spc="-14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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i="1" dirty="0">
                <a:latin typeface="Times New Roman"/>
                <a:cs typeface="Times New Roman"/>
              </a:rPr>
              <a:t>q</a:t>
            </a:r>
            <a:r>
              <a:rPr sz="2200" i="1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2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57600" y="2617469"/>
            <a:ext cx="304800" cy="51435"/>
          </a:xfrm>
          <a:custGeom>
            <a:avLst/>
            <a:gdLst/>
            <a:ahLst/>
            <a:cxnLst/>
            <a:rect l="l" t="t" r="r" b="b"/>
            <a:pathLst>
              <a:path w="304800" h="51435">
                <a:moveTo>
                  <a:pt x="304800" y="25527"/>
                </a:moveTo>
                <a:lnTo>
                  <a:pt x="292100" y="19177"/>
                </a:lnTo>
                <a:lnTo>
                  <a:pt x="254000" y="0"/>
                </a:lnTo>
                <a:lnTo>
                  <a:pt x="254000" y="19113"/>
                </a:lnTo>
                <a:lnTo>
                  <a:pt x="0" y="19113"/>
                </a:lnTo>
                <a:lnTo>
                  <a:pt x="0" y="31877"/>
                </a:lnTo>
                <a:lnTo>
                  <a:pt x="254000" y="31877"/>
                </a:lnTo>
                <a:lnTo>
                  <a:pt x="254000" y="51054"/>
                </a:lnTo>
                <a:lnTo>
                  <a:pt x="292100" y="31877"/>
                </a:lnTo>
                <a:lnTo>
                  <a:pt x="304800" y="25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971800" y="4158234"/>
            <a:ext cx="1057910" cy="422909"/>
            <a:chOff x="2971800" y="4158234"/>
            <a:chExt cx="1057910" cy="422909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67100" y="4158234"/>
              <a:ext cx="195834" cy="1965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71800" y="4232148"/>
              <a:ext cx="1057910" cy="349250"/>
            </a:xfrm>
            <a:custGeom>
              <a:avLst/>
              <a:gdLst/>
              <a:ahLst/>
              <a:cxnLst/>
              <a:rect l="l" t="t" r="r" b="b"/>
              <a:pathLst>
                <a:path w="1057910" h="349250">
                  <a:moveTo>
                    <a:pt x="504952" y="34925"/>
                  </a:moveTo>
                  <a:lnTo>
                    <a:pt x="454152" y="9525"/>
                  </a:lnTo>
                  <a:lnTo>
                    <a:pt x="454152" y="28575"/>
                  </a:lnTo>
                  <a:lnTo>
                    <a:pt x="0" y="28575"/>
                  </a:lnTo>
                  <a:lnTo>
                    <a:pt x="0" y="41275"/>
                  </a:lnTo>
                  <a:lnTo>
                    <a:pt x="454152" y="41275"/>
                  </a:lnTo>
                  <a:lnTo>
                    <a:pt x="454152" y="60325"/>
                  </a:lnTo>
                  <a:lnTo>
                    <a:pt x="504952" y="34925"/>
                  </a:lnTo>
                  <a:close/>
                </a:path>
                <a:path w="1057910" h="349250">
                  <a:moveTo>
                    <a:pt x="616204" y="171323"/>
                  </a:moveTo>
                  <a:lnTo>
                    <a:pt x="590804" y="120523"/>
                  </a:lnTo>
                  <a:lnTo>
                    <a:pt x="565404" y="171323"/>
                  </a:lnTo>
                  <a:lnTo>
                    <a:pt x="584454" y="171323"/>
                  </a:lnTo>
                  <a:lnTo>
                    <a:pt x="584454" y="348996"/>
                  </a:lnTo>
                  <a:lnTo>
                    <a:pt x="597154" y="348996"/>
                  </a:lnTo>
                  <a:lnTo>
                    <a:pt x="597154" y="171323"/>
                  </a:lnTo>
                  <a:lnTo>
                    <a:pt x="616204" y="171323"/>
                  </a:lnTo>
                  <a:close/>
                </a:path>
                <a:path w="1057910" h="349250">
                  <a:moveTo>
                    <a:pt x="1057656" y="25400"/>
                  </a:moveTo>
                  <a:lnTo>
                    <a:pt x="1006856" y="0"/>
                  </a:lnTo>
                  <a:lnTo>
                    <a:pt x="1006856" y="19050"/>
                  </a:lnTo>
                  <a:lnTo>
                    <a:pt x="695579" y="19050"/>
                  </a:lnTo>
                  <a:lnTo>
                    <a:pt x="695579" y="31750"/>
                  </a:lnTo>
                  <a:lnTo>
                    <a:pt x="1006856" y="31750"/>
                  </a:lnTo>
                  <a:lnTo>
                    <a:pt x="1006856" y="50800"/>
                  </a:lnTo>
                  <a:lnTo>
                    <a:pt x="1057656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27805" y="4166361"/>
            <a:ext cx="111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+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71163" y="2412873"/>
            <a:ext cx="640080" cy="45720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350"/>
              </a:spcBef>
            </a:pPr>
            <a:r>
              <a:rPr sz="1800" i="1" spc="-20" dirty="0">
                <a:latin typeface="Times New Roman"/>
                <a:cs typeface="Times New Roman"/>
              </a:rPr>
              <a:t>Q</a:t>
            </a:r>
            <a:r>
              <a:rPr sz="1800" i="1" spc="-155" dirty="0">
                <a:latin typeface="Times New Roman"/>
                <a:cs typeface="Times New Roman"/>
              </a:rPr>
              <a:t> </a:t>
            </a:r>
            <a:r>
              <a:rPr sz="2300" spc="-25" dirty="0">
                <a:latin typeface="Symbol"/>
                <a:cs typeface="Symbol"/>
              </a:rPr>
              <a:t></a:t>
            </a:r>
            <a:r>
              <a:rPr sz="1800" spc="-25" dirty="0">
                <a:latin typeface="Symbol"/>
                <a:cs typeface="Symbol"/>
              </a:rPr>
              <a:t></a:t>
            </a:r>
            <a:r>
              <a:rPr sz="2300" spc="-25" dirty="0">
                <a:latin typeface="Symbol"/>
                <a:cs typeface="Symbol"/>
              </a:rPr>
              <a:t>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20006" y="2645663"/>
            <a:ext cx="190500" cy="50800"/>
          </a:xfrm>
          <a:custGeom>
            <a:avLst/>
            <a:gdLst/>
            <a:ahLst/>
            <a:cxnLst/>
            <a:rect l="l" t="t" r="r" b="b"/>
            <a:pathLst>
              <a:path w="190500" h="50800">
                <a:moveTo>
                  <a:pt x="190500" y="25146"/>
                </a:moveTo>
                <a:lnTo>
                  <a:pt x="177800" y="18796"/>
                </a:lnTo>
                <a:lnTo>
                  <a:pt x="139700" y="0"/>
                </a:lnTo>
                <a:lnTo>
                  <a:pt x="139700" y="18796"/>
                </a:lnTo>
                <a:lnTo>
                  <a:pt x="0" y="18796"/>
                </a:lnTo>
                <a:lnTo>
                  <a:pt x="0" y="31369"/>
                </a:lnTo>
                <a:lnTo>
                  <a:pt x="139700" y="31369"/>
                </a:lnTo>
                <a:lnTo>
                  <a:pt x="139700" y="50292"/>
                </a:lnTo>
                <a:lnTo>
                  <a:pt x="177800" y="31369"/>
                </a:lnTo>
                <a:lnTo>
                  <a:pt x="190500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846" rIns="0" bIns="0" rtlCol="0">
            <a:spAutoFit/>
          </a:bodyPr>
          <a:lstStyle/>
          <a:p>
            <a:pPr marL="9582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4871084" y="2236089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692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61813" y="2236089"/>
            <a:ext cx="298450" cy="0"/>
          </a:xfrm>
          <a:custGeom>
            <a:avLst/>
            <a:gdLst/>
            <a:ahLst/>
            <a:cxnLst/>
            <a:rect l="l" t="t" r="r" b="b"/>
            <a:pathLst>
              <a:path w="298450">
                <a:moveTo>
                  <a:pt x="0" y="0"/>
                </a:moveTo>
                <a:lnTo>
                  <a:pt x="297942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4400" y="1360170"/>
            <a:ext cx="679513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rounding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operations</a:t>
            </a:r>
            <a:r>
              <a:rPr sz="32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q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i="1" dirty="0">
                <a:latin typeface="Times New Roman"/>
                <a:cs typeface="Times New Roman"/>
              </a:rPr>
              <a:t>n</a:t>
            </a:r>
            <a:r>
              <a:rPr sz="3200" dirty="0">
                <a:latin typeface="Times New Roman"/>
                <a:cs typeface="Times New Roman"/>
              </a:rPr>
              <a:t>)</a:t>
            </a:r>
            <a:r>
              <a:rPr sz="3200" spc="-15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r>
              <a:rPr sz="32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uniform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8323" y="2100833"/>
            <a:ext cx="14033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50" dirty="0">
                <a:latin typeface="Times New Roman"/>
                <a:cs typeface="Times New Roman"/>
              </a:rPr>
              <a:t>Q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89347" y="1970532"/>
            <a:ext cx="8178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87680" algn="l"/>
              </a:tabLst>
            </a:pPr>
            <a:r>
              <a:rPr sz="1250" dirty="0">
                <a:latin typeface="Symbol"/>
                <a:cs typeface="Symbol"/>
              </a:rPr>
              <a:t></a:t>
            </a:r>
            <a:r>
              <a:rPr sz="1250" spc="150" dirty="0">
                <a:latin typeface="Times New Roman"/>
                <a:cs typeface="Times New Roman"/>
              </a:rPr>
              <a:t>  </a:t>
            </a:r>
            <a:r>
              <a:rPr sz="1250" spc="-50" dirty="0">
                <a:latin typeface="Times New Roman"/>
                <a:cs typeface="Times New Roman"/>
              </a:rPr>
              <a:t>2</a:t>
            </a:r>
            <a:r>
              <a:rPr sz="1250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3200" spc="25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7114" y="2100833"/>
            <a:ext cx="14033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50" dirty="0">
                <a:latin typeface="Times New Roman"/>
                <a:cs typeface="Times New Roman"/>
              </a:rPr>
              <a:t>Q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1872" y="1885188"/>
            <a:ext cx="7173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25975" algn="l"/>
                <a:tab pos="541210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distributed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between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where</a:t>
            </a:r>
            <a:r>
              <a:rPr sz="32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Q</a:t>
            </a:r>
            <a:r>
              <a:rPr sz="3200" i="1" spc="-114" dirty="0"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is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3986" y="2343404"/>
            <a:ext cx="7503159" cy="3028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9570" marR="30480">
              <a:lnSpc>
                <a:spcPct val="99000"/>
              </a:lnSpc>
              <a:spcBef>
                <a:spcPts val="135"/>
              </a:spcBef>
              <a:tabLst>
                <a:tab pos="1922145" algn="l"/>
                <a:tab pos="2300605" algn="l"/>
                <a:tab pos="259016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quantisation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step</a:t>
            </a:r>
            <a:r>
              <a:rPr sz="3200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(i.e.</a:t>
            </a:r>
            <a:r>
              <a:rPr sz="3200" spc="-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3200" spc="-1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wordlength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of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bits</a:t>
            </a:r>
            <a:r>
              <a:rPr sz="3200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sign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magnitude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representation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or </a:t>
            </a:r>
            <a:r>
              <a:rPr sz="3200" spc="-20" dirty="0">
                <a:latin typeface="Times New Roman"/>
                <a:cs typeface="Times New Roman"/>
              </a:rPr>
              <a:t>mod</a:t>
            </a:r>
            <a:r>
              <a:rPr sz="3200" spc="-195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2</a:t>
            </a:r>
            <a:r>
              <a:rPr sz="3200" spc="-35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Q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dirty="0">
                <a:latin typeface="Times New Roman"/>
                <a:cs typeface="Times New Roman"/>
              </a:rPr>
              <a:t>	2</a:t>
            </a:r>
            <a:r>
              <a:rPr sz="1900" spc="459" dirty="0">
                <a:latin typeface="Times New Roman"/>
                <a:cs typeface="Times New Roman"/>
              </a:rPr>
              <a:t> </a:t>
            </a:r>
            <a:r>
              <a:rPr sz="1875" spc="-30" baseline="24444" dirty="0">
                <a:latin typeface="Symbol"/>
                <a:cs typeface="Symbol"/>
              </a:rPr>
              <a:t>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sz="1875" i="1" spc="-30" baseline="40000" dirty="0">
                <a:latin typeface="Times New Roman"/>
                <a:cs typeface="Times New Roman"/>
              </a:rPr>
              <a:t>b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69570" marR="130810" indent="-344805">
              <a:lnSpc>
                <a:spcPct val="99000"/>
              </a:lnSpc>
              <a:spcBef>
                <a:spcPts val="800"/>
              </a:spcBef>
              <a:buFont typeface="Arial MT"/>
              <a:buChar char="•"/>
              <a:tabLst>
                <a:tab pos="369570" algn="l"/>
                <a:tab pos="295275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discrete-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time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system</a:t>
            </a:r>
            <a:r>
              <a:rPr sz="32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3200" spc="1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quantisation</a:t>
            </a:r>
            <a:r>
              <a:rPr sz="3200" spc="-2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at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output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each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multiplier</a:t>
            </a:r>
            <a:r>
              <a:rPr sz="32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may</a:t>
            </a:r>
            <a:r>
              <a:rPr sz="32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be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considered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as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multi-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input</a:t>
            </a:r>
            <a:r>
              <a:rPr sz="32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linear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system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3046" rIns="0" bIns="0" rtlCol="0">
            <a:spAutoFit/>
          </a:bodyPr>
          <a:lstStyle/>
          <a:p>
            <a:pPr marL="8820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2971800" y="2710433"/>
            <a:ext cx="459105" cy="50800"/>
          </a:xfrm>
          <a:custGeom>
            <a:avLst/>
            <a:gdLst/>
            <a:ahLst/>
            <a:cxnLst/>
            <a:rect l="l" t="t" r="r" b="b"/>
            <a:pathLst>
              <a:path w="459104" h="50800">
                <a:moveTo>
                  <a:pt x="407898" y="18796"/>
                </a:moveTo>
                <a:lnTo>
                  <a:pt x="0" y="18796"/>
                </a:lnTo>
                <a:lnTo>
                  <a:pt x="0" y="31369"/>
                </a:lnTo>
                <a:lnTo>
                  <a:pt x="407898" y="31369"/>
                </a:lnTo>
                <a:lnTo>
                  <a:pt x="407898" y="18796"/>
                </a:lnTo>
                <a:close/>
              </a:path>
              <a:path w="459104" h="50800">
                <a:moveTo>
                  <a:pt x="458724" y="25146"/>
                </a:moveTo>
                <a:lnTo>
                  <a:pt x="446024" y="18796"/>
                </a:lnTo>
                <a:lnTo>
                  <a:pt x="407924" y="0"/>
                </a:lnTo>
                <a:lnTo>
                  <a:pt x="407924" y="50292"/>
                </a:lnTo>
                <a:lnTo>
                  <a:pt x="446024" y="31369"/>
                </a:lnTo>
                <a:lnTo>
                  <a:pt x="458724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7720" y="2710433"/>
            <a:ext cx="549910" cy="50800"/>
          </a:xfrm>
          <a:custGeom>
            <a:avLst/>
            <a:gdLst/>
            <a:ahLst/>
            <a:cxnLst/>
            <a:rect l="l" t="t" r="r" b="b"/>
            <a:pathLst>
              <a:path w="549910" h="50800">
                <a:moveTo>
                  <a:pt x="498589" y="18796"/>
                </a:moveTo>
                <a:lnTo>
                  <a:pt x="0" y="18796"/>
                </a:lnTo>
                <a:lnTo>
                  <a:pt x="0" y="31369"/>
                </a:lnTo>
                <a:lnTo>
                  <a:pt x="498589" y="31369"/>
                </a:lnTo>
                <a:lnTo>
                  <a:pt x="498589" y="18796"/>
                </a:lnTo>
                <a:close/>
              </a:path>
              <a:path w="549910" h="50800">
                <a:moveTo>
                  <a:pt x="549402" y="25146"/>
                </a:moveTo>
                <a:lnTo>
                  <a:pt x="536702" y="18796"/>
                </a:lnTo>
                <a:lnTo>
                  <a:pt x="498602" y="0"/>
                </a:lnTo>
                <a:lnTo>
                  <a:pt x="498602" y="50292"/>
                </a:lnTo>
                <a:lnTo>
                  <a:pt x="536702" y="31369"/>
                </a:lnTo>
                <a:lnTo>
                  <a:pt x="549402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29380" y="2479929"/>
            <a:ext cx="1191260" cy="54991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marL="379095">
              <a:lnSpc>
                <a:spcPct val="100000"/>
              </a:lnSpc>
              <a:spcBef>
                <a:spcPts val="735"/>
              </a:spcBef>
            </a:pPr>
            <a:r>
              <a:rPr sz="2000" i="1" spc="-20" dirty="0">
                <a:latin typeface="Times New Roman"/>
                <a:cs typeface="Times New Roman"/>
              </a:rPr>
              <a:t>h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n</a:t>
            </a:r>
            <a:r>
              <a:rPr sz="2000" spc="-2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2111" y="1820672"/>
            <a:ext cx="213677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i="1" dirty="0">
                <a:latin typeface="Times New Roman"/>
                <a:cs typeface="Times New Roman"/>
              </a:rPr>
              <a:t>q</a:t>
            </a:r>
            <a:r>
              <a:rPr sz="1500" baseline="-16666" dirty="0">
                <a:latin typeface="Times New Roman"/>
                <a:cs typeface="Times New Roman"/>
              </a:rPr>
              <a:t>1</a:t>
            </a:r>
            <a:r>
              <a:rPr sz="1500" spc="97" baseline="-16666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4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-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)...</a:t>
            </a:r>
            <a:r>
              <a:rPr sz="1550" spc="100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q</a:t>
            </a:r>
            <a:r>
              <a:rPr sz="1550" i="1" spc="-114" dirty="0">
                <a:latin typeface="Times New Roman"/>
                <a:cs typeface="Times New Roman"/>
              </a:rPr>
              <a:t> </a:t>
            </a:r>
            <a:r>
              <a:rPr sz="1500" baseline="-16666" dirty="0">
                <a:latin typeface="Times New Roman"/>
                <a:cs typeface="Times New Roman"/>
              </a:rPr>
              <a:t>2</a:t>
            </a:r>
            <a:r>
              <a:rPr sz="1500" spc="254" baseline="-16666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4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9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)...</a:t>
            </a:r>
            <a:r>
              <a:rPr sz="1550" spc="10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q</a:t>
            </a:r>
            <a:r>
              <a:rPr sz="1550" i="1" spc="90" dirty="0">
                <a:latin typeface="Times New Roman"/>
                <a:cs typeface="Times New Roman"/>
              </a:rPr>
              <a:t> </a:t>
            </a:r>
            <a:r>
              <a:rPr sz="1500" i="1" baseline="-16666" dirty="0">
                <a:latin typeface="Times New Roman"/>
                <a:cs typeface="Times New Roman"/>
              </a:rPr>
              <a:t>p</a:t>
            </a:r>
            <a:r>
              <a:rPr sz="1500" i="1" spc="345" baseline="-16666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4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9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2309844"/>
            <a:ext cx="1995170" cy="1247140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079500">
              <a:lnSpc>
                <a:spcPct val="100000"/>
              </a:lnSpc>
              <a:spcBef>
                <a:spcPts val="1265"/>
              </a:spcBef>
            </a:pPr>
            <a:r>
              <a:rPr sz="2700" dirty="0">
                <a:latin typeface="Symbol"/>
                <a:cs typeface="Symbol"/>
              </a:rPr>
              <a:t></a:t>
            </a:r>
            <a:r>
              <a:rPr sz="2200" i="1" dirty="0">
                <a:latin typeface="Times New Roman"/>
                <a:cs typeface="Times New Roman"/>
              </a:rPr>
              <a:t>x</a:t>
            </a:r>
            <a:r>
              <a:rPr sz="2200" i="1" spc="-18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6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9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)</a:t>
            </a:r>
            <a:r>
              <a:rPr sz="2700" spc="-25" dirty="0">
                <a:latin typeface="Symbol"/>
                <a:cs typeface="Symbol"/>
              </a:rPr>
              <a:t></a:t>
            </a:r>
            <a:endParaRPr sz="2700">
              <a:latin typeface="Symbol"/>
              <a:cs typeface="Symbol"/>
            </a:endParaRPr>
          </a:p>
          <a:p>
            <a:pPr marL="360045" indent="-347345">
              <a:lnSpc>
                <a:spcPct val="100000"/>
              </a:lnSpc>
              <a:spcBef>
                <a:spcPts val="1370"/>
              </a:spcBef>
              <a:buChar char="•"/>
              <a:tabLst>
                <a:tab pos="360045" algn="l"/>
              </a:tabLst>
            </a:pPr>
            <a:r>
              <a:rPr sz="3200" spc="-20" dirty="0">
                <a:solidFill>
                  <a:srgbClr val="006600"/>
                </a:solidFill>
                <a:latin typeface="Times New Roman"/>
                <a:cs typeface="Times New Roman"/>
              </a:rPr>
              <a:t>Then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74234" y="2463800"/>
            <a:ext cx="9607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latin typeface="Symbol"/>
                <a:cs typeface="Symbol"/>
              </a:rPr>
              <a:t></a:t>
            </a:r>
            <a:r>
              <a:rPr sz="2700" spc="-40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1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6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9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)</a:t>
            </a:r>
            <a:r>
              <a:rPr sz="2700" spc="-25" dirty="0">
                <a:latin typeface="Symbol"/>
                <a:cs typeface="Symbol"/>
              </a:rPr>
              <a:t></a:t>
            </a:r>
            <a:endParaRPr sz="27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0598" y="3548177"/>
            <a:ext cx="353060" cy="78232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250"/>
              </a:spcBef>
            </a:pPr>
            <a:r>
              <a:rPr sz="1250" spc="-50" dirty="0">
                <a:latin typeface="Symbol"/>
                <a:cs typeface="Symbol"/>
              </a:rPr>
              <a:t></a:t>
            </a:r>
            <a:endParaRPr sz="1250">
              <a:latin typeface="Symbol"/>
              <a:cs typeface="Symbol"/>
            </a:endParaRPr>
          </a:p>
          <a:p>
            <a:pPr marR="42545" algn="ctr">
              <a:lnSpc>
                <a:spcPct val="100000"/>
              </a:lnSpc>
              <a:spcBef>
                <a:spcPts val="229"/>
              </a:spcBef>
            </a:pPr>
            <a:r>
              <a:rPr sz="1850" spc="-50" dirty="0">
                <a:latin typeface="Symbol"/>
                <a:cs typeface="Symbol"/>
              </a:rPr>
              <a:t></a:t>
            </a:r>
            <a:endParaRPr sz="185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250" i="1" dirty="0">
                <a:latin typeface="Times New Roman"/>
                <a:cs typeface="Times New Roman"/>
              </a:rPr>
              <a:t>r</a:t>
            </a:r>
            <a:r>
              <a:rPr sz="1250" i="1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Symbol"/>
                <a:cs typeface="Symbol"/>
              </a:rPr>
              <a:t></a:t>
            </a:r>
            <a:r>
              <a:rPr sz="1250" spc="95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83789" y="3766820"/>
            <a:ext cx="206692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81430" algn="l"/>
                <a:tab pos="1570355" algn="l"/>
              </a:tabLst>
            </a:pPr>
            <a:r>
              <a:rPr sz="1850" i="1" dirty="0">
                <a:latin typeface="Times New Roman"/>
                <a:cs typeface="Times New Roman"/>
              </a:rPr>
              <a:t>x</a:t>
            </a:r>
            <a:r>
              <a:rPr sz="1850" i="1" spc="7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2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r</a:t>
            </a:r>
            <a:r>
              <a:rPr sz="1850" i="1" spc="16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).</a:t>
            </a:r>
            <a:r>
              <a:rPr sz="1850" spc="-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h</a:t>
            </a:r>
            <a:r>
              <a:rPr sz="1850" i="1" spc="14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20" dirty="0">
                <a:latin typeface="Times New Roman"/>
                <a:cs typeface="Times New Roman"/>
              </a:rPr>
              <a:t> </a:t>
            </a:r>
            <a:r>
              <a:rPr sz="1850" i="1" spc="-50" dirty="0">
                <a:latin typeface="Times New Roman"/>
                <a:cs typeface="Times New Roman"/>
              </a:rPr>
              <a:t>n</a:t>
            </a:r>
            <a:r>
              <a:rPr sz="1850" i="1" dirty="0">
                <a:latin typeface="Times New Roman"/>
                <a:cs typeface="Times New Roman"/>
              </a:rPr>
              <a:t>	</a:t>
            </a:r>
            <a:r>
              <a:rPr sz="2775" spc="-75" baseline="1501" dirty="0">
                <a:latin typeface="Symbol"/>
                <a:cs typeface="Symbol"/>
              </a:rPr>
              <a:t></a:t>
            </a:r>
            <a:r>
              <a:rPr sz="2775" baseline="1501" dirty="0">
                <a:latin typeface="Times New Roman"/>
                <a:cs typeface="Times New Roman"/>
              </a:rPr>
              <a:t>	</a:t>
            </a:r>
            <a:r>
              <a:rPr sz="2775" i="1" baseline="1501" dirty="0">
                <a:latin typeface="Times New Roman"/>
                <a:cs typeface="Times New Roman"/>
              </a:rPr>
              <a:t>r</a:t>
            </a:r>
            <a:r>
              <a:rPr sz="2775" i="1" spc="179" baseline="1501" dirty="0">
                <a:latin typeface="Times New Roman"/>
                <a:cs typeface="Times New Roman"/>
              </a:rPr>
              <a:t> </a:t>
            </a:r>
            <a:r>
              <a:rPr sz="2775" baseline="1501" dirty="0">
                <a:latin typeface="Times New Roman"/>
                <a:cs typeface="Times New Roman"/>
              </a:rPr>
              <a:t>)</a:t>
            </a:r>
            <a:r>
              <a:rPr sz="2775" spc="592" baseline="1501" dirty="0">
                <a:latin typeface="Times New Roman"/>
                <a:cs typeface="Times New Roman"/>
              </a:rPr>
              <a:t> </a:t>
            </a:r>
            <a:r>
              <a:rPr sz="2775" spc="-75" baseline="1501" dirty="0">
                <a:latin typeface="Symbol"/>
                <a:cs typeface="Symbol"/>
              </a:rPr>
              <a:t></a:t>
            </a:r>
            <a:endParaRPr sz="2775" baseline="1501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04714" y="3510186"/>
            <a:ext cx="444500" cy="64008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550"/>
              </a:spcBef>
            </a:pPr>
            <a:r>
              <a:rPr sz="1250" spc="-50" dirty="0">
                <a:latin typeface="Symbol"/>
                <a:cs typeface="Symbol"/>
              </a:rPr>
              <a:t>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  <a:tabLst>
                <a:tab pos="313690" algn="l"/>
              </a:tabLst>
            </a:pPr>
            <a:r>
              <a:rPr sz="1850" spc="-50" dirty="0">
                <a:latin typeface="Symbol"/>
                <a:cs typeface="Symbol"/>
              </a:rPr>
              <a:t>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2775" i="1" spc="-75" baseline="3003" dirty="0">
                <a:latin typeface="Times New Roman"/>
                <a:cs typeface="Times New Roman"/>
              </a:rPr>
              <a:t>q</a:t>
            </a:r>
            <a:endParaRPr sz="2775" baseline="300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9459" y="3470402"/>
            <a:ext cx="553720" cy="828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325">
              <a:lnSpc>
                <a:spcPts val="2155"/>
              </a:lnSpc>
              <a:spcBef>
                <a:spcPts val="95"/>
              </a:spcBef>
              <a:tabLst>
                <a:tab pos="424815" algn="l"/>
              </a:tabLst>
            </a:pPr>
            <a:r>
              <a:rPr sz="1250" i="1" spc="-50" dirty="0">
                <a:latin typeface="Times New Roman"/>
                <a:cs typeface="Times New Roman"/>
              </a:rPr>
              <a:t>p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2775" spc="-75" baseline="-28528" dirty="0">
                <a:latin typeface="Symbol"/>
                <a:cs typeface="Symbol"/>
              </a:rPr>
              <a:t></a:t>
            </a:r>
            <a:endParaRPr sz="2775" baseline="-28528">
              <a:latin typeface="Symbol"/>
              <a:cs typeface="Symbol"/>
            </a:endParaRPr>
          </a:p>
          <a:p>
            <a:pPr marL="100965">
              <a:lnSpc>
                <a:spcPts val="2050"/>
              </a:lnSpc>
            </a:pPr>
            <a:r>
              <a:rPr sz="1850" spc="-50" dirty="0">
                <a:latin typeface="Symbol"/>
                <a:cs typeface="Symbol"/>
              </a:rPr>
              <a:t></a:t>
            </a:r>
            <a:endParaRPr sz="1850">
              <a:latin typeface="Symbol"/>
              <a:cs typeface="Symbol"/>
            </a:endParaRPr>
          </a:p>
          <a:p>
            <a:pPr marL="38100">
              <a:lnSpc>
                <a:spcPts val="2115"/>
              </a:lnSpc>
            </a:pPr>
            <a:r>
              <a:rPr sz="1350" dirty="0">
                <a:latin typeface="Symbol"/>
                <a:cs typeface="Symbol"/>
              </a:rPr>
              <a:t></a:t>
            </a:r>
            <a:r>
              <a:rPr sz="1350" spc="254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Symbol"/>
                <a:cs typeface="Symbol"/>
              </a:rPr>
              <a:t></a:t>
            </a:r>
            <a:r>
              <a:rPr sz="1250" spc="-95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1</a:t>
            </a:r>
            <a:r>
              <a:rPr sz="2775" spc="-37" baseline="1501" dirty="0">
                <a:latin typeface="Symbol"/>
                <a:cs typeface="Symbol"/>
              </a:rPr>
              <a:t></a:t>
            </a:r>
            <a:endParaRPr sz="2775" baseline="1501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7345" y="3480308"/>
            <a:ext cx="27622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dirty="0">
                <a:latin typeface="Times New Roman"/>
                <a:cs typeface="Times New Roman"/>
              </a:rPr>
              <a:t>r</a:t>
            </a:r>
            <a:r>
              <a:rPr sz="1850" i="1" spc="16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Times New Roman"/>
                <a:cs typeface="Times New Roman"/>
              </a:rPr>
              <a:t>)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81543" y="3338321"/>
            <a:ext cx="11557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0" dirty="0">
                <a:latin typeface="Symbol"/>
                <a:cs typeface="Symbol"/>
              </a:rPr>
              <a:t>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7072" y="3761485"/>
            <a:ext cx="861694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19455" algn="l"/>
              </a:tabLst>
            </a:pPr>
            <a:r>
              <a:rPr sz="1850" i="1" dirty="0">
                <a:latin typeface="Times New Roman"/>
                <a:cs typeface="Times New Roman"/>
              </a:rPr>
              <a:t>y</a:t>
            </a:r>
            <a:r>
              <a:rPr sz="1850" i="1" spc="8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n</a:t>
            </a:r>
            <a:r>
              <a:rPr sz="1850" i="1" spc="9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Times New Roman"/>
                <a:cs typeface="Times New Roman"/>
              </a:rPr>
              <a:t>)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spc="-50" dirty="0">
                <a:latin typeface="Symbol"/>
                <a:cs typeface="Symbol"/>
              </a:rPr>
              <a:t>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80455" y="3966717"/>
            <a:ext cx="12001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0" dirty="0">
                <a:latin typeface="Symbol"/>
                <a:cs typeface="Symbol"/>
              </a:rPr>
              <a:t>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3753" y="4108703"/>
            <a:ext cx="37084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dirty="0">
                <a:latin typeface="Times New Roman"/>
                <a:cs typeface="Times New Roman"/>
              </a:rPr>
              <a:t>r</a:t>
            </a:r>
            <a:r>
              <a:rPr sz="1250" i="1" spc="1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Symbol"/>
                <a:cs typeface="Symbol"/>
              </a:rPr>
              <a:t></a:t>
            </a:r>
            <a:r>
              <a:rPr sz="1250" spc="145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68161" y="3767582"/>
            <a:ext cx="147637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308735" algn="l"/>
              </a:tabLst>
            </a:pP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r</a:t>
            </a:r>
            <a:r>
              <a:rPr sz="1850" i="1" spc="160" dirty="0">
                <a:latin typeface="Times New Roman"/>
                <a:cs typeface="Times New Roman"/>
              </a:rPr>
              <a:t> </a:t>
            </a:r>
            <a:r>
              <a:rPr sz="1850" spc="45" dirty="0">
                <a:latin typeface="Times New Roman"/>
                <a:cs typeface="Times New Roman"/>
              </a:rPr>
              <a:t>).</a:t>
            </a:r>
            <a:r>
              <a:rPr sz="1850" spc="-20" dirty="0">
                <a:latin typeface="Times New Roman"/>
                <a:cs typeface="Times New Roman"/>
              </a:rPr>
              <a:t> </a:t>
            </a:r>
            <a:r>
              <a:rPr sz="1850" i="1" spc="-10" dirty="0">
                <a:latin typeface="Times New Roman"/>
                <a:cs typeface="Times New Roman"/>
              </a:rPr>
              <a:t>h</a:t>
            </a:r>
            <a:r>
              <a:rPr sz="1850" i="1" spc="-295" dirty="0">
                <a:latin typeface="Times New Roman"/>
                <a:cs typeface="Times New Roman"/>
              </a:rPr>
              <a:t> </a:t>
            </a:r>
            <a:r>
              <a:rPr sz="2025" baseline="-16460" dirty="0">
                <a:latin typeface="Symbol"/>
                <a:cs typeface="Symbol"/>
              </a:rPr>
              <a:t></a:t>
            </a:r>
            <a:r>
              <a:rPr sz="2025" spc="240" baseline="-16460" dirty="0">
                <a:latin typeface="Times New Roman"/>
                <a:cs typeface="Times New Roman"/>
              </a:rPr>
              <a:t>  </a:t>
            </a:r>
            <a:r>
              <a:rPr sz="1850" dirty="0">
                <a:latin typeface="Times New Roman"/>
                <a:cs typeface="Times New Roman"/>
              </a:rPr>
              <a:t>(</a:t>
            </a:r>
            <a:r>
              <a:rPr sz="1850" spc="5" dirty="0">
                <a:latin typeface="Times New Roman"/>
                <a:cs typeface="Times New Roman"/>
              </a:rPr>
              <a:t> </a:t>
            </a:r>
            <a:r>
              <a:rPr sz="1850" i="1" spc="-50" dirty="0">
                <a:latin typeface="Times New Roman"/>
                <a:cs typeface="Times New Roman"/>
              </a:rPr>
              <a:t>n</a:t>
            </a:r>
            <a:r>
              <a:rPr sz="1850" i="1" dirty="0">
                <a:latin typeface="Times New Roman"/>
                <a:cs typeface="Times New Roman"/>
              </a:rPr>
              <a:t>	</a:t>
            </a:r>
            <a:r>
              <a:rPr sz="1850" spc="-50" dirty="0">
                <a:latin typeface="Symbol"/>
                <a:cs typeface="Symbol"/>
              </a:rPr>
              <a:t>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75447" y="3948176"/>
            <a:ext cx="11557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0" dirty="0">
                <a:latin typeface="Symbol"/>
                <a:cs typeface="Symbol"/>
              </a:rPr>
              <a:t>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75447" y="4024883"/>
            <a:ext cx="11557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0" dirty="0">
                <a:latin typeface="Symbol"/>
                <a:cs typeface="Symbol"/>
              </a:rPr>
              <a:t>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7983" y="4293361"/>
            <a:ext cx="722375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4810" indent="-34671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8481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where</a:t>
            </a:r>
            <a:r>
              <a:rPr sz="32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i="1" baseline="1262" dirty="0">
                <a:latin typeface="Times New Roman"/>
                <a:cs typeface="Times New Roman"/>
              </a:rPr>
              <a:t>h</a:t>
            </a:r>
            <a:r>
              <a:rPr sz="2325" baseline="-17921" dirty="0">
                <a:latin typeface="Symbol"/>
                <a:cs typeface="Symbol"/>
              </a:rPr>
              <a:t></a:t>
            </a:r>
            <a:r>
              <a:rPr sz="2325" spc="-15" baseline="-17921" dirty="0">
                <a:latin typeface="Times New Roman"/>
                <a:cs typeface="Times New Roman"/>
              </a:rPr>
              <a:t> </a:t>
            </a:r>
            <a:r>
              <a:rPr sz="3300" baseline="1262" dirty="0">
                <a:latin typeface="Times New Roman"/>
                <a:cs typeface="Times New Roman"/>
              </a:rPr>
              <a:t>(</a:t>
            </a:r>
            <a:r>
              <a:rPr sz="3300" spc="-209" baseline="1262" dirty="0">
                <a:latin typeface="Times New Roman"/>
                <a:cs typeface="Times New Roman"/>
              </a:rPr>
              <a:t> </a:t>
            </a:r>
            <a:r>
              <a:rPr sz="3300" i="1" baseline="1262" dirty="0">
                <a:latin typeface="Times New Roman"/>
                <a:cs typeface="Times New Roman"/>
              </a:rPr>
              <a:t>n</a:t>
            </a:r>
            <a:r>
              <a:rPr sz="3300" i="1" spc="-195" baseline="1262" dirty="0">
                <a:latin typeface="Times New Roman"/>
                <a:cs typeface="Times New Roman"/>
              </a:rPr>
              <a:t> </a:t>
            </a:r>
            <a:r>
              <a:rPr sz="3300" baseline="1262" dirty="0">
                <a:latin typeface="Times New Roman"/>
                <a:cs typeface="Times New Roman"/>
              </a:rPr>
              <a:t>)</a:t>
            </a:r>
            <a:r>
              <a:rPr sz="3300" spc="330" baseline="1262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32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impulse</a:t>
            </a:r>
            <a:r>
              <a:rPr sz="3200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response</a:t>
            </a:r>
            <a:r>
              <a:rPr sz="32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74364" y="4766564"/>
            <a:ext cx="44107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output</a:t>
            </a:r>
            <a:r>
              <a:rPr sz="32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multiplier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36472" y="4766564"/>
            <a:ext cx="2280920" cy="98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3785"/>
              </a:lnSpc>
              <a:spcBef>
                <a:spcPts val="95"/>
              </a:spcBef>
            </a:pP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system</a:t>
            </a:r>
            <a:r>
              <a:rPr sz="32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50" spc="-75" baseline="-5291" dirty="0">
                <a:latin typeface="Symbol"/>
                <a:cs typeface="Symbol"/>
              </a:rPr>
              <a:t></a:t>
            </a:r>
            <a:endParaRPr sz="3150" baseline="-5291">
              <a:latin typeface="Symbol"/>
              <a:cs typeface="Symbol"/>
            </a:endParaRPr>
          </a:p>
          <a:p>
            <a:pPr marL="38100">
              <a:lnSpc>
                <a:spcPts val="3785"/>
              </a:lnSpc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i="1" spc="-20" dirty="0">
                <a:latin typeface="Times New Roman"/>
                <a:cs typeface="Times New Roman"/>
              </a:rPr>
              <a:t>y</a:t>
            </a:r>
            <a:r>
              <a:rPr sz="3200" spc="-20" dirty="0">
                <a:latin typeface="Times New Roman"/>
                <a:cs typeface="Times New Roman"/>
              </a:rPr>
              <a:t>(</a:t>
            </a:r>
            <a:r>
              <a:rPr sz="3200" i="1" spc="-20" dirty="0">
                <a:latin typeface="Times New Roman"/>
                <a:cs typeface="Times New Roman"/>
              </a:rPr>
              <a:t>n</a:t>
            </a:r>
            <a:r>
              <a:rPr sz="3200" spc="-20" dirty="0">
                <a:latin typeface="Times New Roman"/>
                <a:cs typeface="Times New Roman"/>
              </a:rPr>
              <a:t>).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96055" y="2288336"/>
            <a:ext cx="50800" cy="184785"/>
          </a:xfrm>
          <a:custGeom>
            <a:avLst/>
            <a:gdLst/>
            <a:ahLst/>
            <a:cxnLst/>
            <a:rect l="l" t="t" r="r" b="b"/>
            <a:pathLst>
              <a:path w="50800" h="184785">
                <a:moveTo>
                  <a:pt x="50292" y="133426"/>
                </a:moveTo>
                <a:lnTo>
                  <a:pt x="31369" y="133426"/>
                </a:lnTo>
                <a:lnTo>
                  <a:pt x="31369" y="0"/>
                </a:lnTo>
                <a:lnTo>
                  <a:pt x="18796" y="0"/>
                </a:lnTo>
                <a:lnTo>
                  <a:pt x="18796" y="133426"/>
                </a:lnTo>
                <a:lnTo>
                  <a:pt x="0" y="133426"/>
                </a:lnTo>
                <a:lnTo>
                  <a:pt x="25146" y="184353"/>
                </a:lnTo>
                <a:lnTo>
                  <a:pt x="43942" y="146253"/>
                </a:lnTo>
                <a:lnTo>
                  <a:pt x="50292" y="133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7510" y="2307717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4">
                <a:moveTo>
                  <a:pt x="0" y="0"/>
                </a:moveTo>
                <a:lnTo>
                  <a:pt x="573024" y="0"/>
                </a:lnTo>
              </a:path>
            </a:pathLst>
          </a:custGeom>
          <a:ln w="1295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10456" y="2202941"/>
            <a:ext cx="50800" cy="274320"/>
          </a:xfrm>
          <a:custGeom>
            <a:avLst/>
            <a:gdLst/>
            <a:ahLst/>
            <a:cxnLst/>
            <a:rect l="l" t="t" r="r" b="b"/>
            <a:pathLst>
              <a:path w="50800" h="274319">
                <a:moveTo>
                  <a:pt x="50292" y="223520"/>
                </a:moveTo>
                <a:lnTo>
                  <a:pt x="31369" y="223520"/>
                </a:lnTo>
                <a:lnTo>
                  <a:pt x="31369" y="0"/>
                </a:lnTo>
                <a:lnTo>
                  <a:pt x="18796" y="0"/>
                </a:lnTo>
                <a:lnTo>
                  <a:pt x="18796" y="223520"/>
                </a:lnTo>
                <a:lnTo>
                  <a:pt x="0" y="223520"/>
                </a:lnTo>
                <a:lnTo>
                  <a:pt x="25146" y="274320"/>
                </a:lnTo>
                <a:lnTo>
                  <a:pt x="43942" y="236220"/>
                </a:lnTo>
                <a:lnTo>
                  <a:pt x="50292" y="2235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9246" rIns="0" bIns="0" rtlCol="0">
            <a:spAutoFit/>
          </a:bodyPr>
          <a:lstStyle/>
          <a:p>
            <a:pPr marL="958215">
              <a:lnSpc>
                <a:spcPct val="100000"/>
              </a:lnSpc>
              <a:spcBef>
                <a:spcPts val="95"/>
              </a:spcBef>
            </a:pPr>
            <a:r>
              <a:rPr dirty="0"/>
              <a:t>Finite</a:t>
            </a:r>
            <a:r>
              <a:rPr spc="85" dirty="0"/>
              <a:t> </a:t>
            </a:r>
            <a:r>
              <a:rPr spc="-25" dirty="0"/>
              <a:t>Wordlength</a:t>
            </a:r>
            <a:r>
              <a:rPr spc="-250" dirty="0"/>
              <a:t> </a:t>
            </a:r>
            <a:r>
              <a:rPr spc="-45" dirty="0"/>
              <a:t>Effects</a:t>
            </a:r>
          </a:p>
        </p:txBody>
      </p:sp>
      <p:sp>
        <p:nvSpPr>
          <p:cNvPr id="3" name="object 3"/>
          <p:cNvSpPr/>
          <p:nvPr/>
        </p:nvSpPr>
        <p:spPr>
          <a:xfrm>
            <a:off x="6242303" y="4901946"/>
            <a:ext cx="0" cy="416559"/>
          </a:xfrm>
          <a:custGeom>
            <a:avLst/>
            <a:gdLst/>
            <a:ahLst/>
            <a:cxnLst/>
            <a:rect l="l" t="t" r="r" b="b"/>
            <a:pathLst>
              <a:path h="416560">
                <a:moveTo>
                  <a:pt x="0" y="0"/>
                </a:moveTo>
                <a:lnTo>
                  <a:pt x="0" y="416051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8491" y="1360170"/>
            <a:ext cx="7604125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85445" algn="l"/>
                <a:tab pos="2861310" algn="l"/>
                <a:tab pos="4507865" algn="l"/>
                <a:tab pos="5513705" algn="l"/>
              </a:tabLst>
            </a:pP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For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zero</a:t>
            </a:r>
            <a:r>
              <a:rPr sz="3200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Times New Roman"/>
                <a:cs typeface="Times New Roman"/>
              </a:rPr>
              <a:t>input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	i.e.</a:t>
            </a:r>
            <a:r>
              <a:rPr sz="3200" spc="1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300" i="1" baseline="8838" dirty="0">
                <a:latin typeface="Times New Roman"/>
                <a:cs typeface="Times New Roman"/>
              </a:rPr>
              <a:t>x</a:t>
            </a:r>
            <a:r>
              <a:rPr sz="3300" i="1" spc="-262" baseline="8838" dirty="0">
                <a:latin typeface="Times New Roman"/>
                <a:cs typeface="Times New Roman"/>
              </a:rPr>
              <a:t> </a:t>
            </a:r>
            <a:r>
              <a:rPr sz="3300" spc="-15" baseline="8838" dirty="0">
                <a:latin typeface="Times New Roman"/>
                <a:cs typeface="Times New Roman"/>
              </a:rPr>
              <a:t>(</a:t>
            </a:r>
            <a:r>
              <a:rPr sz="3300" spc="-352" baseline="8838" dirty="0">
                <a:latin typeface="Times New Roman"/>
                <a:cs typeface="Times New Roman"/>
              </a:rPr>
              <a:t> </a:t>
            </a:r>
            <a:r>
              <a:rPr sz="3300" i="1" baseline="8838" dirty="0">
                <a:latin typeface="Times New Roman"/>
                <a:cs typeface="Times New Roman"/>
              </a:rPr>
              <a:t>n</a:t>
            </a:r>
            <a:r>
              <a:rPr sz="3300" i="1" spc="-225" baseline="8838" dirty="0">
                <a:latin typeface="Times New Roman"/>
                <a:cs typeface="Times New Roman"/>
              </a:rPr>
              <a:t> </a:t>
            </a:r>
            <a:r>
              <a:rPr sz="3300" baseline="8838" dirty="0">
                <a:latin typeface="Times New Roman"/>
                <a:cs typeface="Times New Roman"/>
              </a:rPr>
              <a:t>)</a:t>
            </a:r>
            <a:r>
              <a:rPr sz="3300" spc="487" baseline="8838" dirty="0">
                <a:latin typeface="Times New Roman"/>
                <a:cs typeface="Times New Roman"/>
              </a:rPr>
              <a:t> </a:t>
            </a:r>
            <a:r>
              <a:rPr sz="3300" spc="-75" baseline="8838" dirty="0">
                <a:latin typeface="Symbol"/>
                <a:cs typeface="Symbol"/>
              </a:rPr>
              <a:t></a:t>
            </a:r>
            <a:r>
              <a:rPr sz="3300" baseline="8838" dirty="0">
                <a:latin typeface="Times New Roman"/>
                <a:cs typeface="Times New Roman"/>
              </a:rPr>
              <a:t>	</a:t>
            </a:r>
            <a:r>
              <a:rPr sz="3300" baseline="11363" dirty="0">
                <a:latin typeface="Times New Roman"/>
                <a:cs typeface="Times New Roman"/>
              </a:rPr>
              <a:t>0</a:t>
            </a:r>
            <a:r>
              <a:rPr sz="3300" spc="-352" baseline="11363" dirty="0">
                <a:latin typeface="Times New Roman"/>
                <a:cs typeface="Times New Roman"/>
              </a:rPr>
              <a:t> </a:t>
            </a:r>
            <a:r>
              <a:rPr sz="3300" baseline="11363" dirty="0">
                <a:latin typeface="Times New Roman"/>
                <a:cs typeface="Times New Roman"/>
              </a:rPr>
              <a:t>,</a:t>
            </a:r>
            <a:r>
              <a:rPr sz="3300" spc="172" baseline="11363" dirty="0">
                <a:latin typeface="Times New Roman"/>
                <a:cs typeface="Times New Roman"/>
              </a:rPr>
              <a:t> </a:t>
            </a:r>
            <a:r>
              <a:rPr sz="3300" baseline="11363" dirty="0">
                <a:latin typeface="Symbol"/>
                <a:cs typeface="Symbol"/>
              </a:rPr>
              <a:t></a:t>
            </a:r>
            <a:r>
              <a:rPr sz="3300" spc="-104" baseline="11363" dirty="0">
                <a:latin typeface="Times New Roman"/>
                <a:cs typeface="Times New Roman"/>
              </a:rPr>
              <a:t> </a:t>
            </a:r>
            <a:r>
              <a:rPr sz="3300" i="1" spc="-75" baseline="11363" dirty="0">
                <a:latin typeface="Times New Roman"/>
                <a:cs typeface="Times New Roman"/>
              </a:rPr>
              <a:t>n</a:t>
            </a:r>
            <a:r>
              <a:rPr sz="3300" i="1" baseline="11363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sz="3200" spc="-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can</a:t>
            </a:r>
            <a:r>
              <a:rPr sz="3200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write</a:t>
            </a:r>
            <a:endParaRPr sz="3200">
              <a:latin typeface="Times New Roman"/>
              <a:cs typeface="Times New Roman"/>
            </a:endParaRPr>
          </a:p>
          <a:p>
            <a:pPr marR="709295" algn="ctr">
              <a:lnSpc>
                <a:spcPct val="100000"/>
              </a:lnSpc>
              <a:spcBef>
                <a:spcPts val="1664"/>
              </a:spcBef>
              <a:tabLst>
                <a:tab pos="86550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p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</a:t>
            </a:r>
            <a:endParaRPr sz="1500">
              <a:latin typeface="Symbol"/>
              <a:cs typeface="Symbol"/>
            </a:endParaRPr>
          </a:p>
          <a:p>
            <a:pPr marR="441959" algn="ctr">
              <a:lnSpc>
                <a:spcPts val="2680"/>
              </a:lnSpc>
              <a:spcBef>
                <a:spcPts val="575"/>
              </a:spcBef>
              <a:tabLst>
                <a:tab pos="761365" algn="l"/>
                <a:tab pos="1118235" algn="l"/>
                <a:tab pos="1477645" algn="l"/>
                <a:tab pos="2393315" algn="l"/>
              </a:tabLst>
            </a:pPr>
            <a:r>
              <a:rPr sz="3375" i="1" baseline="11111" dirty="0">
                <a:latin typeface="Times New Roman"/>
                <a:cs typeface="Times New Roman"/>
              </a:rPr>
              <a:t>y</a:t>
            </a:r>
            <a:r>
              <a:rPr sz="3375" i="1" spc="-157" baseline="11111" dirty="0">
                <a:latin typeface="Times New Roman"/>
                <a:cs typeface="Times New Roman"/>
              </a:rPr>
              <a:t> </a:t>
            </a:r>
            <a:r>
              <a:rPr sz="3375" spc="-15" baseline="11111" dirty="0">
                <a:latin typeface="Times New Roman"/>
                <a:cs typeface="Times New Roman"/>
              </a:rPr>
              <a:t>(</a:t>
            </a:r>
            <a:r>
              <a:rPr sz="3375" spc="-359" baseline="11111" dirty="0">
                <a:latin typeface="Times New Roman"/>
                <a:cs typeface="Times New Roman"/>
              </a:rPr>
              <a:t> </a:t>
            </a:r>
            <a:r>
              <a:rPr sz="3375" i="1" baseline="11111" dirty="0">
                <a:latin typeface="Times New Roman"/>
                <a:cs typeface="Times New Roman"/>
              </a:rPr>
              <a:t>n</a:t>
            </a:r>
            <a:r>
              <a:rPr sz="3375" i="1" spc="-202" baseline="11111" dirty="0">
                <a:latin typeface="Times New Roman"/>
                <a:cs typeface="Times New Roman"/>
              </a:rPr>
              <a:t> </a:t>
            </a:r>
            <a:r>
              <a:rPr sz="3375" spc="-75" baseline="11111" dirty="0">
                <a:latin typeface="Times New Roman"/>
                <a:cs typeface="Times New Roman"/>
              </a:rPr>
              <a:t>)</a:t>
            </a:r>
            <a:r>
              <a:rPr sz="3375" baseline="11111" dirty="0">
                <a:latin typeface="Times New Roman"/>
                <a:cs typeface="Times New Roman"/>
              </a:rPr>
              <a:t>	</a:t>
            </a:r>
            <a:r>
              <a:rPr sz="3375" spc="-75" baseline="7407" dirty="0">
                <a:latin typeface="Symbol"/>
                <a:cs typeface="Symbol"/>
              </a:rPr>
              <a:t></a:t>
            </a:r>
            <a:r>
              <a:rPr sz="3375" baseline="7407" dirty="0">
                <a:latin typeface="Times New Roman"/>
                <a:cs typeface="Times New Roman"/>
              </a:rPr>
              <a:t>	</a:t>
            </a:r>
            <a:r>
              <a:rPr sz="3375" spc="-75" baseline="4938" dirty="0">
                <a:latin typeface="Symbol"/>
                <a:cs typeface="Symbol"/>
              </a:rPr>
              <a:t></a:t>
            </a:r>
            <a:r>
              <a:rPr sz="3375" baseline="4938" dirty="0">
                <a:latin typeface="Times New Roman"/>
                <a:cs typeface="Times New Roman"/>
              </a:rPr>
              <a:t>	</a:t>
            </a:r>
            <a:r>
              <a:rPr sz="3375" i="1" baseline="9876" dirty="0">
                <a:latin typeface="Times New Roman"/>
                <a:cs typeface="Times New Roman"/>
              </a:rPr>
              <a:t>q</a:t>
            </a:r>
            <a:r>
              <a:rPr sz="3375" baseline="8641" dirty="0">
                <a:latin typeface="Times New Roman"/>
                <a:cs typeface="Times New Roman"/>
              </a:rPr>
              <a:t>ˆ</a:t>
            </a:r>
            <a:r>
              <a:rPr sz="2325" baseline="-3584" dirty="0">
                <a:latin typeface="Symbol"/>
                <a:cs typeface="Symbol"/>
              </a:rPr>
              <a:t></a:t>
            </a:r>
            <a:r>
              <a:rPr sz="2325" spc="202" baseline="-3584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.</a:t>
            </a:r>
            <a:r>
              <a:rPr sz="2250" spc="-140" dirty="0">
                <a:latin typeface="Times New Roman"/>
                <a:cs typeface="Times New Roman"/>
              </a:rPr>
              <a:t> </a:t>
            </a:r>
            <a:r>
              <a:rPr sz="3375" spc="-75" baseline="-1234" dirty="0">
                <a:latin typeface="Symbol"/>
                <a:cs typeface="Symbol"/>
              </a:rPr>
              <a:t></a:t>
            </a:r>
            <a:r>
              <a:rPr sz="3375" baseline="-1234" dirty="0">
                <a:latin typeface="Times New Roman"/>
                <a:cs typeface="Times New Roman"/>
              </a:rPr>
              <a:t>	</a:t>
            </a:r>
            <a:r>
              <a:rPr sz="3375" i="1" baseline="1234" dirty="0">
                <a:latin typeface="Times New Roman"/>
                <a:cs typeface="Times New Roman"/>
              </a:rPr>
              <a:t>h</a:t>
            </a:r>
            <a:r>
              <a:rPr sz="2325" baseline="-17921" dirty="0">
                <a:latin typeface="Symbol"/>
                <a:cs typeface="Symbol"/>
              </a:rPr>
              <a:t></a:t>
            </a:r>
            <a:r>
              <a:rPr sz="2325" spc="660" baseline="-17921" dirty="0">
                <a:latin typeface="Times New Roman"/>
                <a:cs typeface="Times New Roman"/>
              </a:rPr>
              <a:t> </a:t>
            </a:r>
            <a:r>
              <a:rPr sz="3375" spc="-15" baseline="1234" dirty="0">
                <a:latin typeface="Times New Roman"/>
                <a:cs typeface="Times New Roman"/>
              </a:rPr>
              <a:t>(</a:t>
            </a:r>
            <a:r>
              <a:rPr sz="3375" spc="-397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n</a:t>
            </a:r>
            <a:r>
              <a:rPr sz="3375" i="1" spc="547" baseline="1234" dirty="0">
                <a:latin typeface="Times New Roman"/>
                <a:cs typeface="Times New Roman"/>
              </a:rPr>
              <a:t> </a:t>
            </a:r>
            <a:r>
              <a:rPr sz="3375" baseline="1234" dirty="0">
                <a:latin typeface="Symbol"/>
                <a:cs typeface="Symbol"/>
              </a:rPr>
              <a:t></a:t>
            </a:r>
            <a:r>
              <a:rPr sz="3375" spc="532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r</a:t>
            </a:r>
            <a:r>
              <a:rPr sz="3375" i="1" spc="-142" baseline="1234" dirty="0">
                <a:latin typeface="Times New Roman"/>
                <a:cs typeface="Times New Roman"/>
              </a:rPr>
              <a:t> </a:t>
            </a:r>
            <a:r>
              <a:rPr sz="3375" spc="-75" baseline="1234" dirty="0">
                <a:latin typeface="Times New Roman"/>
                <a:cs typeface="Times New Roman"/>
              </a:rPr>
              <a:t>)</a:t>
            </a:r>
            <a:endParaRPr sz="3375" baseline="1234">
              <a:latin typeface="Times New Roman"/>
              <a:cs typeface="Times New Roman"/>
            </a:endParaRPr>
          </a:p>
          <a:p>
            <a:pPr marR="753110" algn="ctr">
              <a:lnSpc>
                <a:spcPts val="1839"/>
              </a:lnSpc>
              <a:tabLst>
                <a:tab pos="913765" algn="l"/>
              </a:tabLst>
            </a:pPr>
            <a:r>
              <a:rPr sz="1550" dirty="0">
                <a:latin typeface="Symbol"/>
                <a:cs typeface="Symbol"/>
              </a:rPr>
              <a:t></a:t>
            </a:r>
            <a:r>
              <a:rPr sz="1550" spc="-15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Symbol"/>
                <a:cs typeface="Symbol"/>
              </a:rPr>
              <a:t></a:t>
            </a:r>
            <a:r>
              <a:rPr sz="1500" spc="-25" dirty="0">
                <a:latin typeface="Times New Roman"/>
                <a:cs typeface="Times New Roman"/>
              </a:rPr>
              <a:t>1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i="1" dirty="0">
                <a:latin typeface="Times New Roman"/>
                <a:cs typeface="Times New Roman"/>
              </a:rPr>
              <a:t>r</a:t>
            </a:r>
            <a:r>
              <a:rPr sz="1500" i="1" spc="-3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0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791" y="3118612"/>
            <a:ext cx="62236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81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98145" algn="l"/>
                <a:tab pos="1548130" algn="l"/>
                <a:tab pos="2096770" algn="l"/>
              </a:tabLst>
            </a:pP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where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375" i="1" spc="-37" baseline="17283" dirty="0">
                <a:latin typeface="Times New Roman"/>
                <a:cs typeface="Times New Roman"/>
              </a:rPr>
              <a:t>q</a:t>
            </a:r>
            <a:r>
              <a:rPr sz="3375" spc="-37" baseline="16049" dirty="0">
                <a:latin typeface="Times New Roman"/>
                <a:cs typeface="Times New Roman"/>
              </a:rPr>
              <a:t>ˆ</a:t>
            </a:r>
            <a:r>
              <a:rPr sz="2400" spc="-37" baseline="3472" dirty="0">
                <a:latin typeface="Symbol"/>
                <a:cs typeface="Symbol"/>
              </a:rPr>
              <a:t></a:t>
            </a:r>
            <a:r>
              <a:rPr sz="2400" baseline="3472" dirty="0">
                <a:latin typeface="Times New Roman"/>
                <a:cs typeface="Times New Roman"/>
              </a:rPr>
              <a:t>	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3200" spc="-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maximum</a:t>
            </a:r>
            <a:r>
              <a:rPr sz="32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75" i="1" baseline="3703" dirty="0">
                <a:latin typeface="Times New Roman"/>
                <a:cs typeface="Times New Roman"/>
              </a:rPr>
              <a:t>q</a:t>
            </a:r>
            <a:r>
              <a:rPr sz="2400" baseline="-13888" dirty="0">
                <a:latin typeface="Symbol"/>
                <a:cs typeface="Symbol"/>
              </a:rPr>
              <a:t></a:t>
            </a:r>
            <a:r>
              <a:rPr sz="2400" spc="667" baseline="-13888" dirty="0">
                <a:latin typeface="Times New Roman"/>
                <a:cs typeface="Times New Roman"/>
              </a:rPr>
              <a:t> </a:t>
            </a:r>
            <a:r>
              <a:rPr sz="3375" spc="-15" baseline="3703" dirty="0">
                <a:latin typeface="Times New Roman"/>
                <a:cs typeface="Times New Roman"/>
              </a:rPr>
              <a:t>(</a:t>
            </a:r>
            <a:r>
              <a:rPr sz="3375" spc="-397" baseline="3703" dirty="0">
                <a:latin typeface="Times New Roman"/>
                <a:cs typeface="Times New Roman"/>
              </a:rPr>
              <a:t> </a:t>
            </a:r>
            <a:r>
              <a:rPr sz="3375" i="1" baseline="3703" dirty="0">
                <a:latin typeface="Times New Roman"/>
                <a:cs typeface="Times New Roman"/>
              </a:rPr>
              <a:t>r</a:t>
            </a:r>
            <a:r>
              <a:rPr sz="3375" i="1" spc="-209" baseline="3703" dirty="0">
                <a:latin typeface="Times New Roman"/>
                <a:cs typeface="Times New Roman"/>
              </a:rPr>
              <a:t> </a:t>
            </a:r>
            <a:r>
              <a:rPr sz="3375" baseline="3703" dirty="0">
                <a:latin typeface="Times New Roman"/>
                <a:cs typeface="Times New Roman"/>
              </a:rPr>
              <a:t>)</a:t>
            </a:r>
            <a:r>
              <a:rPr sz="3375" spc="22" baseline="3703" dirty="0">
                <a:latin typeface="Times New Roman"/>
                <a:cs typeface="Times New Roman"/>
              </a:rPr>
              <a:t> </a:t>
            </a:r>
            <a:r>
              <a:rPr sz="3375" spc="-75" baseline="3703" dirty="0">
                <a:latin typeface="Times New Roman"/>
                <a:cs typeface="Times New Roman"/>
              </a:rPr>
              <a:t>,</a:t>
            </a:r>
            <a:endParaRPr sz="3375" baseline="370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53478" y="3198621"/>
            <a:ext cx="771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Symbol"/>
                <a:cs typeface="Symbol"/>
              </a:rPr>
              <a:t></a:t>
            </a:r>
            <a:r>
              <a:rPr sz="225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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,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r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1872" y="3589782"/>
            <a:ext cx="3716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which</a:t>
            </a:r>
            <a:r>
              <a:rPr sz="32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32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sz="32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more</a:t>
            </a:r>
            <a:r>
              <a:rPr sz="32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than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0329" y="3643883"/>
            <a:ext cx="2317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50" dirty="0">
                <a:latin typeface="Times New Roman"/>
                <a:cs typeface="Times New Roman"/>
              </a:rPr>
              <a:t>Q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44338" y="4168647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9517" y="4302760"/>
            <a:ext cx="22796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spc="-50" dirty="0">
                <a:latin typeface="Times New Roman"/>
                <a:cs typeface="Times New Roman"/>
              </a:rPr>
              <a:t>Q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10814" y="4501641"/>
            <a:ext cx="7042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1030" algn="l"/>
              </a:tabLst>
            </a:pPr>
            <a:r>
              <a:rPr sz="2200" spc="-50" dirty="0">
                <a:latin typeface="Symbol"/>
                <a:cs typeface="Symbol"/>
              </a:rPr>
              <a:t>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7011" y="4366005"/>
            <a:ext cx="13335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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49267" y="4313173"/>
            <a:ext cx="6667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7525" algn="l"/>
              </a:tabLst>
            </a:pPr>
            <a:r>
              <a:rPr sz="2250" i="1" spc="-75" baseline="3703" dirty="0">
                <a:latin typeface="Times New Roman"/>
                <a:cs typeface="Times New Roman"/>
              </a:rPr>
              <a:t>p</a:t>
            </a:r>
            <a:r>
              <a:rPr sz="2250" i="1" baseline="3703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Symbol"/>
                <a:cs typeface="Symbol"/>
              </a:rPr>
              <a:t>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12358" y="4494784"/>
            <a:ext cx="2921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r</a:t>
            </a:r>
            <a:r>
              <a:rPr sz="2200" i="1" spc="-4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65926" y="4329429"/>
            <a:ext cx="13335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4400" y="4821935"/>
            <a:ext cx="657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25" dirty="0">
                <a:solidFill>
                  <a:srgbClr val="0000FF"/>
                </a:solidFill>
                <a:latin typeface="Times New Roman"/>
                <a:cs typeface="Times New Roman"/>
              </a:rPr>
              <a:t>ie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45257" y="4909566"/>
            <a:ext cx="61976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dirty="0">
                <a:latin typeface="Times New Roman"/>
                <a:cs typeface="Times New Roman"/>
              </a:rPr>
              <a:t>y</a:t>
            </a:r>
            <a:r>
              <a:rPr sz="2200" i="1" spc="-12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6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-14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66717" y="4838700"/>
            <a:ext cx="22479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1334" y="5113782"/>
            <a:ext cx="1657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0" dirty="0">
                <a:latin typeface="Times New Roman"/>
                <a:cs typeface="Times New Roman"/>
              </a:rPr>
              <a:t>2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7867" y="5027676"/>
            <a:ext cx="12065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850" dirty="0">
                <a:latin typeface="Symbol"/>
                <a:cs typeface="Symbol"/>
              </a:rPr>
              <a:t>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99661" y="5141721"/>
            <a:ext cx="51117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Symbol"/>
                <a:cs typeface="Symbol"/>
              </a:rPr>
              <a:t>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Symbol"/>
                <a:cs typeface="Symbol"/>
              </a:rPr>
              <a:t></a:t>
            </a:r>
            <a:r>
              <a:rPr sz="1500" spc="-25" dirty="0">
                <a:latin typeface="Times New Roman"/>
                <a:cs typeface="Times New Roman"/>
              </a:rPr>
              <a:t>1</a:t>
            </a:r>
            <a:r>
              <a:rPr sz="3300" spc="-37" baseline="2525" dirty="0">
                <a:latin typeface="Symbol"/>
                <a:cs typeface="Symbol"/>
              </a:rPr>
              <a:t></a:t>
            </a:r>
            <a:endParaRPr sz="3300" baseline="2525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508" y="4961382"/>
            <a:ext cx="39370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>
              <a:lnSpc>
                <a:spcPts val="2585"/>
              </a:lnSpc>
              <a:spcBef>
                <a:spcPts val="100"/>
              </a:spcBef>
            </a:pPr>
            <a:r>
              <a:rPr sz="2200" spc="-50" dirty="0">
                <a:latin typeface="Symbol"/>
                <a:cs typeface="Symbol"/>
              </a:rPr>
              <a:t>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ts val="1745"/>
              </a:lnSpc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1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-9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12690" y="5233670"/>
            <a:ext cx="13398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0" dirty="0">
                <a:latin typeface="Symbol"/>
                <a:cs typeface="Symbol"/>
              </a:rPr>
              <a:t>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69179" y="5062728"/>
            <a:ext cx="9366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000" algn="l"/>
              </a:tabLst>
            </a:pPr>
            <a:r>
              <a:rPr sz="2200" i="1" spc="-50" dirty="0">
                <a:latin typeface="Times New Roman"/>
                <a:cs typeface="Times New Roman"/>
              </a:rPr>
              <a:t>h</a:t>
            </a:r>
            <a:r>
              <a:rPr sz="2200" i="1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Times New Roman"/>
                <a:cs typeface="Times New Roman"/>
              </a:rPr>
              <a:t>(</a:t>
            </a:r>
            <a:r>
              <a:rPr sz="2200" spc="-235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n</a:t>
            </a:r>
            <a:r>
              <a:rPr sz="2200" i="1" spc="35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37223" y="5237988"/>
            <a:ext cx="28829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25" dirty="0">
                <a:latin typeface="Symbol"/>
                <a:cs typeface="Symbol"/>
              </a:rPr>
              <a:t></a:t>
            </a:r>
            <a:r>
              <a:rPr sz="3300" spc="-37" baseline="-15151" dirty="0">
                <a:latin typeface="Symbol"/>
                <a:cs typeface="Symbol"/>
              </a:rPr>
              <a:t></a:t>
            </a:r>
            <a:endParaRPr sz="3300" baseline="-15151">
              <a:latin typeface="Symbol"/>
              <a:cs typeface="Symbo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30346" y="5077967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2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70526" y="2302764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4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97445" y="3201161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51653" y="4875276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43555" y="2303526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4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5076" y="2303526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4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58411" y="2303526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4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90465" y="2302764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4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61176" y="2306573"/>
            <a:ext cx="0" cy="417830"/>
          </a:xfrm>
          <a:custGeom>
            <a:avLst/>
            <a:gdLst/>
            <a:ahLst/>
            <a:cxnLst/>
            <a:rect l="l" t="t" r="r" b="b"/>
            <a:pathLst>
              <a:path h="417830">
                <a:moveTo>
                  <a:pt x="0" y="0"/>
                </a:moveTo>
                <a:lnTo>
                  <a:pt x="0" y="417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91155" y="3124961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24733" y="3124961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24955" y="3201161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06746" y="4097273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2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91155" y="4876038"/>
            <a:ext cx="0" cy="416559"/>
          </a:xfrm>
          <a:custGeom>
            <a:avLst/>
            <a:gdLst/>
            <a:ahLst/>
            <a:cxnLst/>
            <a:rect l="l" t="t" r="r" b="b"/>
            <a:pathLst>
              <a:path h="416560">
                <a:moveTo>
                  <a:pt x="0" y="0"/>
                </a:moveTo>
                <a:lnTo>
                  <a:pt x="0" y="416052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22676" y="4868417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5314" y="4202429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4400" y="1357121"/>
            <a:ext cx="18548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However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3114039"/>
            <a:ext cx="20859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3200" spc="-40" dirty="0">
                <a:solidFill>
                  <a:srgbClr val="006600"/>
                </a:solidFill>
                <a:latin typeface="Times New Roman"/>
                <a:cs typeface="Times New Roman"/>
              </a:rPr>
              <a:t>And</a:t>
            </a:r>
            <a:r>
              <a:rPr sz="3200" spc="-18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600"/>
                </a:solidFill>
                <a:latin typeface="Times New Roman"/>
                <a:cs typeface="Times New Roman"/>
              </a:rPr>
              <a:t>hence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60954" y="1973001"/>
            <a:ext cx="385445" cy="90296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225"/>
              </a:spcBef>
            </a:pPr>
            <a:r>
              <a:rPr sz="1500" spc="-50" dirty="0">
                <a:latin typeface="Symbol"/>
                <a:cs typeface="Symbol"/>
              </a:rPr>
              <a:t></a:t>
            </a:r>
            <a:endParaRPr sz="1500">
              <a:latin typeface="Symbol"/>
              <a:cs typeface="Symbol"/>
            </a:endParaRPr>
          </a:p>
          <a:p>
            <a:pPr marL="79375">
              <a:lnSpc>
                <a:spcPct val="100000"/>
              </a:lnSpc>
              <a:spcBef>
                <a:spcPts val="190"/>
              </a:spcBef>
            </a:pPr>
            <a:r>
              <a:rPr sz="2250" spc="-50" dirty="0">
                <a:latin typeface="Symbol"/>
                <a:cs typeface="Symbol"/>
              </a:rPr>
              <a:t>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12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43271" y="1976882"/>
            <a:ext cx="1060450" cy="592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>
              <a:lnSpc>
                <a:spcPts val="178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</a:t>
            </a:r>
            <a:endParaRPr sz="1500">
              <a:latin typeface="Symbol"/>
              <a:cs typeface="Symbol"/>
            </a:endParaRPr>
          </a:p>
          <a:p>
            <a:pPr marL="38100">
              <a:lnSpc>
                <a:spcPts val="2680"/>
              </a:lnSpc>
              <a:tabLst>
                <a:tab pos="394970" algn="l"/>
              </a:tabLst>
            </a:pPr>
            <a:r>
              <a:rPr sz="3375" spc="-75" baseline="-6172" dirty="0">
                <a:latin typeface="Symbol"/>
                <a:cs typeface="Symbol"/>
              </a:rPr>
              <a:t></a:t>
            </a:r>
            <a:r>
              <a:rPr sz="3375" baseline="-6172" dirty="0">
                <a:latin typeface="Times New Roman"/>
                <a:cs typeface="Times New Roman"/>
              </a:rPr>
              <a:t>	</a:t>
            </a: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-13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(</a:t>
            </a:r>
            <a:r>
              <a:rPr sz="2250" spc="-23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14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)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9584" y="2216404"/>
            <a:ext cx="118110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985519" algn="l"/>
              </a:tabLst>
            </a:pPr>
            <a:r>
              <a:rPr sz="3375" i="1" baseline="1234" dirty="0">
                <a:latin typeface="Times New Roman"/>
                <a:cs typeface="Times New Roman"/>
              </a:rPr>
              <a:t>h</a:t>
            </a:r>
            <a:r>
              <a:rPr sz="2325" baseline="-16129" dirty="0">
                <a:latin typeface="Symbol"/>
                <a:cs typeface="Symbol"/>
              </a:rPr>
              <a:t></a:t>
            </a:r>
            <a:r>
              <a:rPr sz="2325" spc="555" baseline="-16129" dirty="0">
                <a:latin typeface="Times New Roman"/>
                <a:cs typeface="Times New Roman"/>
              </a:rPr>
              <a:t> </a:t>
            </a:r>
            <a:r>
              <a:rPr sz="3375" baseline="1234" dirty="0">
                <a:latin typeface="Times New Roman"/>
                <a:cs typeface="Times New Roman"/>
              </a:rPr>
              <a:t>(</a:t>
            </a:r>
            <a:r>
              <a:rPr sz="3375" spc="-352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n</a:t>
            </a:r>
            <a:r>
              <a:rPr sz="3375" i="1" spc="-240" baseline="1234" dirty="0">
                <a:latin typeface="Times New Roman"/>
                <a:cs typeface="Times New Roman"/>
              </a:rPr>
              <a:t> </a:t>
            </a:r>
            <a:r>
              <a:rPr sz="3375" spc="-75" baseline="1234" dirty="0">
                <a:latin typeface="Times New Roman"/>
                <a:cs typeface="Times New Roman"/>
              </a:rPr>
              <a:t>)</a:t>
            </a:r>
            <a:r>
              <a:rPr sz="3375" baseline="1234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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99076" y="2611373"/>
            <a:ext cx="3848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1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60954" y="4194555"/>
            <a:ext cx="8655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10" dirty="0">
                <a:latin typeface="Times New Roman"/>
                <a:cs typeface="Times New Roman"/>
              </a:rPr>
              <a:t>y</a:t>
            </a:r>
            <a:r>
              <a:rPr sz="2250" i="1" spc="-16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(</a:t>
            </a:r>
            <a:r>
              <a:rPr sz="2250" spc="-26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17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)</a:t>
            </a:r>
            <a:r>
              <a:rPr sz="2250" spc="8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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01084" y="3896867"/>
            <a:ext cx="3695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25" dirty="0">
                <a:latin typeface="Times New Roman"/>
                <a:cs typeface="Times New Roman"/>
              </a:rPr>
              <a:t>pQ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00955" y="3877648"/>
            <a:ext cx="1163320" cy="69405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09550">
              <a:lnSpc>
                <a:spcPct val="100000"/>
              </a:lnSpc>
              <a:spcBef>
                <a:spcPts val="405"/>
              </a:spcBef>
            </a:pPr>
            <a:r>
              <a:rPr sz="1500" spc="-50" dirty="0">
                <a:latin typeface="Symbol"/>
                <a:cs typeface="Symbol"/>
              </a:rPr>
              <a:t>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523875" algn="l"/>
              </a:tabLst>
            </a:pPr>
            <a:r>
              <a:rPr sz="3375" baseline="1234" dirty="0">
                <a:latin typeface="Times New Roman"/>
                <a:cs typeface="Times New Roman"/>
              </a:rPr>
              <a:t>.</a:t>
            </a:r>
            <a:r>
              <a:rPr sz="3375" spc="135" baseline="1234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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3375" i="1" baseline="1234" dirty="0">
                <a:latin typeface="Times New Roman"/>
                <a:cs typeface="Times New Roman"/>
              </a:rPr>
              <a:t>h</a:t>
            </a:r>
            <a:r>
              <a:rPr sz="3375" i="1" spc="-202" baseline="1234" dirty="0">
                <a:latin typeface="Times New Roman"/>
                <a:cs typeface="Times New Roman"/>
              </a:rPr>
              <a:t> </a:t>
            </a:r>
            <a:r>
              <a:rPr sz="3375" spc="-15" baseline="1234" dirty="0">
                <a:latin typeface="Times New Roman"/>
                <a:cs typeface="Times New Roman"/>
              </a:rPr>
              <a:t>(</a:t>
            </a:r>
            <a:r>
              <a:rPr sz="3375" spc="-345" baseline="1234" dirty="0">
                <a:latin typeface="Times New Roman"/>
                <a:cs typeface="Times New Roman"/>
              </a:rPr>
              <a:t> </a:t>
            </a:r>
            <a:r>
              <a:rPr sz="3375" i="1" baseline="1234" dirty="0">
                <a:latin typeface="Times New Roman"/>
                <a:cs typeface="Times New Roman"/>
              </a:rPr>
              <a:t>n</a:t>
            </a:r>
            <a:r>
              <a:rPr sz="3375" i="1" spc="-209" baseline="1234" dirty="0">
                <a:latin typeface="Times New Roman"/>
                <a:cs typeface="Times New Roman"/>
              </a:rPr>
              <a:t> </a:t>
            </a:r>
            <a:r>
              <a:rPr sz="3375" spc="-75" baseline="1234" dirty="0">
                <a:latin typeface="Times New Roman"/>
                <a:cs typeface="Times New Roman"/>
              </a:rPr>
              <a:t>)</a:t>
            </a:r>
            <a:endParaRPr sz="3375" baseline="1234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19955" y="4458207"/>
            <a:ext cx="1682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Times New Roman"/>
                <a:cs typeface="Times New Roman"/>
              </a:rPr>
              <a:t>2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89347" y="4581397"/>
            <a:ext cx="3848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1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</a:t>
            </a:r>
            <a:r>
              <a:rPr sz="1500" spc="-1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6686" y="4879847"/>
            <a:ext cx="7300595" cy="1478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4965" marR="5080" indent="-342900" algn="just">
              <a:lnSpc>
                <a:spcPct val="99000"/>
              </a:lnSpc>
              <a:spcBef>
                <a:spcPts val="135"/>
              </a:spcBef>
              <a:buFont typeface="Arial MT"/>
              <a:buChar char="•"/>
              <a:tabLst>
                <a:tab pos="35687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ie</a:t>
            </a:r>
            <a:r>
              <a:rPr sz="3200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sz="3200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estimate</a:t>
            </a:r>
            <a:r>
              <a:rPr sz="3200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maximum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swing</a:t>
            </a:r>
            <a:r>
              <a:rPr sz="3200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at 	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output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2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system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parameters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 and 	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quantisation</a:t>
            </a:r>
            <a:r>
              <a:rPr sz="32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level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7534" rIns="0" bIns="0" rtlCol="0">
            <a:spAutoFit/>
          </a:bodyPr>
          <a:lstStyle/>
          <a:p>
            <a:pPr marL="91313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Finite</a:t>
            </a:r>
            <a:r>
              <a:rPr spc="-235" dirty="0"/>
              <a:t> </a:t>
            </a:r>
            <a:r>
              <a:rPr spc="-25" dirty="0"/>
              <a:t>Wordlength</a:t>
            </a:r>
            <a:r>
              <a:rPr spc="-190" dirty="0"/>
              <a:t> </a:t>
            </a:r>
            <a:r>
              <a:rPr spc="-10" dirty="0"/>
              <a:t>Effects</a:t>
            </a:r>
          </a:p>
        </p:txBody>
      </p:sp>
      <p:sp>
        <p:nvSpPr>
          <p:cNvPr id="16" name="object 16"/>
          <p:cNvSpPr/>
          <p:nvPr/>
        </p:nvSpPr>
        <p:spPr>
          <a:xfrm>
            <a:off x="3535679" y="2209800"/>
            <a:ext cx="0" cy="417830"/>
          </a:xfrm>
          <a:custGeom>
            <a:avLst/>
            <a:gdLst/>
            <a:ahLst/>
            <a:cxnLst/>
            <a:rect l="l" t="t" r="r" b="b"/>
            <a:pathLst>
              <a:path h="417830">
                <a:moveTo>
                  <a:pt x="0" y="0"/>
                </a:moveTo>
                <a:lnTo>
                  <a:pt x="0" y="417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5790" y="2208276"/>
            <a:ext cx="0" cy="418465"/>
          </a:xfrm>
          <a:custGeom>
            <a:avLst/>
            <a:gdLst/>
            <a:ahLst/>
            <a:cxnLst/>
            <a:rect l="l" t="t" r="r" b="b"/>
            <a:pathLst>
              <a:path h="418464">
                <a:moveTo>
                  <a:pt x="0" y="0"/>
                </a:moveTo>
                <a:lnTo>
                  <a:pt x="0" y="41833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08270" y="2222754"/>
            <a:ext cx="0" cy="417830"/>
          </a:xfrm>
          <a:custGeom>
            <a:avLst/>
            <a:gdLst/>
            <a:ahLst/>
            <a:cxnLst/>
            <a:rect l="l" t="t" r="r" b="b"/>
            <a:pathLst>
              <a:path h="417830">
                <a:moveTo>
                  <a:pt x="0" y="0"/>
                </a:moveTo>
                <a:lnTo>
                  <a:pt x="0" y="417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16167" y="2222754"/>
            <a:ext cx="0" cy="417830"/>
          </a:xfrm>
          <a:custGeom>
            <a:avLst/>
            <a:gdLst/>
            <a:ahLst/>
            <a:cxnLst/>
            <a:rect l="l" t="t" r="r" b="b"/>
            <a:pathLst>
              <a:path h="417830">
                <a:moveTo>
                  <a:pt x="0" y="0"/>
                </a:moveTo>
                <a:lnTo>
                  <a:pt x="0" y="417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24555" y="4202429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55364" y="4410455"/>
            <a:ext cx="525145" cy="0"/>
          </a:xfrm>
          <a:custGeom>
            <a:avLst/>
            <a:gdLst/>
            <a:ahLst/>
            <a:cxnLst/>
            <a:rect l="l" t="t" r="r" b="b"/>
            <a:pathLst>
              <a:path w="525145">
                <a:moveTo>
                  <a:pt x="0" y="0"/>
                </a:moveTo>
                <a:lnTo>
                  <a:pt x="525018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93208" y="4201667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01105" y="4202429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5">
                <a:moveTo>
                  <a:pt x="0" y="0"/>
                </a:moveTo>
                <a:lnTo>
                  <a:pt x="0" y="41681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4919" y="232156"/>
            <a:ext cx="67227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dirty="0">
                <a:latin typeface="Times New Roman"/>
                <a:cs typeface="Times New Roman"/>
              </a:rPr>
              <a:t>Quantization</a:t>
            </a:r>
            <a:r>
              <a:rPr sz="3200" b="1" u="none" spc="-170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in</a:t>
            </a:r>
            <a:r>
              <a:rPr sz="3200" b="1" u="none" spc="-200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Implementing</a:t>
            </a:r>
            <a:r>
              <a:rPr sz="3200" b="1" u="none" spc="-105" dirty="0">
                <a:latin typeface="Times New Roman"/>
                <a:cs typeface="Times New Roman"/>
              </a:rPr>
              <a:t> </a:t>
            </a:r>
            <a:r>
              <a:rPr sz="3200" b="1" u="none" spc="-10" dirty="0"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770889"/>
            <a:ext cx="34385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25" dirty="0">
                <a:latin typeface="Times New Roman"/>
                <a:cs typeface="Times New Roman"/>
              </a:rPr>
              <a:t>Consider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following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2582163"/>
            <a:ext cx="36175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20" dirty="0">
                <a:latin typeface="Times New Roman"/>
                <a:cs typeface="Times New Roman"/>
              </a:rPr>
              <a:t>A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more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realistic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model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would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4393691"/>
            <a:ext cx="416750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analyze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 would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prefer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4836" y="2987039"/>
            <a:ext cx="6425184" cy="13441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1760" y="1236725"/>
            <a:ext cx="4328160" cy="137998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6746" y="4890515"/>
            <a:ext cx="6435852" cy="1931668"/>
          </a:xfrm>
          <a:prstGeom prst="rect">
            <a:avLst/>
          </a:prstGeom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5048" y="302513"/>
            <a:ext cx="75482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dirty="0">
                <a:latin typeface="Times New Roman"/>
                <a:cs typeface="Times New Roman"/>
              </a:rPr>
              <a:t>Effects</a:t>
            </a:r>
            <a:r>
              <a:rPr sz="2800" b="1" u="none" spc="-120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of</a:t>
            </a:r>
            <a:r>
              <a:rPr sz="2800" b="1" u="none" spc="-5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Coefficient</a:t>
            </a:r>
            <a:r>
              <a:rPr sz="2800" b="1" u="none" spc="-114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Quantization</a:t>
            </a:r>
            <a:r>
              <a:rPr sz="2800" b="1" u="none" spc="-14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in</a:t>
            </a:r>
            <a:r>
              <a:rPr sz="2800" b="1" u="none" spc="-7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IIR</a:t>
            </a:r>
            <a:r>
              <a:rPr sz="2800" b="1" u="none" spc="-70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Systems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8837" y="1224279"/>
            <a:ext cx="7971155" cy="47409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47345" marR="842644" indent="-347345" algn="ctr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347345" algn="l"/>
              </a:tabLst>
            </a:pPr>
            <a:r>
              <a:rPr sz="2400" dirty="0">
                <a:latin typeface="Times New Roman"/>
                <a:cs typeface="Times New Roman"/>
              </a:rPr>
              <a:t>When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parameters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rational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 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quantized</a:t>
            </a:r>
            <a:endParaRPr sz="2400">
              <a:latin typeface="Times New Roman"/>
              <a:cs typeface="Times New Roman"/>
            </a:endParaRPr>
          </a:p>
          <a:p>
            <a:pPr marL="287655" marR="768350" lvl="1" indent="-287655" algn="ctr">
              <a:lnSpc>
                <a:spcPct val="100000"/>
              </a:lnSpc>
              <a:spcBef>
                <a:spcPts val="600"/>
              </a:spcBef>
              <a:buFont typeface="Arial MT"/>
              <a:buChar char="–"/>
              <a:tabLst>
                <a:tab pos="28765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poles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zeros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function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move</a:t>
            </a:r>
            <a:endParaRPr sz="2400">
              <a:latin typeface="Times New Roman"/>
              <a:cs typeface="Times New Roman"/>
            </a:endParaRPr>
          </a:p>
          <a:p>
            <a:pPr marL="356870" marR="1501140" indent="-344805">
              <a:lnSpc>
                <a:spcPct val="100899"/>
              </a:lnSpc>
              <a:spcBef>
                <a:spcPts val="530"/>
              </a:spcBef>
              <a:buFont typeface="Arial MT"/>
              <a:buChar char="•"/>
              <a:tabLst>
                <a:tab pos="356870" algn="l"/>
              </a:tabLst>
            </a:pP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structure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sensitive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to </a:t>
            </a:r>
            <a:r>
              <a:rPr sz="2400" dirty="0">
                <a:latin typeface="Times New Roman"/>
                <a:cs typeface="Times New Roman"/>
              </a:rPr>
              <a:t>perturbation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coefficients</a:t>
            </a:r>
            <a:endParaRPr sz="2400">
              <a:latin typeface="Times New Roman"/>
              <a:cs typeface="Times New Roman"/>
            </a:endParaRPr>
          </a:p>
          <a:p>
            <a:pPr marL="757555" lvl="1" indent="-287655">
              <a:lnSpc>
                <a:spcPct val="100000"/>
              </a:lnSpc>
              <a:spcBef>
                <a:spcPts val="660"/>
              </a:spcBef>
              <a:buFont typeface="Arial MT"/>
              <a:buChar char="–"/>
              <a:tabLst>
                <a:tab pos="75755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resulting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longer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10" dirty="0">
                <a:latin typeface="Times New Roman"/>
                <a:cs typeface="Times New Roman"/>
              </a:rPr>
              <a:t> stable</a:t>
            </a:r>
            <a:endParaRPr sz="2400">
              <a:latin typeface="Times New Roman"/>
              <a:cs typeface="Times New Roman"/>
            </a:endParaRPr>
          </a:p>
          <a:p>
            <a:pPr marL="757555" lvl="1" indent="-287655">
              <a:lnSpc>
                <a:spcPct val="100000"/>
              </a:lnSpc>
              <a:spcBef>
                <a:spcPts val="600"/>
              </a:spcBef>
              <a:buFont typeface="Arial MT"/>
              <a:buChar char="–"/>
              <a:tabLst>
                <a:tab pos="75755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resulting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longer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meet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original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specs</a:t>
            </a:r>
            <a:endParaRPr sz="2400">
              <a:latin typeface="Times New Roman"/>
              <a:cs typeface="Times New Roman"/>
            </a:endParaRPr>
          </a:p>
          <a:p>
            <a:pPr marL="360680" indent="-34734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0680" algn="l"/>
              </a:tabLst>
            </a:pP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detailed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sensitivity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analysis</a:t>
            </a:r>
            <a:endParaRPr sz="2400">
              <a:latin typeface="Times New Roman"/>
              <a:cs typeface="Times New Roman"/>
            </a:endParaRPr>
          </a:p>
          <a:p>
            <a:pPr marL="757555" lvl="1" indent="-287655">
              <a:lnSpc>
                <a:spcPct val="100000"/>
              </a:lnSpc>
              <a:spcBef>
                <a:spcPts val="600"/>
              </a:spcBef>
              <a:buFont typeface="Arial MT"/>
              <a:buChar char="–"/>
              <a:tabLst>
                <a:tab pos="757555" algn="l"/>
              </a:tabLst>
            </a:pPr>
            <a:r>
              <a:rPr sz="2400" dirty="0">
                <a:latin typeface="Times New Roman"/>
                <a:cs typeface="Times New Roman"/>
              </a:rPr>
              <a:t>Quantize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coefficients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analyze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frequency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response</a:t>
            </a:r>
            <a:endParaRPr sz="2400">
              <a:latin typeface="Times New Roman"/>
              <a:cs typeface="Times New Roman"/>
            </a:endParaRPr>
          </a:p>
          <a:p>
            <a:pPr marL="757555" lvl="1" indent="-287655">
              <a:lnSpc>
                <a:spcPct val="100000"/>
              </a:lnSpc>
              <a:spcBef>
                <a:spcPts val="600"/>
              </a:spcBef>
              <a:buFont typeface="Arial MT"/>
              <a:buChar char="–"/>
              <a:tabLst>
                <a:tab pos="757555" algn="l"/>
              </a:tabLst>
            </a:pPr>
            <a:r>
              <a:rPr sz="2400" dirty="0">
                <a:latin typeface="Times New Roman"/>
                <a:cs typeface="Times New Roman"/>
              </a:rPr>
              <a:t>Compare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frequency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original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response</a:t>
            </a:r>
            <a:endParaRPr sz="2400">
              <a:latin typeface="Times New Roman"/>
              <a:cs typeface="Times New Roman"/>
            </a:endParaRPr>
          </a:p>
          <a:p>
            <a:pPr marL="360680" marR="1133475" indent="-348615">
              <a:lnSpc>
                <a:spcPct val="100000"/>
              </a:lnSpc>
              <a:spcBef>
                <a:spcPts val="605"/>
              </a:spcBef>
              <a:buFont typeface="Arial MT"/>
              <a:buChar char="•"/>
              <a:tabLst>
                <a:tab pos="360680" algn="l"/>
              </a:tabLst>
            </a:pP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would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like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have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sense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effect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of </a:t>
            </a:r>
            <a:r>
              <a:rPr sz="2400" spc="-10" dirty="0">
                <a:latin typeface="Times New Roman"/>
                <a:cs typeface="Times New Roman"/>
              </a:rPr>
              <a:t>quantization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9592" y="1450086"/>
            <a:ext cx="1375410" cy="6985"/>
          </a:xfrm>
          <a:custGeom>
            <a:avLst/>
            <a:gdLst/>
            <a:ahLst/>
            <a:cxnLst/>
            <a:rect l="l" t="t" r="r" b="b"/>
            <a:pathLst>
              <a:path w="1375410" h="6984">
                <a:moveTo>
                  <a:pt x="1375409" y="0"/>
                </a:moveTo>
                <a:lnTo>
                  <a:pt x="0" y="0"/>
                </a:lnTo>
                <a:lnTo>
                  <a:pt x="0" y="6858"/>
                </a:lnTo>
                <a:lnTo>
                  <a:pt x="1375409" y="6858"/>
                </a:lnTo>
                <a:lnTo>
                  <a:pt x="13754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78196" y="1442466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0" y="0"/>
                </a:moveTo>
                <a:lnTo>
                  <a:pt x="0" y="76200"/>
                </a:lnTo>
                <a:lnTo>
                  <a:pt x="63500" y="44450"/>
                </a:lnTo>
                <a:lnTo>
                  <a:pt x="12700" y="44450"/>
                </a:lnTo>
                <a:lnTo>
                  <a:pt x="12700" y="31750"/>
                </a:lnTo>
                <a:lnTo>
                  <a:pt x="6350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6157" y="1414780"/>
            <a:ext cx="1174115" cy="750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6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75" dirty="0">
                <a:latin typeface="Times New Roman"/>
                <a:cs typeface="Times New Roman"/>
              </a:rPr>
              <a:t>  </a:t>
            </a:r>
            <a:r>
              <a:rPr sz="3450" baseline="-8454" dirty="0">
                <a:latin typeface="Symbol"/>
                <a:cs typeface="Symbol"/>
              </a:rPr>
              <a:t></a:t>
            </a:r>
            <a:r>
              <a:rPr sz="3450" spc="412" baseline="-845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a</a:t>
            </a:r>
            <a:r>
              <a:rPr sz="1500" spc="-285" dirty="0">
                <a:latin typeface="Verdana"/>
                <a:cs typeface="Verdana"/>
              </a:rPr>
              <a:t> </a:t>
            </a:r>
            <a:r>
              <a:rPr sz="1350" spc="-15" baseline="-21604" dirty="0">
                <a:latin typeface="Verdana"/>
                <a:cs typeface="Verdana"/>
              </a:rPr>
              <a:t>k</a:t>
            </a:r>
            <a:r>
              <a:rPr sz="1350" spc="-179" baseline="-21604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z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Verdana"/>
              <a:cs typeface="Verdana"/>
            </a:endParaRPr>
          </a:p>
          <a:p>
            <a:pPr marL="49530" algn="ctr">
              <a:lnSpc>
                <a:spcPct val="100000"/>
              </a:lnSpc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25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</a:t>
            </a:r>
            <a:r>
              <a:rPr sz="900" spc="-8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2083" y="1674621"/>
            <a:ext cx="1816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-3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52901" y="271780"/>
            <a:ext cx="28003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u="none" spc="-10" dirty="0">
                <a:latin typeface="Times New Roman"/>
                <a:cs typeface="Times New Roman"/>
              </a:rPr>
              <a:t>Effects</a:t>
            </a:r>
            <a:r>
              <a:rPr sz="3200" b="1" u="none" spc="-150" dirty="0">
                <a:latin typeface="Times New Roman"/>
                <a:cs typeface="Times New Roman"/>
              </a:rPr>
              <a:t> </a:t>
            </a:r>
            <a:r>
              <a:rPr sz="3200" b="1" u="none" dirty="0">
                <a:latin typeface="Times New Roman"/>
                <a:cs typeface="Times New Roman"/>
              </a:rPr>
              <a:t>on</a:t>
            </a:r>
            <a:r>
              <a:rPr sz="3200" b="1" u="none" spc="-200" dirty="0">
                <a:latin typeface="Times New Roman"/>
                <a:cs typeface="Times New Roman"/>
              </a:rPr>
              <a:t> </a:t>
            </a:r>
            <a:r>
              <a:rPr sz="3200" b="1" u="none" spc="-20" dirty="0">
                <a:latin typeface="Times New Roman"/>
                <a:cs typeface="Times New Roman"/>
              </a:rPr>
              <a:t>Roots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56866" y="734821"/>
            <a:ext cx="121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8533" y="728726"/>
            <a:ext cx="121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1750" y="763269"/>
            <a:ext cx="12998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Times New Roman"/>
                <a:cs typeface="Times New Roman"/>
              </a:rPr>
              <a:t>Quantiza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2698" y="770128"/>
            <a:ext cx="233679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50" dirty="0">
                <a:latin typeface="Symbol"/>
                <a:cs typeface="Symbol"/>
              </a:rPr>
              <a:t>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3688" y="823721"/>
            <a:ext cx="1441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b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36850" y="954023"/>
            <a:ext cx="93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7433" y="854964"/>
            <a:ext cx="1257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z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81451" y="843534"/>
            <a:ext cx="1822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39772" y="1285747"/>
            <a:ext cx="466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2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1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Verdana"/>
                <a:cs typeface="Verdana"/>
              </a:rPr>
              <a:t>0</a:t>
            </a:r>
            <a:r>
              <a:rPr sz="900" spc="-110" dirty="0">
                <a:latin typeface="Verdana"/>
                <a:cs typeface="Verdana"/>
              </a:rPr>
              <a:t> </a:t>
            </a:r>
            <a:r>
              <a:rPr sz="1350" spc="-89" baseline="-33950" dirty="0">
                <a:latin typeface="Verdana"/>
                <a:cs typeface="Verdana"/>
              </a:rPr>
              <a:t>N</a:t>
            </a:r>
            <a:endParaRPr sz="1350" baseline="-339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51980" y="1009650"/>
            <a:ext cx="93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k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29957" y="850391"/>
            <a:ext cx="3835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16666" dirty="0">
                <a:latin typeface="Verdana"/>
                <a:cs typeface="Verdana"/>
              </a:rPr>
              <a:t>z</a:t>
            </a:r>
            <a:r>
              <a:rPr sz="2250" spc="-254" baseline="-16666" dirty="0">
                <a:latin typeface="Verdana"/>
                <a:cs typeface="Verdana"/>
              </a:rPr>
              <a:t> </a:t>
            </a:r>
            <a:r>
              <a:rPr sz="1425" baseline="2923" dirty="0">
                <a:latin typeface="Symbol"/>
                <a:cs typeface="Symbol"/>
              </a:rPr>
              <a:t></a:t>
            </a:r>
            <a:r>
              <a:rPr sz="1425" spc="-89" baseline="2923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k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62776" y="690117"/>
            <a:ext cx="50419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450" baseline="-19323" dirty="0">
                <a:latin typeface="Symbol"/>
                <a:cs typeface="Symbol"/>
              </a:rPr>
              <a:t></a:t>
            </a:r>
            <a:r>
              <a:rPr sz="3450" spc="292" baseline="-19323" dirty="0">
                <a:latin typeface="Times New Roman"/>
                <a:cs typeface="Times New Roman"/>
              </a:rPr>
              <a:t> </a:t>
            </a:r>
            <a:r>
              <a:rPr sz="2250" spc="-1492" baseline="-16666" dirty="0">
                <a:latin typeface="Verdana"/>
                <a:cs typeface="Verdana"/>
              </a:rPr>
              <a:t>b</a:t>
            </a:r>
            <a:r>
              <a:rPr sz="1500" spc="-50" dirty="0">
                <a:latin typeface="Verdana"/>
                <a:cs typeface="Verdana"/>
              </a:rPr>
              <a:t>ˆ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28079" y="1241832"/>
            <a:ext cx="1456690" cy="9398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560"/>
              </a:spcBef>
              <a:tabLst>
                <a:tab pos="250825" algn="l"/>
                <a:tab pos="1417955" algn="l"/>
              </a:tabLst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k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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0</a:t>
            </a:r>
            <a:r>
              <a:rPr sz="900" u="sng" spc="-1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350" strike="sngStrike" spc="-75" baseline="-30864" dirty="0">
                <a:latin typeface="Verdana"/>
                <a:cs typeface="Verdana"/>
              </a:rPr>
              <a:t>N</a:t>
            </a:r>
            <a:r>
              <a:rPr sz="1350" strike="sngStrike" baseline="-30864" dirty="0">
                <a:latin typeface="Verdana"/>
                <a:cs typeface="Verdana"/>
              </a:rPr>
              <a:t>	</a:t>
            </a:r>
            <a:endParaRPr sz="1350" baseline="-30864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9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</a:pPr>
            <a:r>
              <a:rPr sz="2250" baseline="-5555" dirty="0">
                <a:latin typeface="Verdana"/>
                <a:cs typeface="Verdana"/>
              </a:rPr>
              <a:t>1</a:t>
            </a:r>
            <a:r>
              <a:rPr sz="2250" spc="277" baseline="-5555" dirty="0">
                <a:latin typeface="Verdana"/>
                <a:cs typeface="Verdana"/>
              </a:rPr>
              <a:t> </a:t>
            </a:r>
            <a:r>
              <a:rPr sz="2250" baseline="-5555" dirty="0">
                <a:latin typeface="Symbol"/>
                <a:cs typeface="Symbol"/>
              </a:rPr>
              <a:t></a:t>
            </a:r>
            <a:r>
              <a:rPr sz="2250" spc="165" baseline="-5555" dirty="0">
                <a:latin typeface="Times New Roman"/>
                <a:cs typeface="Times New Roman"/>
              </a:rPr>
              <a:t>  </a:t>
            </a:r>
            <a:r>
              <a:rPr sz="3450" baseline="-9661" dirty="0">
                <a:latin typeface="Symbol"/>
                <a:cs typeface="Symbol"/>
              </a:rPr>
              <a:t></a:t>
            </a:r>
            <a:r>
              <a:rPr sz="3450" spc="359" baseline="-9661" dirty="0">
                <a:latin typeface="Times New Roman"/>
                <a:cs typeface="Times New Roman"/>
              </a:rPr>
              <a:t> </a:t>
            </a:r>
            <a:r>
              <a:rPr sz="2250" spc="-1327" baseline="3703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a</a:t>
            </a:r>
            <a:r>
              <a:rPr sz="1500" spc="-275" dirty="0">
                <a:latin typeface="Verdana"/>
                <a:cs typeface="Verdana"/>
              </a:rPr>
              <a:t> </a:t>
            </a:r>
            <a:r>
              <a:rPr sz="1350" spc="-15" baseline="-27777" dirty="0">
                <a:latin typeface="Verdana"/>
                <a:cs typeface="Verdana"/>
              </a:rPr>
              <a:t>k</a:t>
            </a:r>
            <a:r>
              <a:rPr sz="1350" spc="-202" baseline="-27777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z</a:t>
            </a:r>
            <a:r>
              <a:rPr sz="1500" spc="-180" dirty="0">
                <a:latin typeface="Verdana"/>
                <a:cs typeface="Verdana"/>
              </a:rPr>
              <a:t> </a:t>
            </a:r>
            <a:r>
              <a:rPr sz="1425" spc="-15" baseline="23391" dirty="0">
                <a:latin typeface="Symbol"/>
                <a:cs typeface="Symbol"/>
              </a:rPr>
              <a:t></a:t>
            </a:r>
            <a:r>
              <a:rPr sz="1425" spc="-104" baseline="23391" dirty="0">
                <a:latin typeface="Times New Roman"/>
                <a:cs typeface="Times New Roman"/>
              </a:rPr>
              <a:t> </a:t>
            </a:r>
            <a:r>
              <a:rPr sz="1425" spc="-75" baseline="23391" dirty="0">
                <a:latin typeface="Verdana"/>
                <a:cs typeface="Verdana"/>
              </a:rPr>
              <a:t>k</a:t>
            </a:r>
            <a:endParaRPr sz="1425" baseline="23391">
              <a:latin typeface="Verdana"/>
              <a:cs typeface="Verdana"/>
            </a:endParaRPr>
          </a:p>
          <a:p>
            <a:pPr marL="476884">
              <a:lnSpc>
                <a:spcPct val="100000"/>
              </a:lnSpc>
              <a:spcBef>
                <a:spcPts val="645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5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</a:t>
            </a:r>
            <a:r>
              <a:rPr sz="900" spc="-10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58824" y="1169669"/>
            <a:ext cx="6775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Verdana"/>
                <a:cs typeface="Verdana"/>
              </a:rPr>
              <a:t>H</a:t>
            </a:r>
            <a:r>
              <a:rPr sz="215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z</a:t>
            </a:r>
            <a:r>
              <a:rPr sz="1500" spc="-28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2150" spc="17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64052" y="1169669"/>
            <a:ext cx="2691765" cy="768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2535"/>
              </a:lnSpc>
              <a:spcBef>
                <a:spcPts val="95"/>
              </a:spcBef>
              <a:tabLst>
                <a:tab pos="2009139" algn="l"/>
              </a:tabLst>
            </a:pPr>
            <a:r>
              <a:rPr sz="15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sz="1500" spc="-1070" dirty="0">
                <a:latin typeface="Verdana"/>
                <a:cs typeface="Verdana"/>
              </a:rPr>
              <a:t>H</a:t>
            </a:r>
            <a:r>
              <a:rPr sz="2250" baseline="14814" dirty="0">
                <a:latin typeface="Verdana"/>
                <a:cs typeface="Verdana"/>
              </a:rPr>
              <a:t>ˆ</a:t>
            </a:r>
            <a:r>
              <a:rPr sz="2250" spc="-300" baseline="14814" dirty="0">
                <a:latin typeface="Verdana"/>
                <a:cs typeface="Verdana"/>
              </a:rPr>
              <a:t> </a:t>
            </a:r>
            <a:r>
              <a:rPr sz="2150" spc="-55" dirty="0">
                <a:latin typeface="Symbol"/>
                <a:cs typeface="Symbol"/>
              </a:rPr>
              <a:t></a:t>
            </a:r>
            <a:r>
              <a:rPr sz="1500" spc="-55" dirty="0">
                <a:latin typeface="Verdana"/>
                <a:cs typeface="Verdana"/>
              </a:rPr>
              <a:t>z</a:t>
            </a:r>
            <a:r>
              <a:rPr sz="1500" spc="-28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2150" spc="1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  <a:p>
            <a:pPr marL="389890">
              <a:lnSpc>
                <a:spcPts val="3315"/>
              </a:lnSpc>
            </a:pPr>
            <a:r>
              <a:rPr sz="2800" spc="-20" dirty="0">
                <a:latin typeface="Times New Roman"/>
                <a:cs typeface="Times New Roman"/>
              </a:rPr>
              <a:t>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3400" y="2217407"/>
            <a:ext cx="7993380" cy="379095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05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Each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root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affected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quantization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errors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</a:t>
            </a:r>
            <a:r>
              <a:rPr sz="2400" spc="-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ALL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coefficient</a:t>
            </a:r>
            <a:endParaRPr sz="2400">
              <a:latin typeface="Times New Roman"/>
              <a:cs typeface="Times New Roman"/>
            </a:endParaRPr>
          </a:p>
          <a:p>
            <a:pPr marL="360045" indent="-34544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Tightly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clustered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roots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significantly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effected</a:t>
            </a:r>
            <a:endParaRPr sz="2400">
              <a:latin typeface="Times New Roman"/>
              <a:cs typeface="Times New Roman"/>
            </a:endParaRPr>
          </a:p>
          <a:p>
            <a:pPr marL="755015" marR="119380" lvl="1" indent="-283845">
              <a:lnSpc>
                <a:spcPct val="100800"/>
              </a:lnSpc>
              <a:spcBef>
                <a:spcPts val="535"/>
              </a:spcBef>
              <a:buFont typeface="Arial MT"/>
              <a:buChar char="–"/>
              <a:tabLst>
                <a:tab pos="758825" algn="l"/>
              </a:tabLst>
            </a:pPr>
            <a:r>
              <a:rPr sz="2400" spc="-35" dirty="0">
                <a:latin typeface="Times New Roman"/>
                <a:cs typeface="Times New Roman"/>
              </a:rPr>
              <a:t>Narrow-</a:t>
            </a:r>
            <a:r>
              <a:rPr sz="2400" dirty="0">
                <a:latin typeface="Times New Roman"/>
                <a:cs typeface="Times New Roman"/>
              </a:rPr>
              <a:t>bandwidth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lowpass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bandpass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filters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very 	</a:t>
            </a:r>
            <a:r>
              <a:rPr sz="2400" spc="-10" dirty="0">
                <a:latin typeface="Times New Roman"/>
                <a:cs typeface="Times New Roman"/>
              </a:rPr>
              <a:t>sensitive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quantization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noise</a:t>
            </a:r>
            <a:endParaRPr sz="2400">
              <a:latin typeface="Times New Roman"/>
              <a:cs typeface="Times New Roman"/>
            </a:endParaRPr>
          </a:p>
          <a:p>
            <a:pPr marL="360045" marR="5080" indent="-345440">
              <a:lnSpc>
                <a:spcPct val="100600"/>
              </a:lnSpc>
              <a:spcBef>
                <a:spcPts val="600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larger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number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 roots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cluster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sensitive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it </a:t>
            </a:r>
            <a:r>
              <a:rPr sz="2400" spc="-10" dirty="0">
                <a:latin typeface="Times New Roman"/>
                <a:cs typeface="Times New Roman"/>
              </a:rPr>
              <a:t>becomes</a:t>
            </a:r>
            <a:endParaRPr sz="2400">
              <a:latin typeface="Times New Roman"/>
              <a:cs typeface="Times New Roman"/>
            </a:endParaRPr>
          </a:p>
          <a:p>
            <a:pPr marL="360045" marR="29845" indent="-346075">
              <a:lnSpc>
                <a:spcPct val="100600"/>
              </a:lnSpc>
              <a:spcBef>
                <a:spcPts val="605"/>
              </a:spcBef>
              <a:buFont typeface="Arial MT"/>
              <a:buChar char="•"/>
              <a:tabLst>
                <a:tab pos="362585" algn="l"/>
              </a:tabLst>
            </a:pPr>
            <a:r>
              <a:rPr sz="2400" dirty="0">
                <a:latin typeface="Times New Roman"/>
                <a:cs typeface="Times New Roman"/>
              </a:rPr>
              <a:t>This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reason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why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second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order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cascade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structures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less 	</a:t>
            </a:r>
            <a:r>
              <a:rPr sz="2400" dirty="0">
                <a:latin typeface="Times New Roman"/>
                <a:cs typeface="Times New Roman"/>
              </a:rPr>
              <a:t>sensitive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quantization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error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higher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order</a:t>
            </a:r>
            <a:r>
              <a:rPr sz="2400" spc="-10" dirty="0">
                <a:latin typeface="Times New Roman"/>
                <a:cs typeface="Times New Roman"/>
              </a:rPr>
              <a:t> system</a:t>
            </a:r>
            <a:endParaRPr sz="2400">
              <a:latin typeface="Times New Roman"/>
              <a:cs typeface="Times New Roman"/>
            </a:endParaRPr>
          </a:p>
          <a:p>
            <a:pPr marL="756285" lvl="1" indent="-283845">
              <a:lnSpc>
                <a:spcPct val="100000"/>
              </a:lnSpc>
              <a:spcBef>
                <a:spcPts val="665"/>
              </a:spcBef>
              <a:buFont typeface="Arial MT"/>
              <a:buChar char="–"/>
              <a:tabLst>
                <a:tab pos="756285" algn="l"/>
              </a:tabLst>
            </a:pPr>
            <a:r>
              <a:rPr sz="2400" dirty="0">
                <a:latin typeface="Times New Roman"/>
                <a:cs typeface="Times New Roman"/>
              </a:rPr>
              <a:t>Each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second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order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 is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independent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each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other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9916" y="189737"/>
            <a:ext cx="63861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dirty="0">
                <a:latin typeface="Times New Roman"/>
                <a:cs typeface="Times New Roman"/>
              </a:rPr>
              <a:t>Poles</a:t>
            </a:r>
            <a:r>
              <a:rPr sz="2800" b="1" u="none" spc="-9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of</a:t>
            </a:r>
            <a:r>
              <a:rPr sz="2800" b="1" u="none" spc="-5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Quantized</a:t>
            </a:r>
            <a:r>
              <a:rPr sz="2800" b="1" u="none" spc="-100" dirty="0">
                <a:latin typeface="Times New Roman"/>
                <a:cs typeface="Times New Roman"/>
              </a:rPr>
              <a:t> </a:t>
            </a:r>
            <a:r>
              <a:rPr sz="2800" b="1" u="none" spc="-30" dirty="0">
                <a:latin typeface="Times New Roman"/>
                <a:cs typeface="Times New Roman"/>
              </a:rPr>
              <a:t>Second-</a:t>
            </a:r>
            <a:r>
              <a:rPr sz="2800" b="1" u="none" dirty="0">
                <a:latin typeface="Times New Roman"/>
                <a:cs typeface="Times New Roman"/>
              </a:rPr>
              <a:t>Order</a:t>
            </a:r>
            <a:r>
              <a:rPr sz="2800" b="1" u="none" spc="-150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Sections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770889"/>
            <a:ext cx="66865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20" dirty="0">
                <a:latin typeface="Times New Roman"/>
                <a:cs typeface="Times New Roman"/>
              </a:rPr>
              <a:t>Consider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2nd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complex-</a:t>
            </a:r>
            <a:r>
              <a:rPr sz="2000" dirty="0">
                <a:latin typeface="Times New Roman"/>
                <a:cs typeface="Times New Roman"/>
              </a:rPr>
              <a:t>conjugate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pole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pair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600" y="2929889"/>
            <a:ext cx="6525259" cy="9918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pole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locations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after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quantization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grid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point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30"/>
              </a:spcBef>
            </a:pPr>
            <a:endParaRPr sz="2000">
              <a:latin typeface="Times New Roman"/>
              <a:cs typeface="Times New Roman"/>
            </a:endParaRPr>
          </a:p>
          <a:p>
            <a:pPr marL="1243330" algn="ctr">
              <a:lnSpc>
                <a:spcPct val="100000"/>
              </a:lnSpc>
            </a:pPr>
            <a:r>
              <a:rPr sz="1400" dirty="0">
                <a:latin typeface="Symbol"/>
                <a:cs typeface="Symbol"/>
              </a:rPr>
              <a:t>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3-bits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71771" y="4479035"/>
            <a:ext cx="6426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Times New Roman"/>
                <a:cs typeface="Times New Roman"/>
              </a:rPr>
              <a:t>7-</a:t>
            </a:r>
            <a:r>
              <a:rPr sz="1400" dirty="0">
                <a:latin typeface="Times New Roman"/>
                <a:cs typeface="Times New Roman"/>
              </a:rPr>
              <a:t>bits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Symbol"/>
                <a:cs typeface="Symbol"/>
              </a:rPr>
              <a:t></a:t>
            </a:r>
            <a:endParaRPr sz="1400">
              <a:latin typeface="Symbol"/>
              <a:cs typeface="Symbo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0350" y="1295400"/>
            <a:ext cx="3686555" cy="14668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116" y="3326891"/>
            <a:ext cx="3286505" cy="298170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1076" y="3259073"/>
            <a:ext cx="3231642" cy="309448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1979" y="62230"/>
            <a:ext cx="520446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5" dirty="0"/>
              <a:t>Discrete-</a:t>
            </a:r>
            <a:r>
              <a:rPr u="none" dirty="0"/>
              <a:t>Time</a:t>
            </a:r>
            <a:r>
              <a:rPr u="none" spc="-165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286" y="1005586"/>
            <a:ext cx="74866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5"/>
              </a:spcBef>
              <a:buChar char="•"/>
              <a:tabLst>
                <a:tab pos="356870" algn="l"/>
              </a:tabLst>
            </a:pPr>
            <a:r>
              <a:rPr sz="2000" spc="-25" dirty="0">
                <a:latin typeface="Times New Roman"/>
                <a:cs typeface="Times New Roman"/>
              </a:rPr>
              <a:t>Discrete-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mathematical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operation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maps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given </a:t>
            </a:r>
            <a:r>
              <a:rPr sz="2000" dirty="0">
                <a:latin typeface="Times New Roman"/>
                <a:cs typeface="Times New Roman"/>
              </a:rPr>
              <a:t>input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x[n]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into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</a:t>
            </a:r>
            <a:r>
              <a:rPr sz="2000" spc="-20" dirty="0">
                <a:latin typeface="Times New Roman"/>
                <a:cs typeface="Times New Roman"/>
              </a:rPr>
              <a:t> y[n]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6405" y="2014219"/>
            <a:ext cx="6896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50" dirty="0">
                <a:latin typeface="Verdana"/>
                <a:cs typeface="Verdana"/>
              </a:rPr>
              <a:t>y[n]</a:t>
            </a:r>
            <a:r>
              <a:rPr sz="1550" spc="325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9620" y="2014982"/>
            <a:ext cx="90170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Verdana"/>
                <a:cs typeface="Verdana"/>
              </a:rPr>
              <a:t>T</a:t>
            </a:r>
            <a:r>
              <a:rPr sz="1550" spc="-135" dirty="0">
                <a:latin typeface="Verdana"/>
                <a:cs typeface="Verdana"/>
              </a:rPr>
              <a:t> </a:t>
            </a:r>
            <a:r>
              <a:rPr sz="1550" spc="-10" dirty="0">
                <a:latin typeface="Verdana"/>
                <a:cs typeface="Verdana"/>
              </a:rPr>
              <a:t>{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1550" spc="-10" dirty="0">
                <a:latin typeface="Verdana"/>
                <a:cs typeface="Verdana"/>
              </a:rPr>
              <a:t>x[n]}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6803" y="1995423"/>
            <a:ext cx="506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Verdana"/>
                <a:cs typeface="Verdana"/>
              </a:rPr>
              <a:t>x[n]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2188" y="1992376"/>
            <a:ext cx="506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Verdana"/>
                <a:cs typeface="Verdana"/>
              </a:rPr>
              <a:t>y[n]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000" y="2699399"/>
            <a:ext cx="4380865" cy="111633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60045" algn="l"/>
              </a:tabLst>
            </a:pPr>
            <a:r>
              <a:rPr sz="2000" spc="-20" dirty="0">
                <a:latin typeface="Times New Roman"/>
                <a:cs typeface="Times New Roman"/>
              </a:rPr>
              <a:t>Example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Discrete-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405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Moving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(Running)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Average</a:t>
            </a:r>
            <a:endParaRPr sz="1800">
              <a:latin typeface="Times New Roman"/>
              <a:cs typeface="Times New Roman"/>
            </a:endParaRPr>
          </a:p>
          <a:p>
            <a:pPr marL="1299210">
              <a:lnSpc>
                <a:spcPct val="100000"/>
              </a:lnSpc>
              <a:spcBef>
                <a:spcPts val="1315"/>
              </a:spcBef>
              <a:tabLst>
                <a:tab pos="1853564" algn="l"/>
                <a:tab pos="2828925" algn="l"/>
                <a:tab pos="3296285" algn="l"/>
                <a:tab pos="4043045" algn="l"/>
              </a:tabLst>
            </a:pPr>
            <a:r>
              <a:rPr sz="1550" spc="-20" dirty="0">
                <a:latin typeface="Verdana"/>
                <a:cs typeface="Verdana"/>
              </a:rPr>
              <a:t>y[n]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3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x[n]</a:t>
            </a:r>
            <a:r>
              <a:rPr sz="1550" spc="250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x[n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1]</a:t>
            </a:r>
            <a:r>
              <a:rPr sz="1550" spc="120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x[n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53482" y="3563620"/>
            <a:ext cx="170243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9940" algn="l"/>
                <a:tab pos="1252855" algn="l"/>
              </a:tabLst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40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2</a:t>
            </a:r>
            <a:r>
              <a:rPr sz="1550" spc="-380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]</a:t>
            </a:r>
            <a:r>
              <a:rPr sz="1550" spc="135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x[n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409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Verdana"/>
                <a:cs typeface="Verdana"/>
              </a:rPr>
              <a:t>3]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2502" y="3954190"/>
            <a:ext cx="2850515" cy="187642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295"/>
              </a:spcBef>
              <a:buChar char="–"/>
              <a:tabLst>
                <a:tab pos="299085" algn="l"/>
              </a:tabLst>
            </a:pPr>
            <a:r>
              <a:rPr sz="1800" spc="-10" dirty="0">
                <a:latin typeface="Times New Roman"/>
                <a:cs typeface="Times New Roman"/>
              </a:rPr>
              <a:t>Maximum</a:t>
            </a:r>
            <a:endParaRPr sz="1800">
              <a:latin typeface="Times New Roman"/>
              <a:cs typeface="Times New Roman"/>
            </a:endParaRPr>
          </a:p>
          <a:p>
            <a:pPr marL="911860">
              <a:lnSpc>
                <a:spcPct val="100000"/>
              </a:lnSpc>
              <a:spcBef>
                <a:spcPts val="1425"/>
              </a:spcBef>
              <a:tabLst>
                <a:tab pos="2223135" algn="l"/>
              </a:tabLst>
            </a:pPr>
            <a:r>
              <a:rPr sz="1550" dirty="0">
                <a:latin typeface="Verdana"/>
                <a:cs typeface="Verdana"/>
              </a:rPr>
              <a:t>y[n]</a:t>
            </a:r>
            <a:r>
              <a:rPr sz="1550" spc="42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155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Verdana"/>
                <a:cs typeface="Verdana"/>
              </a:rPr>
              <a:t>max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150" spc="-10" dirty="0">
                <a:latin typeface="Symbol"/>
                <a:cs typeface="Symbol"/>
              </a:rPr>
              <a:t></a:t>
            </a:r>
            <a:r>
              <a:rPr sz="1550" spc="-10" dirty="0">
                <a:latin typeface="Verdana"/>
                <a:cs typeface="Verdana"/>
              </a:rPr>
              <a:t>x[n],</a:t>
            </a:r>
            <a:endParaRPr sz="1550">
              <a:latin typeface="Verdana"/>
              <a:cs typeface="Verdana"/>
            </a:endParaRPr>
          </a:p>
          <a:p>
            <a:pPr marL="299085" indent="-286385">
              <a:lnSpc>
                <a:spcPct val="100000"/>
              </a:lnSpc>
              <a:spcBef>
                <a:spcPts val="1575"/>
              </a:spcBef>
              <a:buChar char="–"/>
              <a:tabLst>
                <a:tab pos="299085" algn="l"/>
              </a:tabLst>
            </a:pPr>
            <a:r>
              <a:rPr sz="1800" spc="-20" dirty="0">
                <a:latin typeface="Times New Roman"/>
                <a:cs typeface="Times New Roman"/>
              </a:rPr>
              <a:t>Ideal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Delay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</a:t>
            </a:r>
            <a:endParaRPr sz="1800">
              <a:latin typeface="Times New Roman"/>
              <a:cs typeface="Times New Roman"/>
            </a:endParaRPr>
          </a:p>
          <a:p>
            <a:pPr marR="28575" algn="r">
              <a:lnSpc>
                <a:spcPct val="100000"/>
              </a:lnSpc>
              <a:spcBef>
                <a:spcPts val="1614"/>
              </a:spcBef>
              <a:tabLst>
                <a:tab pos="549910" algn="l"/>
              </a:tabLst>
            </a:pPr>
            <a:r>
              <a:rPr sz="1550" spc="-20" dirty="0">
                <a:latin typeface="Verdana"/>
                <a:cs typeface="Verdana"/>
              </a:rPr>
              <a:t>y[n]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2015" y="4565396"/>
            <a:ext cx="201739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25" baseline="1792" dirty="0">
                <a:latin typeface="Verdana"/>
                <a:cs typeface="Verdana"/>
              </a:rPr>
              <a:t>x[n</a:t>
            </a:r>
            <a:r>
              <a:rPr sz="2325" spc="509" baseline="1792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1],</a:t>
            </a:r>
            <a:r>
              <a:rPr sz="1550" spc="29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x[n</a:t>
            </a:r>
            <a:r>
              <a:rPr sz="1550" spc="40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2</a:t>
            </a:r>
            <a:r>
              <a:rPr sz="1550" spc="-380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]</a:t>
            </a:r>
            <a:r>
              <a:rPr sz="2150" spc="-25" dirty="0">
                <a:latin typeface="Symbol"/>
                <a:cs typeface="Symbol"/>
              </a:rPr>
              <a:t>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51376" y="5573521"/>
            <a:ext cx="11087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01015" algn="l"/>
              </a:tabLst>
            </a:pPr>
            <a:r>
              <a:rPr sz="2325" spc="-37" baseline="1792" dirty="0">
                <a:latin typeface="Verdana"/>
                <a:cs typeface="Verdana"/>
              </a:rPr>
              <a:t>x[n</a:t>
            </a:r>
            <a:r>
              <a:rPr sz="2325" baseline="1792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254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7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651247" y="2108454"/>
            <a:ext cx="464184" cy="76200"/>
            <a:chOff x="4651247" y="2108454"/>
            <a:chExt cx="464184" cy="7620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8978" y="2108454"/>
              <a:ext cx="63626" cy="76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51248" y="2140203"/>
              <a:ext cx="464184" cy="12700"/>
            </a:xfrm>
            <a:custGeom>
              <a:avLst/>
              <a:gdLst/>
              <a:ahLst/>
              <a:cxnLst/>
              <a:rect l="l" t="t" r="r" b="b"/>
              <a:pathLst>
                <a:path w="464185" h="12700">
                  <a:moveTo>
                    <a:pt x="38776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87769" y="12700"/>
                  </a:lnTo>
                  <a:lnTo>
                    <a:pt x="387769" y="0"/>
                  </a:lnTo>
                  <a:close/>
                </a:path>
                <a:path w="464185" h="12700">
                  <a:moveTo>
                    <a:pt x="464058" y="6350"/>
                  </a:moveTo>
                  <a:lnTo>
                    <a:pt x="451358" y="0"/>
                  </a:lnTo>
                  <a:lnTo>
                    <a:pt x="400431" y="0"/>
                  </a:lnTo>
                  <a:lnTo>
                    <a:pt x="400431" y="12700"/>
                  </a:lnTo>
                  <a:lnTo>
                    <a:pt x="451358" y="12700"/>
                  </a:lnTo>
                  <a:lnTo>
                    <a:pt x="464058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6512052" y="2109215"/>
            <a:ext cx="536575" cy="76200"/>
          </a:xfrm>
          <a:custGeom>
            <a:avLst/>
            <a:gdLst/>
            <a:ahLst/>
            <a:cxnLst/>
            <a:rect l="l" t="t" r="r" b="b"/>
            <a:pathLst>
              <a:path w="536575" h="76200">
                <a:moveTo>
                  <a:pt x="536448" y="38100"/>
                </a:moveTo>
                <a:lnTo>
                  <a:pt x="523748" y="31750"/>
                </a:lnTo>
                <a:lnTo>
                  <a:pt x="460248" y="0"/>
                </a:lnTo>
                <a:lnTo>
                  <a:pt x="460248" y="31750"/>
                </a:lnTo>
                <a:lnTo>
                  <a:pt x="0" y="31750"/>
                </a:lnTo>
                <a:lnTo>
                  <a:pt x="0" y="44450"/>
                </a:lnTo>
                <a:lnTo>
                  <a:pt x="460248" y="44450"/>
                </a:lnTo>
                <a:lnTo>
                  <a:pt x="460248" y="76200"/>
                </a:lnTo>
                <a:lnTo>
                  <a:pt x="523748" y="44450"/>
                </a:lnTo>
                <a:lnTo>
                  <a:pt x="536448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115686" y="1770507"/>
            <a:ext cx="1397000" cy="754380"/>
          </a:xfrm>
          <a:prstGeom prst="rect">
            <a:avLst/>
          </a:prstGeom>
          <a:ln w="12953">
            <a:solidFill>
              <a:srgbClr val="000000"/>
            </a:solidFill>
          </a:ln>
        </p:spPr>
        <p:txBody>
          <a:bodyPr vert="horz" wrap="square" lIns="0" tIns="240029" rIns="0" bIns="0" rtlCol="0">
            <a:spAutoFit/>
          </a:bodyPr>
          <a:lstStyle/>
          <a:p>
            <a:pPr marL="442595">
              <a:lnSpc>
                <a:spcPct val="100000"/>
              </a:lnSpc>
              <a:spcBef>
                <a:spcPts val="1889"/>
              </a:spcBef>
            </a:pPr>
            <a:r>
              <a:rPr sz="1800" spc="-20" dirty="0">
                <a:latin typeface="Verdana"/>
                <a:cs typeface="Verdana"/>
              </a:rPr>
              <a:t>T{.}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031" y="157733"/>
            <a:ext cx="7378065" cy="1162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0280">
              <a:lnSpc>
                <a:spcPct val="100000"/>
              </a:lnSpc>
              <a:spcBef>
                <a:spcPts val="95"/>
              </a:spcBef>
            </a:pPr>
            <a:r>
              <a:rPr sz="2000" b="1" spc="-30" dirty="0">
                <a:latin typeface="Times New Roman"/>
                <a:cs typeface="Times New Roman"/>
              </a:rPr>
              <a:t>Coupled-</a:t>
            </a:r>
            <a:r>
              <a:rPr sz="2000" b="1" spc="-20" dirty="0">
                <a:latin typeface="Times New Roman"/>
                <a:cs typeface="Times New Roman"/>
              </a:rPr>
              <a:t>Form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Implementation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of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Times New Roman"/>
                <a:cs typeface="Times New Roman"/>
              </a:rPr>
              <a:t>Complex-</a:t>
            </a:r>
            <a:r>
              <a:rPr sz="2000" b="1" dirty="0">
                <a:latin typeface="Times New Roman"/>
                <a:cs typeface="Times New Roman"/>
              </a:rPr>
              <a:t>Conjugate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Pair</a:t>
            </a:r>
            <a:endParaRPr sz="2000">
              <a:latin typeface="Times New Roman"/>
              <a:cs typeface="Times New Roman"/>
            </a:endParaRPr>
          </a:p>
          <a:p>
            <a:pPr marL="356870" marR="3644265" indent="-344805">
              <a:lnSpc>
                <a:spcPct val="102000"/>
              </a:lnSpc>
              <a:spcBef>
                <a:spcPts val="1660"/>
              </a:spcBef>
              <a:buFont typeface="Arial MT"/>
              <a:buChar char="•"/>
              <a:tabLst>
                <a:tab pos="356870" algn="l"/>
              </a:tabLst>
            </a:pPr>
            <a:r>
              <a:rPr sz="2000" spc="-20" dirty="0">
                <a:latin typeface="Times New Roman"/>
                <a:cs typeface="Times New Roman"/>
              </a:rPr>
              <a:t>Equivalent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implementation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dirty="0">
                <a:latin typeface="Times New Roman"/>
                <a:cs typeface="Times New Roman"/>
              </a:rPr>
              <a:t>second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0745" y="2829306"/>
            <a:ext cx="40347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But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quantization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grid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455" y="3550920"/>
            <a:ext cx="3063240" cy="27759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2570" y="3576828"/>
            <a:ext cx="2993898" cy="27233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7790" y="794004"/>
            <a:ext cx="3477767" cy="2350770"/>
          </a:xfrm>
          <a:prstGeom prst="rect">
            <a:avLst/>
          </a:prstGeom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5423" y="165354"/>
            <a:ext cx="76276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dirty="0">
                <a:latin typeface="Times New Roman"/>
                <a:cs typeface="Times New Roman"/>
              </a:rPr>
              <a:t>Effects</a:t>
            </a:r>
            <a:r>
              <a:rPr sz="2800" b="1" u="none" spc="-114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of</a:t>
            </a:r>
            <a:r>
              <a:rPr sz="2800" b="1" u="none" spc="-50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Coefficient</a:t>
            </a:r>
            <a:r>
              <a:rPr sz="2800" b="1" u="none" spc="-120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Quantization</a:t>
            </a:r>
            <a:r>
              <a:rPr sz="2800" b="1" u="none" spc="-13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in</a:t>
            </a:r>
            <a:r>
              <a:rPr sz="2800" b="1" u="none" spc="-7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FIR</a:t>
            </a:r>
            <a:r>
              <a:rPr sz="2800" b="1" u="none" spc="-70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Systems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191" y="786130"/>
            <a:ext cx="5111115" cy="1278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745" indent="-347345">
              <a:lnSpc>
                <a:spcPts val="2350"/>
              </a:lnSpc>
              <a:spcBef>
                <a:spcPts val="95"/>
              </a:spcBef>
              <a:buFont typeface="Arial MT"/>
              <a:buChar char="•"/>
              <a:tabLst>
                <a:tab pos="372745" algn="l"/>
              </a:tabLst>
            </a:pPr>
            <a:r>
              <a:rPr sz="2000" dirty="0">
                <a:latin typeface="Times New Roman"/>
                <a:cs typeface="Times New Roman"/>
              </a:rPr>
              <a:t>No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poles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worry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about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only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zeros</a:t>
            </a:r>
            <a:endParaRPr sz="2000">
              <a:latin typeface="Times New Roman"/>
              <a:cs typeface="Times New Roman"/>
            </a:endParaRPr>
          </a:p>
          <a:p>
            <a:pPr marL="372745" indent="-347345">
              <a:lnSpc>
                <a:spcPts val="2320"/>
              </a:lnSpc>
              <a:buFont typeface="Arial MT"/>
              <a:buChar char="•"/>
              <a:tabLst>
                <a:tab pos="372745" algn="l"/>
              </a:tabLst>
            </a:pPr>
            <a:r>
              <a:rPr sz="2000" dirty="0">
                <a:latin typeface="Times New Roman"/>
                <a:cs typeface="Times New Roman"/>
              </a:rPr>
              <a:t>Direct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form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commonly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  <a:p>
            <a:pPr marL="2894965" algn="ctr">
              <a:lnSpc>
                <a:spcPts val="910"/>
              </a:lnSpc>
            </a:pPr>
            <a:r>
              <a:rPr sz="850" spc="-50" dirty="0">
                <a:latin typeface="Verdana"/>
                <a:cs typeface="Verdana"/>
              </a:rPr>
              <a:t>M</a:t>
            </a:r>
            <a:endParaRPr sz="850">
              <a:latin typeface="Verdana"/>
              <a:cs typeface="Verdana"/>
            </a:endParaRPr>
          </a:p>
          <a:p>
            <a:pPr marL="2900680" algn="ctr">
              <a:lnSpc>
                <a:spcPts val="2620"/>
              </a:lnSpc>
              <a:tabLst>
                <a:tab pos="3678554" algn="l"/>
              </a:tabLst>
            </a:pPr>
            <a:r>
              <a:rPr sz="1500" dirty="0">
                <a:latin typeface="Verdana"/>
                <a:cs typeface="Verdana"/>
              </a:rPr>
              <a:t>H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z</a:t>
            </a:r>
            <a:r>
              <a:rPr sz="1500" spc="-250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2100" spc="16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75" baseline="-8641" dirty="0">
                <a:latin typeface="Symbol"/>
                <a:cs typeface="Symbol"/>
              </a:rPr>
              <a:t></a:t>
            </a:r>
            <a:r>
              <a:rPr sz="3375" spc="345" baseline="-8641" dirty="0">
                <a:latin typeface="Times New Roman"/>
                <a:cs typeface="Times New Roman"/>
              </a:rPr>
              <a:t> </a:t>
            </a:r>
            <a:r>
              <a:rPr sz="1500" spc="-40" dirty="0">
                <a:latin typeface="Verdana"/>
                <a:cs typeface="Verdana"/>
              </a:rPr>
              <a:t>h</a:t>
            </a:r>
            <a:r>
              <a:rPr sz="2150" spc="-40" dirty="0">
                <a:latin typeface="Symbol"/>
                <a:cs typeface="Symbol"/>
              </a:rPr>
              <a:t></a:t>
            </a:r>
            <a:r>
              <a:rPr sz="1500" spc="-40" dirty="0">
                <a:latin typeface="Verdana"/>
                <a:cs typeface="Verdana"/>
              </a:rPr>
              <a:t>n</a:t>
            </a:r>
            <a:r>
              <a:rPr sz="1500" spc="-370" dirty="0">
                <a:latin typeface="Verdana"/>
                <a:cs typeface="Verdana"/>
              </a:rPr>
              <a:t> </a:t>
            </a:r>
            <a:r>
              <a:rPr sz="2150" spc="-65" dirty="0">
                <a:latin typeface="Symbol"/>
                <a:cs typeface="Symbol"/>
              </a:rPr>
              <a:t></a:t>
            </a:r>
            <a:r>
              <a:rPr sz="1500" spc="-65" dirty="0">
                <a:latin typeface="Verdana"/>
                <a:cs typeface="Verdana"/>
              </a:rPr>
              <a:t>z</a:t>
            </a:r>
            <a:r>
              <a:rPr sz="1500" spc="-215" dirty="0">
                <a:latin typeface="Verdana"/>
                <a:cs typeface="Verdana"/>
              </a:rPr>
              <a:t> </a:t>
            </a:r>
            <a:r>
              <a:rPr sz="1425" spc="-15" baseline="29239" dirty="0">
                <a:latin typeface="Symbol"/>
                <a:cs typeface="Symbol"/>
              </a:rPr>
              <a:t></a:t>
            </a:r>
            <a:r>
              <a:rPr sz="1425" spc="-157" baseline="29239" dirty="0">
                <a:latin typeface="Times New Roman"/>
                <a:cs typeface="Times New Roman"/>
              </a:rPr>
              <a:t> </a:t>
            </a:r>
            <a:r>
              <a:rPr sz="1425" spc="-75" baseline="26315" dirty="0">
                <a:latin typeface="Verdana"/>
                <a:cs typeface="Verdana"/>
              </a:rPr>
              <a:t>n</a:t>
            </a:r>
            <a:endParaRPr sz="1425" baseline="26315">
              <a:latin typeface="Verdana"/>
              <a:cs typeface="Verdana"/>
            </a:endParaRPr>
          </a:p>
          <a:p>
            <a:pPr marL="2894965" algn="ctr">
              <a:lnSpc>
                <a:spcPct val="100000"/>
              </a:lnSpc>
              <a:spcBef>
                <a:spcPts val="645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9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1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2891" y="2018770"/>
            <a:ext cx="4220210" cy="55308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61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Suppose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coefficients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quantized</a:t>
            </a:r>
            <a:endParaRPr sz="2000">
              <a:latin typeface="Times New Roman"/>
              <a:cs typeface="Times New Roman"/>
            </a:endParaRPr>
          </a:p>
          <a:p>
            <a:pPr marR="1204595" algn="ctr">
              <a:lnSpc>
                <a:spcPct val="100000"/>
              </a:lnSpc>
              <a:spcBef>
                <a:spcPts val="220"/>
              </a:spcBef>
            </a:pPr>
            <a:r>
              <a:rPr sz="850" spc="-50" dirty="0">
                <a:latin typeface="Verdana"/>
                <a:cs typeface="Verdana"/>
              </a:rPr>
              <a:t>M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913" y="2537967"/>
            <a:ext cx="35826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827405" algn="l"/>
                <a:tab pos="1967864" algn="l"/>
                <a:tab pos="2940685" algn="l"/>
              </a:tabLst>
            </a:pPr>
            <a:r>
              <a:rPr sz="2250" spc="-1575" baseline="1851" dirty="0">
                <a:latin typeface="Verdana"/>
                <a:cs typeface="Verdana"/>
              </a:rPr>
              <a:t>H</a:t>
            </a:r>
            <a:r>
              <a:rPr sz="2250" baseline="16666" dirty="0">
                <a:latin typeface="Verdana"/>
                <a:cs typeface="Verdana"/>
              </a:rPr>
              <a:t>ˆ</a:t>
            </a:r>
            <a:r>
              <a:rPr sz="2250" spc="-307" baseline="16666" dirty="0">
                <a:latin typeface="Verdana"/>
                <a:cs typeface="Verdana"/>
              </a:rPr>
              <a:t> </a:t>
            </a:r>
            <a:r>
              <a:rPr sz="3150" spc="-89" baseline="1322" dirty="0">
                <a:latin typeface="Symbol"/>
                <a:cs typeface="Symbol"/>
              </a:rPr>
              <a:t></a:t>
            </a:r>
            <a:r>
              <a:rPr sz="2250" spc="-89" baseline="1851" dirty="0">
                <a:latin typeface="Verdana"/>
                <a:cs typeface="Verdana"/>
              </a:rPr>
              <a:t>z</a:t>
            </a:r>
            <a:r>
              <a:rPr sz="2250" spc="-472" baseline="1851" dirty="0">
                <a:latin typeface="Verdana"/>
                <a:cs typeface="Verdana"/>
              </a:rPr>
              <a:t> </a:t>
            </a:r>
            <a:r>
              <a:rPr sz="3150" baseline="1322" dirty="0">
                <a:latin typeface="Symbol"/>
                <a:cs typeface="Symbol"/>
              </a:rPr>
              <a:t></a:t>
            </a:r>
            <a:r>
              <a:rPr sz="3150" baseline="1322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75" baseline="-7407" dirty="0">
                <a:latin typeface="Symbol"/>
                <a:cs typeface="Symbol"/>
              </a:rPr>
              <a:t></a:t>
            </a:r>
            <a:r>
              <a:rPr sz="3375" spc="390" baseline="-7407" dirty="0">
                <a:latin typeface="Times New Roman"/>
                <a:cs typeface="Times New Roman"/>
              </a:rPr>
              <a:t> </a:t>
            </a:r>
            <a:r>
              <a:rPr sz="2250" spc="-270" baseline="1851" dirty="0">
                <a:latin typeface="Verdana"/>
                <a:cs typeface="Verdana"/>
              </a:rPr>
              <a:t>h</a:t>
            </a:r>
            <a:r>
              <a:rPr sz="2250" spc="-270" baseline="16666" dirty="0">
                <a:latin typeface="Verdana"/>
                <a:cs typeface="Verdana"/>
              </a:rPr>
              <a:t>ˆ</a:t>
            </a:r>
            <a:r>
              <a:rPr sz="3225" spc="-270" baseline="1291" dirty="0">
                <a:latin typeface="Symbol"/>
                <a:cs typeface="Symbol"/>
              </a:rPr>
              <a:t></a:t>
            </a:r>
            <a:r>
              <a:rPr sz="2250" spc="-270" baseline="1851" dirty="0">
                <a:latin typeface="Verdana"/>
                <a:cs typeface="Verdana"/>
              </a:rPr>
              <a:t>n</a:t>
            </a:r>
            <a:r>
              <a:rPr sz="3225" spc="-270" baseline="1291" dirty="0">
                <a:latin typeface="Symbol"/>
                <a:cs typeface="Symbol"/>
              </a:rPr>
              <a:t></a:t>
            </a:r>
            <a:r>
              <a:rPr sz="2250" spc="-270" baseline="1851" dirty="0">
                <a:latin typeface="Verdana"/>
                <a:cs typeface="Verdana"/>
              </a:rPr>
              <a:t>z</a:t>
            </a:r>
            <a:r>
              <a:rPr sz="2250" spc="-532" baseline="1851" dirty="0">
                <a:latin typeface="Verdana"/>
                <a:cs typeface="Verdana"/>
              </a:rPr>
              <a:t> </a:t>
            </a:r>
            <a:r>
              <a:rPr sz="1425" spc="-15" baseline="32163" dirty="0">
                <a:latin typeface="Symbol"/>
                <a:cs typeface="Symbol"/>
              </a:rPr>
              <a:t></a:t>
            </a:r>
            <a:r>
              <a:rPr sz="1425" spc="-89" baseline="32163" dirty="0">
                <a:latin typeface="Times New Roman"/>
                <a:cs typeface="Times New Roman"/>
              </a:rPr>
              <a:t> </a:t>
            </a:r>
            <a:r>
              <a:rPr sz="1425" spc="-75" baseline="29239" dirty="0">
                <a:latin typeface="Verdana"/>
                <a:cs typeface="Verdana"/>
              </a:rPr>
              <a:t>n</a:t>
            </a:r>
            <a:r>
              <a:rPr sz="1425" baseline="29239" dirty="0">
                <a:latin typeface="Verdana"/>
                <a:cs typeface="Verdana"/>
              </a:rPr>
              <a:t>	</a:t>
            </a:r>
            <a:r>
              <a:rPr sz="2250" baseline="1851" dirty="0">
                <a:latin typeface="Symbol"/>
                <a:cs typeface="Symbol"/>
              </a:rPr>
              <a:t></a:t>
            </a:r>
            <a:r>
              <a:rPr sz="2250" spc="615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H</a:t>
            </a:r>
            <a:r>
              <a:rPr sz="3150" baseline="1322" dirty="0">
                <a:latin typeface="Symbol"/>
                <a:cs typeface="Symbol"/>
              </a:rPr>
              <a:t></a:t>
            </a:r>
            <a:r>
              <a:rPr sz="2250" baseline="1851" dirty="0">
                <a:latin typeface="Verdana"/>
                <a:cs typeface="Verdana"/>
              </a:rPr>
              <a:t>z</a:t>
            </a:r>
            <a:r>
              <a:rPr sz="2250" spc="-382" baseline="1851" dirty="0">
                <a:latin typeface="Verdana"/>
                <a:cs typeface="Verdana"/>
              </a:rPr>
              <a:t> </a:t>
            </a:r>
            <a:r>
              <a:rPr sz="3150" baseline="1322" dirty="0">
                <a:latin typeface="Symbol"/>
                <a:cs typeface="Symbol"/>
              </a:rPr>
              <a:t></a:t>
            </a:r>
            <a:r>
              <a:rPr sz="3150" spc="67" baseline="1322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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baseline="1851" dirty="0">
                <a:latin typeface="Symbol"/>
                <a:cs typeface="Symbol"/>
              </a:rPr>
              <a:t></a:t>
            </a:r>
            <a:r>
              <a:rPr sz="2250" spc="-209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H</a:t>
            </a:r>
            <a:r>
              <a:rPr sz="3150" baseline="1322" dirty="0">
                <a:latin typeface="Symbol"/>
                <a:cs typeface="Symbol"/>
              </a:rPr>
              <a:t></a:t>
            </a:r>
            <a:r>
              <a:rPr sz="2250" baseline="1851" dirty="0">
                <a:latin typeface="Verdana"/>
                <a:cs typeface="Verdana"/>
              </a:rPr>
              <a:t>z</a:t>
            </a:r>
            <a:r>
              <a:rPr sz="2250" spc="-397" baseline="1851" dirty="0">
                <a:latin typeface="Verdana"/>
                <a:cs typeface="Verdana"/>
              </a:rPr>
              <a:t> </a:t>
            </a:r>
            <a:r>
              <a:rPr sz="3150" spc="-75" baseline="1322" dirty="0">
                <a:latin typeface="Symbol"/>
                <a:cs typeface="Symbol"/>
              </a:rPr>
              <a:t></a:t>
            </a:r>
            <a:endParaRPr sz="3150" baseline="1322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54216" y="2339848"/>
            <a:ext cx="1264920" cy="47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>
              <a:lnSpc>
                <a:spcPts val="94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M</a:t>
            </a:r>
            <a:endParaRPr sz="850">
              <a:latin typeface="Verdana"/>
              <a:cs typeface="Verdana"/>
            </a:endParaRPr>
          </a:p>
          <a:p>
            <a:pPr marL="38100">
              <a:lnSpc>
                <a:spcPts val="2620"/>
              </a:lnSpc>
            </a:pPr>
            <a:r>
              <a:rPr sz="3375" baseline="-9876" dirty="0">
                <a:latin typeface="Symbol"/>
                <a:cs typeface="Symbol"/>
              </a:rPr>
              <a:t></a:t>
            </a:r>
            <a:r>
              <a:rPr sz="3375" spc="607" baseline="-9876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</a:t>
            </a:r>
            <a:r>
              <a:rPr sz="1500" spc="-170" dirty="0">
                <a:latin typeface="Times New Roman"/>
                <a:cs typeface="Times New Roman"/>
              </a:rPr>
              <a:t> </a:t>
            </a:r>
            <a:r>
              <a:rPr sz="1500" spc="-35" dirty="0">
                <a:latin typeface="Verdana"/>
                <a:cs typeface="Verdana"/>
              </a:rPr>
              <a:t>h</a:t>
            </a:r>
            <a:r>
              <a:rPr sz="2150" spc="-35" dirty="0">
                <a:latin typeface="Symbol"/>
                <a:cs typeface="Symbol"/>
              </a:rPr>
              <a:t></a:t>
            </a:r>
            <a:r>
              <a:rPr sz="1500" spc="-35" dirty="0">
                <a:latin typeface="Verdana"/>
                <a:cs typeface="Verdana"/>
              </a:rPr>
              <a:t>n</a:t>
            </a:r>
            <a:r>
              <a:rPr sz="1500" spc="-385" dirty="0">
                <a:latin typeface="Verdana"/>
                <a:cs typeface="Verdana"/>
              </a:rPr>
              <a:t> </a:t>
            </a:r>
            <a:r>
              <a:rPr sz="2150" spc="-55" dirty="0">
                <a:latin typeface="Symbol"/>
                <a:cs typeface="Symbol"/>
              </a:rPr>
              <a:t></a:t>
            </a:r>
            <a:r>
              <a:rPr sz="1500" spc="-55" dirty="0">
                <a:latin typeface="Verdana"/>
                <a:cs typeface="Verdana"/>
              </a:rPr>
              <a:t>z</a:t>
            </a:r>
            <a:r>
              <a:rPr sz="1500" spc="-215" dirty="0">
                <a:latin typeface="Verdana"/>
                <a:cs typeface="Verdana"/>
              </a:rPr>
              <a:t> </a:t>
            </a:r>
            <a:r>
              <a:rPr sz="1425" spc="-15" baseline="29239" dirty="0">
                <a:latin typeface="Symbol"/>
                <a:cs typeface="Symbol"/>
              </a:rPr>
              <a:t></a:t>
            </a:r>
            <a:r>
              <a:rPr sz="1425" spc="-135" baseline="29239" dirty="0">
                <a:latin typeface="Times New Roman"/>
                <a:cs typeface="Times New Roman"/>
              </a:rPr>
              <a:t> </a:t>
            </a:r>
            <a:r>
              <a:rPr sz="1425" spc="-75" baseline="26315" dirty="0">
                <a:latin typeface="Verdana"/>
                <a:cs typeface="Verdana"/>
              </a:rPr>
              <a:t>n</a:t>
            </a:r>
            <a:endParaRPr sz="1425" baseline="26315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3316" y="2950463"/>
            <a:ext cx="28130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9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35" dirty="0">
                <a:latin typeface="Times New Roman"/>
                <a:cs typeface="Times New Roman"/>
              </a:rPr>
              <a:t> </a:t>
            </a:r>
            <a:r>
              <a:rPr sz="850" spc="-6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40832" y="2471928"/>
            <a:ext cx="8255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</a:t>
            </a:r>
            <a:r>
              <a:rPr sz="1500" spc="-1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H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z</a:t>
            </a:r>
            <a:r>
              <a:rPr sz="1500" spc="-270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2100" spc="18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70726" y="2883407"/>
            <a:ext cx="2781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90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1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0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" y="3112769"/>
            <a:ext cx="644588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Quantized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linearly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related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quantization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error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400" y="5386527"/>
            <a:ext cx="5734685" cy="7112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4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Again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quantization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noise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higher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clustered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zeros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However,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most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filters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spread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zeros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4723" y="3581400"/>
            <a:ext cx="3637788" cy="1744218"/>
          </a:xfrm>
          <a:prstGeom prst="rect">
            <a:avLst/>
          </a:prstGeom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851" y="89154"/>
            <a:ext cx="51390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spc="-35" dirty="0">
                <a:latin typeface="Times New Roman"/>
                <a:cs typeface="Times New Roman"/>
              </a:rPr>
              <a:t>Round-</a:t>
            </a:r>
            <a:r>
              <a:rPr sz="2800" b="1" u="none" dirty="0">
                <a:latin typeface="Times New Roman"/>
                <a:cs typeface="Times New Roman"/>
              </a:rPr>
              <a:t>Off</a:t>
            </a:r>
            <a:r>
              <a:rPr sz="2800" b="1" u="none" spc="-2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Noise</a:t>
            </a:r>
            <a:r>
              <a:rPr sz="2800" b="1" u="none" spc="-100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in</a:t>
            </a:r>
            <a:r>
              <a:rPr sz="2800" b="1" u="none" spc="-60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Digital</a:t>
            </a:r>
            <a:r>
              <a:rPr sz="2800" b="1" u="none" spc="-75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Filters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13207" y="845819"/>
            <a:ext cx="3428365" cy="3267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53110" marR="189865" indent="-344805">
              <a:lnSpc>
                <a:spcPct val="99000"/>
              </a:lnSpc>
              <a:spcBef>
                <a:spcPts val="120"/>
              </a:spcBef>
              <a:buFont typeface="Arial MT"/>
              <a:buChar char="•"/>
              <a:tabLst>
                <a:tab pos="753110" algn="l"/>
              </a:tabLst>
            </a:pPr>
            <a:r>
              <a:rPr sz="2000" dirty="0">
                <a:latin typeface="Times New Roman"/>
                <a:cs typeface="Times New Roman"/>
              </a:rPr>
              <a:t>Difference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equations </a:t>
            </a:r>
            <a:r>
              <a:rPr sz="2000" spc="-20" dirty="0">
                <a:latin typeface="Times New Roman"/>
                <a:cs typeface="Times New Roman"/>
              </a:rPr>
              <a:t>implemented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with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finite- </a:t>
            </a:r>
            <a:r>
              <a:rPr sz="2000" dirty="0">
                <a:latin typeface="Times New Roman"/>
                <a:cs typeface="Times New Roman"/>
              </a:rPr>
              <a:t>precision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arithmetic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are </a:t>
            </a:r>
            <a:r>
              <a:rPr sz="2000" spc="-30" dirty="0">
                <a:latin typeface="Times New Roman"/>
                <a:cs typeface="Times New Roman"/>
              </a:rPr>
              <a:t>non-</a:t>
            </a:r>
            <a:r>
              <a:rPr sz="2000" dirty="0">
                <a:latin typeface="Times New Roman"/>
                <a:cs typeface="Times New Roman"/>
              </a:rPr>
              <a:t>linear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  <a:p>
            <a:pPr marL="753110" marR="5080" indent="-34480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753110" algn="l"/>
              </a:tabLst>
            </a:pPr>
            <a:r>
              <a:rPr sz="2000" dirty="0">
                <a:latin typeface="Times New Roman"/>
                <a:cs typeface="Times New Roman"/>
              </a:rPr>
              <a:t>Second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form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I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endParaRPr sz="2000">
              <a:latin typeface="Times New Roman"/>
              <a:cs typeface="Times New Roman"/>
            </a:endParaRPr>
          </a:p>
          <a:p>
            <a:pPr marL="753110" marR="203835" indent="-344805">
              <a:lnSpc>
                <a:spcPct val="100000"/>
              </a:lnSpc>
              <a:spcBef>
                <a:spcPts val="400"/>
              </a:spcBef>
              <a:buFont typeface="Arial MT"/>
              <a:buChar char="•"/>
              <a:tabLst>
                <a:tab pos="753110" algn="l"/>
              </a:tabLst>
            </a:pPr>
            <a:r>
              <a:rPr sz="2000" spc="-10" dirty="0">
                <a:latin typeface="Times New Roman"/>
                <a:cs typeface="Times New Roman"/>
              </a:rPr>
              <a:t>Model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quantization effect</a:t>
            </a:r>
            <a:endParaRPr sz="2000">
              <a:latin typeface="Times New Roman"/>
              <a:cs typeface="Times New Roman"/>
            </a:endParaRPr>
          </a:p>
          <a:p>
            <a:pPr marL="356870" marR="789305" indent="-34480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753110" algn="l"/>
              </a:tabLst>
            </a:pPr>
            <a:r>
              <a:rPr sz="2000" dirty="0">
                <a:latin typeface="Times New Roman"/>
                <a:cs typeface="Times New Roman"/>
              </a:rPr>
              <a:t>Density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error 	</a:t>
            </a:r>
            <a:r>
              <a:rPr sz="2000" dirty="0">
                <a:latin typeface="Times New Roman"/>
                <a:cs typeface="Times New Roman"/>
              </a:rPr>
              <a:t>terms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rounding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645" y="4646676"/>
            <a:ext cx="2977896" cy="16680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9020" y="656081"/>
            <a:ext cx="5267705" cy="23721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0865" y="3308603"/>
            <a:ext cx="4901184" cy="3247644"/>
          </a:xfrm>
          <a:prstGeom prst="rect">
            <a:avLst/>
          </a:prstGeom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750" y="5843778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8996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15611" y="5689091"/>
            <a:ext cx="0" cy="322580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07328" y="3553714"/>
            <a:ext cx="3181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2222" dirty="0">
                <a:latin typeface="Symbol"/>
                <a:cs typeface="Symbol"/>
              </a:rPr>
              <a:t></a:t>
            </a:r>
            <a:r>
              <a:rPr sz="2250" spc="120" baseline="-22222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2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5092" y="3570985"/>
            <a:ext cx="149415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3365" algn="l"/>
              </a:tabLst>
            </a:pP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150" baseline="-3968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M</a:t>
            </a:r>
            <a:r>
              <a:rPr sz="1500" spc="28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24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16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3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-90" dirty="0">
                <a:latin typeface="Verdana"/>
                <a:cs typeface="Verdana"/>
              </a:rPr>
              <a:t> </a:t>
            </a:r>
            <a:r>
              <a:rPr sz="3150" spc="-75" baseline="-3968" dirty="0">
                <a:latin typeface="Symbol"/>
                <a:cs typeface="Symbol"/>
              </a:rPr>
              <a:t></a:t>
            </a:r>
            <a:endParaRPr sz="3150" baseline="-3968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14390" y="4195294"/>
            <a:ext cx="1579880" cy="7131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0" algn="ctr">
              <a:lnSpc>
                <a:spcPct val="100000"/>
              </a:lnSpc>
              <a:spcBef>
                <a:spcPts val="185"/>
              </a:spcBef>
            </a:pPr>
            <a:r>
              <a:rPr sz="850" spc="-50" dirty="0"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229"/>
              </a:spcBef>
              <a:tabLst>
                <a:tab pos="720090" algn="l"/>
              </a:tabLst>
            </a:pPr>
            <a:r>
              <a:rPr sz="1500" dirty="0">
                <a:latin typeface="Verdana"/>
                <a:cs typeface="Verdana"/>
              </a:rPr>
              <a:t>f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3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75" baseline="-8641" dirty="0">
                <a:latin typeface="Symbol"/>
                <a:cs typeface="Symbol"/>
              </a:rPr>
              <a:t></a:t>
            </a:r>
            <a:r>
              <a:rPr sz="3375" spc="127" baseline="-8641" dirty="0">
                <a:latin typeface="Times New Roman"/>
                <a:cs typeface="Times New Roman"/>
              </a:rPr>
              <a:t> </a:t>
            </a:r>
            <a:r>
              <a:rPr sz="2250" baseline="11111" dirty="0">
                <a:latin typeface="Verdana"/>
                <a:cs typeface="Verdana"/>
              </a:rPr>
              <a:t>a</a:t>
            </a:r>
            <a:r>
              <a:rPr sz="2250" spc="-434" baseline="11111" dirty="0">
                <a:latin typeface="Verdana"/>
                <a:cs typeface="Verdana"/>
              </a:rPr>
              <a:t> </a:t>
            </a:r>
            <a:r>
              <a:rPr sz="1275" baseline="-6535" dirty="0">
                <a:latin typeface="Verdana"/>
                <a:cs typeface="Verdana"/>
              </a:rPr>
              <a:t>k</a:t>
            </a:r>
            <a:r>
              <a:rPr sz="1275" spc="-209" baseline="-6535" dirty="0">
                <a:latin typeface="Verdana"/>
                <a:cs typeface="Verdana"/>
              </a:rPr>
              <a:t> </a:t>
            </a:r>
            <a:r>
              <a:rPr sz="2250" baseline="11111" dirty="0">
                <a:latin typeface="Verdana"/>
                <a:cs typeface="Verdana"/>
              </a:rPr>
              <a:t>f</a:t>
            </a:r>
            <a:r>
              <a:rPr sz="2250" spc="-487" baseline="11111" dirty="0">
                <a:latin typeface="Verdana"/>
                <a:cs typeface="Verdana"/>
              </a:rPr>
              <a:t> </a:t>
            </a:r>
            <a:r>
              <a:rPr sz="3225" spc="-37" baseline="7751" dirty="0">
                <a:latin typeface="Symbol"/>
                <a:cs typeface="Symbol"/>
              </a:rPr>
              <a:t></a:t>
            </a:r>
            <a:r>
              <a:rPr sz="2250" spc="-37" baseline="11111" dirty="0">
                <a:latin typeface="Verdana"/>
                <a:cs typeface="Verdana"/>
              </a:rPr>
              <a:t>n</a:t>
            </a:r>
            <a:endParaRPr sz="2250" baseline="11111">
              <a:latin typeface="Verdana"/>
              <a:cs typeface="Verdana"/>
            </a:endParaRPr>
          </a:p>
          <a:p>
            <a:pPr marL="118110" algn="ctr">
              <a:lnSpc>
                <a:spcPct val="100000"/>
              </a:lnSpc>
              <a:spcBef>
                <a:spcPts val="355"/>
              </a:spcBef>
            </a:pPr>
            <a:r>
              <a:rPr sz="850" dirty="0">
                <a:latin typeface="Verdana"/>
                <a:cs typeface="Verdana"/>
              </a:rPr>
              <a:t>k</a:t>
            </a:r>
            <a:r>
              <a:rPr sz="850" spc="-5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2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0657" y="4341114"/>
            <a:ext cx="111633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2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k</a:t>
            </a:r>
            <a:r>
              <a:rPr sz="1500" spc="-27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229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Verdana"/>
                <a:cs typeface="Verdana"/>
              </a:rPr>
              <a:t>e</a:t>
            </a:r>
            <a:r>
              <a:rPr sz="2150" spc="-20" dirty="0">
                <a:latin typeface="Symbol"/>
                <a:cs typeface="Symbol"/>
              </a:rPr>
              <a:t></a:t>
            </a:r>
            <a:r>
              <a:rPr sz="1500" spc="-20" dirty="0">
                <a:latin typeface="Verdana"/>
                <a:cs typeface="Verdana"/>
              </a:rPr>
              <a:t>n</a:t>
            </a:r>
            <a:r>
              <a:rPr sz="2150" spc="-20" dirty="0">
                <a:latin typeface="Symbol"/>
                <a:cs typeface="Symbol"/>
              </a:rPr>
              <a:t>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59855" y="5365496"/>
            <a:ext cx="18586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37037" dirty="0">
                <a:latin typeface="Verdana"/>
                <a:cs typeface="Verdana"/>
              </a:rPr>
              <a:t>H</a:t>
            </a:r>
            <a:r>
              <a:rPr sz="2250" spc="-217" baseline="-37037" dirty="0">
                <a:latin typeface="Verdana"/>
                <a:cs typeface="Verdana"/>
              </a:rPr>
              <a:t> </a:t>
            </a:r>
            <a:r>
              <a:rPr sz="1275" baseline="-9803" dirty="0">
                <a:latin typeface="Verdana"/>
                <a:cs typeface="Verdana"/>
              </a:rPr>
              <a:t>ef</a:t>
            </a:r>
            <a:r>
              <a:rPr sz="1275" spc="202" baseline="-9803" dirty="0">
                <a:latin typeface="Verdana"/>
                <a:cs typeface="Verdana"/>
              </a:rPr>
              <a:t> </a:t>
            </a:r>
            <a:r>
              <a:rPr sz="2100" spc="-60" dirty="0">
                <a:latin typeface="Symbol"/>
                <a:cs typeface="Symbol"/>
              </a:rPr>
              <a:t></a:t>
            </a:r>
            <a:r>
              <a:rPr sz="1500" spc="-60" dirty="0">
                <a:latin typeface="Verdana"/>
                <a:cs typeface="Verdana"/>
              </a:rPr>
              <a:t>z</a:t>
            </a:r>
            <a:r>
              <a:rPr sz="1500" spc="-315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2100" spc="1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10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11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</a:t>
            </a:r>
            <a:r>
              <a:rPr sz="1500" spc="-225" dirty="0">
                <a:latin typeface="Verdana"/>
                <a:cs typeface="Verdana"/>
              </a:rPr>
              <a:t> </a:t>
            </a:r>
            <a:r>
              <a:rPr sz="2100" spc="-60" dirty="0">
                <a:latin typeface="Symbol"/>
                <a:cs typeface="Symbol"/>
              </a:rPr>
              <a:t></a:t>
            </a:r>
            <a:r>
              <a:rPr sz="1500" spc="-60" dirty="0">
                <a:latin typeface="Verdana"/>
                <a:cs typeface="Verdana"/>
              </a:rPr>
              <a:t>z</a:t>
            </a:r>
            <a:r>
              <a:rPr sz="1500" spc="-270" dirty="0">
                <a:latin typeface="Verdana"/>
                <a:cs typeface="Verdana"/>
              </a:rPr>
              <a:t> </a:t>
            </a:r>
            <a:r>
              <a:rPr sz="2100" spc="-50" dirty="0">
                <a:latin typeface="Symbol"/>
                <a:cs typeface="Symbol"/>
              </a:rPr>
              <a:t>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04466" y="165354"/>
            <a:ext cx="47180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dirty="0">
                <a:latin typeface="Times New Roman"/>
                <a:cs typeface="Times New Roman"/>
              </a:rPr>
              <a:t>Analysis</a:t>
            </a:r>
            <a:r>
              <a:rPr sz="2800" b="1" u="none" spc="-80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of</a:t>
            </a:r>
            <a:r>
              <a:rPr sz="2800" b="1" u="none" spc="-135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Quantization</a:t>
            </a:r>
            <a:r>
              <a:rPr sz="2800" b="1" u="none" spc="-130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Error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" y="694689"/>
            <a:ext cx="51841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Combine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error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terms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single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location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get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400" y="3585464"/>
            <a:ext cx="45567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variance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e[n]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general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case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94526" y="3785108"/>
            <a:ext cx="9017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Verdana"/>
                <a:cs typeface="Verdana"/>
              </a:rPr>
              <a:t>e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03945" y="3411982"/>
            <a:ext cx="47053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4074" dirty="0">
                <a:latin typeface="Verdana"/>
                <a:cs typeface="Verdana"/>
              </a:rPr>
              <a:t>2</a:t>
            </a:r>
            <a:r>
              <a:rPr sz="2250" spc="-300" baseline="-2407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14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175" dirty="0">
                <a:latin typeface="Verdana"/>
                <a:cs typeface="Verdana"/>
              </a:rPr>
              <a:t> </a:t>
            </a:r>
            <a:r>
              <a:rPr sz="850" spc="-50" dirty="0">
                <a:latin typeface="Verdana"/>
                <a:cs typeface="Verdana"/>
              </a:rPr>
              <a:t>B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400" y="4338827"/>
            <a:ext cx="433832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contribution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e[n]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400" y="5070602"/>
            <a:ext cx="47434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variance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error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term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f[n]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69223" y="3887216"/>
            <a:ext cx="26162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Verdana"/>
                <a:cs typeface="Verdana"/>
              </a:rPr>
              <a:t>12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3591" y="5413016"/>
            <a:ext cx="310515" cy="60960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2250" baseline="-16666" dirty="0">
                <a:latin typeface="Symbol"/>
                <a:cs typeface="Symbol"/>
              </a:rPr>
              <a:t></a:t>
            </a:r>
            <a:r>
              <a:rPr sz="2250" spc="-60" baseline="-16666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2</a:t>
            </a:r>
            <a:endParaRPr sz="950">
              <a:latin typeface="Verdana"/>
              <a:cs typeface="Verdana"/>
            </a:endParaRPr>
          </a:p>
          <a:p>
            <a:pPr marL="202565">
              <a:lnSpc>
                <a:spcPct val="100000"/>
              </a:lnSpc>
              <a:spcBef>
                <a:spcPts val="640"/>
              </a:spcBef>
            </a:pPr>
            <a:r>
              <a:rPr sz="950" spc="-50" dirty="0">
                <a:latin typeface="Verdana"/>
                <a:cs typeface="Verdana"/>
              </a:rPr>
              <a:t>f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25702" y="5533897"/>
            <a:ext cx="16833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</a:t>
            </a:r>
            <a:r>
              <a:rPr sz="1500" spc="105" dirty="0">
                <a:latin typeface="Times New Roman"/>
                <a:cs typeface="Times New Roman"/>
              </a:rPr>
              <a:t>  </a:t>
            </a:r>
            <a:r>
              <a:rPr sz="3150" baseline="2645" dirty="0">
                <a:latin typeface="Symbol"/>
                <a:cs typeface="Symbol"/>
              </a:rPr>
              <a:t></a:t>
            </a:r>
            <a:r>
              <a:rPr sz="2250" baseline="3703" dirty="0">
                <a:latin typeface="Verdana"/>
                <a:cs typeface="Verdana"/>
              </a:rPr>
              <a:t>M</a:t>
            </a:r>
            <a:r>
              <a:rPr sz="2250" spc="217" baseline="3703" dirty="0">
                <a:latin typeface="Verdana"/>
                <a:cs typeface="Verdana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</a:t>
            </a:r>
            <a:r>
              <a:rPr sz="2250" spc="195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Verdana"/>
                <a:cs typeface="Verdana"/>
              </a:rPr>
              <a:t>1</a:t>
            </a:r>
            <a:r>
              <a:rPr sz="2250" spc="465" baseline="3703" dirty="0">
                <a:latin typeface="Verdana"/>
                <a:cs typeface="Verdana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</a:t>
            </a:r>
            <a:r>
              <a:rPr sz="2250" spc="532" baseline="3703" dirty="0">
                <a:latin typeface="Times New Roman"/>
                <a:cs typeface="Times New Roman"/>
              </a:rPr>
              <a:t> </a:t>
            </a:r>
            <a:r>
              <a:rPr sz="2250" spc="-30" baseline="3703" dirty="0">
                <a:latin typeface="Verdana"/>
                <a:cs typeface="Verdana"/>
              </a:rPr>
              <a:t>N</a:t>
            </a:r>
            <a:r>
              <a:rPr sz="2250" spc="-337" baseline="3703" dirty="0">
                <a:latin typeface="Verdana"/>
                <a:cs typeface="Verdana"/>
              </a:rPr>
              <a:t> </a:t>
            </a:r>
            <a:r>
              <a:rPr sz="3150" baseline="2645" dirty="0">
                <a:latin typeface="Symbol"/>
                <a:cs typeface="Symbol"/>
              </a:rPr>
              <a:t></a:t>
            </a:r>
            <a:r>
              <a:rPr sz="3150" spc="-150" baseline="2645" dirty="0">
                <a:latin typeface="Times New Roman"/>
                <a:cs typeface="Times New Roman"/>
              </a:rPr>
              <a:t> </a:t>
            </a:r>
            <a:r>
              <a:rPr sz="2025" spc="-75" baseline="28806" dirty="0">
                <a:latin typeface="Verdana"/>
                <a:cs typeface="Verdana"/>
              </a:rPr>
              <a:t>2</a:t>
            </a:r>
            <a:endParaRPr sz="2025" baseline="28806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10229" y="5503164"/>
            <a:ext cx="26352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-8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Verdana"/>
                <a:cs typeface="Verdana"/>
              </a:rPr>
              <a:t>2</a:t>
            </a:r>
            <a:r>
              <a:rPr sz="850" spc="-155" dirty="0">
                <a:latin typeface="Verdana"/>
                <a:cs typeface="Verdana"/>
              </a:rPr>
              <a:t> </a:t>
            </a:r>
            <a:r>
              <a:rPr sz="850" spc="-60" dirty="0">
                <a:latin typeface="Verdana"/>
                <a:cs typeface="Verdana"/>
              </a:rPr>
              <a:t>B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03042" y="5979667"/>
            <a:ext cx="2616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Verdana"/>
                <a:cs typeface="Verdana"/>
              </a:rPr>
              <a:t>12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32961" y="5489447"/>
            <a:ext cx="10287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84371" y="5577078"/>
            <a:ext cx="342900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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850" dirty="0">
                <a:latin typeface="Verdana"/>
                <a:cs typeface="Verdana"/>
              </a:rPr>
              <a:t>n</a:t>
            </a:r>
            <a:r>
              <a:rPr sz="850" spc="-114" dirty="0">
                <a:latin typeface="Verdana"/>
                <a:cs typeface="Verdana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6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55720" y="5515609"/>
            <a:ext cx="78867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85445" algn="l"/>
              </a:tabLst>
            </a:pPr>
            <a:r>
              <a:rPr sz="1500" spc="-50" dirty="0">
                <a:latin typeface="Verdana"/>
                <a:cs typeface="Verdana"/>
              </a:rPr>
              <a:t>h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2150" spc="-20" dirty="0">
                <a:latin typeface="Symbol"/>
                <a:cs typeface="Symbol"/>
              </a:rPr>
              <a:t></a:t>
            </a:r>
            <a:r>
              <a:rPr sz="1500" spc="-20" dirty="0">
                <a:latin typeface="Verdana"/>
                <a:cs typeface="Verdana"/>
              </a:rPr>
              <a:t>n</a:t>
            </a:r>
            <a:r>
              <a:rPr sz="2150" spc="-20" dirty="0">
                <a:latin typeface="Symbol"/>
                <a:cs typeface="Symbol"/>
              </a:rPr>
              <a:t></a:t>
            </a:r>
            <a:r>
              <a:rPr sz="1275" spc="-30" baseline="71895" dirty="0">
                <a:latin typeface="Verdana"/>
                <a:cs typeface="Verdana"/>
              </a:rPr>
              <a:t>2</a:t>
            </a:r>
            <a:endParaRPr sz="1275" baseline="71895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49267" y="5855970"/>
            <a:ext cx="12255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25" dirty="0">
                <a:latin typeface="Verdana"/>
                <a:cs typeface="Verdana"/>
              </a:rPr>
              <a:t>ef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96867" y="5682996"/>
            <a:ext cx="0" cy="322580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5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12073" y="3808476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4">
                <a:moveTo>
                  <a:pt x="0" y="0"/>
                </a:moveTo>
                <a:lnTo>
                  <a:pt x="49072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773" y="1158239"/>
            <a:ext cx="5726430" cy="216789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5515864" y="2340610"/>
            <a:ext cx="212788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9015" algn="l"/>
              </a:tabLst>
            </a:pPr>
            <a:r>
              <a:rPr sz="1550" dirty="0">
                <a:latin typeface="Verdana"/>
                <a:cs typeface="Verdana"/>
              </a:rPr>
              <a:t>e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-1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459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e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250" spc="-30" dirty="0">
                <a:latin typeface="Symbol"/>
                <a:cs typeface="Symbol"/>
              </a:rPr>
              <a:t></a:t>
            </a:r>
            <a:r>
              <a:rPr sz="1550" spc="-30" dirty="0">
                <a:latin typeface="Verdana"/>
                <a:cs typeface="Verdana"/>
              </a:rPr>
              <a:t>n</a:t>
            </a:r>
            <a:r>
              <a:rPr sz="2250" spc="-30" dirty="0">
                <a:latin typeface="Symbol"/>
                <a:cs typeface="Symbol"/>
              </a:rPr>
              <a:t></a:t>
            </a:r>
            <a:r>
              <a:rPr sz="2250" spc="-1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3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e</a:t>
            </a:r>
            <a:r>
              <a:rPr sz="1550" spc="455" dirty="0">
                <a:latin typeface="Verdana"/>
                <a:cs typeface="Verdana"/>
              </a:rPr>
              <a:t> </a:t>
            </a:r>
            <a:r>
              <a:rPr sz="2250" spc="-25" dirty="0">
                <a:latin typeface="Symbol"/>
                <a:cs typeface="Symbol"/>
              </a:rPr>
              <a:t></a:t>
            </a:r>
            <a:r>
              <a:rPr sz="1550" spc="-25" dirty="0">
                <a:latin typeface="Verdana"/>
                <a:cs typeface="Verdana"/>
              </a:rPr>
              <a:t>n</a:t>
            </a:r>
            <a:r>
              <a:rPr sz="2250" spc="-25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399784" y="2645155"/>
            <a:ext cx="921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5025" algn="l"/>
              </a:tabLst>
            </a:pPr>
            <a:r>
              <a:rPr sz="900" spc="-50" dirty="0">
                <a:latin typeface="Verdana"/>
                <a:cs typeface="Verdana"/>
              </a:rPr>
              <a:t>0</a:t>
            </a:r>
            <a:r>
              <a:rPr sz="900" dirty="0">
                <a:latin typeface="Verdana"/>
                <a:cs typeface="Verdana"/>
              </a:rPr>
              <a:t>	</a:t>
            </a: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85255" y="2747264"/>
            <a:ext cx="233934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5934" algn="l"/>
              </a:tabLst>
            </a:pPr>
            <a:r>
              <a:rPr sz="1550" dirty="0">
                <a:latin typeface="Symbol"/>
                <a:cs typeface="Symbol"/>
              </a:rPr>
              <a:t></a:t>
            </a:r>
            <a:r>
              <a:rPr sz="1550" spc="4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e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2250" spc="-30" dirty="0">
                <a:latin typeface="Symbol"/>
                <a:cs typeface="Symbol"/>
              </a:rPr>
              <a:t></a:t>
            </a:r>
            <a:r>
              <a:rPr sz="1550" spc="-30" dirty="0">
                <a:latin typeface="Verdana"/>
                <a:cs typeface="Verdana"/>
              </a:rPr>
              <a:t>n</a:t>
            </a:r>
            <a:r>
              <a:rPr sz="2250" spc="-30" dirty="0">
                <a:latin typeface="Symbol"/>
                <a:cs typeface="Symbol"/>
              </a:rPr>
              <a:t></a:t>
            </a:r>
            <a:r>
              <a:rPr sz="2250" spc="-1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2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e</a:t>
            </a:r>
            <a:r>
              <a:rPr sz="1550" spc="110" dirty="0">
                <a:latin typeface="Verdana"/>
                <a:cs typeface="Verdana"/>
              </a:rPr>
              <a:t> </a:t>
            </a:r>
            <a:r>
              <a:rPr sz="2250" spc="-45" dirty="0">
                <a:latin typeface="Symbol"/>
                <a:cs typeface="Symbol"/>
              </a:rPr>
              <a:t></a:t>
            </a:r>
            <a:r>
              <a:rPr sz="1550" spc="-45" dirty="0">
                <a:latin typeface="Verdana"/>
                <a:cs typeface="Verdana"/>
              </a:rPr>
              <a:t>n</a:t>
            </a:r>
            <a:r>
              <a:rPr sz="2250" spc="-45" dirty="0">
                <a:latin typeface="Symbol"/>
                <a:cs typeface="Symbol"/>
              </a:rPr>
              <a:t></a:t>
            </a:r>
            <a:r>
              <a:rPr sz="2250" spc="-18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4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e</a:t>
            </a:r>
            <a:r>
              <a:rPr sz="1550" spc="200" dirty="0">
                <a:latin typeface="Verdana"/>
                <a:cs typeface="Verdana"/>
              </a:rPr>
              <a:t> </a:t>
            </a:r>
            <a:r>
              <a:rPr sz="2250" spc="-25" dirty="0">
                <a:latin typeface="Symbol"/>
                <a:cs typeface="Symbol"/>
              </a:rPr>
              <a:t></a:t>
            </a:r>
            <a:r>
              <a:rPr sz="1550" spc="-25" dirty="0">
                <a:latin typeface="Verdana"/>
                <a:cs typeface="Verdana"/>
              </a:rPr>
              <a:t>n</a:t>
            </a:r>
            <a:r>
              <a:rPr sz="2250" spc="-25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57111" y="3051302"/>
            <a:ext cx="17684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4550" algn="l"/>
                <a:tab pos="1682750" algn="l"/>
              </a:tabLst>
            </a:pPr>
            <a:r>
              <a:rPr sz="900" spc="-50" dirty="0">
                <a:latin typeface="Verdana"/>
                <a:cs typeface="Verdana"/>
              </a:rPr>
              <a:t>2</a:t>
            </a:r>
            <a:r>
              <a:rPr sz="900" dirty="0">
                <a:latin typeface="Verdana"/>
                <a:cs typeface="Verdana"/>
              </a:rPr>
              <a:t>	</a:t>
            </a:r>
            <a:r>
              <a:rPr sz="900" spc="-50" dirty="0">
                <a:latin typeface="Verdana"/>
                <a:cs typeface="Verdana"/>
              </a:rPr>
              <a:t>3</a:t>
            </a:r>
            <a:r>
              <a:rPr sz="900" dirty="0">
                <a:latin typeface="Verdana"/>
                <a:cs typeface="Verdana"/>
              </a:rPr>
              <a:t>	</a:t>
            </a:r>
            <a:r>
              <a:rPr sz="900" spc="-50" dirty="0">
                <a:latin typeface="Verdana"/>
                <a:cs typeface="Verdana"/>
              </a:rPr>
              <a:t>4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20740" y="1311402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415" y="232562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7044" y="2334005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43850" y="2597657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17585" y="2597657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92546" y="2334005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96656" y="1938782"/>
            <a:ext cx="104139" cy="101726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300"/>
              </a:spcBef>
            </a:pPr>
            <a:r>
              <a:rPr sz="1500" spc="-50" dirty="0">
                <a:latin typeface="Symbol"/>
                <a:cs typeface="Symbol"/>
              </a:rPr>
              <a:t>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  <a:p>
            <a:pPr marL="17780">
              <a:lnSpc>
                <a:spcPts val="1700"/>
              </a:lnSpc>
              <a:spcBef>
                <a:spcPts val="395"/>
              </a:spcBef>
            </a:pPr>
            <a:r>
              <a:rPr sz="1500" spc="-50" dirty="0"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1700"/>
              </a:lnSpc>
            </a:pPr>
            <a:r>
              <a:rPr sz="1500" spc="-50" dirty="0"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26972" y="165354"/>
            <a:ext cx="62655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spc="-35" dirty="0">
                <a:latin typeface="Times New Roman"/>
                <a:cs typeface="Times New Roman"/>
              </a:rPr>
              <a:t>Round-</a:t>
            </a:r>
            <a:r>
              <a:rPr sz="2800" b="1" u="none" dirty="0">
                <a:latin typeface="Times New Roman"/>
                <a:cs typeface="Times New Roman"/>
              </a:rPr>
              <a:t>Off</a:t>
            </a:r>
            <a:r>
              <a:rPr sz="2800" b="1" u="none" spc="-1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Noise</a:t>
            </a:r>
            <a:r>
              <a:rPr sz="2800" b="1" u="none" spc="-6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in</a:t>
            </a:r>
            <a:r>
              <a:rPr sz="2800" b="1" u="none" spc="-1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a</a:t>
            </a:r>
            <a:r>
              <a:rPr sz="2800" b="1" u="none" spc="-5" dirty="0">
                <a:latin typeface="Times New Roman"/>
                <a:cs typeface="Times New Roman"/>
              </a:rPr>
              <a:t> </a:t>
            </a:r>
            <a:r>
              <a:rPr sz="2800" b="1" u="none" spc="-25" dirty="0">
                <a:latin typeface="Times New Roman"/>
                <a:cs typeface="Times New Roman"/>
              </a:rPr>
              <a:t>First-</a:t>
            </a:r>
            <a:r>
              <a:rPr sz="2800" b="1" u="none" dirty="0">
                <a:latin typeface="Times New Roman"/>
                <a:cs typeface="Times New Roman"/>
              </a:rPr>
              <a:t>Order</a:t>
            </a:r>
            <a:r>
              <a:rPr sz="2800" b="1" u="none" spc="-145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System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" y="617144"/>
            <a:ext cx="6328410" cy="6946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0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Suppose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want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implement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following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stable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endParaRPr sz="2000">
              <a:latin typeface="Times New Roman"/>
              <a:cs typeface="Times New Roman"/>
            </a:endParaRPr>
          </a:p>
          <a:p>
            <a:pPr marL="1416685" algn="ctr">
              <a:lnSpc>
                <a:spcPct val="100000"/>
              </a:lnSpc>
              <a:spcBef>
                <a:spcPts val="459"/>
              </a:spcBef>
            </a:pPr>
            <a:r>
              <a:rPr sz="1500" spc="-50" dirty="0">
                <a:latin typeface="Verdana"/>
                <a:cs typeface="Verdana"/>
              </a:rPr>
              <a:t>b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68142" y="1251965"/>
            <a:ext cx="6826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H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z</a:t>
            </a:r>
            <a:r>
              <a:rPr sz="1500" spc="-245" dirty="0">
                <a:latin typeface="Verdana"/>
                <a:cs typeface="Verdana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2100" spc="204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5382" y="1532635"/>
            <a:ext cx="654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204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20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Verdana"/>
                <a:cs typeface="Verdana"/>
              </a:rPr>
              <a:t>az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61915" y="1534921"/>
            <a:ext cx="18351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25" spc="-15" baseline="2923" dirty="0">
                <a:latin typeface="Symbol"/>
                <a:cs typeface="Symbol"/>
              </a:rPr>
              <a:t></a:t>
            </a:r>
            <a:r>
              <a:rPr sz="1425" spc="-179" baseline="2923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1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53608" y="1328165"/>
            <a:ext cx="6146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1145" algn="l"/>
              </a:tabLst>
            </a:pPr>
            <a:r>
              <a:rPr sz="1500" spc="-50" dirty="0">
                <a:latin typeface="Verdana"/>
                <a:cs typeface="Verdana"/>
              </a:rPr>
              <a:t>a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</a:t>
            </a:r>
            <a:r>
              <a:rPr sz="1500" spc="434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400" y="1758695"/>
            <a:ext cx="43497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quantization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error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noise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variance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23539" y="2056891"/>
            <a:ext cx="6254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0225" algn="l"/>
              </a:tabLst>
            </a:pPr>
            <a:r>
              <a:rPr sz="1350" spc="-15" baseline="3086" dirty="0">
                <a:latin typeface="Symbol"/>
                <a:cs typeface="Symbol"/>
              </a:rPr>
              <a:t></a:t>
            </a:r>
            <a:r>
              <a:rPr sz="1350" spc="-187" baseline="3086" dirty="0">
                <a:latin typeface="Times New Roman"/>
                <a:cs typeface="Times New Roman"/>
              </a:rPr>
              <a:t> </a:t>
            </a:r>
            <a:r>
              <a:rPr sz="1350" spc="-15" baseline="3086" dirty="0">
                <a:latin typeface="Verdana"/>
                <a:cs typeface="Verdana"/>
              </a:rPr>
              <a:t>2</a:t>
            </a:r>
            <a:r>
              <a:rPr sz="1350" spc="-277" baseline="3086" dirty="0">
                <a:latin typeface="Verdana"/>
                <a:cs typeface="Verdana"/>
              </a:rPr>
              <a:t> </a:t>
            </a:r>
            <a:r>
              <a:rPr sz="1350" spc="-89" baseline="3086" dirty="0">
                <a:latin typeface="Verdana"/>
                <a:cs typeface="Verdana"/>
              </a:rPr>
              <a:t>B</a:t>
            </a:r>
            <a:r>
              <a:rPr sz="1350" baseline="3086" dirty="0">
                <a:latin typeface="Verdana"/>
                <a:cs typeface="Verdana"/>
              </a:rPr>
              <a:t>	</a:t>
            </a: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47209" y="2062226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58994" y="2050034"/>
            <a:ext cx="2794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ymbol"/>
                <a:cs typeface="Symbol"/>
              </a:rPr>
              <a:t>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Verdana"/>
                <a:cs typeface="Verdana"/>
              </a:rPr>
              <a:t>2</a:t>
            </a:r>
            <a:r>
              <a:rPr sz="900" spc="-185" dirty="0">
                <a:latin typeface="Verdana"/>
                <a:cs typeface="Verdana"/>
              </a:rPr>
              <a:t> </a:t>
            </a:r>
            <a:r>
              <a:rPr sz="900" spc="-60" dirty="0">
                <a:latin typeface="Verdana"/>
                <a:cs typeface="Verdana"/>
              </a:rPr>
              <a:t>B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8884" y="2023930"/>
            <a:ext cx="233679" cy="63309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7465" algn="ctr">
              <a:lnSpc>
                <a:spcPct val="100000"/>
              </a:lnSpc>
              <a:spcBef>
                <a:spcPts val="365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300" spc="-50" dirty="0">
                <a:latin typeface="Symbol"/>
                <a:cs typeface="Symbol"/>
              </a:rPr>
              <a:t>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46697" y="1941830"/>
            <a:ext cx="1137920" cy="5283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660400">
              <a:lnSpc>
                <a:spcPct val="100000"/>
              </a:lnSpc>
              <a:spcBef>
                <a:spcPts val="280"/>
              </a:spcBef>
            </a:pPr>
            <a:r>
              <a:rPr sz="1350" spc="-15" baseline="3086" dirty="0">
                <a:latin typeface="Symbol"/>
                <a:cs typeface="Symbol"/>
              </a:rPr>
              <a:t></a:t>
            </a:r>
            <a:r>
              <a:rPr sz="1350" spc="-187" baseline="3086" dirty="0">
                <a:latin typeface="Times New Roman"/>
                <a:cs typeface="Times New Roman"/>
              </a:rPr>
              <a:t> </a:t>
            </a:r>
            <a:r>
              <a:rPr sz="1350" spc="-15" baseline="3086" dirty="0">
                <a:latin typeface="Verdana"/>
                <a:cs typeface="Verdana"/>
              </a:rPr>
              <a:t>2</a:t>
            </a:r>
            <a:r>
              <a:rPr sz="1350" spc="-307" baseline="3086" dirty="0">
                <a:latin typeface="Verdana"/>
                <a:cs typeface="Verdana"/>
              </a:rPr>
              <a:t> </a:t>
            </a:r>
            <a:r>
              <a:rPr sz="1350" baseline="3086" dirty="0">
                <a:latin typeface="Verdana"/>
                <a:cs typeface="Verdana"/>
              </a:rPr>
              <a:t>B</a:t>
            </a:r>
            <a:r>
              <a:rPr sz="1350" spc="217" baseline="3086" dirty="0">
                <a:latin typeface="Verdana"/>
                <a:cs typeface="Verdana"/>
              </a:rPr>
              <a:t>  </a:t>
            </a:r>
            <a:r>
              <a:rPr sz="1500" spc="-50" dirty="0">
                <a:latin typeface="Symbol"/>
                <a:cs typeface="Symbol"/>
              </a:rPr>
              <a:t></a:t>
            </a:r>
            <a:endParaRPr sz="15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180"/>
              </a:spcBef>
              <a:tabLst>
                <a:tab pos="1026160" algn="l"/>
              </a:tabLst>
            </a:pPr>
            <a:r>
              <a:rPr sz="1500" dirty="0">
                <a:latin typeface="Symbol"/>
                <a:cs typeface="Symbol"/>
              </a:rPr>
              <a:t></a:t>
            </a:r>
            <a:r>
              <a:rPr sz="1500" spc="3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275" dirty="0">
                <a:latin typeface="Verdana"/>
                <a:cs typeface="Verdana"/>
              </a:rPr>
              <a:t> </a:t>
            </a:r>
            <a:r>
              <a:rPr sz="2250" spc="-75" baseline="22222" dirty="0">
                <a:latin typeface="Verdana"/>
                <a:cs typeface="Verdana"/>
              </a:rPr>
              <a:t>2</a:t>
            </a:r>
            <a:r>
              <a:rPr sz="2250" baseline="22222" dirty="0">
                <a:latin typeface="Verdana"/>
                <a:cs typeface="Verdana"/>
              </a:rPr>
              <a:t>	</a:t>
            </a:r>
            <a:r>
              <a:rPr sz="1500" spc="-50" dirty="0">
                <a:latin typeface="Symbol"/>
                <a:cs typeface="Symbol"/>
              </a:rPr>
              <a:t>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8266" y="2151126"/>
            <a:ext cx="307975" cy="506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14814" dirty="0">
                <a:latin typeface="Symbol"/>
                <a:cs typeface="Symbol"/>
              </a:rPr>
              <a:t></a:t>
            </a:r>
            <a:r>
              <a:rPr sz="2250" spc="-89" baseline="-14814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Verdana"/>
                <a:cs typeface="Verdana"/>
              </a:rPr>
              <a:t>2</a:t>
            </a:r>
            <a:endParaRPr sz="950">
              <a:latin typeface="Verdana"/>
              <a:cs typeface="Verdana"/>
            </a:endParaRPr>
          </a:p>
          <a:p>
            <a:pPr marL="202565">
              <a:lnSpc>
                <a:spcPct val="100000"/>
              </a:lnSpc>
              <a:spcBef>
                <a:spcPts val="845"/>
              </a:spcBef>
            </a:pPr>
            <a:r>
              <a:rPr sz="950" spc="-50" dirty="0">
                <a:latin typeface="Verdana"/>
                <a:cs typeface="Verdana"/>
              </a:rPr>
              <a:t>f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24533" y="2136393"/>
            <a:ext cx="167322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74955" algn="l"/>
              </a:tabLst>
            </a:pP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150" baseline="1322" dirty="0">
                <a:latin typeface="Symbol"/>
                <a:cs typeface="Symbol"/>
              </a:rPr>
              <a:t></a:t>
            </a:r>
            <a:r>
              <a:rPr sz="2250" baseline="1851" dirty="0">
                <a:latin typeface="Verdana"/>
                <a:cs typeface="Verdana"/>
              </a:rPr>
              <a:t>M</a:t>
            </a:r>
            <a:r>
              <a:rPr sz="2250" spc="292" baseline="1851" dirty="0">
                <a:latin typeface="Verdana"/>
                <a:cs typeface="Verdana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</a:t>
            </a:r>
            <a:r>
              <a:rPr sz="2250" spc="270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Verdana"/>
                <a:cs typeface="Verdana"/>
              </a:rPr>
              <a:t>1</a:t>
            </a:r>
            <a:r>
              <a:rPr sz="2250" spc="412" baseline="1851" dirty="0">
                <a:latin typeface="Verdana"/>
                <a:cs typeface="Verdana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</a:t>
            </a:r>
            <a:r>
              <a:rPr sz="2250" spc="494" baseline="1851" dirty="0">
                <a:latin typeface="Times New Roman"/>
                <a:cs typeface="Times New Roman"/>
              </a:rPr>
              <a:t> </a:t>
            </a:r>
            <a:r>
              <a:rPr sz="2250" spc="-30" baseline="1851" dirty="0">
                <a:latin typeface="Verdana"/>
                <a:cs typeface="Verdana"/>
              </a:rPr>
              <a:t>N</a:t>
            </a:r>
            <a:r>
              <a:rPr sz="2250" spc="-375" baseline="1851" dirty="0">
                <a:latin typeface="Verdana"/>
                <a:cs typeface="Verdana"/>
              </a:rPr>
              <a:t> </a:t>
            </a:r>
            <a:r>
              <a:rPr sz="3150" baseline="1322" dirty="0">
                <a:latin typeface="Symbol"/>
                <a:cs typeface="Symbol"/>
              </a:rPr>
              <a:t></a:t>
            </a:r>
            <a:r>
              <a:rPr sz="3150" spc="-232" baseline="1322" dirty="0">
                <a:latin typeface="Times New Roman"/>
                <a:cs typeface="Times New Roman"/>
              </a:rPr>
              <a:t> </a:t>
            </a:r>
            <a:r>
              <a:rPr sz="2025" spc="-75" baseline="26748" dirty="0">
                <a:latin typeface="Verdana"/>
                <a:cs typeface="Verdana"/>
              </a:rPr>
              <a:t>2</a:t>
            </a:r>
            <a:endParaRPr sz="2025" baseline="26748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68415" y="2225802"/>
            <a:ext cx="4140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baseline="-25925" dirty="0">
                <a:latin typeface="Verdana"/>
                <a:cs typeface="Verdana"/>
              </a:rPr>
              <a:t>a</a:t>
            </a:r>
            <a:r>
              <a:rPr sz="2250" spc="-75" baseline="-25925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2</a:t>
            </a:r>
            <a:r>
              <a:rPr sz="900" spc="-185" dirty="0">
                <a:latin typeface="Verdana"/>
                <a:cs typeface="Verdana"/>
              </a:rPr>
              <a:t> </a:t>
            </a:r>
            <a:r>
              <a:rPr sz="900" spc="-50" dirty="0">
                <a:latin typeface="Verdana"/>
                <a:cs typeface="Verdana"/>
              </a:rPr>
              <a:t>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99831" y="2152650"/>
            <a:ext cx="146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72229" y="2485644"/>
            <a:ext cx="127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latin typeface="Verdana"/>
                <a:cs typeface="Verdana"/>
              </a:rPr>
              <a:t>ef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50642" y="2646426"/>
            <a:ext cx="2616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Verdana"/>
                <a:cs typeface="Verdana"/>
              </a:rPr>
              <a:t>12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54502" y="2108200"/>
            <a:ext cx="18986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100"/>
              </a:spcBef>
              <a:tabLst>
                <a:tab pos="800735" algn="l"/>
                <a:tab pos="1312545" algn="l"/>
              </a:tabLst>
            </a:pPr>
            <a:r>
              <a:rPr sz="3450" baseline="-7246" dirty="0">
                <a:latin typeface="Symbol"/>
                <a:cs typeface="Symbol"/>
              </a:rPr>
              <a:t></a:t>
            </a:r>
            <a:r>
              <a:rPr sz="3450" spc="517" baseline="-7246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Verdana"/>
                <a:cs typeface="Verdana"/>
              </a:rPr>
              <a:t>h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3300" spc="-37" baseline="1262" dirty="0">
                <a:latin typeface="Symbol"/>
                <a:cs typeface="Symbol"/>
              </a:rPr>
              <a:t></a:t>
            </a:r>
            <a:r>
              <a:rPr sz="2250" spc="-37" baseline="1851" dirty="0">
                <a:latin typeface="Verdana"/>
                <a:cs typeface="Verdana"/>
              </a:rPr>
              <a:t>n</a:t>
            </a:r>
            <a:r>
              <a:rPr sz="3300" spc="-37" baseline="1262" dirty="0">
                <a:latin typeface="Symbol"/>
                <a:cs typeface="Symbol"/>
              </a:rPr>
              <a:t></a:t>
            </a:r>
            <a:r>
              <a:rPr sz="3300" baseline="1262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130" dirty="0">
                <a:latin typeface="Verdana"/>
                <a:cs typeface="Verdana"/>
              </a:rPr>
              <a:t> </a:t>
            </a:r>
            <a:r>
              <a:rPr sz="2250" spc="-75" baseline="22222" dirty="0">
                <a:latin typeface="Verdana"/>
                <a:cs typeface="Verdana"/>
              </a:rPr>
              <a:t>2</a:t>
            </a:r>
            <a:endParaRPr sz="2250" baseline="22222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500">
              <a:latin typeface="Verdana"/>
              <a:cs typeface="Verdana"/>
            </a:endParaRPr>
          </a:p>
          <a:p>
            <a:pPr marL="63500">
              <a:lnSpc>
                <a:spcPct val="100000"/>
              </a:lnSpc>
              <a:spcBef>
                <a:spcPts val="5"/>
              </a:spcBef>
            </a:pP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4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4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61458" y="2561082"/>
            <a:ext cx="2616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Verdana"/>
                <a:cs typeface="Verdana"/>
              </a:rPr>
              <a:t>12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31103" y="2681478"/>
            <a:ext cx="2800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30" dirty="0">
                <a:latin typeface="Verdana"/>
                <a:cs typeface="Verdana"/>
              </a:rPr>
              <a:t> </a:t>
            </a:r>
            <a:r>
              <a:rPr sz="900" spc="-10" dirty="0">
                <a:latin typeface="Symbol"/>
                <a:cs typeface="Symbol"/>
              </a:rPr>
              <a:t>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0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84923" y="2484882"/>
            <a:ext cx="2616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Verdana"/>
                <a:cs typeface="Verdana"/>
              </a:rPr>
              <a:t>12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60666" y="2431541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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32064" y="2488691"/>
            <a:ext cx="984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3400" y="2810713"/>
            <a:ext cx="7275830" cy="10922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00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Noise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variance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increases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|a|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gets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closer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unit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circle</a:t>
            </a:r>
            <a:endParaRPr sz="2000">
              <a:latin typeface="Times New Roman"/>
              <a:cs typeface="Times New Roman"/>
            </a:endParaRPr>
          </a:p>
          <a:p>
            <a:pPr marL="360045" marR="5080" indent="-34544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|a|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gets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closer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more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bits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compensate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dirty="0">
                <a:latin typeface="Times New Roman"/>
                <a:cs typeface="Times New Roman"/>
              </a:rPr>
              <a:t>increasing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error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25359" y="2624328"/>
            <a:ext cx="7924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39445" algn="l"/>
              </a:tabLst>
            </a:pPr>
            <a:r>
              <a:rPr sz="2250" baseline="-14814" dirty="0">
                <a:latin typeface="Symbol"/>
                <a:cs typeface="Symbol"/>
              </a:rPr>
              <a:t></a:t>
            </a:r>
            <a:r>
              <a:rPr sz="2250" spc="30" baseline="-1481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215" dirty="0">
                <a:latin typeface="Verdana"/>
                <a:cs typeface="Verdana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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2250" spc="-75" baseline="1851" dirty="0">
                <a:latin typeface="Verdana"/>
                <a:cs typeface="Verdana"/>
              </a:rPr>
              <a:t>a</a:t>
            </a:r>
            <a:endParaRPr sz="2250" baseline="1851"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507223" y="2486405"/>
            <a:ext cx="770890" cy="0"/>
          </a:xfrm>
          <a:custGeom>
            <a:avLst/>
            <a:gdLst/>
            <a:ahLst/>
            <a:cxnLst/>
            <a:rect l="l" t="t" r="r" b="b"/>
            <a:pathLst>
              <a:path w="770890">
                <a:moveTo>
                  <a:pt x="0" y="0"/>
                </a:moveTo>
                <a:lnTo>
                  <a:pt x="77038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1370" y="4195571"/>
            <a:ext cx="2931414" cy="1706117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2763011" y="2489454"/>
            <a:ext cx="492759" cy="0"/>
          </a:xfrm>
          <a:custGeom>
            <a:avLst/>
            <a:gdLst/>
            <a:ahLst/>
            <a:cxnLst/>
            <a:rect l="l" t="t" r="r" b="b"/>
            <a:pathLst>
              <a:path w="492760">
                <a:moveTo>
                  <a:pt x="0" y="0"/>
                </a:moveTo>
                <a:lnTo>
                  <a:pt x="49225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29684" y="2331720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60114" y="1474469"/>
            <a:ext cx="937260" cy="0"/>
          </a:xfrm>
          <a:custGeom>
            <a:avLst/>
            <a:gdLst/>
            <a:ahLst/>
            <a:cxnLst/>
            <a:rect l="l" t="t" r="r" b="b"/>
            <a:pathLst>
              <a:path w="937260">
                <a:moveTo>
                  <a:pt x="0" y="0"/>
                </a:moveTo>
                <a:lnTo>
                  <a:pt x="93726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46241" y="1311402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00244" y="2488692"/>
            <a:ext cx="491490" cy="0"/>
          </a:xfrm>
          <a:custGeom>
            <a:avLst/>
            <a:gdLst/>
            <a:ahLst/>
            <a:cxnLst/>
            <a:rect l="l" t="t" r="r" b="b"/>
            <a:pathLst>
              <a:path w="491489">
                <a:moveTo>
                  <a:pt x="0" y="0"/>
                </a:moveTo>
                <a:lnTo>
                  <a:pt x="49149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25995" y="2495550"/>
            <a:ext cx="491490" cy="0"/>
          </a:xfrm>
          <a:custGeom>
            <a:avLst/>
            <a:gdLst/>
            <a:ahLst/>
            <a:cxnLst/>
            <a:rect l="l" t="t" r="r" b="b"/>
            <a:pathLst>
              <a:path w="491490">
                <a:moveTo>
                  <a:pt x="0" y="0"/>
                </a:moveTo>
                <a:lnTo>
                  <a:pt x="49149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15455" y="3174492"/>
            <a:ext cx="0" cy="330835"/>
          </a:xfrm>
          <a:custGeom>
            <a:avLst/>
            <a:gdLst/>
            <a:ahLst/>
            <a:cxnLst/>
            <a:rect l="l" t="t" r="r" b="b"/>
            <a:pathLst>
              <a:path h="330835">
                <a:moveTo>
                  <a:pt x="0" y="0"/>
                </a:moveTo>
                <a:lnTo>
                  <a:pt x="0" y="33070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41720" y="3174492"/>
            <a:ext cx="0" cy="330835"/>
          </a:xfrm>
          <a:custGeom>
            <a:avLst/>
            <a:gdLst/>
            <a:ahLst/>
            <a:cxnLst/>
            <a:rect l="l" t="t" r="r" b="b"/>
            <a:pathLst>
              <a:path h="330835">
                <a:moveTo>
                  <a:pt x="0" y="0"/>
                </a:moveTo>
                <a:lnTo>
                  <a:pt x="0" y="33070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3400" y="310133"/>
            <a:ext cx="7731759" cy="2700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7210">
              <a:lnSpc>
                <a:spcPct val="100000"/>
              </a:lnSpc>
              <a:spcBef>
                <a:spcPts val="95"/>
              </a:spcBef>
            </a:pPr>
            <a:r>
              <a:rPr sz="2000" b="1" spc="-30" dirty="0">
                <a:latin typeface="Times New Roman"/>
                <a:cs typeface="Times New Roman"/>
              </a:rPr>
              <a:t>Zero-</a:t>
            </a:r>
            <a:r>
              <a:rPr sz="2000" b="1" dirty="0">
                <a:latin typeface="Times New Roman"/>
                <a:cs typeface="Times New Roman"/>
              </a:rPr>
              <a:t>Input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Limit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Cycles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in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25" dirty="0">
                <a:latin typeface="Times New Roman"/>
                <a:cs typeface="Times New Roman"/>
              </a:rPr>
              <a:t>Fixed-</a:t>
            </a:r>
            <a:r>
              <a:rPr sz="2000" b="1" dirty="0">
                <a:latin typeface="Times New Roman"/>
                <a:cs typeface="Times New Roman"/>
              </a:rPr>
              <a:t>Point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Realization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of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IIR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Filters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60"/>
              </a:spcBef>
            </a:pPr>
            <a:endParaRPr sz="2000">
              <a:latin typeface="Times New Roman"/>
              <a:cs typeface="Times New Roman"/>
            </a:endParaRPr>
          </a:p>
          <a:p>
            <a:pPr marL="360045" indent="-345440">
              <a:lnSpc>
                <a:spcPct val="100000"/>
              </a:lnSpc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stable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IIR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systems the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decay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zero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when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input</a:t>
            </a:r>
            <a:endParaRPr sz="2000">
              <a:latin typeface="Times New Roman"/>
              <a:cs typeface="Times New Roman"/>
            </a:endParaRPr>
          </a:p>
          <a:p>
            <a:pPr marL="360045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becomes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zero</a:t>
            </a:r>
            <a:endParaRPr sz="2000">
              <a:latin typeface="Times New Roman"/>
              <a:cs typeface="Times New Roman"/>
            </a:endParaRPr>
          </a:p>
          <a:p>
            <a:pPr marL="360045" marR="348615" indent="-345440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-60" dirty="0">
                <a:latin typeface="Times New Roman"/>
                <a:cs typeface="Times New Roman"/>
              </a:rPr>
              <a:t>finite-</a:t>
            </a:r>
            <a:r>
              <a:rPr sz="2000" spc="-10" dirty="0">
                <a:latin typeface="Times New Roman"/>
                <a:cs typeface="Times New Roman"/>
              </a:rPr>
              <a:t>precision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Times New Roman"/>
                <a:cs typeface="Times New Roman"/>
              </a:rPr>
              <a:t>implementation,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however,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may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continue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oscillate indefinitely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00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Nonlinear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behaviour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very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difficult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analyze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sill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study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by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example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Example: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Limit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Cycle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Behavior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First-Order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3482" y="3104895"/>
            <a:ext cx="24155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480" dirty="0">
                <a:latin typeface="Times New Roman"/>
                <a:cs typeface="Times New Roman"/>
              </a:rPr>
              <a:t> </a:t>
            </a:r>
            <a:r>
              <a:rPr sz="1550" spc="-65" dirty="0">
                <a:latin typeface="Verdana"/>
                <a:cs typeface="Verdana"/>
              </a:rPr>
              <a:t>ay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16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1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1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490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Verdana"/>
                <a:cs typeface="Verdana"/>
              </a:rPr>
              <a:t>x</a:t>
            </a:r>
            <a:r>
              <a:rPr sz="2200" spc="-20" dirty="0">
                <a:latin typeface="Symbol"/>
                <a:cs typeface="Symbol"/>
              </a:rPr>
              <a:t></a:t>
            </a:r>
            <a:r>
              <a:rPr sz="1550" spc="-20" dirty="0">
                <a:latin typeface="Verdana"/>
                <a:cs typeface="Verdana"/>
              </a:rPr>
              <a:t>n</a:t>
            </a:r>
            <a:r>
              <a:rPr sz="2200" spc="-2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53150" y="3191510"/>
            <a:ext cx="6210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6860" algn="l"/>
              </a:tabLst>
            </a:pPr>
            <a:r>
              <a:rPr sz="1550" spc="-50" dirty="0">
                <a:latin typeface="Verdana"/>
                <a:cs typeface="Verdana"/>
              </a:rPr>
              <a:t>a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37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686" y="3783329"/>
            <a:ext cx="28727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100"/>
              </a:spcBef>
              <a:buChar char="•"/>
              <a:tabLst>
                <a:tab pos="356870" algn="l"/>
              </a:tabLst>
            </a:pPr>
            <a:r>
              <a:rPr sz="2000" dirty="0">
                <a:latin typeface="Times New Roman"/>
                <a:cs typeface="Times New Roman"/>
              </a:rPr>
              <a:t>Assume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x[n]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y[n-</a:t>
            </a:r>
            <a:r>
              <a:rPr sz="2000" spc="-25" dirty="0">
                <a:latin typeface="Times New Roman"/>
                <a:cs typeface="Times New Roman"/>
              </a:rPr>
              <a:t>1]</a:t>
            </a:r>
            <a:endParaRPr sz="20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implemented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4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bit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09892" y="4082796"/>
            <a:ext cx="7772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latin typeface="Times New Roman"/>
                <a:cs typeface="Times New Roman"/>
              </a:rPr>
              <a:t>register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10050" y="3617976"/>
            <a:ext cx="4781550" cy="2559685"/>
            <a:chOff x="4210050" y="3617976"/>
            <a:chExt cx="4781550" cy="255968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0050" y="3617976"/>
              <a:ext cx="4762500" cy="13144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9955" y="4872228"/>
              <a:ext cx="4771644" cy="13053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4129" y="687323"/>
            <a:ext cx="0" cy="331470"/>
          </a:xfrm>
          <a:custGeom>
            <a:avLst/>
            <a:gdLst/>
            <a:ahLst/>
            <a:cxnLst/>
            <a:rect l="l" t="t" r="r" b="b"/>
            <a:pathLst>
              <a:path h="331469">
                <a:moveTo>
                  <a:pt x="0" y="0"/>
                </a:moveTo>
                <a:lnTo>
                  <a:pt x="0" y="33147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01155" y="687323"/>
            <a:ext cx="0" cy="331470"/>
          </a:xfrm>
          <a:custGeom>
            <a:avLst/>
            <a:gdLst/>
            <a:ahLst/>
            <a:cxnLst/>
            <a:rect l="l" t="t" r="r" b="b"/>
            <a:pathLst>
              <a:path h="331469">
                <a:moveTo>
                  <a:pt x="0" y="0"/>
                </a:moveTo>
                <a:lnTo>
                  <a:pt x="0" y="33147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1229" y="126238"/>
            <a:ext cx="2146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none" dirty="0">
                <a:latin typeface="Times New Roman"/>
                <a:cs typeface="Times New Roman"/>
              </a:rPr>
              <a:t>Example</a:t>
            </a:r>
            <a:r>
              <a:rPr sz="2400" b="1" u="none" spc="-125" dirty="0">
                <a:latin typeface="Times New Roman"/>
                <a:cs typeface="Times New Roman"/>
              </a:rPr>
              <a:t> </a:t>
            </a:r>
            <a:r>
              <a:rPr sz="2400" b="1" u="none" spc="-10" dirty="0">
                <a:latin typeface="Times New Roman"/>
                <a:cs typeface="Times New Roman"/>
              </a:rPr>
              <a:t>Cont’d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475707"/>
            <a:ext cx="4687570" cy="93408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2252980">
              <a:lnSpc>
                <a:spcPct val="100000"/>
              </a:lnSpc>
              <a:spcBef>
                <a:spcPts val="1210"/>
              </a:spcBef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-1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459" dirty="0">
                <a:latin typeface="Times New Roman"/>
                <a:cs typeface="Times New Roman"/>
              </a:rPr>
              <a:t> </a:t>
            </a:r>
            <a:r>
              <a:rPr sz="1550" spc="-55" dirty="0">
                <a:latin typeface="Verdana"/>
                <a:cs typeface="Verdana"/>
              </a:rPr>
              <a:t>ay</a:t>
            </a:r>
            <a:r>
              <a:rPr sz="1550" spc="-220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16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1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46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Verdana"/>
                <a:cs typeface="Verdana"/>
              </a:rPr>
              <a:t>x</a:t>
            </a:r>
            <a:r>
              <a:rPr sz="2200" spc="-20" dirty="0">
                <a:latin typeface="Symbol"/>
                <a:cs typeface="Symbol"/>
              </a:rPr>
              <a:t></a:t>
            </a:r>
            <a:r>
              <a:rPr sz="1550" spc="-20" dirty="0">
                <a:latin typeface="Verdana"/>
                <a:cs typeface="Verdana"/>
              </a:rPr>
              <a:t>n</a:t>
            </a:r>
            <a:r>
              <a:rPr sz="2200" spc="-2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  <a:p>
            <a:pPr marL="360045" indent="-347345">
              <a:lnSpc>
                <a:spcPct val="100000"/>
              </a:lnSpc>
              <a:spcBef>
                <a:spcPts val="100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Assume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a=1/2=0.100b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input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11061" y="702818"/>
            <a:ext cx="6210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6860" algn="l"/>
              </a:tabLst>
            </a:pPr>
            <a:r>
              <a:rPr sz="1550" spc="-50" dirty="0">
                <a:latin typeface="Verdana"/>
                <a:cs typeface="Verdana"/>
              </a:rPr>
              <a:t>a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37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39033" y="1577086"/>
            <a:ext cx="6426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x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14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89350" y="1554225"/>
            <a:ext cx="82423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75" u="sng" baseline="2490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7</a:t>
            </a:r>
            <a:r>
              <a:rPr sz="2175" spc="315" baseline="24904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</a:t>
            </a:r>
            <a:r>
              <a:rPr sz="220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200" dirty="0">
                <a:latin typeface="Symbol"/>
                <a:cs typeface="Symbol"/>
              </a:rPr>
              <a:t>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1500" spc="-6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  <a:p>
            <a:pPr marL="14604">
              <a:lnSpc>
                <a:spcPct val="100000"/>
              </a:lnSpc>
              <a:spcBef>
                <a:spcPts val="60"/>
              </a:spcBef>
            </a:pPr>
            <a:r>
              <a:rPr sz="1500" spc="-50" dirty="0">
                <a:latin typeface="Verdana"/>
                <a:cs typeface="Verdana"/>
              </a:rPr>
              <a:t>8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8388" y="1593849"/>
            <a:ext cx="14389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65" dirty="0">
                <a:latin typeface="Symbol"/>
                <a:cs typeface="Symbol"/>
              </a:rPr>
              <a:t></a:t>
            </a:r>
            <a:r>
              <a:rPr sz="1500" spc="-65" dirty="0">
                <a:latin typeface="Verdana"/>
                <a:cs typeface="Verdana"/>
              </a:rPr>
              <a:t>0</a:t>
            </a:r>
            <a:r>
              <a:rPr sz="1500" spc="-29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.111</a:t>
            </a:r>
            <a:r>
              <a:rPr sz="1500" spc="13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b</a:t>
            </a:r>
            <a:r>
              <a:rPr sz="1500" spc="-210" dirty="0">
                <a:latin typeface="Verdana"/>
                <a:cs typeface="Verdana"/>
              </a:rPr>
              <a:t> </a:t>
            </a:r>
            <a:r>
              <a:rPr sz="2100" spc="-55" dirty="0">
                <a:latin typeface="Symbol"/>
                <a:cs typeface="Symbol"/>
              </a:rPr>
              <a:t></a:t>
            </a:r>
            <a:r>
              <a:rPr sz="1500" spc="-55" dirty="0">
                <a:latin typeface="Symbol"/>
                <a:cs typeface="Symbol"/>
              </a:rPr>
              <a:t></a:t>
            </a:r>
            <a:r>
              <a:rPr sz="1500" spc="-19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</a:t>
            </a:r>
            <a:r>
              <a:rPr sz="1500" spc="-70" dirty="0">
                <a:latin typeface="Verdana"/>
                <a:cs typeface="Verdana"/>
              </a:rPr>
              <a:t>n</a:t>
            </a:r>
            <a:r>
              <a:rPr sz="1500" spc="-340" dirty="0">
                <a:latin typeface="Verdana"/>
                <a:cs typeface="Verdana"/>
              </a:rPr>
              <a:t> </a:t>
            </a:r>
            <a:r>
              <a:rPr sz="2200" spc="-5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" y="2414524"/>
            <a:ext cx="44424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calculate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values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400" y="5732526"/>
            <a:ext cx="52317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spc="-20" dirty="0">
                <a:latin typeface="Times New Roman"/>
                <a:cs typeface="Times New Roman"/>
              </a:rPr>
              <a:t>A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finite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input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caused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oscillation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period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9297" y="3008376"/>
            <a:ext cx="4619244" cy="2692908"/>
          </a:xfrm>
          <a:prstGeom prst="rect">
            <a:avLst/>
          </a:prstGeom>
        </p:spPr>
      </p:pic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220408" y="3215068"/>
          <a:ext cx="3916045" cy="2207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810"/>
                <a:gridCol w="2070100"/>
                <a:gridCol w="1483360"/>
              </a:tblGrid>
              <a:tr h="360680">
                <a:tc>
                  <a:txBody>
                    <a:bodyPr/>
                    <a:lstStyle/>
                    <a:p>
                      <a:pPr marL="71120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latin typeface="Verdana"/>
                          <a:cs typeface="Verdana"/>
                        </a:rPr>
                        <a:t>n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ts val="2090"/>
                        </a:lnSpc>
                      </a:pPr>
                      <a:r>
                        <a:rPr sz="1800" b="1" spc="-20" dirty="0">
                          <a:latin typeface="Verdana"/>
                          <a:cs typeface="Verdana"/>
                        </a:rPr>
                        <a:t>y[n]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ts val="2090"/>
                        </a:lnSpc>
                      </a:pPr>
                      <a:r>
                        <a:rPr sz="1800" b="1" spc="-10" dirty="0">
                          <a:latin typeface="Verdana"/>
                          <a:cs typeface="Verdana"/>
                        </a:rPr>
                        <a:t>Q(y[n])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 marL="72390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latin typeface="Verdana"/>
                          <a:cs typeface="Verdana"/>
                        </a:rPr>
                        <a:t>0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7/8=0.111b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7/8=0.111b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2585">
                <a:tc>
                  <a:txBody>
                    <a:bodyPr/>
                    <a:lstStyle/>
                    <a:p>
                      <a:pPr marL="72390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latin typeface="Verdana"/>
                          <a:cs typeface="Verdana"/>
                        </a:rPr>
                        <a:t>1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7/16=0.011100b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1/2=0.100b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4495">
                <a:tc>
                  <a:txBody>
                    <a:bodyPr/>
                    <a:lstStyle/>
                    <a:p>
                      <a:pPr marL="72390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latin typeface="Verdana"/>
                          <a:cs typeface="Verdana"/>
                        </a:rPr>
                        <a:t>2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1/4=0.010000b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1/4=0.010b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marL="72390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latin typeface="Verdana"/>
                          <a:cs typeface="Verdana"/>
                        </a:rPr>
                        <a:t>3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1/8=0.001000b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1/8=0.001b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marL="72390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latin typeface="Verdana"/>
                          <a:cs typeface="Verdana"/>
                        </a:rPr>
                        <a:t>4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1/16=0.00010b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Verdana"/>
                          <a:cs typeface="Verdana"/>
                        </a:rPr>
                        <a:t>1/8=0.001b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8036" y="165354"/>
            <a:ext cx="59988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dirty="0">
                <a:latin typeface="Times New Roman"/>
                <a:cs typeface="Times New Roman"/>
              </a:rPr>
              <a:t>Example:</a:t>
            </a:r>
            <a:r>
              <a:rPr sz="2800" b="1" u="none" spc="-10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Limit</a:t>
            </a:r>
            <a:r>
              <a:rPr sz="2800" b="1" u="none" spc="-5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Cycles</a:t>
            </a:r>
            <a:r>
              <a:rPr sz="2800" b="1" u="none" spc="-120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due</a:t>
            </a:r>
            <a:r>
              <a:rPr sz="2800" b="1" u="none" spc="-6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to</a:t>
            </a:r>
            <a:r>
              <a:rPr sz="2800" b="1" u="none" spc="-45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Overflow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691642"/>
            <a:ext cx="47504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Consider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second-</a:t>
            </a:r>
            <a:r>
              <a:rPr sz="2000" dirty="0">
                <a:latin typeface="Times New Roman"/>
                <a:cs typeface="Times New Roman"/>
              </a:rPr>
              <a:t>order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realized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by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7745" y="1013205"/>
            <a:ext cx="5892800" cy="181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8489">
              <a:lnSpc>
                <a:spcPts val="2595"/>
              </a:lnSpc>
              <a:spcBef>
                <a:spcPts val="100"/>
              </a:spcBef>
            </a:pP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60" dirty="0">
                <a:latin typeface="Verdana"/>
                <a:cs typeface="Verdana"/>
              </a:rPr>
              <a:t> </a:t>
            </a:r>
            <a:r>
              <a:rPr sz="2150" spc="-45" dirty="0">
                <a:latin typeface="Symbol"/>
                <a:cs typeface="Symbol"/>
              </a:rPr>
              <a:t></a:t>
            </a:r>
            <a:r>
              <a:rPr sz="1500" spc="-45" dirty="0">
                <a:latin typeface="Verdana"/>
                <a:cs typeface="Verdana"/>
              </a:rPr>
              <a:t>n</a:t>
            </a:r>
            <a:r>
              <a:rPr sz="2150" spc="-45" dirty="0">
                <a:latin typeface="Symbol"/>
                <a:cs typeface="Symbol"/>
              </a:rPr>
              <a:t></a:t>
            </a:r>
            <a:r>
              <a:rPr sz="2150" spc="-1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27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x</a:t>
            </a:r>
            <a:r>
              <a:rPr sz="1500" spc="-37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10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4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Q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230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a</a:t>
            </a:r>
            <a:r>
              <a:rPr sz="1500" spc="185" dirty="0">
                <a:latin typeface="Verdana"/>
                <a:cs typeface="Verdana"/>
              </a:rPr>
              <a:t> </a:t>
            </a: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6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Verdana"/>
                <a:cs typeface="Verdana"/>
              </a:rPr>
              <a:t>n</a:t>
            </a:r>
            <a:r>
              <a:rPr sz="1500" spc="220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0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300" dirty="0">
                <a:latin typeface="Symbol"/>
                <a:cs typeface="Symbol"/>
              </a:rPr>
              <a:t></a:t>
            </a:r>
            <a:r>
              <a:rPr sz="2300" spc="-1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3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Q</a:t>
            </a:r>
            <a:r>
              <a:rPr sz="1500" spc="-150" dirty="0">
                <a:latin typeface="Verdana"/>
                <a:cs typeface="Verdana"/>
              </a:rPr>
              <a:t> </a:t>
            </a:r>
            <a:r>
              <a:rPr sz="2300" dirty="0">
                <a:latin typeface="Symbol"/>
                <a:cs typeface="Symbol"/>
              </a:rPr>
              <a:t></a:t>
            </a:r>
            <a:r>
              <a:rPr sz="1500" dirty="0">
                <a:latin typeface="Verdana"/>
                <a:cs typeface="Verdana"/>
              </a:rPr>
              <a:t>a</a:t>
            </a:r>
            <a:r>
              <a:rPr sz="1500" spc="295" dirty="0">
                <a:latin typeface="Verdana"/>
                <a:cs typeface="Verdana"/>
              </a:rPr>
              <a:t> </a:t>
            </a: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60" dirty="0">
                <a:latin typeface="Verdana"/>
                <a:cs typeface="Verdana"/>
              </a:rPr>
              <a:t> </a:t>
            </a:r>
            <a:r>
              <a:rPr sz="2150" spc="-25" dirty="0">
                <a:latin typeface="Symbol"/>
                <a:cs typeface="Symbol"/>
              </a:rPr>
              <a:t></a:t>
            </a:r>
            <a:r>
              <a:rPr sz="1500" spc="-25" dirty="0">
                <a:latin typeface="Verdana"/>
                <a:cs typeface="Verdana"/>
              </a:rPr>
              <a:t>n</a:t>
            </a:r>
            <a:endParaRPr sz="1500">
              <a:latin typeface="Verdana"/>
              <a:cs typeface="Verdana"/>
            </a:endParaRPr>
          </a:p>
          <a:p>
            <a:pPr marL="3733165">
              <a:lnSpc>
                <a:spcPts val="760"/>
              </a:lnSpc>
              <a:tabLst>
                <a:tab pos="5419725" algn="l"/>
              </a:tabLst>
            </a:pPr>
            <a:r>
              <a:rPr sz="850" spc="-50" dirty="0">
                <a:latin typeface="Verdana"/>
                <a:cs typeface="Verdana"/>
              </a:rPr>
              <a:t>1</a:t>
            </a:r>
            <a:r>
              <a:rPr sz="850" dirty="0">
                <a:latin typeface="Verdana"/>
                <a:cs typeface="Verdana"/>
              </a:rPr>
              <a:t>	</a:t>
            </a:r>
            <a:r>
              <a:rPr sz="850" spc="-50" dirty="0">
                <a:latin typeface="Verdana"/>
                <a:cs typeface="Verdana"/>
              </a:rPr>
              <a:t>2</a:t>
            </a:r>
            <a:endParaRPr sz="850">
              <a:latin typeface="Verdana"/>
              <a:cs typeface="Verdana"/>
            </a:endParaRPr>
          </a:p>
          <a:p>
            <a:pPr marL="784225" indent="-289560">
              <a:lnSpc>
                <a:spcPts val="2305"/>
              </a:lnSpc>
              <a:buFont typeface="Arial MT"/>
              <a:buChar char="–"/>
              <a:tabLst>
                <a:tab pos="784225" algn="l"/>
              </a:tabLst>
            </a:pPr>
            <a:r>
              <a:rPr sz="2000" spc="-25" dirty="0">
                <a:latin typeface="Times New Roman"/>
                <a:cs typeface="Times New Roman"/>
              </a:rPr>
              <a:t>Where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Q()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represents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two’s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complement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rounding</a:t>
            </a:r>
            <a:endParaRPr sz="2000">
              <a:latin typeface="Times New Roman"/>
              <a:cs typeface="Times New Roman"/>
            </a:endParaRPr>
          </a:p>
          <a:p>
            <a:pPr marL="784225" indent="-289560">
              <a:lnSpc>
                <a:spcPct val="100000"/>
              </a:lnSpc>
              <a:spcBef>
                <a:spcPts val="505"/>
              </a:spcBef>
              <a:buFont typeface="Arial MT"/>
              <a:buChar char="–"/>
              <a:tabLst>
                <a:tab pos="784225" algn="l"/>
              </a:tabLst>
            </a:pPr>
            <a:r>
              <a:rPr sz="2000" spc="-10" dirty="0">
                <a:latin typeface="Times New Roman"/>
                <a:cs typeface="Times New Roman"/>
              </a:rPr>
              <a:t>Word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length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chosen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4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bits</a:t>
            </a:r>
            <a:endParaRPr sz="2000">
              <a:latin typeface="Times New Roman"/>
              <a:cs typeface="Times New Roman"/>
            </a:endParaRPr>
          </a:p>
          <a:p>
            <a:pPr marL="385445" indent="-347345">
              <a:lnSpc>
                <a:spcPct val="100000"/>
              </a:lnSpc>
              <a:spcBef>
                <a:spcPts val="495"/>
              </a:spcBef>
              <a:buChar char="•"/>
              <a:tabLst>
                <a:tab pos="385445" algn="l"/>
              </a:tabLst>
            </a:pPr>
            <a:r>
              <a:rPr sz="2000" dirty="0">
                <a:latin typeface="Times New Roman"/>
                <a:cs typeface="Times New Roman"/>
              </a:rPr>
              <a:t>Assume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</a:t>
            </a:r>
            <a:r>
              <a:rPr sz="2025" spc="-37" baseline="-12345" dirty="0">
                <a:latin typeface="Times New Roman"/>
                <a:cs typeface="Times New Roman"/>
              </a:rPr>
              <a:t>1</a:t>
            </a:r>
            <a:r>
              <a:rPr sz="2000" spc="-25" dirty="0">
                <a:latin typeface="Times New Roman"/>
                <a:cs typeface="Times New Roman"/>
              </a:rPr>
              <a:t>=3/4=0.110b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a</a:t>
            </a:r>
            <a:r>
              <a:rPr sz="2025" spc="-52" baseline="-12345" dirty="0">
                <a:latin typeface="Times New Roman"/>
                <a:cs typeface="Times New Roman"/>
              </a:rPr>
              <a:t>2</a:t>
            </a:r>
            <a:r>
              <a:rPr sz="2000" spc="-35" dirty="0">
                <a:latin typeface="Times New Roman"/>
                <a:cs typeface="Times New Roman"/>
              </a:rPr>
              <a:t>=-</a:t>
            </a:r>
            <a:r>
              <a:rPr sz="2000" spc="-10" dirty="0">
                <a:latin typeface="Times New Roman"/>
                <a:cs typeface="Times New Roman"/>
              </a:rPr>
              <a:t>3/4=1.010b</a:t>
            </a:r>
            <a:endParaRPr sz="2000">
              <a:latin typeface="Times New Roman"/>
              <a:cs typeface="Times New Roman"/>
            </a:endParaRPr>
          </a:p>
          <a:p>
            <a:pPr marL="385445" indent="-347345">
              <a:lnSpc>
                <a:spcPct val="100000"/>
              </a:lnSpc>
              <a:spcBef>
                <a:spcPts val="200"/>
              </a:spcBef>
              <a:buFont typeface="Arial MT"/>
              <a:buChar char="•"/>
              <a:tabLst>
                <a:tab pos="385445" algn="l"/>
              </a:tabLst>
            </a:pPr>
            <a:r>
              <a:rPr sz="2000" spc="-10" dirty="0">
                <a:latin typeface="Times New Roman"/>
                <a:cs typeface="Times New Roman"/>
              </a:rPr>
              <a:t>Also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assume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39661" y="1064006"/>
            <a:ext cx="53848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latin typeface="Symbol"/>
                <a:cs typeface="Symbol"/>
              </a:rPr>
              <a:t></a:t>
            </a:r>
            <a:r>
              <a:rPr sz="1500" spc="3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365" dirty="0">
                <a:latin typeface="Verdana"/>
                <a:cs typeface="Verdana"/>
              </a:rPr>
              <a:t> </a:t>
            </a:r>
            <a:r>
              <a:rPr sz="2150" spc="-25" dirty="0">
                <a:latin typeface="Symbol"/>
                <a:cs typeface="Symbol"/>
              </a:rPr>
              <a:t></a:t>
            </a:r>
            <a:r>
              <a:rPr sz="2300" spc="-25" dirty="0">
                <a:latin typeface="Symbol"/>
                <a:cs typeface="Symbol"/>
              </a:rPr>
              <a:t>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1835" y="2804413"/>
            <a:ext cx="3462654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39445" algn="l"/>
                <a:tab pos="1612900" algn="l"/>
                <a:tab pos="2386965" algn="l"/>
              </a:tabLst>
            </a:pPr>
            <a:r>
              <a:rPr sz="1500" spc="-25" dirty="0">
                <a:latin typeface="Verdana"/>
                <a:cs typeface="Verdana"/>
              </a:rPr>
              <a:t>and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6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2</a:t>
            </a:r>
            <a:r>
              <a:rPr sz="1500" spc="-22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2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0" dirty="0">
                <a:latin typeface="Symbol"/>
                <a:cs typeface="Symbol"/>
              </a:rPr>
              <a:t></a:t>
            </a:r>
            <a:r>
              <a:rPr sz="1500" spc="-10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3</a:t>
            </a:r>
            <a:r>
              <a:rPr sz="1500" spc="16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80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4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-22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6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010</a:t>
            </a:r>
            <a:r>
              <a:rPr sz="1500" spc="434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b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" y="2722266"/>
            <a:ext cx="3847465" cy="115697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74295" algn="ctr">
              <a:lnSpc>
                <a:spcPct val="100000"/>
              </a:lnSpc>
              <a:spcBef>
                <a:spcPts val="740"/>
              </a:spcBef>
            </a:pP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54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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9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-32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3</a:t>
            </a:r>
            <a:r>
              <a:rPr sz="1500" spc="11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2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4</a:t>
            </a:r>
            <a:r>
              <a:rPr sz="1500" spc="37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8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0</a:t>
            </a:r>
            <a:r>
              <a:rPr sz="1500" spc="-22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5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110</a:t>
            </a:r>
            <a:r>
              <a:rPr sz="1500" spc="44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b</a:t>
            </a:r>
            <a:endParaRPr sz="150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600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sample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n=0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>
              <a:latin typeface="Times New Roman"/>
              <a:cs typeface="Times New Roman"/>
            </a:endParaRPr>
          </a:p>
          <a:p>
            <a:pPr marL="1299210">
              <a:lnSpc>
                <a:spcPct val="100000"/>
              </a:lnSpc>
              <a:spcBef>
                <a:spcPts val="105"/>
              </a:spcBef>
            </a:pP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60" dirty="0">
                <a:latin typeface="Verdana"/>
                <a:cs typeface="Verdana"/>
              </a:rPr>
              <a:t> </a:t>
            </a:r>
            <a:r>
              <a:rPr sz="2150" spc="-75" dirty="0">
                <a:latin typeface="Symbol"/>
                <a:cs typeface="Symbol"/>
              </a:rPr>
              <a:t></a:t>
            </a:r>
            <a:r>
              <a:rPr sz="1500" spc="-75" dirty="0">
                <a:latin typeface="Verdana"/>
                <a:cs typeface="Verdana"/>
              </a:rPr>
              <a:t>0</a:t>
            </a:r>
            <a:r>
              <a:rPr sz="1500" spc="-36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65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Verdana"/>
                <a:cs typeface="Verdana"/>
              </a:rPr>
              <a:t>0</a:t>
            </a:r>
            <a:r>
              <a:rPr sz="1500" spc="-200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6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110</a:t>
            </a:r>
            <a:r>
              <a:rPr sz="1500" spc="38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b</a:t>
            </a:r>
            <a:r>
              <a:rPr sz="1500" spc="204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</a:t>
            </a:r>
            <a:r>
              <a:rPr sz="1500" spc="35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0.110b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8971" y="3615435"/>
            <a:ext cx="8166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</a:t>
            </a:r>
            <a:r>
              <a:rPr sz="1500" spc="30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1</a:t>
            </a:r>
            <a:r>
              <a:rPr sz="1500" spc="-254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85" dirty="0">
                <a:latin typeface="Verdana"/>
                <a:cs typeface="Verdana"/>
              </a:rPr>
              <a:t> </a:t>
            </a:r>
            <a:r>
              <a:rPr sz="1500" spc="-25" dirty="0">
                <a:latin typeface="Verdana"/>
                <a:cs typeface="Verdana"/>
              </a:rPr>
              <a:t>010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65215" y="3615435"/>
            <a:ext cx="1073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b</a:t>
            </a:r>
            <a:r>
              <a:rPr sz="1500" spc="165" dirty="0">
                <a:latin typeface="Verdana"/>
                <a:cs typeface="Verdana"/>
              </a:rPr>
              <a:t> </a:t>
            </a:r>
            <a:r>
              <a:rPr sz="1500" dirty="0">
                <a:latin typeface="Symbol"/>
                <a:cs typeface="Symbol"/>
              </a:rPr>
              <a:t></a:t>
            </a:r>
            <a:r>
              <a:rPr sz="1500" spc="17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1.010b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" y="3951496"/>
            <a:ext cx="3101340" cy="99250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865630">
              <a:lnSpc>
                <a:spcPct val="100000"/>
              </a:lnSpc>
              <a:spcBef>
                <a:spcPts val="455"/>
              </a:spcBef>
            </a:pPr>
            <a:r>
              <a:rPr sz="1500" dirty="0">
                <a:latin typeface="Symbol"/>
                <a:cs typeface="Symbol"/>
              </a:rPr>
              <a:t></a:t>
            </a:r>
            <a:r>
              <a:rPr sz="1500" spc="36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0.100100b</a:t>
            </a:r>
            <a:endParaRPr sz="150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470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After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rounding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up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get</a:t>
            </a:r>
            <a:endParaRPr sz="2000">
              <a:latin typeface="Times New Roman"/>
              <a:cs typeface="Times New Roman"/>
            </a:endParaRPr>
          </a:p>
          <a:p>
            <a:pPr marL="1483995">
              <a:lnSpc>
                <a:spcPct val="100000"/>
              </a:lnSpc>
              <a:spcBef>
                <a:spcPts val="5"/>
              </a:spcBef>
            </a:pP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60" dirty="0">
                <a:latin typeface="Verdana"/>
                <a:cs typeface="Verdana"/>
              </a:rPr>
              <a:t> </a:t>
            </a:r>
            <a:r>
              <a:rPr sz="2150" spc="-75" dirty="0">
                <a:latin typeface="Symbol"/>
                <a:cs typeface="Symbol"/>
              </a:rPr>
              <a:t></a:t>
            </a:r>
            <a:r>
              <a:rPr sz="1500" spc="-75" dirty="0">
                <a:latin typeface="Verdana"/>
                <a:cs typeface="Verdana"/>
              </a:rPr>
              <a:t>0</a:t>
            </a:r>
            <a:r>
              <a:rPr sz="1500" spc="-37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5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0.101b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4132" y="3996690"/>
            <a:ext cx="12357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</a:t>
            </a:r>
            <a:r>
              <a:rPr sz="1500" spc="27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0.100100b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53358" y="4676647"/>
            <a:ext cx="30854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4440" algn="l"/>
                <a:tab pos="2451735" algn="l"/>
              </a:tabLst>
            </a:pPr>
            <a:r>
              <a:rPr sz="1500" dirty="0">
                <a:latin typeface="Symbol"/>
                <a:cs typeface="Symbol"/>
              </a:rPr>
              <a:t></a:t>
            </a:r>
            <a:r>
              <a:rPr sz="1500" spc="17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0.101b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5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1.010b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Verdana"/>
                <a:cs typeface="Verdana"/>
              </a:rPr>
              <a:t>-</a:t>
            </a:r>
            <a:r>
              <a:rPr sz="1500" spc="-25" dirty="0">
                <a:latin typeface="Verdana"/>
                <a:cs typeface="Verdana"/>
              </a:rPr>
              <a:t>3/4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400" y="5039563"/>
            <a:ext cx="6316980" cy="10261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295"/>
              </a:spcBef>
              <a:buChar char="•"/>
              <a:tabLst>
                <a:tab pos="360045" algn="l"/>
              </a:tabLst>
            </a:pPr>
            <a:r>
              <a:rPr sz="2000" spc="-25" dirty="0">
                <a:latin typeface="Times New Roman"/>
                <a:cs typeface="Times New Roman"/>
              </a:rPr>
              <a:t>Binary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carry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overflows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into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sign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bit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changing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sign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200"/>
              </a:spcBef>
              <a:buFont typeface="Arial MT"/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When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repeated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n=1</a:t>
            </a:r>
            <a:endParaRPr sz="2000">
              <a:latin typeface="Times New Roman"/>
              <a:cs typeface="Times New Roman"/>
            </a:endParaRPr>
          </a:p>
          <a:p>
            <a:pPr marL="1590675">
              <a:lnSpc>
                <a:spcPct val="100000"/>
              </a:lnSpc>
              <a:spcBef>
                <a:spcPts val="100"/>
              </a:spcBef>
              <a:tabLst>
                <a:tab pos="3320415" algn="l"/>
                <a:tab pos="4528185" algn="l"/>
                <a:tab pos="5591175" algn="l"/>
              </a:tabLst>
            </a:pPr>
            <a:r>
              <a:rPr sz="2250" spc="-1410" baseline="1851" dirty="0">
                <a:latin typeface="Verdana"/>
                <a:cs typeface="Verdana"/>
              </a:rPr>
              <a:t>ˆ</a:t>
            </a:r>
            <a:r>
              <a:rPr sz="1500" dirty="0">
                <a:latin typeface="Verdana"/>
                <a:cs typeface="Verdana"/>
              </a:rPr>
              <a:t>y</a:t>
            </a:r>
            <a:r>
              <a:rPr sz="1500" spc="-254" dirty="0">
                <a:latin typeface="Verdana"/>
                <a:cs typeface="Verdana"/>
              </a:rPr>
              <a:t> </a:t>
            </a:r>
            <a:r>
              <a:rPr sz="2150" spc="-75" dirty="0">
                <a:latin typeface="Symbol"/>
                <a:cs typeface="Symbol"/>
              </a:rPr>
              <a:t></a:t>
            </a:r>
            <a:r>
              <a:rPr sz="1500" spc="-75" dirty="0">
                <a:latin typeface="Verdana"/>
                <a:cs typeface="Verdana"/>
              </a:rPr>
              <a:t>0</a:t>
            </a:r>
            <a:r>
              <a:rPr sz="1500" spc="-375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</a:t>
            </a:r>
            <a:r>
              <a:rPr sz="2150" spc="-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34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1.010b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34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Verdana"/>
                <a:cs typeface="Verdana"/>
              </a:rPr>
              <a:t>1.010b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80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Verdana"/>
                <a:cs typeface="Verdana"/>
              </a:rPr>
              <a:t>0</a:t>
            </a:r>
            <a:r>
              <a:rPr sz="1500" spc="-220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.</a:t>
            </a:r>
            <a:r>
              <a:rPr sz="1500" spc="-360" dirty="0">
                <a:latin typeface="Verdana"/>
                <a:cs typeface="Verdana"/>
              </a:rPr>
              <a:t> </a:t>
            </a:r>
            <a:r>
              <a:rPr sz="1500" spc="-25" dirty="0">
                <a:latin typeface="Verdana"/>
                <a:cs typeface="Verdana"/>
              </a:rPr>
              <a:t>110</a:t>
            </a:r>
            <a:r>
              <a:rPr sz="1500" dirty="0">
                <a:latin typeface="Verdana"/>
                <a:cs typeface="Verdana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70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Verdana"/>
                <a:cs typeface="Verdana"/>
              </a:rPr>
              <a:t>3</a:t>
            </a:r>
            <a:r>
              <a:rPr sz="1500" spc="16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/</a:t>
            </a:r>
            <a:r>
              <a:rPr sz="1500" spc="75" dirty="0">
                <a:latin typeface="Verdana"/>
                <a:cs typeface="Verdana"/>
              </a:rPr>
              <a:t> </a:t>
            </a:r>
            <a:r>
              <a:rPr sz="1500" spc="-50" dirty="0">
                <a:latin typeface="Verdana"/>
                <a:cs typeface="Verdana"/>
              </a:rPr>
              <a:t>4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5026" y="165354"/>
            <a:ext cx="33794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spc="-10" dirty="0">
                <a:latin typeface="Times New Roman"/>
                <a:cs typeface="Times New Roman"/>
              </a:rPr>
              <a:t>Avoiding</a:t>
            </a:r>
            <a:r>
              <a:rPr sz="2800" b="1" u="none" spc="-155" dirty="0">
                <a:latin typeface="Times New Roman"/>
                <a:cs typeface="Times New Roman"/>
              </a:rPr>
              <a:t> </a:t>
            </a:r>
            <a:r>
              <a:rPr sz="2800" b="1" u="none" dirty="0">
                <a:latin typeface="Times New Roman"/>
                <a:cs typeface="Times New Roman"/>
              </a:rPr>
              <a:t>Limit</a:t>
            </a:r>
            <a:r>
              <a:rPr sz="2800" b="1" u="none" spc="-110" dirty="0">
                <a:latin typeface="Times New Roman"/>
                <a:cs typeface="Times New Roman"/>
              </a:rPr>
              <a:t> </a:t>
            </a:r>
            <a:r>
              <a:rPr sz="2800" b="1" u="none" spc="-10" dirty="0">
                <a:latin typeface="Times New Roman"/>
                <a:cs typeface="Times New Roman"/>
              </a:rPr>
              <a:t>Cycles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841996"/>
            <a:ext cx="7827645" cy="260731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705"/>
              </a:spcBef>
              <a:buChar char="•"/>
              <a:tabLst>
                <a:tab pos="360045" algn="l"/>
              </a:tabLst>
            </a:pPr>
            <a:r>
              <a:rPr sz="2400" spc="-10" dirty="0">
                <a:latin typeface="Times New Roman"/>
                <a:cs typeface="Times New Roman"/>
              </a:rPr>
              <a:t>Desirable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zero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zero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input:</a:t>
            </a:r>
            <a:r>
              <a:rPr sz="2400" spc="-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Avoid</a:t>
            </a:r>
            <a:r>
              <a:rPr sz="2400" spc="-25" dirty="0">
                <a:latin typeface="Times New Roman"/>
                <a:cs typeface="Times New Roman"/>
              </a:rPr>
              <a:t> limit-</a:t>
            </a:r>
            <a:r>
              <a:rPr sz="2400" spc="-10" dirty="0">
                <a:latin typeface="Times New Roman"/>
                <a:cs typeface="Times New Roman"/>
              </a:rPr>
              <a:t>cycles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Generally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adding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more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bits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would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avoid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overflow</a:t>
            </a:r>
            <a:endParaRPr sz="2400">
              <a:latin typeface="Times New Roman"/>
              <a:cs typeface="Times New Roman"/>
            </a:endParaRPr>
          </a:p>
          <a:p>
            <a:pPr marL="360045" marR="294640" indent="-345440">
              <a:lnSpc>
                <a:spcPct val="100800"/>
              </a:lnSpc>
              <a:spcBef>
                <a:spcPts val="535"/>
              </a:spcBef>
              <a:buChar char="•"/>
              <a:tabLst>
                <a:tab pos="360045" algn="l"/>
              </a:tabLst>
            </a:pPr>
            <a:r>
              <a:rPr sz="2400" spc="-10" dirty="0">
                <a:latin typeface="Times New Roman"/>
                <a:cs typeface="Times New Roman"/>
              </a:rPr>
              <a:t>Using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double-</a:t>
            </a:r>
            <a:r>
              <a:rPr sz="2400" dirty="0">
                <a:latin typeface="Times New Roman"/>
                <a:cs typeface="Times New Roman"/>
              </a:rPr>
              <a:t>length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accumulators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addition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points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would </a:t>
            </a:r>
            <a:r>
              <a:rPr sz="2400" dirty="0">
                <a:latin typeface="Times New Roman"/>
                <a:cs typeface="Times New Roman"/>
              </a:rPr>
              <a:t>decrease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likelihood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limit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cycles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360045" algn="l"/>
              </a:tabLst>
            </a:pPr>
            <a:r>
              <a:rPr sz="2400" spc="-25" dirty="0">
                <a:latin typeface="Times New Roman"/>
                <a:cs typeface="Times New Roman"/>
              </a:rPr>
              <a:t>Trade-</a:t>
            </a:r>
            <a:r>
              <a:rPr sz="2400" dirty="0">
                <a:latin typeface="Times New Roman"/>
                <a:cs typeface="Times New Roman"/>
              </a:rPr>
              <a:t>off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between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limit-</a:t>
            </a:r>
            <a:r>
              <a:rPr sz="2400" dirty="0">
                <a:latin typeface="Times New Roman"/>
                <a:cs typeface="Times New Roman"/>
              </a:rPr>
              <a:t>cycle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avoidance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complexity</a:t>
            </a:r>
            <a:endParaRPr sz="24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0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FIR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cannot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support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zero-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limit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cycles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6638" y="3153155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47625"/>
                </a:lnTo>
                <a:lnTo>
                  <a:pt x="12700" y="47625"/>
                </a:lnTo>
                <a:lnTo>
                  <a:pt x="12700" y="28575"/>
                </a:lnTo>
                <a:lnTo>
                  <a:pt x="57150" y="285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5300" y="19557"/>
            <a:ext cx="56553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Digital</a:t>
            </a:r>
            <a:r>
              <a:rPr u="none" spc="-260" dirty="0"/>
              <a:t> </a:t>
            </a:r>
            <a:r>
              <a:rPr u="none" dirty="0"/>
              <a:t>Signal</a:t>
            </a:r>
            <a:r>
              <a:rPr u="none" spc="-275" dirty="0"/>
              <a:t> </a:t>
            </a:r>
            <a:r>
              <a:rPr u="none" spc="-10" dirty="0"/>
              <a:t>Processing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0745" y="635801"/>
            <a:ext cx="5962650" cy="160972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5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Represent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signals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sequence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numbers</a:t>
            </a:r>
            <a:endParaRPr sz="1800">
              <a:latin typeface="Times New Roman"/>
              <a:cs typeface="Times New Roman"/>
            </a:endParaRPr>
          </a:p>
          <a:p>
            <a:pPr marL="758825" lvl="1" indent="-288925">
              <a:lnSpc>
                <a:spcPct val="100000"/>
              </a:lnSpc>
              <a:spcBef>
                <a:spcPts val="405"/>
              </a:spcBef>
              <a:buChar char="–"/>
              <a:tabLst>
                <a:tab pos="758825" algn="l"/>
              </a:tabLst>
            </a:pPr>
            <a:r>
              <a:rPr sz="1600" spc="-20" dirty="0">
                <a:latin typeface="Times New Roman"/>
                <a:cs typeface="Times New Roman"/>
              </a:rPr>
              <a:t>Sampling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analog-to-</a:t>
            </a:r>
            <a:r>
              <a:rPr sz="1600" dirty="0">
                <a:latin typeface="Times New Roman"/>
                <a:cs typeface="Times New Roman"/>
              </a:rPr>
              <a:t>digital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conversions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395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Perform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processing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these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numbers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digital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processor</a:t>
            </a:r>
            <a:endParaRPr sz="1800">
              <a:latin typeface="Times New Roman"/>
              <a:cs typeface="Times New Roman"/>
            </a:endParaRPr>
          </a:p>
          <a:p>
            <a:pPr marL="758825" lvl="1" indent="-288925">
              <a:lnSpc>
                <a:spcPct val="100000"/>
              </a:lnSpc>
              <a:spcBef>
                <a:spcPts val="409"/>
              </a:spcBef>
              <a:buChar char="–"/>
              <a:tabLst>
                <a:tab pos="758825" algn="l"/>
              </a:tabLst>
            </a:pPr>
            <a:r>
              <a:rPr sz="1600" spc="-10" dirty="0">
                <a:latin typeface="Times New Roman"/>
                <a:cs typeface="Times New Roman"/>
              </a:rPr>
              <a:t>Digital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signal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processing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90"/>
              </a:spcBef>
              <a:buChar char="•"/>
              <a:tabLst>
                <a:tab pos="360045" algn="l"/>
              </a:tabLst>
            </a:pPr>
            <a:r>
              <a:rPr sz="1800" spc="-10" dirty="0">
                <a:latin typeface="Times New Roman"/>
                <a:cs typeface="Times New Roman"/>
              </a:rPr>
              <a:t>Reconstruct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analog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signal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from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processed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numbers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2268474"/>
            <a:ext cx="4057015" cy="62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1625" algn="l"/>
              </a:tabLst>
            </a:pPr>
            <a:r>
              <a:rPr sz="1600" spc="-50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30" dirty="0">
                <a:latin typeface="Times New Roman"/>
                <a:cs typeface="Times New Roman"/>
              </a:rPr>
              <a:t>Reconstruction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digital-to-</a:t>
            </a:r>
            <a:r>
              <a:rPr sz="1600" dirty="0">
                <a:latin typeface="Times New Roman"/>
                <a:cs typeface="Times New Roman"/>
              </a:rPr>
              <a:t>analog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conversion</a:t>
            </a:r>
            <a:endParaRPr sz="1600">
              <a:latin typeface="Times New Roman"/>
              <a:cs typeface="Times New Roman"/>
            </a:endParaRPr>
          </a:p>
          <a:p>
            <a:pPr marL="2539365">
              <a:lnSpc>
                <a:spcPct val="100000"/>
              </a:lnSpc>
              <a:spcBef>
                <a:spcPts val="1145"/>
              </a:spcBef>
            </a:pPr>
            <a:r>
              <a:rPr sz="1400" spc="-10" dirty="0">
                <a:latin typeface="Verdana"/>
                <a:cs typeface="Verdana"/>
              </a:rPr>
              <a:t>digital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6019" y="2974086"/>
            <a:ext cx="5829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marR="5080" indent="-40005">
              <a:lnSpc>
                <a:spcPct val="100000"/>
              </a:lnSpc>
              <a:spcBef>
                <a:spcPts val="95"/>
              </a:spcBef>
            </a:pPr>
            <a:r>
              <a:rPr sz="1400" spc="-60" dirty="0">
                <a:latin typeface="Verdana"/>
                <a:cs typeface="Verdana"/>
              </a:rPr>
              <a:t>analog </a:t>
            </a:r>
            <a:r>
              <a:rPr sz="1400" spc="-10" dirty="0">
                <a:latin typeface="Verdana"/>
                <a:cs typeface="Verdana"/>
              </a:rPr>
              <a:t>signal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1111" y="2627630"/>
            <a:ext cx="5607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Verdana"/>
                <a:cs typeface="Verdana"/>
              </a:rPr>
              <a:t>digital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45247" y="2972562"/>
            <a:ext cx="6096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Verdana"/>
                <a:cs typeface="Verdana"/>
              </a:rPr>
              <a:t>analog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66583" y="3176016"/>
            <a:ext cx="5372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Verdana"/>
                <a:cs typeface="Verdana"/>
              </a:rPr>
              <a:t>signal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200" y="3707518"/>
            <a:ext cx="4252595" cy="25234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Verdana"/>
                <a:cs typeface="Verdana"/>
              </a:rPr>
              <a:t>Analog</a:t>
            </a:r>
            <a:r>
              <a:rPr sz="1800" spc="-1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input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–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analog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output</a:t>
            </a:r>
            <a:endParaRPr sz="1800">
              <a:latin typeface="Verdana"/>
              <a:cs typeface="Verdana"/>
            </a:endParaRPr>
          </a:p>
          <a:p>
            <a:pPr marL="758825" lvl="1" indent="-290195">
              <a:lnSpc>
                <a:spcPct val="100000"/>
              </a:lnSpc>
              <a:spcBef>
                <a:spcPts val="395"/>
              </a:spcBef>
              <a:buChar char="–"/>
              <a:tabLst>
                <a:tab pos="758825" algn="l"/>
              </a:tabLst>
            </a:pPr>
            <a:r>
              <a:rPr sz="1600" dirty="0">
                <a:latin typeface="Verdana"/>
                <a:cs typeface="Verdana"/>
              </a:rPr>
              <a:t>Digital</a:t>
            </a:r>
            <a:r>
              <a:rPr sz="1600" spc="-6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recording</a:t>
            </a:r>
            <a:r>
              <a:rPr sz="1600" spc="-11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of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music</a:t>
            </a:r>
            <a:endParaRPr sz="160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505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Verdana"/>
                <a:cs typeface="Verdana"/>
              </a:rPr>
              <a:t>Analog</a:t>
            </a:r>
            <a:r>
              <a:rPr sz="1800" spc="-114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input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–</a:t>
            </a:r>
            <a:r>
              <a:rPr sz="1800" spc="-10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digital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output</a:t>
            </a:r>
            <a:endParaRPr sz="1800">
              <a:latin typeface="Verdana"/>
              <a:cs typeface="Verdana"/>
            </a:endParaRPr>
          </a:p>
          <a:p>
            <a:pPr marL="758825" lvl="1" indent="-290195">
              <a:lnSpc>
                <a:spcPct val="100000"/>
              </a:lnSpc>
              <a:spcBef>
                <a:spcPts val="395"/>
              </a:spcBef>
              <a:buChar char="–"/>
              <a:tabLst>
                <a:tab pos="758825" algn="l"/>
              </a:tabLst>
            </a:pPr>
            <a:r>
              <a:rPr sz="1600" spc="-10" dirty="0">
                <a:latin typeface="Verdana"/>
                <a:cs typeface="Verdana"/>
              </a:rPr>
              <a:t>Touch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tone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phone</a:t>
            </a:r>
            <a:r>
              <a:rPr sz="1600" spc="-9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dialing</a:t>
            </a:r>
            <a:endParaRPr sz="160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400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Verdana"/>
                <a:cs typeface="Verdana"/>
              </a:rPr>
              <a:t>Digital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input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–</a:t>
            </a:r>
            <a:r>
              <a:rPr sz="1800" spc="-10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analog</a:t>
            </a:r>
            <a:r>
              <a:rPr sz="1800" spc="-12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output</a:t>
            </a:r>
            <a:endParaRPr sz="1800">
              <a:latin typeface="Verdana"/>
              <a:cs typeface="Verdana"/>
            </a:endParaRPr>
          </a:p>
          <a:p>
            <a:pPr marL="758825" lvl="1" indent="-290195">
              <a:lnSpc>
                <a:spcPct val="100000"/>
              </a:lnSpc>
              <a:spcBef>
                <a:spcPts val="405"/>
              </a:spcBef>
              <a:buChar char="–"/>
              <a:tabLst>
                <a:tab pos="758825" algn="l"/>
              </a:tabLst>
            </a:pPr>
            <a:r>
              <a:rPr sz="1600" dirty="0">
                <a:latin typeface="Verdana"/>
                <a:cs typeface="Verdana"/>
              </a:rPr>
              <a:t>Text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to</a:t>
            </a:r>
            <a:r>
              <a:rPr sz="1600" spc="-9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speech</a:t>
            </a:r>
            <a:endParaRPr sz="1600">
              <a:latin typeface="Verdana"/>
              <a:cs typeface="Verdana"/>
            </a:endParaRPr>
          </a:p>
          <a:p>
            <a:pPr marL="360045" indent="-347345">
              <a:lnSpc>
                <a:spcPct val="100000"/>
              </a:lnSpc>
              <a:spcBef>
                <a:spcPts val="400"/>
              </a:spcBef>
              <a:buChar char="•"/>
              <a:tabLst>
                <a:tab pos="360045" algn="l"/>
              </a:tabLst>
            </a:pPr>
            <a:r>
              <a:rPr sz="1800" dirty="0">
                <a:latin typeface="Verdana"/>
                <a:cs typeface="Verdana"/>
              </a:rPr>
              <a:t>Digital</a:t>
            </a:r>
            <a:r>
              <a:rPr sz="1800" spc="-1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input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–</a:t>
            </a:r>
            <a:r>
              <a:rPr sz="1800" spc="-12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digital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output</a:t>
            </a:r>
            <a:endParaRPr sz="1800">
              <a:latin typeface="Verdana"/>
              <a:cs typeface="Verdana"/>
            </a:endParaRPr>
          </a:p>
          <a:p>
            <a:pPr marL="758825" lvl="1" indent="-290195">
              <a:lnSpc>
                <a:spcPct val="100000"/>
              </a:lnSpc>
              <a:spcBef>
                <a:spcPts val="400"/>
              </a:spcBef>
              <a:buChar char="–"/>
              <a:tabLst>
                <a:tab pos="758825" algn="l"/>
              </a:tabLst>
            </a:pPr>
            <a:r>
              <a:rPr sz="1600" spc="-25" dirty="0">
                <a:latin typeface="Verdana"/>
                <a:cs typeface="Verdana"/>
              </a:rPr>
              <a:t>Compression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of</a:t>
            </a:r>
            <a:r>
              <a:rPr sz="1600" spc="3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a</a:t>
            </a:r>
            <a:r>
              <a:rPr sz="1600" spc="-3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file</a:t>
            </a:r>
            <a:r>
              <a:rPr sz="1600" spc="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on</a:t>
            </a:r>
            <a:r>
              <a:rPr sz="1600" spc="-1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computer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71544" y="3141726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47625"/>
                </a:lnTo>
                <a:lnTo>
                  <a:pt x="12700" y="47625"/>
                </a:lnTo>
                <a:lnTo>
                  <a:pt x="12700" y="28575"/>
                </a:lnTo>
                <a:lnTo>
                  <a:pt x="57150" y="285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48129" y="3163061"/>
            <a:ext cx="57785" cy="76200"/>
          </a:xfrm>
          <a:custGeom>
            <a:avLst/>
            <a:gdLst/>
            <a:ahLst/>
            <a:cxnLst/>
            <a:rect l="l" t="t" r="r" b="b"/>
            <a:pathLst>
              <a:path w="57785" h="76200">
                <a:moveTo>
                  <a:pt x="0" y="0"/>
                </a:moveTo>
                <a:lnTo>
                  <a:pt x="0" y="76200"/>
                </a:lnTo>
                <a:lnTo>
                  <a:pt x="57277" y="47625"/>
                </a:lnTo>
                <a:lnTo>
                  <a:pt x="12700" y="47625"/>
                </a:lnTo>
                <a:lnTo>
                  <a:pt x="12700" y="28575"/>
                </a:lnTo>
                <a:lnTo>
                  <a:pt x="57277" y="285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752600" y="2884932"/>
          <a:ext cx="5714999" cy="603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635"/>
                <a:gridCol w="1143000"/>
                <a:gridCol w="762000"/>
                <a:gridCol w="1143000"/>
                <a:gridCol w="762000"/>
                <a:gridCol w="1143000"/>
                <a:gridCol w="380364"/>
              </a:tblGrid>
              <a:tr h="294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5369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800" spc="-25" dirty="0">
                          <a:latin typeface="Verdana"/>
                          <a:cs typeface="Verdana"/>
                        </a:rPr>
                        <a:t>A/D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708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60"/>
                        </a:lnSpc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signal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39725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800" spc="-25" dirty="0">
                          <a:latin typeface="Verdana"/>
                          <a:cs typeface="Verdana"/>
                        </a:rPr>
                        <a:t>DSP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676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ts val="1420"/>
                        </a:lnSpc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signal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800" spc="-25" dirty="0">
                          <a:latin typeface="Verdana"/>
                          <a:cs typeface="Verdana"/>
                        </a:rPr>
                        <a:t>D/A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676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08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76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76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258953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Linearity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348" y="1363979"/>
            <a:ext cx="7391400" cy="4777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5400" marR="1385570">
              <a:lnSpc>
                <a:spcPct val="100600"/>
              </a:lnSpc>
              <a:spcBef>
                <a:spcPts val="80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linear</a:t>
            </a:r>
            <a:r>
              <a:rPr sz="2400" b="1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obeys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principle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of </a:t>
            </a:r>
            <a:r>
              <a:rPr sz="2400" spc="-10" dirty="0">
                <a:latin typeface="Times New Roman"/>
                <a:cs typeface="Times New Roman"/>
              </a:rPr>
              <a:t>superposition,</a:t>
            </a:r>
            <a:endParaRPr sz="2400">
              <a:latin typeface="Times New Roman"/>
              <a:cs typeface="Times New Roman"/>
            </a:endParaRPr>
          </a:p>
          <a:p>
            <a:pPr marL="894080">
              <a:lnSpc>
                <a:spcPts val="3310"/>
              </a:lnSpc>
              <a:spcBef>
                <a:spcPts val="745"/>
              </a:spcBef>
              <a:tabLst>
                <a:tab pos="1618615" algn="l"/>
                <a:tab pos="1884680" algn="l"/>
                <a:tab pos="2689225" algn="l"/>
                <a:tab pos="3034030" algn="l"/>
                <a:tab pos="3345179" algn="l"/>
                <a:tab pos="4314825" algn="l"/>
                <a:tab pos="4638040" algn="l"/>
                <a:tab pos="4912360" algn="l"/>
                <a:tab pos="5738495" algn="l"/>
                <a:tab pos="6111240" algn="l"/>
                <a:tab pos="6424295" algn="l"/>
              </a:tabLst>
            </a:pPr>
            <a:r>
              <a:rPr sz="2250" i="1" dirty="0">
                <a:latin typeface="Times New Roman"/>
                <a:cs typeface="Times New Roman"/>
              </a:rPr>
              <a:t>T</a:t>
            </a:r>
            <a:r>
              <a:rPr sz="2250" i="1" spc="100" dirty="0">
                <a:latin typeface="Times New Roman"/>
                <a:cs typeface="Times New Roman"/>
              </a:rPr>
              <a:t> </a:t>
            </a:r>
            <a:r>
              <a:rPr sz="2950" spc="-25" dirty="0">
                <a:latin typeface="Symbol"/>
                <a:cs typeface="Symbol"/>
              </a:rPr>
              <a:t></a:t>
            </a:r>
            <a:r>
              <a:rPr sz="2250" i="1" spc="-25" dirty="0">
                <a:latin typeface="Times New Roman"/>
                <a:cs typeface="Times New Roman"/>
              </a:rPr>
              <a:t>a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x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30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114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]</a:t>
            </a:r>
            <a:r>
              <a:rPr sz="2250" spc="8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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a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x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32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9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]</a:t>
            </a:r>
            <a:r>
              <a:rPr sz="2950" spc="-50" dirty="0">
                <a:latin typeface="Symbol"/>
                <a:cs typeface="Symbol"/>
              </a:rPr>
              <a:t></a:t>
            </a:r>
            <a:r>
              <a:rPr sz="2950" spc="-22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a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y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24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114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]</a:t>
            </a:r>
            <a:r>
              <a:rPr sz="2250" spc="12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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a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3375" i="1" spc="-75" baseline="-13580" dirty="0">
                <a:latin typeface="Times New Roman"/>
                <a:cs typeface="Times New Roman"/>
              </a:rPr>
              <a:t>y</a:t>
            </a:r>
            <a:r>
              <a:rPr sz="3375" i="1" baseline="-13580" dirty="0">
                <a:latin typeface="Times New Roman"/>
                <a:cs typeface="Times New Roman"/>
              </a:rPr>
              <a:t>	</a:t>
            </a:r>
            <a:r>
              <a:rPr sz="3375" baseline="-13580" dirty="0">
                <a:latin typeface="Times New Roman"/>
                <a:cs typeface="Times New Roman"/>
              </a:rPr>
              <a:t>[</a:t>
            </a:r>
            <a:r>
              <a:rPr sz="3375" spc="-352" baseline="-13580" dirty="0">
                <a:latin typeface="Times New Roman"/>
                <a:cs typeface="Times New Roman"/>
              </a:rPr>
              <a:t> </a:t>
            </a:r>
            <a:r>
              <a:rPr sz="3375" i="1" baseline="-13580" dirty="0">
                <a:latin typeface="Times New Roman"/>
                <a:cs typeface="Times New Roman"/>
              </a:rPr>
              <a:t>n</a:t>
            </a:r>
            <a:r>
              <a:rPr sz="3375" i="1" spc="-97" baseline="-13580" dirty="0">
                <a:latin typeface="Times New Roman"/>
                <a:cs typeface="Times New Roman"/>
              </a:rPr>
              <a:t> </a:t>
            </a:r>
            <a:r>
              <a:rPr sz="3375" spc="-75" baseline="-13580" dirty="0">
                <a:latin typeface="Times New Roman"/>
                <a:cs typeface="Times New Roman"/>
              </a:rPr>
              <a:t>]</a:t>
            </a:r>
            <a:endParaRPr sz="3375" baseline="-13580">
              <a:latin typeface="Times New Roman"/>
              <a:cs typeface="Times New Roman"/>
            </a:endParaRPr>
          </a:p>
          <a:p>
            <a:pPr marL="1457960">
              <a:lnSpc>
                <a:spcPts val="1330"/>
              </a:lnSpc>
              <a:tabLst>
                <a:tab pos="2884805" algn="l"/>
                <a:tab pos="4482465" algn="l"/>
                <a:tab pos="4777740" algn="l"/>
                <a:tab pos="5937885" algn="l"/>
                <a:tab pos="6287135" algn="l"/>
              </a:tabLst>
            </a:pPr>
            <a:r>
              <a:rPr sz="1300" spc="-50" dirty="0">
                <a:latin typeface="Times New Roman"/>
                <a:cs typeface="Times New Roman"/>
              </a:rPr>
              <a:t>1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50" dirty="0">
                <a:latin typeface="Times New Roman"/>
                <a:cs typeface="Times New Roman"/>
              </a:rPr>
              <a:t>2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950" spc="-75" baseline="4273" dirty="0">
                <a:latin typeface="Times New Roman"/>
                <a:cs typeface="Times New Roman"/>
              </a:rPr>
              <a:t>1</a:t>
            </a:r>
            <a:r>
              <a:rPr sz="1950" baseline="4273" dirty="0">
                <a:latin typeface="Times New Roman"/>
                <a:cs typeface="Times New Roman"/>
              </a:rPr>
              <a:t>	</a:t>
            </a:r>
            <a:r>
              <a:rPr sz="1950" spc="-75" baseline="4273" dirty="0">
                <a:latin typeface="Times New Roman"/>
                <a:cs typeface="Times New Roman"/>
              </a:rPr>
              <a:t>1</a:t>
            </a:r>
            <a:r>
              <a:rPr sz="1950" baseline="4273" dirty="0">
                <a:latin typeface="Times New Roman"/>
                <a:cs typeface="Times New Roman"/>
              </a:rPr>
              <a:t>	</a:t>
            </a:r>
            <a:r>
              <a:rPr sz="1950" spc="-75" baseline="6410" dirty="0">
                <a:latin typeface="Times New Roman"/>
                <a:cs typeface="Times New Roman"/>
              </a:rPr>
              <a:t>2</a:t>
            </a:r>
            <a:r>
              <a:rPr sz="1950" baseline="6410" dirty="0">
                <a:latin typeface="Times New Roman"/>
                <a:cs typeface="Times New Roman"/>
              </a:rPr>
              <a:t>	</a:t>
            </a:r>
            <a:r>
              <a:rPr sz="1950" spc="-75" baseline="6410" dirty="0">
                <a:latin typeface="Times New Roman"/>
                <a:cs typeface="Times New Roman"/>
              </a:rPr>
              <a:t>2</a:t>
            </a:r>
            <a:endParaRPr sz="1950" baseline="641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300">
              <a:latin typeface="Times New Roman"/>
              <a:cs typeface="Times New Roman"/>
            </a:endParaRPr>
          </a:p>
          <a:p>
            <a:pPr marL="330200" marR="177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where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combination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same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combination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applied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individual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outputs. </a:t>
            </a:r>
            <a:r>
              <a:rPr sz="2400" dirty="0">
                <a:latin typeface="Times New Roman"/>
                <a:cs typeface="Times New Roman"/>
              </a:rPr>
              <a:t>This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result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means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complicated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be </a:t>
            </a:r>
            <a:r>
              <a:rPr sz="2400" dirty="0">
                <a:latin typeface="Times New Roman"/>
                <a:cs typeface="Times New Roman"/>
              </a:rPr>
              <a:t>decomposed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combination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elementary </a:t>
            </a:r>
            <a:r>
              <a:rPr sz="2400" dirty="0">
                <a:latin typeface="Times New Roman"/>
                <a:cs typeface="Times New Roman"/>
              </a:rPr>
              <a:t>functions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whose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transformation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known,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taking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combination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results.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Linearity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also </a:t>
            </a:r>
            <a:r>
              <a:rPr sz="2400" dirty="0">
                <a:latin typeface="Times New Roman"/>
                <a:cs typeface="Times New Roman"/>
              </a:rPr>
              <a:t>implies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behavior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independent</a:t>
            </a:r>
            <a:r>
              <a:rPr sz="2400" spc="-25" dirty="0">
                <a:latin typeface="Times New Roman"/>
                <a:cs typeface="Times New Roman"/>
              </a:rPr>
              <a:t> of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magnitude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input.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4195" y="1348994"/>
            <a:ext cx="7791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-125" dirty="0">
                <a:latin typeface="Verdana"/>
                <a:cs typeface="Verdana"/>
              </a:rPr>
              <a:t> </a:t>
            </a:r>
            <a:r>
              <a:rPr sz="1350" baseline="-27777" dirty="0">
                <a:latin typeface="Verdana"/>
                <a:cs typeface="Verdana"/>
              </a:rPr>
              <a:t>2</a:t>
            </a:r>
            <a:r>
              <a:rPr sz="1350" spc="-30" baseline="-27777" dirty="0">
                <a:latin typeface="Verdana"/>
                <a:cs typeface="Verdana"/>
              </a:rPr>
              <a:t> </a:t>
            </a:r>
            <a:r>
              <a:rPr sz="1550" spc="-20" dirty="0">
                <a:latin typeface="Verdana"/>
                <a:cs typeface="Verdana"/>
              </a:rPr>
              <a:t>[n]}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6564" y="1265936"/>
            <a:ext cx="137160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215"/>
              </a:lnSpc>
              <a:spcBef>
                <a:spcPts val="100"/>
              </a:spcBef>
              <a:tabLst>
                <a:tab pos="247015" algn="l"/>
                <a:tab pos="771525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T</a:t>
            </a:r>
            <a:r>
              <a:rPr sz="1550" spc="-275" dirty="0">
                <a:latin typeface="Verdana"/>
                <a:cs typeface="Verdana"/>
              </a:rPr>
              <a:t> </a:t>
            </a:r>
            <a:r>
              <a:rPr sz="2200" spc="-25" dirty="0">
                <a:latin typeface="Symbol"/>
                <a:cs typeface="Symbol"/>
              </a:rPr>
              <a:t></a:t>
            </a:r>
            <a:r>
              <a:rPr sz="1550" spc="-25" dirty="0">
                <a:latin typeface="Verdana"/>
                <a:cs typeface="Verdana"/>
              </a:rPr>
              <a:t>x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70" dirty="0">
                <a:latin typeface="Verdana"/>
                <a:cs typeface="Verdana"/>
              </a:rPr>
              <a:t>[n]</a:t>
            </a:r>
            <a:r>
              <a:rPr sz="2200" spc="-70" dirty="0">
                <a:latin typeface="Symbol"/>
                <a:cs typeface="Symbol"/>
              </a:rPr>
              <a:t>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  <a:p>
            <a:pPr marL="45720" algn="ctr">
              <a:lnSpc>
                <a:spcPts val="655"/>
              </a:lnSpc>
            </a:pP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34" y="1227074"/>
            <a:ext cx="977265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70"/>
              </a:lnSpc>
              <a:spcBef>
                <a:spcPts val="100"/>
              </a:spcBef>
              <a:tabLst>
                <a:tab pos="550545" algn="l"/>
              </a:tabLst>
            </a:pPr>
            <a:r>
              <a:rPr sz="1550" dirty="0">
                <a:latin typeface="Verdana"/>
                <a:cs typeface="Verdana"/>
              </a:rPr>
              <a:t>T</a:t>
            </a:r>
            <a:r>
              <a:rPr sz="1550" spc="-260" dirty="0">
                <a:latin typeface="Verdana"/>
                <a:cs typeface="Verdana"/>
              </a:rPr>
              <a:t> </a:t>
            </a:r>
            <a:r>
              <a:rPr sz="2200" spc="-25" dirty="0">
                <a:latin typeface="Symbol"/>
                <a:cs typeface="Symbol"/>
              </a:rPr>
              <a:t></a:t>
            </a:r>
            <a:r>
              <a:rPr sz="1550" spc="-25" dirty="0">
                <a:latin typeface="Verdana"/>
                <a:cs typeface="Verdana"/>
              </a:rPr>
              <a:t>x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35" dirty="0">
                <a:latin typeface="Verdana"/>
                <a:cs typeface="Verdana"/>
              </a:rPr>
              <a:t>[n]</a:t>
            </a:r>
            <a:r>
              <a:rPr sz="2200" spc="-35" dirty="0">
                <a:latin typeface="Symbol"/>
                <a:cs typeface="Symbol"/>
              </a:rPr>
              <a:t></a:t>
            </a:r>
            <a:endParaRPr sz="2200">
              <a:latin typeface="Symbol"/>
              <a:cs typeface="Symbol"/>
            </a:endParaRPr>
          </a:p>
          <a:p>
            <a:pPr algn="ctr">
              <a:lnSpc>
                <a:spcPts val="910"/>
              </a:lnSpc>
            </a:pP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3689" y="4606290"/>
            <a:ext cx="1179195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  <a:tabLst>
                <a:tab pos="774700" algn="l"/>
              </a:tabLst>
            </a:pPr>
            <a:r>
              <a:rPr sz="1550" dirty="0">
                <a:latin typeface="Symbol"/>
                <a:cs typeface="Symbol"/>
              </a:rPr>
              <a:t></a:t>
            </a:r>
            <a:r>
              <a:rPr sz="1550" spc="70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Verdana"/>
                <a:cs typeface="Verdana"/>
              </a:rPr>
              <a:t>T</a:t>
            </a:r>
            <a:r>
              <a:rPr sz="1550" spc="-250" dirty="0">
                <a:latin typeface="Verdana"/>
                <a:cs typeface="Verdana"/>
              </a:rPr>
              <a:t> </a:t>
            </a:r>
            <a:r>
              <a:rPr sz="2200" spc="-25" dirty="0">
                <a:latin typeface="Symbol"/>
                <a:cs typeface="Symbol"/>
              </a:rPr>
              <a:t></a:t>
            </a:r>
            <a:r>
              <a:rPr sz="1550" spc="-25" dirty="0">
                <a:latin typeface="Verdana"/>
                <a:cs typeface="Verdana"/>
              </a:rPr>
              <a:t>x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80" dirty="0">
                <a:latin typeface="Verdana"/>
                <a:cs typeface="Verdana"/>
              </a:rPr>
              <a:t>[n]</a:t>
            </a:r>
            <a:r>
              <a:rPr sz="2200" spc="-80" dirty="0">
                <a:latin typeface="Symbol"/>
                <a:cs typeface="Symbol"/>
              </a:rPr>
              <a:t></a:t>
            </a:r>
            <a:endParaRPr sz="2200">
              <a:latin typeface="Symbol"/>
              <a:cs typeface="Symbol"/>
            </a:endParaRPr>
          </a:p>
          <a:p>
            <a:pPr marL="223520" algn="ctr">
              <a:lnSpc>
                <a:spcPts val="910"/>
              </a:lnSpc>
            </a:pPr>
            <a:r>
              <a:rPr sz="900" spc="-50" dirty="0">
                <a:latin typeface="Verdana"/>
                <a:cs typeface="Verdana"/>
              </a:rPr>
              <a:t>1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59201" y="144525"/>
            <a:ext cx="34607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Linear</a:t>
            </a:r>
            <a:r>
              <a:rPr u="none" spc="-130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2000" y="862330"/>
            <a:ext cx="51282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Linear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System: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linear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only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if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2108" y="1367789"/>
            <a:ext cx="1119505" cy="664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95"/>
              </a:spcBef>
            </a:pPr>
            <a:r>
              <a:rPr sz="2325" baseline="3584" dirty="0">
                <a:latin typeface="Verdana"/>
                <a:cs typeface="Verdana"/>
              </a:rPr>
              <a:t>T</a:t>
            </a:r>
            <a:r>
              <a:rPr sz="2325" spc="-352" baseline="3584" dirty="0">
                <a:latin typeface="Verdana"/>
                <a:cs typeface="Verdana"/>
              </a:rPr>
              <a:t> </a:t>
            </a:r>
            <a:r>
              <a:rPr sz="2325" spc="-15" baseline="3584" dirty="0">
                <a:latin typeface="Verdana"/>
                <a:cs typeface="Verdana"/>
              </a:rPr>
              <a:t>{</a:t>
            </a:r>
            <a:r>
              <a:rPr sz="2325" spc="-450" baseline="3584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x</a:t>
            </a:r>
            <a:r>
              <a:rPr sz="2325" spc="-405" baseline="3584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1</a:t>
            </a:r>
            <a:r>
              <a:rPr sz="1000" spc="-155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[n]</a:t>
            </a:r>
            <a:r>
              <a:rPr sz="2325" spc="300" baseline="3584" dirty="0">
                <a:latin typeface="Verdana"/>
                <a:cs typeface="Verdana"/>
              </a:rPr>
              <a:t> </a:t>
            </a:r>
            <a:r>
              <a:rPr sz="2325" spc="-75" baseline="3584" dirty="0">
                <a:latin typeface="Symbol"/>
                <a:cs typeface="Symbol"/>
              </a:rPr>
              <a:t></a:t>
            </a:r>
            <a:endParaRPr sz="2325" baseline="3584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1550" spc="-25" dirty="0">
                <a:latin typeface="Verdana"/>
                <a:cs typeface="Verdana"/>
              </a:rPr>
              <a:t>and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92773" y="1356359"/>
            <a:ext cx="144208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8725" algn="l"/>
              </a:tabLst>
            </a:pPr>
            <a:r>
              <a:rPr sz="1550" spc="-10" dirty="0">
                <a:latin typeface="Verdana"/>
                <a:cs typeface="Verdana"/>
              </a:rPr>
              <a:t>(additivit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25" dirty="0">
                <a:latin typeface="Verdana"/>
                <a:cs typeface="Verdana"/>
              </a:rPr>
              <a:t>y)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7347" y="2086101"/>
            <a:ext cx="232219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13180" algn="l"/>
              </a:tabLst>
            </a:pPr>
            <a:r>
              <a:rPr sz="1550" dirty="0">
                <a:latin typeface="Verdana"/>
                <a:cs typeface="Verdana"/>
              </a:rPr>
              <a:t>T</a:t>
            </a:r>
            <a:r>
              <a:rPr sz="1550" spc="-305" dirty="0">
                <a:latin typeface="Verdana"/>
                <a:cs typeface="Verdana"/>
              </a:rPr>
              <a:t> </a:t>
            </a:r>
            <a:r>
              <a:rPr sz="2200" spc="-30" dirty="0">
                <a:latin typeface="Symbol"/>
                <a:cs typeface="Symbol"/>
              </a:rPr>
              <a:t></a:t>
            </a:r>
            <a:r>
              <a:rPr sz="1550" spc="-30" dirty="0">
                <a:latin typeface="Verdana"/>
                <a:cs typeface="Verdana"/>
              </a:rPr>
              <a:t>ax</a:t>
            </a:r>
            <a:r>
              <a:rPr sz="1550" spc="-110" dirty="0">
                <a:latin typeface="Verdana"/>
                <a:cs typeface="Verdana"/>
              </a:rPr>
              <a:t> </a:t>
            </a:r>
            <a:r>
              <a:rPr sz="1450" spc="-50" dirty="0">
                <a:latin typeface="Verdana"/>
                <a:cs typeface="Verdana"/>
              </a:rPr>
              <a:t>[n]</a:t>
            </a:r>
            <a:r>
              <a:rPr sz="1450" spc="-165" dirty="0">
                <a:latin typeface="Verdana"/>
                <a:cs typeface="Verdana"/>
              </a:rPr>
              <a:t> </a:t>
            </a:r>
            <a:r>
              <a:rPr sz="2200" dirty="0">
                <a:latin typeface="Symbol"/>
                <a:cs typeface="Symbol"/>
              </a:rPr>
              <a:t></a:t>
            </a:r>
            <a:r>
              <a:rPr sz="2200" spc="-1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aT</a:t>
            </a:r>
            <a:r>
              <a:rPr sz="155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Symbol"/>
                <a:cs typeface="Symbol"/>
              </a:rPr>
              <a:t></a:t>
            </a:r>
            <a:r>
              <a:rPr sz="1550" spc="-10" dirty="0">
                <a:latin typeface="Verdana"/>
                <a:cs typeface="Verdana"/>
              </a:rPr>
              <a:t>x[n]</a:t>
            </a:r>
            <a:r>
              <a:rPr sz="2200" spc="-10" dirty="0">
                <a:latin typeface="Symbol"/>
                <a:cs typeface="Symbol"/>
              </a:rPr>
              <a:t>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24046" y="2177033"/>
            <a:ext cx="868044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10" dirty="0">
                <a:latin typeface="Verdana"/>
                <a:cs typeface="Verdana"/>
              </a:rPr>
              <a:t>(scaling)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000" y="3000898"/>
            <a:ext cx="2918460" cy="102743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Examples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405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Ideal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Delay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615"/>
              </a:spcBef>
            </a:pPr>
            <a:r>
              <a:rPr sz="1550" spc="-20" dirty="0">
                <a:latin typeface="Verdana"/>
                <a:cs typeface="Verdana"/>
              </a:rPr>
              <a:t>y[n]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8061" y="3766565"/>
            <a:ext cx="6013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3525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x[n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68621" y="3767582"/>
            <a:ext cx="64516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3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270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30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38451" y="4350511"/>
            <a:ext cx="1929764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25" baseline="3584" dirty="0">
                <a:latin typeface="Verdana"/>
                <a:cs typeface="Verdana"/>
              </a:rPr>
              <a:t>T</a:t>
            </a:r>
            <a:r>
              <a:rPr sz="2325" spc="-315" baseline="3584" dirty="0">
                <a:latin typeface="Verdana"/>
                <a:cs typeface="Verdana"/>
              </a:rPr>
              <a:t> </a:t>
            </a:r>
            <a:r>
              <a:rPr sz="2325" spc="-15" baseline="3584" dirty="0">
                <a:latin typeface="Verdana"/>
                <a:cs typeface="Verdana"/>
              </a:rPr>
              <a:t>{</a:t>
            </a:r>
            <a:r>
              <a:rPr sz="2325" spc="-434" baseline="3584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x</a:t>
            </a:r>
            <a:r>
              <a:rPr sz="2325" spc="-284" baseline="3584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1</a:t>
            </a:r>
            <a:r>
              <a:rPr sz="1000" spc="-195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[n]</a:t>
            </a:r>
            <a:r>
              <a:rPr sz="2325" spc="442" baseline="3584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Symbol"/>
                <a:cs typeface="Symbol"/>
              </a:rPr>
              <a:t></a:t>
            </a:r>
            <a:r>
              <a:rPr sz="2325" spc="697" baseline="3584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x</a:t>
            </a:r>
            <a:r>
              <a:rPr sz="2325" spc="-284" baseline="3584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2</a:t>
            </a:r>
            <a:r>
              <a:rPr sz="1000" spc="-110" dirty="0">
                <a:latin typeface="Verdana"/>
                <a:cs typeface="Verdana"/>
              </a:rPr>
              <a:t> </a:t>
            </a:r>
            <a:r>
              <a:rPr sz="2325" spc="-30" baseline="3584" dirty="0">
                <a:latin typeface="Verdana"/>
                <a:cs typeface="Verdana"/>
              </a:rPr>
              <a:t>[n]}</a:t>
            </a:r>
            <a:endParaRPr sz="2325" baseline="3584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61667" y="4759959"/>
            <a:ext cx="1039494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25" baseline="3584" dirty="0">
                <a:latin typeface="Verdana"/>
                <a:cs typeface="Verdana"/>
              </a:rPr>
              <a:t>T</a:t>
            </a:r>
            <a:r>
              <a:rPr sz="2325" spc="-345" baseline="3584" dirty="0">
                <a:latin typeface="Verdana"/>
                <a:cs typeface="Verdana"/>
              </a:rPr>
              <a:t> </a:t>
            </a:r>
            <a:r>
              <a:rPr sz="2325" spc="-15" baseline="3584" dirty="0">
                <a:latin typeface="Verdana"/>
                <a:cs typeface="Verdana"/>
              </a:rPr>
              <a:t>{</a:t>
            </a:r>
            <a:r>
              <a:rPr sz="2325" spc="-419" baseline="3584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x</a:t>
            </a:r>
            <a:r>
              <a:rPr sz="2325" spc="-292" baseline="3584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2</a:t>
            </a:r>
            <a:r>
              <a:rPr sz="1000" spc="-105" dirty="0">
                <a:latin typeface="Verdana"/>
                <a:cs typeface="Verdana"/>
              </a:rPr>
              <a:t> </a:t>
            </a:r>
            <a:r>
              <a:rPr sz="2325" spc="-30" baseline="3584" dirty="0">
                <a:latin typeface="Verdana"/>
                <a:cs typeface="Verdana"/>
              </a:rPr>
              <a:t>[n]}</a:t>
            </a:r>
            <a:endParaRPr sz="2325" baseline="3584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30623" y="4338320"/>
            <a:ext cx="1833245" cy="144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448945" algn="l"/>
                <a:tab pos="1031240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-295" dirty="0">
                <a:latin typeface="Verdana"/>
                <a:cs typeface="Verdana"/>
              </a:rPr>
              <a:t> </a:t>
            </a:r>
            <a:r>
              <a:rPr sz="1350" spc="-15" baseline="-21604" dirty="0">
                <a:latin typeface="Verdana"/>
                <a:cs typeface="Verdana"/>
              </a:rPr>
              <a:t>1</a:t>
            </a:r>
            <a:r>
              <a:rPr sz="1350" spc="-217" baseline="-21604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[n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4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305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-22" baseline="-21604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]</a:t>
            </a:r>
            <a:r>
              <a:rPr sz="1550" spc="135" dirty="0">
                <a:latin typeface="Verdana"/>
                <a:cs typeface="Verdana"/>
              </a:rPr>
              <a:t> </a:t>
            </a:r>
            <a:r>
              <a:rPr sz="1550" spc="-60" dirty="0">
                <a:latin typeface="Symbol"/>
                <a:cs typeface="Symbol"/>
              </a:rPr>
              <a:t></a:t>
            </a:r>
            <a:endParaRPr sz="155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1290"/>
              </a:spcBef>
              <a:tabLst>
                <a:tab pos="448945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2325" baseline="3584" dirty="0">
                <a:latin typeface="Verdana"/>
                <a:cs typeface="Verdana"/>
              </a:rPr>
              <a:t>x</a:t>
            </a:r>
            <a:r>
              <a:rPr sz="2325" spc="-442" baseline="3584" dirty="0">
                <a:latin typeface="Verdana"/>
                <a:cs typeface="Verdana"/>
              </a:rPr>
              <a:t> </a:t>
            </a:r>
            <a:r>
              <a:rPr sz="1350" spc="-15" baseline="-18518" dirty="0">
                <a:latin typeface="Verdana"/>
                <a:cs typeface="Verdana"/>
              </a:rPr>
              <a:t>1</a:t>
            </a:r>
            <a:r>
              <a:rPr sz="1350" spc="-240" baseline="-18518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[n</a:t>
            </a:r>
            <a:r>
              <a:rPr sz="2325" spc="607" baseline="3584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Symbol"/>
                <a:cs typeface="Symbol"/>
              </a:rPr>
              <a:t></a:t>
            </a:r>
            <a:r>
              <a:rPr sz="2325" spc="555" baseline="3584" dirty="0">
                <a:latin typeface="Times New Roman"/>
                <a:cs typeface="Times New Roman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n</a:t>
            </a:r>
            <a:r>
              <a:rPr sz="2325" spc="-457" baseline="3584" dirty="0">
                <a:latin typeface="Verdana"/>
                <a:cs typeface="Verdana"/>
              </a:rPr>
              <a:t> </a:t>
            </a:r>
            <a:r>
              <a:rPr sz="1350" baseline="-18518" dirty="0">
                <a:latin typeface="Verdana"/>
                <a:cs typeface="Verdana"/>
              </a:rPr>
              <a:t>o</a:t>
            </a:r>
            <a:r>
              <a:rPr sz="1350" spc="-22" baseline="-18518" dirty="0">
                <a:latin typeface="Verdana"/>
                <a:cs typeface="Verdana"/>
              </a:rPr>
              <a:t> </a:t>
            </a:r>
            <a:r>
              <a:rPr sz="2325" baseline="3584" dirty="0">
                <a:latin typeface="Verdana"/>
                <a:cs typeface="Verdana"/>
              </a:rPr>
              <a:t>]</a:t>
            </a:r>
            <a:r>
              <a:rPr sz="2325" spc="225" baseline="3584" dirty="0">
                <a:latin typeface="Verdana"/>
                <a:cs typeface="Verdana"/>
              </a:rPr>
              <a:t> </a:t>
            </a:r>
            <a:r>
              <a:rPr sz="2325" spc="-75" baseline="3584" dirty="0">
                <a:latin typeface="Symbol"/>
                <a:cs typeface="Symbol"/>
              </a:rPr>
              <a:t></a:t>
            </a:r>
            <a:endParaRPr sz="2325" baseline="3584">
              <a:latin typeface="Symbol"/>
              <a:cs typeface="Symbol"/>
            </a:endParaRPr>
          </a:p>
          <a:p>
            <a:pPr marL="55880">
              <a:lnSpc>
                <a:spcPct val="100000"/>
              </a:lnSpc>
              <a:spcBef>
                <a:spcPts val="1205"/>
              </a:spcBef>
              <a:tabLst>
                <a:tab pos="1114425" algn="l"/>
              </a:tabLst>
            </a:pPr>
            <a:r>
              <a:rPr sz="2325" spc="-75" baseline="3584" dirty="0">
                <a:latin typeface="Symbol"/>
                <a:cs typeface="Symbol"/>
              </a:rPr>
              <a:t></a:t>
            </a:r>
            <a:r>
              <a:rPr sz="2325" baseline="3584" dirty="0">
                <a:latin typeface="Times New Roman"/>
                <a:cs typeface="Times New Roman"/>
              </a:rPr>
              <a:t>	</a:t>
            </a:r>
            <a:r>
              <a:rPr sz="2325" baseline="3584" dirty="0">
                <a:latin typeface="Verdana"/>
                <a:cs typeface="Verdana"/>
              </a:rPr>
              <a:t>ax</a:t>
            </a:r>
            <a:r>
              <a:rPr sz="2325" spc="30" baseline="3584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1</a:t>
            </a:r>
            <a:r>
              <a:rPr sz="1000" spc="-220" dirty="0">
                <a:latin typeface="Verdana"/>
                <a:cs typeface="Verdana"/>
              </a:rPr>
              <a:t> </a:t>
            </a:r>
            <a:r>
              <a:rPr sz="2325" spc="-37" baseline="3584" dirty="0">
                <a:latin typeface="Verdana"/>
                <a:cs typeface="Verdana"/>
              </a:rPr>
              <a:t>[n</a:t>
            </a:r>
            <a:endParaRPr sz="2325" baseline="3584">
              <a:latin typeface="Verdana"/>
              <a:cs typeface="Verdana"/>
            </a:endParaRPr>
          </a:p>
          <a:p>
            <a:pPr marL="52705">
              <a:lnSpc>
                <a:spcPct val="100000"/>
              </a:lnSpc>
              <a:spcBef>
                <a:spcPts val="1205"/>
              </a:spcBef>
              <a:tabLst>
                <a:tab pos="1114425" algn="l"/>
              </a:tabLst>
            </a:pPr>
            <a:r>
              <a:rPr sz="2325" spc="-75" baseline="3584" dirty="0">
                <a:latin typeface="Symbol"/>
                <a:cs typeface="Symbol"/>
              </a:rPr>
              <a:t></a:t>
            </a:r>
            <a:r>
              <a:rPr sz="2325" baseline="3584" dirty="0">
                <a:latin typeface="Times New Roman"/>
                <a:cs typeface="Times New Roman"/>
              </a:rPr>
              <a:t>	</a:t>
            </a:r>
            <a:r>
              <a:rPr sz="2325" baseline="3584" dirty="0">
                <a:latin typeface="Verdana"/>
                <a:cs typeface="Verdana"/>
              </a:rPr>
              <a:t>ax</a:t>
            </a:r>
            <a:r>
              <a:rPr sz="2325" spc="44" baseline="3584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1</a:t>
            </a:r>
            <a:r>
              <a:rPr sz="1000" spc="-215" dirty="0">
                <a:latin typeface="Verdana"/>
                <a:cs typeface="Verdana"/>
              </a:rPr>
              <a:t> </a:t>
            </a:r>
            <a:r>
              <a:rPr sz="2325" spc="-37" baseline="3584" dirty="0">
                <a:latin typeface="Verdana"/>
                <a:cs typeface="Verdana"/>
              </a:rPr>
              <a:t>[n</a:t>
            </a:r>
            <a:endParaRPr sz="2325" baseline="3584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48247" y="4338320"/>
            <a:ext cx="1315720" cy="1431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-225" dirty="0">
                <a:latin typeface="Verdana"/>
                <a:cs typeface="Verdana"/>
              </a:rPr>
              <a:t> </a:t>
            </a:r>
            <a:r>
              <a:rPr sz="1350" spc="-15" baseline="-21604" dirty="0">
                <a:latin typeface="Verdana"/>
                <a:cs typeface="Verdana"/>
              </a:rPr>
              <a:t>2</a:t>
            </a:r>
            <a:r>
              <a:rPr sz="1350" spc="-157" baseline="-21604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[n</a:t>
            </a:r>
            <a:r>
              <a:rPr sz="1550" spc="420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97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  <a:p>
            <a:pPr marL="104775">
              <a:lnSpc>
                <a:spcPct val="100000"/>
              </a:lnSpc>
              <a:spcBef>
                <a:spcPts val="1200"/>
              </a:spcBef>
              <a:tabLst>
                <a:tab pos="702310" algn="l"/>
              </a:tabLst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-240" dirty="0">
                <a:latin typeface="Verdana"/>
                <a:cs typeface="Verdana"/>
              </a:rPr>
              <a:t> </a:t>
            </a:r>
            <a:r>
              <a:rPr sz="1350" spc="-15" baseline="-21604" dirty="0">
                <a:latin typeface="Verdana"/>
                <a:cs typeface="Verdana"/>
              </a:rPr>
              <a:t>2</a:t>
            </a:r>
            <a:r>
              <a:rPr sz="1350" spc="-165" baseline="-21604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[n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89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  <a:p>
            <a:pPr marL="247015" indent="-208915">
              <a:lnSpc>
                <a:spcPct val="100000"/>
              </a:lnSpc>
              <a:spcBef>
                <a:spcPts val="1230"/>
              </a:spcBef>
              <a:buFont typeface="Symbol"/>
              <a:buChar char=""/>
              <a:tabLst>
                <a:tab pos="247015" algn="l"/>
              </a:tabLst>
            </a:pPr>
            <a:r>
              <a:rPr sz="1550" dirty="0">
                <a:latin typeface="Verdana"/>
                <a:cs typeface="Verdana"/>
              </a:rPr>
              <a:t>n</a:t>
            </a:r>
            <a:r>
              <a:rPr sz="1550" spc="-260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-30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  <a:p>
            <a:pPr marL="247015" indent="-208915">
              <a:lnSpc>
                <a:spcPct val="100000"/>
              </a:lnSpc>
              <a:spcBef>
                <a:spcPts val="1205"/>
              </a:spcBef>
              <a:buFont typeface="Symbol"/>
              <a:buChar char=""/>
              <a:tabLst>
                <a:tab pos="247015" algn="l"/>
              </a:tabLst>
            </a:pPr>
            <a:r>
              <a:rPr sz="1550" dirty="0">
                <a:latin typeface="Verdana"/>
                <a:cs typeface="Verdana"/>
              </a:rPr>
              <a:t>n</a:t>
            </a:r>
            <a:r>
              <a:rPr sz="1550" spc="-260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-22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56866" y="5036820"/>
            <a:ext cx="9963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T</a:t>
            </a:r>
            <a:r>
              <a:rPr sz="1550" spc="-265" dirty="0">
                <a:latin typeface="Verdana"/>
                <a:cs typeface="Verdana"/>
              </a:rPr>
              <a:t> </a:t>
            </a:r>
            <a:r>
              <a:rPr sz="2200" spc="-45" dirty="0">
                <a:latin typeface="Symbol"/>
                <a:cs typeface="Symbol"/>
              </a:rPr>
              <a:t></a:t>
            </a:r>
            <a:r>
              <a:rPr sz="1550" spc="-45" dirty="0">
                <a:latin typeface="Verdana"/>
                <a:cs typeface="Verdana"/>
              </a:rPr>
              <a:t>ax</a:t>
            </a:r>
            <a:r>
              <a:rPr sz="1550" spc="-130" dirty="0">
                <a:latin typeface="Verdana"/>
                <a:cs typeface="Verdana"/>
              </a:rPr>
              <a:t> </a:t>
            </a:r>
            <a:r>
              <a:rPr sz="1550" spc="-40" dirty="0">
                <a:latin typeface="Verdana"/>
                <a:cs typeface="Verdana"/>
              </a:rPr>
              <a:t>[n]</a:t>
            </a:r>
            <a:r>
              <a:rPr sz="2200" spc="-40" dirty="0">
                <a:latin typeface="Symbol"/>
                <a:cs typeface="Symbol"/>
              </a:rPr>
              <a:t>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41626" y="5424170"/>
            <a:ext cx="102108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aT</a:t>
            </a:r>
            <a:r>
              <a:rPr sz="155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Symbol"/>
                <a:cs typeface="Symbol"/>
              </a:rPr>
              <a:t></a:t>
            </a:r>
            <a:r>
              <a:rPr sz="1550" spc="-10" dirty="0">
                <a:latin typeface="Verdana"/>
                <a:cs typeface="Verdana"/>
              </a:rPr>
              <a:t>x[n]</a:t>
            </a:r>
            <a:r>
              <a:rPr sz="2200" spc="-10" dirty="0">
                <a:latin typeface="Symbol"/>
                <a:cs typeface="Symbol"/>
              </a:rPr>
              <a:t></a:t>
            </a:r>
            <a:endParaRPr sz="22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248" y="1457705"/>
            <a:ext cx="7988934" cy="21926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99100"/>
              </a:lnSpc>
              <a:spcBef>
                <a:spcPts val="125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said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shift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invariant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effect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caused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by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shift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position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equal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shift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position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70"/>
              </a:spcBef>
            </a:pPr>
            <a:endParaRPr sz="2400">
              <a:latin typeface="Times New Roman"/>
              <a:cs typeface="Times New Roman"/>
            </a:endParaRPr>
          </a:p>
          <a:p>
            <a:pPr marL="128270" algn="ctr">
              <a:lnSpc>
                <a:spcPts val="3310"/>
              </a:lnSpc>
              <a:tabLst>
                <a:tab pos="1111250" algn="l"/>
                <a:tab pos="1724025" algn="l"/>
                <a:tab pos="2409825" algn="l"/>
                <a:tab pos="3001010" algn="l"/>
                <a:tab pos="3290570" algn="l"/>
                <a:tab pos="3632835" algn="l"/>
              </a:tabLst>
            </a:pPr>
            <a:r>
              <a:rPr sz="2250" i="1" dirty="0">
                <a:latin typeface="Times New Roman"/>
                <a:cs typeface="Times New Roman"/>
              </a:rPr>
              <a:t>T</a:t>
            </a:r>
            <a:r>
              <a:rPr sz="2250" i="1" spc="135" dirty="0">
                <a:latin typeface="Times New Roman"/>
                <a:cs typeface="Times New Roman"/>
              </a:rPr>
              <a:t> </a:t>
            </a:r>
            <a:r>
              <a:rPr sz="2950" spc="-45" dirty="0">
                <a:latin typeface="Symbol"/>
                <a:cs typeface="Symbol"/>
              </a:rPr>
              <a:t></a:t>
            </a:r>
            <a:r>
              <a:rPr sz="2250" i="1" spc="-45" dirty="0">
                <a:latin typeface="Times New Roman"/>
                <a:cs typeface="Times New Roman"/>
              </a:rPr>
              <a:t>x</a:t>
            </a:r>
            <a:r>
              <a:rPr sz="2250" i="1" spc="-25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320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</a:t>
            </a:r>
            <a:r>
              <a:rPr sz="2250" spc="355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]</a:t>
            </a:r>
            <a:r>
              <a:rPr sz="2950" spc="-50" dirty="0">
                <a:latin typeface="Symbol"/>
                <a:cs typeface="Symbol"/>
              </a:rPr>
              <a:t></a:t>
            </a:r>
            <a:r>
              <a:rPr sz="2950" spc="-20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spc="-10" dirty="0">
                <a:latin typeface="Times New Roman"/>
                <a:cs typeface="Times New Roman"/>
              </a:rPr>
              <a:t>y</a:t>
            </a:r>
            <a:r>
              <a:rPr sz="2250" i="1" spc="-20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260" dirty="0">
                <a:latin typeface="Times New Roman"/>
                <a:cs typeface="Times New Roman"/>
              </a:rPr>
              <a:t> </a:t>
            </a:r>
            <a:r>
              <a:rPr sz="2250" i="1" spc="-5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Symbol"/>
                <a:cs typeface="Symbol"/>
              </a:rPr>
              <a:t>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i="1" spc="-50" dirty="0">
                <a:latin typeface="Times New Roman"/>
                <a:cs typeface="Times New Roman"/>
              </a:rPr>
              <a:t>n</a:t>
            </a:r>
            <a:r>
              <a:rPr sz="2250" i="1" dirty="0">
                <a:latin typeface="Times New Roman"/>
                <a:cs typeface="Times New Roman"/>
              </a:rPr>
              <a:t>	</a:t>
            </a:r>
            <a:r>
              <a:rPr sz="2250" spc="-50" dirty="0">
                <a:latin typeface="Times New Roman"/>
                <a:cs typeface="Times New Roman"/>
              </a:rPr>
              <a:t>]</a:t>
            </a:r>
            <a:endParaRPr sz="2250">
              <a:latin typeface="Times New Roman"/>
              <a:cs typeface="Times New Roman"/>
            </a:endParaRPr>
          </a:p>
          <a:p>
            <a:pPr marL="3701415">
              <a:lnSpc>
                <a:spcPts val="1330"/>
              </a:lnSpc>
              <a:tabLst>
                <a:tab pos="5601335" algn="l"/>
              </a:tabLst>
            </a:pPr>
            <a:r>
              <a:rPr sz="1300" spc="-50" dirty="0">
                <a:latin typeface="Times New Roman"/>
                <a:cs typeface="Times New Roman"/>
              </a:rPr>
              <a:t>0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50" dirty="0">
                <a:latin typeface="Times New Roman"/>
                <a:cs typeface="Times New Roman"/>
              </a:rPr>
              <a:t>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248" y="4531867"/>
            <a:ext cx="77057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magnitude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shape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unchanged,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location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changed.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98171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Time</a:t>
            </a:r>
            <a:r>
              <a:rPr u="none" spc="-235" dirty="0"/>
              <a:t> </a:t>
            </a:r>
            <a:r>
              <a:rPr u="none" dirty="0"/>
              <a:t>(Shift)</a:t>
            </a:r>
            <a:r>
              <a:rPr u="none" spc="-250" dirty="0"/>
              <a:t> </a:t>
            </a:r>
            <a:r>
              <a:rPr u="none" spc="-10" dirty="0"/>
              <a:t>Invariance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8827" y="114045"/>
            <a:ext cx="536448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5" dirty="0"/>
              <a:t>Time-</a:t>
            </a:r>
            <a:r>
              <a:rPr u="none" spc="-10" dirty="0"/>
              <a:t>Invariant</a:t>
            </a:r>
            <a:r>
              <a:rPr u="none" spc="-185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820815"/>
            <a:ext cx="6722109" cy="71310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60045" algn="l"/>
              </a:tabLst>
            </a:pPr>
            <a:r>
              <a:rPr sz="2000" spc="-25" dirty="0">
                <a:latin typeface="Times New Roman"/>
                <a:cs typeface="Times New Roman"/>
              </a:rPr>
              <a:t>Time-</a:t>
            </a:r>
            <a:r>
              <a:rPr sz="2000" spc="-20" dirty="0">
                <a:latin typeface="Times New Roman"/>
                <a:cs typeface="Times New Roman"/>
              </a:rPr>
              <a:t>Invariant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(shift-</a:t>
            </a:r>
            <a:r>
              <a:rPr sz="2000" dirty="0">
                <a:latin typeface="Times New Roman"/>
                <a:cs typeface="Times New Roman"/>
              </a:rPr>
              <a:t>invariant)</a:t>
            </a:r>
            <a:r>
              <a:rPr sz="2000" spc="-10" dirty="0">
                <a:latin typeface="Times New Roman"/>
                <a:cs typeface="Times New Roman"/>
              </a:rPr>
              <a:t> Systems</a:t>
            </a:r>
            <a:endParaRPr sz="20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405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A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time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shift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causes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corresponding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time-</a:t>
            </a:r>
            <a:r>
              <a:rPr sz="1800" dirty="0">
                <a:latin typeface="Times New Roman"/>
                <a:cs typeface="Times New Roman"/>
              </a:rPr>
              <a:t>shift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10" dirty="0">
                <a:latin typeface="Times New Roman"/>
                <a:cs typeface="Times New Roman"/>
              </a:rPr>
              <a:t> output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345" y="1639316"/>
            <a:ext cx="4839970" cy="1227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2540">
              <a:lnSpc>
                <a:spcPct val="100000"/>
              </a:lnSpc>
              <a:spcBef>
                <a:spcPts val="95"/>
              </a:spcBef>
              <a:tabLst>
                <a:tab pos="2095500" algn="l"/>
                <a:tab pos="3154045" algn="l"/>
                <a:tab pos="3526154" algn="l"/>
                <a:tab pos="3992245" algn="l"/>
              </a:tabLst>
            </a:pPr>
            <a:r>
              <a:rPr sz="1550" spc="60" dirty="0">
                <a:latin typeface="Verdana"/>
                <a:cs typeface="Verdana"/>
              </a:rPr>
              <a:t>y[n]</a:t>
            </a:r>
            <a:r>
              <a:rPr sz="1550" spc="409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T</a:t>
            </a:r>
            <a:r>
              <a:rPr sz="1550" spc="-229" dirty="0">
                <a:latin typeface="Verdana"/>
                <a:cs typeface="Verdana"/>
              </a:rPr>
              <a:t> </a:t>
            </a:r>
            <a:r>
              <a:rPr sz="1550" spc="-10" dirty="0">
                <a:latin typeface="Verdana"/>
                <a:cs typeface="Verdana"/>
              </a:rPr>
              <a:t>{</a:t>
            </a:r>
            <a:r>
              <a:rPr sz="1550" spc="-275" dirty="0">
                <a:latin typeface="Verdana"/>
                <a:cs typeface="Verdana"/>
              </a:rPr>
              <a:t> </a:t>
            </a:r>
            <a:r>
              <a:rPr sz="1550" spc="-20" dirty="0">
                <a:latin typeface="Verdana"/>
                <a:cs typeface="Verdana"/>
              </a:rPr>
              <a:t>x[n]}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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y[n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4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280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-30" baseline="-21604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]</a:t>
            </a:r>
            <a:r>
              <a:rPr sz="1550" spc="285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1550">
              <a:latin typeface="Symbol"/>
              <a:cs typeface="Symbol"/>
            </a:endParaRPr>
          </a:p>
          <a:p>
            <a:pPr marL="385445" indent="-347345">
              <a:lnSpc>
                <a:spcPct val="100000"/>
              </a:lnSpc>
              <a:buChar char="•"/>
              <a:tabLst>
                <a:tab pos="385445" algn="l"/>
              </a:tabLst>
            </a:pPr>
            <a:r>
              <a:rPr sz="2000" spc="-10" dirty="0">
                <a:latin typeface="Times New Roman"/>
                <a:cs typeface="Times New Roman"/>
              </a:rPr>
              <a:t>Example</a:t>
            </a:r>
            <a:endParaRPr sz="2000">
              <a:latin typeface="Times New Roman"/>
              <a:cs typeface="Times New Roman"/>
            </a:endParaRPr>
          </a:p>
          <a:p>
            <a:pPr marL="494665">
              <a:lnSpc>
                <a:spcPct val="100000"/>
              </a:lnSpc>
              <a:spcBef>
                <a:spcPts val="415"/>
              </a:spcBef>
              <a:tabLst>
                <a:tab pos="7848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Square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1273" y="1564639"/>
            <a:ext cx="146812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Verdana"/>
                <a:cs typeface="Verdana"/>
              </a:rPr>
              <a:t>T</a:t>
            </a:r>
            <a:r>
              <a:rPr sz="1550" spc="-140" dirty="0">
                <a:latin typeface="Verdana"/>
                <a:cs typeface="Verdana"/>
              </a:rPr>
              <a:t> </a:t>
            </a:r>
            <a:r>
              <a:rPr sz="2150" dirty="0">
                <a:latin typeface="Symbol"/>
                <a:cs typeface="Symbol"/>
              </a:rPr>
              <a:t></a:t>
            </a:r>
            <a:r>
              <a:rPr sz="1550" dirty="0">
                <a:latin typeface="Verdana"/>
                <a:cs typeface="Verdana"/>
              </a:rPr>
              <a:t>x[n</a:t>
            </a:r>
            <a:r>
              <a:rPr sz="1550" spc="26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17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130" dirty="0">
                <a:latin typeface="Verdana"/>
                <a:cs typeface="Verdana"/>
              </a:rPr>
              <a:t> </a:t>
            </a:r>
            <a:r>
              <a:rPr sz="1350" spc="-37" baseline="-24691" dirty="0">
                <a:latin typeface="Verdana"/>
                <a:cs typeface="Verdana"/>
              </a:rPr>
              <a:t>o</a:t>
            </a:r>
            <a:r>
              <a:rPr sz="1550" spc="-25" dirty="0">
                <a:latin typeface="Verdana"/>
                <a:cs typeface="Verdana"/>
              </a:rPr>
              <a:t>]</a:t>
            </a:r>
            <a:r>
              <a:rPr sz="2150" spc="-25" dirty="0">
                <a:latin typeface="Symbol"/>
                <a:cs typeface="Symbol"/>
              </a:rPr>
              <a:t>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354" y="3255772"/>
            <a:ext cx="15659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50" dirty="0">
                <a:latin typeface="Verdana"/>
                <a:cs typeface="Verdana"/>
              </a:rPr>
              <a:t>y[n]</a:t>
            </a:r>
            <a:r>
              <a:rPr sz="1600" spc="310" dirty="0">
                <a:latin typeface="Verdana"/>
                <a:cs typeface="Verdana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80" dirty="0">
                <a:latin typeface="Times New Roman"/>
                <a:cs typeface="Times New Roman"/>
              </a:rPr>
              <a:t>  </a:t>
            </a:r>
            <a:r>
              <a:rPr sz="2200" spc="-10" dirty="0">
                <a:latin typeface="Symbol"/>
                <a:cs typeface="Symbol"/>
              </a:rPr>
              <a:t></a:t>
            </a:r>
            <a:r>
              <a:rPr sz="1600" spc="-10" dirty="0">
                <a:latin typeface="Verdana"/>
                <a:cs typeface="Verdana"/>
              </a:rPr>
              <a:t>x[n]</a:t>
            </a:r>
            <a:r>
              <a:rPr sz="2200" spc="-10" dirty="0">
                <a:latin typeface="Symbol"/>
                <a:cs typeface="Symbol"/>
              </a:rPr>
              <a:t></a:t>
            </a:r>
            <a:r>
              <a:rPr sz="1350" spc="-15" baseline="61728" dirty="0">
                <a:latin typeface="Verdana"/>
                <a:cs typeface="Verdana"/>
              </a:rPr>
              <a:t>2</a:t>
            </a:r>
            <a:endParaRPr sz="1350" baseline="61728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4175393"/>
            <a:ext cx="2600960" cy="132715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Counter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Example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405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Compressor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</a:t>
            </a:r>
            <a:endParaRPr sz="1800">
              <a:latin typeface="Times New Roman"/>
              <a:cs typeface="Times New Roman"/>
            </a:endParaRPr>
          </a:p>
          <a:p>
            <a:pPr marL="2072639">
              <a:lnSpc>
                <a:spcPct val="100000"/>
              </a:lnSpc>
              <a:spcBef>
                <a:spcPts val="655"/>
              </a:spcBef>
            </a:pPr>
            <a:r>
              <a:rPr sz="1450" spc="-10" dirty="0">
                <a:latin typeface="Verdana"/>
                <a:cs typeface="Verdana"/>
              </a:rPr>
              <a:t>Delay</a:t>
            </a:r>
            <a:endParaRPr sz="1450">
              <a:latin typeface="Verdana"/>
              <a:cs typeface="Verdana"/>
            </a:endParaRPr>
          </a:p>
          <a:p>
            <a:pPr marL="161925">
              <a:lnSpc>
                <a:spcPct val="100000"/>
              </a:lnSpc>
              <a:spcBef>
                <a:spcPts val="580"/>
              </a:spcBef>
              <a:tabLst>
                <a:tab pos="969644" algn="l"/>
              </a:tabLst>
            </a:pPr>
            <a:r>
              <a:rPr sz="1550" spc="50" dirty="0">
                <a:latin typeface="Verdana"/>
                <a:cs typeface="Verdana"/>
              </a:rPr>
              <a:t>y[n]</a:t>
            </a:r>
            <a:r>
              <a:rPr sz="1550" spc="305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x[Mn</a:t>
            </a:r>
            <a:r>
              <a:rPr sz="1550" spc="110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8083" y="4866385"/>
            <a:ext cx="196659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33830" algn="l"/>
                <a:tab pos="1869439" algn="l"/>
              </a:tabLst>
            </a:pPr>
            <a:r>
              <a:rPr sz="2175" baseline="3831" dirty="0">
                <a:latin typeface="Verdana"/>
                <a:cs typeface="Verdana"/>
              </a:rPr>
              <a:t>y</a:t>
            </a:r>
            <a:r>
              <a:rPr sz="2175" spc="622" baseline="3831" dirty="0">
                <a:latin typeface="Verdana"/>
                <a:cs typeface="Verdana"/>
              </a:rPr>
              <a:t> </a:t>
            </a:r>
            <a:r>
              <a:rPr sz="3075" baseline="2710" dirty="0">
                <a:latin typeface="Symbol"/>
                <a:cs typeface="Symbol"/>
              </a:rPr>
              <a:t></a:t>
            </a:r>
            <a:r>
              <a:rPr sz="2175" baseline="3831" dirty="0">
                <a:latin typeface="Verdana"/>
                <a:cs typeface="Verdana"/>
              </a:rPr>
              <a:t>n</a:t>
            </a:r>
            <a:r>
              <a:rPr sz="3075" baseline="2710" dirty="0">
                <a:latin typeface="Symbol"/>
                <a:cs typeface="Symbol"/>
              </a:rPr>
              <a:t></a:t>
            </a:r>
            <a:r>
              <a:rPr sz="3075" spc="37" baseline="2710" dirty="0">
                <a:latin typeface="Times New Roman"/>
                <a:cs typeface="Times New Roman"/>
              </a:rPr>
              <a:t> </a:t>
            </a:r>
            <a:r>
              <a:rPr sz="2175" baseline="3831" dirty="0">
                <a:latin typeface="Symbol"/>
                <a:cs typeface="Symbol"/>
              </a:rPr>
              <a:t></a:t>
            </a:r>
            <a:r>
              <a:rPr sz="2175" spc="165" baseline="3831" dirty="0">
                <a:latin typeface="Times New Roman"/>
                <a:cs typeface="Times New Roman"/>
              </a:rPr>
              <a:t>  </a:t>
            </a:r>
            <a:r>
              <a:rPr sz="1450" spc="-20" dirty="0">
                <a:latin typeface="Verdana"/>
                <a:cs typeface="Verdana"/>
              </a:rPr>
              <a:t>x[Mn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270" dirty="0">
                <a:latin typeface="Times New Roman"/>
                <a:cs typeface="Times New Roman"/>
              </a:rPr>
              <a:t> </a:t>
            </a:r>
            <a:r>
              <a:rPr sz="1450" spc="-50" dirty="0">
                <a:latin typeface="Verdana"/>
                <a:cs typeface="Verdana"/>
              </a:rPr>
              <a:t>n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50" dirty="0">
                <a:latin typeface="Verdana"/>
                <a:cs typeface="Verdana"/>
              </a:rPr>
              <a:t>]</a:t>
            </a:r>
            <a:endParaRPr sz="1450">
              <a:latin typeface="Verdana"/>
              <a:cs typeface="Verdana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822448" y="5206164"/>
          <a:ext cx="6073775" cy="490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9290"/>
                <a:gridCol w="495934"/>
                <a:gridCol w="820419"/>
                <a:gridCol w="1121409"/>
                <a:gridCol w="1582420"/>
                <a:gridCol w="678179"/>
                <a:gridCol w="630554"/>
              </a:tblGrid>
              <a:tr h="14986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24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50" spc="-50" dirty="0">
                          <a:latin typeface="Verdana"/>
                          <a:cs typeface="Verdana"/>
                        </a:rPr>
                        <a:t>1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8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spc="-50" dirty="0">
                          <a:latin typeface="Verdana"/>
                          <a:cs typeface="Verdana"/>
                        </a:rPr>
                        <a:t>o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635" marB="0"/>
                </a:tc>
              </a:tr>
              <a:tr h="34036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50" spc="-10" dirty="0">
                          <a:latin typeface="Verdana"/>
                          <a:cs typeface="Verdana"/>
                        </a:rPr>
                        <a:t>Delay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the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450" spc="-10" dirty="0">
                          <a:latin typeface="Verdana"/>
                          <a:cs typeface="Verdana"/>
                        </a:rPr>
                        <a:t>output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450" spc="-10" dirty="0">
                          <a:latin typeface="Verdana"/>
                          <a:cs typeface="Verdana"/>
                        </a:rPr>
                        <a:t>gives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86360" marB="0"/>
                </a:tc>
                <a:tc>
                  <a:txBody>
                    <a:bodyPr/>
                    <a:lstStyle/>
                    <a:p>
                      <a:pPr marL="448945" algn="ctr">
                        <a:lnSpc>
                          <a:spcPts val="2455"/>
                        </a:lnSpc>
                        <a:spcBef>
                          <a:spcPts val="130"/>
                        </a:spcBef>
                      </a:pPr>
                      <a:r>
                        <a:rPr sz="145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205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45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4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55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275" spc="82" baseline="-19607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75" spc="30" baseline="-19607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50" dirty="0">
                          <a:latin typeface="Symbol"/>
                          <a:cs typeface="Symbol"/>
                        </a:rPr>
                        <a:t></a:t>
                      </a:r>
                      <a:r>
                        <a:rPr sz="20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50" dirty="0">
                          <a:latin typeface="Symbol"/>
                          <a:cs typeface="Symbol"/>
                        </a:rPr>
                        <a:t></a:t>
                      </a:r>
                      <a:endParaRPr sz="1450">
                        <a:latin typeface="Symbol"/>
                        <a:cs typeface="Symbo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ts val="2455"/>
                        </a:lnSpc>
                        <a:spcBef>
                          <a:spcPts val="130"/>
                        </a:spcBef>
                      </a:pPr>
                      <a:r>
                        <a:rPr sz="1450" spc="-1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050" spc="-1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450" spc="-10" dirty="0">
                          <a:latin typeface="Verdana"/>
                          <a:cs typeface="Verdana"/>
                        </a:rPr>
                        <a:t>M</a:t>
                      </a:r>
                      <a:r>
                        <a:rPr sz="2000" spc="-1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450" spc="-10" dirty="0">
                          <a:latin typeface="Verdana"/>
                          <a:cs typeface="Verdana"/>
                        </a:rPr>
                        <a:t>n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50" spc="-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45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275" baseline="-19607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75" spc="270" baseline="-19607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25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2050" spc="-25" dirty="0">
                          <a:latin typeface="Symbol"/>
                          <a:cs typeface="Symbol"/>
                        </a:rPr>
                        <a:t></a:t>
                      </a:r>
                      <a:endParaRPr sz="2050">
                        <a:latin typeface="Symbol"/>
                        <a:cs typeface="Symbol"/>
                      </a:endParaRPr>
                    </a:p>
                  </a:txBody>
                  <a:tcPr marL="0" marR="0" marT="15240" marB="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600958" y="4949444"/>
            <a:ext cx="26365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1160780" algn="l"/>
                <a:tab pos="1633855" algn="l"/>
                <a:tab pos="2482215" algn="l"/>
              </a:tabLst>
            </a:pPr>
            <a:r>
              <a:rPr sz="1450" spc="-25" dirty="0">
                <a:latin typeface="Verdana"/>
                <a:cs typeface="Verdana"/>
              </a:rPr>
              <a:t>the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10" dirty="0">
                <a:latin typeface="Verdana"/>
                <a:cs typeface="Verdana"/>
              </a:rPr>
              <a:t>input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25" dirty="0">
                <a:latin typeface="Verdana"/>
                <a:cs typeface="Verdana"/>
              </a:rPr>
              <a:t>the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10" dirty="0">
                <a:latin typeface="Verdana"/>
                <a:cs typeface="Verdana"/>
              </a:rPr>
              <a:t>output</a:t>
            </a:r>
            <a:r>
              <a:rPr sz="1450" dirty="0">
                <a:latin typeface="Verdana"/>
                <a:cs typeface="Verdana"/>
              </a:rPr>
              <a:t>	</a:t>
            </a:r>
            <a:r>
              <a:rPr sz="1450" spc="-25" dirty="0">
                <a:latin typeface="Verdana"/>
                <a:cs typeface="Verdana"/>
              </a:rPr>
              <a:t>is</a:t>
            </a:r>
            <a:endParaRPr sz="1450">
              <a:latin typeface="Verdana"/>
              <a:cs typeface="Verdana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2962401" y="2936618"/>
          <a:ext cx="6028690" cy="905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/>
                <a:gridCol w="490219"/>
                <a:gridCol w="725169"/>
                <a:gridCol w="428625"/>
                <a:gridCol w="805180"/>
                <a:gridCol w="561340"/>
                <a:gridCol w="592454"/>
                <a:gridCol w="99695"/>
                <a:gridCol w="337185"/>
                <a:gridCol w="494664"/>
                <a:gridCol w="208914"/>
                <a:gridCol w="172085"/>
                <a:gridCol w="99695"/>
                <a:gridCol w="271779"/>
              </a:tblGrid>
              <a:tr h="332105">
                <a:tc>
                  <a:txBody>
                    <a:bodyPr/>
                    <a:lstStyle/>
                    <a:p>
                      <a:pPr marL="31750">
                        <a:lnSpc>
                          <a:spcPts val="1660"/>
                        </a:lnSpc>
                        <a:spcBef>
                          <a:spcPts val="860"/>
                        </a:spcBef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Delay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ts val="1660"/>
                        </a:lnSpc>
                        <a:spcBef>
                          <a:spcPts val="860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the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660"/>
                        </a:lnSpc>
                        <a:spcBef>
                          <a:spcPts val="860"/>
                        </a:spcBef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input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ts val="1660"/>
                        </a:lnSpc>
                        <a:spcBef>
                          <a:spcPts val="860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the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660"/>
                        </a:lnSpc>
                        <a:spcBef>
                          <a:spcPts val="860"/>
                        </a:spcBef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output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660"/>
                        </a:lnSpc>
                        <a:spcBef>
                          <a:spcPts val="860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is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9220" marB="0"/>
                </a:tc>
                <a:tc gridSpan="3"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5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2050" dirty="0">
                          <a:latin typeface="Symbol"/>
                          <a:cs typeface="Symbol"/>
                        </a:rPr>
                        <a:t></a:t>
                      </a:r>
                      <a:r>
                        <a:rPr sz="20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Symbol"/>
                          <a:cs typeface="Symbol"/>
                        </a:rPr>
                        <a:t></a:t>
                      </a:r>
                      <a:endParaRPr sz="14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2330"/>
                        </a:lnSpc>
                        <a:spcBef>
                          <a:spcPts val="190"/>
                        </a:spcBef>
                      </a:pPr>
                      <a:r>
                        <a:rPr sz="1950" spc="-2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400" spc="-20" dirty="0">
                          <a:latin typeface="Verdana"/>
                          <a:cs typeface="Verdana"/>
                        </a:rPr>
                        <a:t>x[n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24130" marB="0"/>
                </a:tc>
                <a:tc gridSpan="4">
                  <a:txBody>
                    <a:bodyPr/>
                    <a:lstStyle/>
                    <a:p>
                      <a:pPr marL="46355">
                        <a:lnSpc>
                          <a:spcPts val="2330"/>
                        </a:lnSpc>
                        <a:spcBef>
                          <a:spcPts val="190"/>
                        </a:spcBef>
                        <a:tabLst>
                          <a:tab pos="475615" algn="l"/>
                        </a:tabLst>
                      </a:pPr>
                      <a:r>
                        <a:rPr sz="14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400" spc="2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	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]</a:t>
                      </a:r>
                      <a:r>
                        <a:rPr sz="1400" spc="-3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950" spc="-25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1200" spc="-37" baseline="62500" dirty="0">
                          <a:latin typeface="Verdana"/>
                          <a:cs typeface="Verdana"/>
                        </a:rPr>
                        <a:t>2</a:t>
                      </a:r>
                      <a:endParaRPr sz="1200" baseline="62500">
                        <a:latin typeface="Verdana"/>
                        <a:cs typeface="Verdana"/>
                      </a:endParaRPr>
                    </a:p>
                  </a:txBody>
                  <a:tcPr marL="0" marR="0" marT="2413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o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3530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Delay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48590" marB="0"/>
                </a:tc>
                <a:tc rowSpan="2"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the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48590" marB="0"/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output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48590" marB="0"/>
                </a:tc>
                <a:tc rowSpan="2" gridSpan="2">
                  <a:txBody>
                    <a:bodyPr/>
                    <a:lstStyle/>
                    <a:p>
                      <a:pPr marL="241935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400" spc="-10" dirty="0">
                          <a:latin typeface="Verdana"/>
                          <a:cs typeface="Verdana"/>
                        </a:rPr>
                        <a:t>gives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4859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205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400" spc="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00" spc="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n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62865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349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2050" dirty="0">
                          <a:latin typeface="Symbol"/>
                          <a:cs typeface="Symbol"/>
                        </a:rPr>
                        <a:t></a:t>
                      </a:r>
                      <a:r>
                        <a:rPr sz="20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Symbol"/>
                          <a:cs typeface="Symbol"/>
                        </a:rPr>
                        <a:t></a:t>
                      </a:r>
                      <a:endParaRPr sz="1400">
                        <a:latin typeface="Symbol"/>
                        <a:cs typeface="Symbol"/>
                      </a:endParaRPr>
                    </a:p>
                  </a:txBody>
                  <a:tcPr marL="0" marR="0" marT="59055" marB="0"/>
                </a:tc>
                <a:tc rowSpan="2"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950" spc="-2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1400" spc="-20" dirty="0">
                          <a:latin typeface="Verdana"/>
                          <a:cs typeface="Verdana"/>
                        </a:rPr>
                        <a:t>x[n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ts val="1490"/>
                        </a:lnSpc>
                        <a:spcBef>
                          <a:spcPts val="800"/>
                        </a:spcBef>
                      </a:pPr>
                      <a:r>
                        <a:rPr sz="1400" spc="-50" dirty="0">
                          <a:latin typeface="Symbol"/>
                          <a:cs typeface="Symbol"/>
                        </a:rPr>
                        <a:t></a:t>
                      </a:r>
                      <a:endParaRPr sz="1400">
                        <a:latin typeface="Symbol"/>
                        <a:cs typeface="Symbol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455"/>
                        </a:lnSpc>
                        <a:spcBef>
                          <a:spcPts val="835"/>
                        </a:spcBef>
                      </a:pPr>
                      <a:r>
                        <a:rPr sz="1400" spc="-50" dirty="0">
                          <a:latin typeface="Verdana"/>
                          <a:cs typeface="Verdana"/>
                        </a:rPr>
                        <a:t>n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60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]</a:t>
                      </a:r>
                      <a:r>
                        <a:rPr sz="1950" spc="-25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1200" spc="-37" baseline="62500" dirty="0">
                          <a:latin typeface="Verdana"/>
                          <a:cs typeface="Verdana"/>
                        </a:rPr>
                        <a:t>2</a:t>
                      </a:r>
                      <a:endParaRPr sz="1200" baseline="62500">
                        <a:latin typeface="Verdana"/>
                        <a:cs typeface="Verdana"/>
                      </a:endParaRPr>
                    </a:p>
                  </a:txBody>
                  <a:tcPr marL="0" marR="0" marT="76200" marB="0"/>
                </a:tc>
              </a:tr>
              <a:tr h="1079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859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859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859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859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86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ts val="745"/>
                        </a:lnSpc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o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905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50"/>
                        </a:lnSpc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o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8305" y="220725"/>
            <a:ext cx="40735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Impulse</a:t>
            </a:r>
            <a:r>
              <a:rPr u="none" spc="-200" dirty="0"/>
              <a:t> </a:t>
            </a:r>
            <a:r>
              <a:rPr u="none" spc="-10" dirty="0"/>
              <a:t>Response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793" y="1158240"/>
            <a:ext cx="8172450" cy="27559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40335" marR="7620" indent="-48895">
              <a:lnSpc>
                <a:spcPts val="2800"/>
              </a:lnSpc>
              <a:spcBef>
                <a:spcPts val="260"/>
              </a:spcBef>
            </a:pPr>
            <a:r>
              <a:rPr sz="2400" dirty="0">
                <a:latin typeface="Times New Roman"/>
                <a:cs typeface="Times New Roman"/>
              </a:rPr>
              <a:t>When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single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impulse,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called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impulse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response</a:t>
            </a:r>
            <a:r>
              <a:rPr sz="2400" dirty="0">
                <a:latin typeface="Times New Roman"/>
                <a:cs typeface="Times New Roman"/>
              </a:rPr>
              <a:t>.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response,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by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2400">
              <a:latin typeface="Times New Roman"/>
              <a:cs typeface="Times New Roman"/>
            </a:endParaRPr>
          </a:p>
          <a:p>
            <a:pPr marL="36195" algn="ctr">
              <a:lnSpc>
                <a:spcPct val="100000"/>
              </a:lnSpc>
            </a:pPr>
            <a:r>
              <a:rPr sz="2250" i="1" dirty="0">
                <a:latin typeface="Times New Roman"/>
                <a:cs typeface="Times New Roman"/>
              </a:rPr>
              <a:t>T</a:t>
            </a:r>
            <a:r>
              <a:rPr sz="2250" i="1" spc="-160" dirty="0">
                <a:latin typeface="Times New Roman"/>
                <a:cs typeface="Times New Roman"/>
              </a:rPr>
              <a:t> </a:t>
            </a:r>
            <a:r>
              <a:rPr sz="2950" dirty="0">
                <a:latin typeface="Symbol"/>
                <a:cs typeface="Symbol"/>
              </a:rPr>
              <a:t></a:t>
            </a:r>
            <a:r>
              <a:rPr sz="2400" dirty="0">
                <a:latin typeface="Symbol"/>
                <a:cs typeface="Symbol"/>
              </a:rPr>
              <a:t>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29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75" dirty="0">
                <a:latin typeface="Times New Roman"/>
                <a:cs typeface="Times New Roman"/>
              </a:rPr>
              <a:t> </a:t>
            </a:r>
            <a:r>
              <a:rPr sz="2250" spc="-40" dirty="0">
                <a:latin typeface="Times New Roman"/>
                <a:cs typeface="Times New Roman"/>
              </a:rPr>
              <a:t>]</a:t>
            </a:r>
            <a:r>
              <a:rPr sz="2950" spc="-40" dirty="0">
                <a:latin typeface="Symbol"/>
                <a:cs typeface="Symbol"/>
              </a:rPr>
              <a:t></a:t>
            </a:r>
            <a:r>
              <a:rPr sz="2950" spc="-19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</a:t>
            </a:r>
            <a:r>
              <a:rPr sz="2250" spc="14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h</a:t>
            </a:r>
            <a:r>
              <a:rPr sz="2250" i="1" spc="-31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295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7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]</a:t>
            </a:r>
            <a:endParaRPr sz="2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5080">
              <a:lnSpc>
                <a:spcPts val="2800"/>
              </a:lnSpc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general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f</a:t>
            </a:r>
            <a:r>
              <a:rPr sz="2400" i="1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represented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combination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impulses,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since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0542" y="4222750"/>
            <a:ext cx="3019425" cy="1038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7655">
              <a:lnSpc>
                <a:spcPts val="1095"/>
              </a:lnSpc>
              <a:spcBef>
                <a:spcPts val="100"/>
              </a:spcBef>
            </a:pPr>
            <a:r>
              <a:rPr sz="1050" spc="-50" dirty="0">
                <a:latin typeface="Symbol"/>
                <a:cs typeface="Symbol"/>
              </a:rPr>
              <a:t></a:t>
            </a:r>
            <a:endParaRPr sz="1050">
              <a:latin typeface="Symbol"/>
              <a:cs typeface="Symbol"/>
            </a:endParaRPr>
          </a:p>
          <a:p>
            <a:pPr marL="38100">
              <a:lnSpc>
                <a:spcPts val="3135"/>
              </a:lnSpc>
              <a:tabLst>
                <a:tab pos="979805" algn="l"/>
                <a:tab pos="2684145" algn="l"/>
              </a:tabLst>
            </a:pP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i="1" spc="2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i="1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37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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i="1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i="1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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</a:t>
            </a:r>
            <a:r>
              <a:rPr sz="1900" spc="3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i="1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35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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4125" baseline="-14141" dirty="0">
                <a:latin typeface="Symbol"/>
                <a:cs typeface="Symbol"/>
              </a:rPr>
              <a:t></a:t>
            </a:r>
            <a:r>
              <a:rPr sz="1575" baseline="-58201" dirty="0">
                <a:latin typeface="Symbol"/>
                <a:cs typeface="Symbol"/>
              </a:rPr>
              <a:t></a:t>
            </a:r>
            <a:r>
              <a:rPr sz="1575" spc="-30" baseline="-58201" dirty="0">
                <a:latin typeface="Times New Roman"/>
                <a:cs typeface="Times New Roman"/>
              </a:rPr>
              <a:t> </a:t>
            </a:r>
            <a:r>
              <a:rPr sz="1575" spc="-75" baseline="-58201" dirty="0">
                <a:latin typeface="Symbol"/>
                <a:cs typeface="Symbol"/>
              </a:rPr>
              <a:t></a:t>
            </a:r>
            <a:endParaRPr sz="1575" baseline="-58201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800">
              <a:latin typeface="Symbol"/>
              <a:cs typeface="Symbol"/>
            </a:endParaRPr>
          </a:p>
          <a:p>
            <a:pPr marL="2879725">
              <a:lnSpc>
                <a:spcPct val="100000"/>
              </a:lnSpc>
            </a:pPr>
            <a:r>
              <a:rPr sz="1050" spc="-50" dirty="0">
                <a:latin typeface="Symbol"/>
                <a:cs typeface="Symbol"/>
              </a:rPr>
              <a:t>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68138" y="4504944"/>
            <a:ext cx="183197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i="1" spc="3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u</a:t>
            </a:r>
            <a:r>
              <a:rPr sz="1800" i="1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900" dirty="0">
                <a:latin typeface="Symbol"/>
                <a:cs typeface="Symbol"/>
              </a:rPr>
              <a:t></a:t>
            </a:r>
            <a:r>
              <a:rPr sz="1900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i="1" spc="4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31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u</a:t>
            </a:r>
            <a:r>
              <a:rPr sz="1800" i="1" spc="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du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4945" y="5279390"/>
            <a:ext cx="239712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8685" algn="l"/>
              </a:tabLst>
            </a:pP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i="1" spc="2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28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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i="1" spc="1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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</a:t>
            </a:r>
            <a:r>
              <a:rPr sz="1900" spc="1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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20411" y="5250179"/>
            <a:ext cx="27432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spc="-50" dirty="0">
                <a:latin typeface="Symbol"/>
                <a:cs typeface="Symbol"/>
              </a:rPr>
              <a:t></a:t>
            </a:r>
            <a:endParaRPr sz="27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71644" y="5690108"/>
            <a:ext cx="3784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Times New Roman"/>
                <a:cs typeface="Times New Roman"/>
              </a:rPr>
              <a:t>k</a:t>
            </a:r>
            <a:r>
              <a:rPr sz="1050" i="1" spc="-2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spc="-50" dirty="0">
                <a:latin typeface="Times New Roman"/>
                <a:cs typeface="Times New Roman"/>
              </a:rPr>
              <a:t> </a:t>
            </a:r>
            <a:r>
              <a:rPr sz="1050" spc="-25" dirty="0">
                <a:latin typeface="Symbol"/>
                <a:cs typeface="Symbol"/>
              </a:rPr>
              <a:t>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50434" y="5279390"/>
            <a:ext cx="147193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f</a:t>
            </a:r>
            <a:r>
              <a:rPr sz="1800" i="1" spc="2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k</a:t>
            </a:r>
            <a:r>
              <a:rPr sz="1800" i="1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900" dirty="0">
                <a:latin typeface="Symbol"/>
                <a:cs typeface="Symbol"/>
              </a:rPr>
              <a:t></a:t>
            </a:r>
            <a:r>
              <a:rPr sz="1900" spc="1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4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35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k</a:t>
            </a:r>
            <a:r>
              <a:rPr sz="1800" i="1" spc="4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]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8766" y="220725"/>
            <a:ext cx="68560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Linear</a:t>
            </a:r>
            <a:r>
              <a:rPr u="none" spc="-145" dirty="0"/>
              <a:t> </a:t>
            </a:r>
            <a:r>
              <a:rPr u="none" spc="-40" dirty="0"/>
              <a:t>Shift-</a:t>
            </a:r>
            <a:r>
              <a:rPr u="none" spc="-10" dirty="0"/>
              <a:t>Invariant</a:t>
            </a:r>
            <a:r>
              <a:rPr u="none" spc="-175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040" y="1082040"/>
            <a:ext cx="8150225" cy="12395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5400" marR="17780">
              <a:lnSpc>
                <a:spcPts val="2800"/>
              </a:lnSpc>
              <a:spcBef>
                <a:spcPts val="260"/>
              </a:spcBef>
              <a:tabLst>
                <a:tab pos="6943725" algn="l"/>
              </a:tabLst>
            </a:pPr>
            <a:r>
              <a:rPr sz="2400" spc="-10" dirty="0">
                <a:latin typeface="Times New Roman"/>
                <a:cs typeface="Times New Roman"/>
              </a:rPr>
              <a:t>Suppose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T{}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shift-</a:t>
            </a:r>
            <a:r>
              <a:rPr sz="2400" dirty="0">
                <a:latin typeface="Times New Roman"/>
                <a:cs typeface="Times New Roman"/>
              </a:rPr>
              <a:t>invariant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with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i="1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its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response.</a:t>
            </a:r>
            <a:endParaRPr sz="24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915"/>
              </a:spcBef>
            </a:pPr>
            <a:r>
              <a:rPr sz="2400" dirty="0">
                <a:latin typeface="Times New Roman"/>
                <a:cs typeface="Times New Roman"/>
              </a:rPr>
              <a:t>Then,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using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85" dirty="0">
                <a:latin typeface="Times New Roman"/>
                <a:cs typeface="Times New Roman"/>
              </a:rPr>
              <a:t>prin</a:t>
            </a:r>
            <a:r>
              <a:rPr sz="2700" spc="-127" baseline="-18518" dirty="0">
                <a:latin typeface="Symbol"/>
                <a:cs typeface="Symbol"/>
              </a:rPr>
              <a:t></a:t>
            </a:r>
            <a:r>
              <a:rPr sz="2400" spc="-85" dirty="0">
                <a:latin typeface="Times New Roman"/>
                <a:cs typeface="Times New Roman"/>
              </a:rPr>
              <a:t>ciple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superpo</a:t>
            </a:r>
            <a:r>
              <a:rPr sz="2700" spc="-15" baseline="-18518" dirty="0">
                <a:latin typeface="Symbol"/>
                <a:cs typeface="Symbol"/>
              </a:rPr>
              <a:t></a:t>
            </a:r>
            <a:r>
              <a:rPr sz="2400" spc="-10" dirty="0">
                <a:latin typeface="Times New Roman"/>
                <a:cs typeface="Times New Roman"/>
              </a:rPr>
              <a:t>sition,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3275" y="2308351"/>
            <a:ext cx="7473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0550" algn="l"/>
              </a:tabLst>
            </a:pPr>
            <a:r>
              <a:rPr sz="2350" spc="-50" dirty="0">
                <a:latin typeface="Symbol"/>
                <a:cs typeface="Symbol"/>
              </a:rPr>
              <a:t>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8038" y="2472436"/>
            <a:ext cx="12065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Symbol"/>
                <a:cs typeface="Symbol"/>
              </a:rPr>
              <a:t>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0838" y="2634487"/>
            <a:ext cx="291846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44805" algn="l"/>
                <a:tab pos="979805" algn="l"/>
              </a:tabLst>
            </a:pPr>
            <a:r>
              <a:rPr sz="1800" i="1" spc="-50" dirty="0">
                <a:latin typeface="Times New Roman"/>
                <a:cs typeface="Times New Roman"/>
              </a:rPr>
              <a:t>T</a:t>
            </a:r>
            <a:r>
              <a:rPr sz="1800" i="1" dirty="0">
                <a:latin typeface="Times New Roman"/>
                <a:cs typeface="Times New Roman"/>
              </a:rPr>
              <a:t>	s</a:t>
            </a:r>
            <a:r>
              <a:rPr sz="1800" i="1" spc="-2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7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10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]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35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T</a:t>
            </a:r>
            <a:r>
              <a:rPr sz="1800" i="1" spc="290" dirty="0">
                <a:latin typeface="Times New Roman"/>
                <a:cs typeface="Times New Roman"/>
              </a:rPr>
              <a:t> </a:t>
            </a:r>
            <a:r>
              <a:rPr sz="2700" baseline="-9259" dirty="0">
                <a:latin typeface="Symbol"/>
                <a:cs typeface="Symbol"/>
              </a:rPr>
              <a:t></a:t>
            </a:r>
            <a:r>
              <a:rPr sz="2700" spc="532" baseline="-9259" dirty="0">
                <a:latin typeface="Times New Roman"/>
                <a:cs typeface="Times New Roman"/>
              </a:rPr>
              <a:t> </a:t>
            </a:r>
            <a:r>
              <a:rPr sz="4050" baseline="-7201" dirty="0">
                <a:latin typeface="Symbol"/>
                <a:cs typeface="Symbol"/>
              </a:rPr>
              <a:t></a:t>
            </a:r>
            <a:r>
              <a:rPr sz="4050" spc="359" baseline="-7201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s</a:t>
            </a:r>
            <a:r>
              <a:rPr sz="1800" i="1" spc="-2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4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k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900" dirty="0">
                <a:latin typeface="Symbol"/>
                <a:cs typeface="Symbol"/>
              </a:rPr>
              <a:t></a:t>
            </a:r>
            <a:r>
              <a:rPr sz="1900" spc="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25" dirty="0">
                <a:latin typeface="Times New Roman"/>
                <a:cs typeface="Times New Roman"/>
              </a:rPr>
              <a:t> </a:t>
            </a:r>
            <a:r>
              <a:rPr sz="1800" i="1" spc="-50" dirty="0">
                <a:latin typeface="Times New Roman"/>
                <a:cs typeface="Times New Roman"/>
              </a:rPr>
              <a:t>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05553" y="2472436"/>
            <a:ext cx="2053589" cy="599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4490" algn="ctr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Symbol"/>
                <a:cs typeface="Symbol"/>
              </a:rPr>
              <a:t></a:t>
            </a:r>
            <a:endParaRPr sz="10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5"/>
              </a:spcBef>
              <a:tabLst>
                <a:tab pos="1069340" algn="l"/>
              </a:tabLst>
            </a:pPr>
            <a:r>
              <a:rPr sz="1800" dirty="0">
                <a:latin typeface="Symbol"/>
                <a:cs typeface="Symbol"/>
              </a:rPr>
              <a:t></a:t>
            </a:r>
            <a:r>
              <a:rPr sz="1800" spc="3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k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]</a:t>
            </a:r>
            <a:r>
              <a:rPr sz="1800" spc="-270" dirty="0">
                <a:latin typeface="Times New Roman"/>
                <a:cs typeface="Times New Roman"/>
              </a:rPr>
              <a:t> </a:t>
            </a:r>
            <a:r>
              <a:rPr sz="2700" baseline="-9259" dirty="0">
                <a:latin typeface="Symbol"/>
                <a:cs typeface="Symbol"/>
              </a:rPr>
              <a:t></a:t>
            </a:r>
            <a:r>
              <a:rPr sz="2700" spc="615" baseline="-9259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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4050" baseline="-7201" dirty="0">
                <a:latin typeface="Symbol"/>
                <a:cs typeface="Symbol"/>
              </a:rPr>
              <a:t></a:t>
            </a:r>
            <a:r>
              <a:rPr sz="4050" spc="382" baseline="-7201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s</a:t>
            </a:r>
            <a:r>
              <a:rPr sz="1800" i="1" spc="-2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k</a:t>
            </a:r>
            <a:r>
              <a:rPr sz="1800" i="1" spc="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]</a:t>
            </a:r>
            <a:r>
              <a:rPr sz="1800" i="1" spc="-25" dirty="0">
                <a:latin typeface="Times New Roman"/>
                <a:cs typeface="Times New Roman"/>
              </a:rPr>
              <a:t>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8702" y="2212029"/>
            <a:ext cx="1236345" cy="84772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  <a:tabLst>
                <a:tab pos="1079500" algn="l"/>
              </a:tabLst>
            </a:pPr>
            <a:r>
              <a:rPr sz="2350" spc="-50" dirty="0">
                <a:latin typeface="Symbol"/>
                <a:cs typeface="Symbol"/>
              </a:rPr>
              <a:t>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</a:t>
            </a:r>
            <a:endParaRPr sz="2350">
              <a:latin typeface="Symbol"/>
              <a:cs typeface="Symbol"/>
            </a:endParaRPr>
          </a:p>
          <a:p>
            <a:pPr marL="119380">
              <a:lnSpc>
                <a:spcPct val="100000"/>
              </a:lnSpc>
              <a:spcBef>
                <a:spcPts val="615"/>
              </a:spcBef>
            </a:pPr>
            <a:r>
              <a:rPr sz="1900" dirty="0">
                <a:latin typeface="Symbol"/>
                <a:cs typeface="Symbol"/>
              </a:rPr>
              <a:t></a:t>
            </a:r>
            <a:r>
              <a:rPr sz="1900" spc="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3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3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k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3585" y="3027171"/>
            <a:ext cx="2190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3750" algn="l"/>
              </a:tabLst>
            </a:pPr>
            <a:r>
              <a:rPr sz="1800" dirty="0">
                <a:latin typeface="Symbol"/>
                <a:cs typeface="Symbol"/>
              </a:rPr>
              <a:t></a:t>
            </a:r>
            <a:r>
              <a:rPr sz="1800" spc="-200" dirty="0">
                <a:latin typeface="Times New Roman"/>
                <a:cs typeface="Times New Roman"/>
              </a:rPr>
              <a:t> </a:t>
            </a:r>
            <a:r>
              <a:rPr sz="1050" i="1" dirty="0">
                <a:latin typeface="Times New Roman"/>
                <a:cs typeface="Times New Roman"/>
              </a:rPr>
              <a:t>k</a:t>
            </a:r>
            <a:r>
              <a:rPr sz="1050" i="1" spc="6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dirty="0">
                <a:latin typeface="Times New Roman"/>
                <a:cs typeface="Times New Roman"/>
              </a:rPr>
              <a:t> </a:t>
            </a:r>
            <a:r>
              <a:rPr sz="1050" spc="-25" dirty="0">
                <a:latin typeface="Symbol"/>
                <a:cs typeface="Symbol"/>
              </a:rPr>
              <a:t></a:t>
            </a:r>
            <a:r>
              <a:rPr sz="1050" dirty="0">
                <a:latin typeface="Times New Roman"/>
                <a:cs typeface="Times New Roman"/>
              </a:rPr>
              <a:t>	</a:t>
            </a:r>
            <a:r>
              <a:rPr sz="1800" spc="-50" dirty="0">
                <a:latin typeface="Symbol"/>
                <a:cs typeface="Symbol"/>
              </a:rPr>
              <a:t>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99202" y="3125470"/>
            <a:ext cx="38354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latin typeface="Times New Roman"/>
                <a:cs typeface="Times New Roman"/>
              </a:rPr>
              <a:t>k</a:t>
            </a:r>
            <a:r>
              <a:rPr sz="1050" i="1" spc="3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spc="-35" dirty="0">
                <a:latin typeface="Times New Roman"/>
                <a:cs typeface="Times New Roman"/>
              </a:rPr>
              <a:t> </a:t>
            </a:r>
            <a:r>
              <a:rPr sz="1050" spc="-25" dirty="0">
                <a:latin typeface="Symbol"/>
                <a:cs typeface="Symbol"/>
              </a:rPr>
              <a:t>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0248" y="3358895"/>
            <a:ext cx="5074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finally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after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invoking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shift-</a:t>
            </a:r>
            <a:r>
              <a:rPr sz="2400" spc="-10" dirty="0">
                <a:latin typeface="Times New Roman"/>
                <a:cs typeface="Times New Roman"/>
              </a:rPr>
              <a:t>invariance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72844" y="3738371"/>
            <a:ext cx="2825115" cy="800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algn="ctr">
              <a:lnSpc>
                <a:spcPts val="1135"/>
              </a:lnSpc>
              <a:spcBef>
                <a:spcPts val="100"/>
              </a:spcBef>
            </a:pPr>
            <a:r>
              <a:rPr sz="1050" spc="-50" dirty="0">
                <a:latin typeface="Symbol"/>
                <a:cs typeface="Symbol"/>
              </a:rPr>
              <a:t></a:t>
            </a:r>
            <a:endParaRPr sz="1050">
              <a:latin typeface="Symbol"/>
              <a:cs typeface="Symbol"/>
            </a:endParaRPr>
          </a:p>
          <a:p>
            <a:pPr algn="ctr">
              <a:lnSpc>
                <a:spcPts val="3055"/>
              </a:lnSpc>
              <a:tabLst>
                <a:tab pos="1243330" algn="l"/>
              </a:tabLst>
            </a:pPr>
            <a:r>
              <a:rPr sz="1750" i="1" dirty="0">
                <a:latin typeface="Times New Roman"/>
                <a:cs typeface="Times New Roman"/>
              </a:rPr>
              <a:t>T</a:t>
            </a:r>
            <a:r>
              <a:rPr sz="1750" i="1" spc="4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Symbol"/>
                <a:cs typeface="Symbol"/>
              </a:rPr>
              <a:t></a:t>
            </a:r>
            <a:r>
              <a:rPr sz="1750" i="1" dirty="0">
                <a:latin typeface="Times New Roman"/>
                <a:cs typeface="Times New Roman"/>
              </a:rPr>
              <a:t>s</a:t>
            </a:r>
            <a:r>
              <a:rPr sz="1750" dirty="0">
                <a:latin typeface="Times New Roman"/>
                <a:cs typeface="Times New Roman"/>
              </a:rPr>
              <a:t>[</a:t>
            </a:r>
            <a:r>
              <a:rPr sz="1750" spc="-254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n</a:t>
            </a:r>
            <a:r>
              <a:rPr sz="1750" i="1" spc="-30" dirty="0">
                <a:latin typeface="Times New Roman"/>
                <a:cs typeface="Times New Roman"/>
              </a:rPr>
              <a:t> </a:t>
            </a:r>
            <a:r>
              <a:rPr sz="1750" spc="-45" dirty="0">
                <a:latin typeface="Times New Roman"/>
                <a:cs typeface="Times New Roman"/>
              </a:rPr>
              <a:t>]</a:t>
            </a:r>
            <a:r>
              <a:rPr sz="2300" spc="-45" dirty="0">
                <a:latin typeface="Symbol"/>
                <a:cs typeface="Symbol"/>
              </a:rPr>
              <a:t></a:t>
            </a:r>
            <a:r>
              <a:rPr sz="2300" spc="-180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Symbol"/>
                <a:cs typeface="Symbol"/>
              </a:rPr>
              <a:t></a:t>
            </a:r>
            <a:r>
              <a:rPr sz="1750" dirty="0">
                <a:latin typeface="Times New Roman"/>
                <a:cs typeface="Times New Roman"/>
              </a:rPr>
              <a:t>	</a:t>
            </a:r>
            <a:r>
              <a:rPr sz="3975" baseline="-8385" dirty="0">
                <a:latin typeface="Symbol"/>
                <a:cs typeface="Symbol"/>
              </a:rPr>
              <a:t></a:t>
            </a:r>
            <a:r>
              <a:rPr sz="3975" spc="292" baseline="-8385" dirty="0">
                <a:latin typeface="Times New Roman"/>
                <a:cs typeface="Times New Roman"/>
              </a:rPr>
              <a:t> </a:t>
            </a:r>
            <a:r>
              <a:rPr sz="1750" i="1" spc="60" dirty="0">
                <a:latin typeface="Times New Roman"/>
                <a:cs typeface="Times New Roman"/>
              </a:rPr>
              <a:t>s</a:t>
            </a:r>
            <a:r>
              <a:rPr sz="1750" spc="60" dirty="0">
                <a:latin typeface="Times New Roman"/>
                <a:cs typeface="Times New Roman"/>
              </a:rPr>
              <a:t>[</a:t>
            </a:r>
            <a:r>
              <a:rPr sz="1750" spc="-250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k</a:t>
            </a:r>
            <a:r>
              <a:rPr sz="1750" i="1" spc="3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]</a:t>
            </a:r>
            <a:r>
              <a:rPr sz="1750" i="1" dirty="0">
                <a:latin typeface="Times New Roman"/>
                <a:cs typeface="Times New Roman"/>
              </a:rPr>
              <a:t>T</a:t>
            </a:r>
            <a:r>
              <a:rPr sz="1750" i="1" spc="7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Symbol"/>
                <a:cs typeface="Symbol"/>
              </a:rPr>
              <a:t></a:t>
            </a:r>
            <a:r>
              <a:rPr sz="1850" dirty="0">
                <a:latin typeface="Symbol"/>
                <a:cs typeface="Symbol"/>
              </a:rPr>
              <a:t></a:t>
            </a:r>
            <a:r>
              <a:rPr sz="1850" spc="65" dirty="0">
                <a:latin typeface="Times New Roman"/>
                <a:cs typeface="Times New Roman"/>
              </a:rPr>
              <a:t> </a:t>
            </a:r>
            <a:r>
              <a:rPr sz="1750" spc="-10" dirty="0">
                <a:latin typeface="Times New Roman"/>
                <a:cs typeface="Times New Roman"/>
              </a:rPr>
              <a:t>[</a:t>
            </a:r>
            <a:r>
              <a:rPr sz="1750" spc="-265" dirty="0">
                <a:latin typeface="Times New Roman"/>
                <a:cs typeface="Times New Roman"/>
              </a:rPr>
              <a:t> </a:t>
            </a:r>
            <a:r>
              <a:rPr sz="1750" i="1" spc="-50" dirty="0">
                <a:latin typeface="Times New Roman"/>
                <a:cs typeface="Times New Roman"/>
              </a:rPr>
              <a:t>n</a:t>
            </a:r>
            <a:endParaRPr sz="1750">
              <a:latin typeface="Times New Roman"/>
              <a:cs typeface="Times New Roman"/>
            </a:endParaRPr>
          </a:p>
          <a:p>
            <a:pPr marR="4445" algn="ctr">
              <a:lnSpc>
                <a:spcPct val="100000"/>
              </a:lnSpc>
              <a:spcBef>
                <a:spcPts val="650"/>
              </a:spcBef>
            </a:pPr>
            <a:r>
              <a:rPr sz="1050" i="1" dirty="0">
                <a:latin typeface="Times New Roman"/>
                <a:cs typeface="Times New Roman"/>
              </a:rPr>
              <a:t>k</a:t>
            </a:r>
            <a:r>
              <a:rPr sz="1050" i="1" spc="-2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spc="-80" dirty="0">
                <a:latin typeface="Times New Roman"/>
                <a:cs typeface="Times New Roman"/>
              </a:rPr>
              <a:t> </a:t>
            </a:r>
            <a:r>
              <a:rPr sz="1050" spc="-25" dirty="0">
                <a:latin typeface="Symbol"/>
                <a:cs typeface="Symbol"/>
              </a:rPr>
              <a:t>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08573" y="3738371"/>
            <a:ext cx="1206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latin typeface="Symbol"/>
                <a:cs typeface="Symbol"/>
              </a:rPr>
              <a:t>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64379" y="3911346"/>
            <a:ext cx="77597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dirty="0">
                <a:latin typeface="Symbol"/>
                <a:cs typeface="Symbol"/>
              </a:rPr>
              <a:t></a:t>
            </a:r>
            <a:r>
              <a:rPr sz="1750" spc="265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k</a:t>
            </a:r>
            <a:r>
              <a:rPr sz="1750" i="1" spc="55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Times New Roman"/>
                <a:cs typeface="Times New Roman"/>
              </a:rPr>
              <a:t>]</a:t>
            </a:r>
            <a:r>
              <a:rPr sz="2300" spc="-50" dirty="0">
                <a:latin typeface="Symbol"/>
                <a:cs typeface="Symbol"/>
              </a:rPr>
              <a:t></a:t>
            </a:r>
            <a:r>
              <a:rPr sz="2300" spc="-180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Symbol"/>
                <a:cs typeface="Symbol"/>
              </a:rPr>
              <a:t>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21884" y="3633197"/>
            <a:ext cx="1908175" cy="906144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1885"/>
              </a:spcBef>
            </a:pPr>
            <a:r>
              <a:rPr sz="3975" baseline="-9433" dirty="0">
                <a:latin typeface="Symbol"/>
                <a:cs typeface="Symbol"/>
              </a:rPr>
              <a:t></a:t>
            </a:r>
            <a:r>
              <a:rPr sz="3975" spc="494" baseline="-9433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s</a:t>
            </a:r>
            <a:r>
              <a:rPr sz="1750" i="1" spc="-254" dirty="0">
                <a:latin typeface="Times New Roman"/>
                <a:cs typeface="Times New Roman"/>
              </a:rPr>
              <a:t> </a:t>
            </a:r>
            <a:r>
              <a:rPr sz="1750" spc="-10" dirty="0">
                <a:latin typeface="Times New Roman"/>
                <a:cs typeface="Times New Roman"/>
              </a:rPr>
              <a:t>[</a:t>
            </a:r>
            <a:r>
              <a:rPr sz="1750" spc="-165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k</a:t>
            </a:r>
            <a:r>
              <a:rPr sz="1750" i="1" spc="75" dirty="0">
                <a:latin typeface="Times New Roman"/>
                <a:cs typeface="Times New Roman"/>
              </a:rPr>
              <a:t> </a:t>
            </a:r>
            <a:r>
              <a:rPr sz="1750" spc="-10" dirty="0">
                <a:latin typeface="Times New Roman"/>
                <a:cs typeface="Times New Roman"/>
              </a:rPr>
              <a:t>]</a:t>
            </a:r>
            <a:r>
              <a:rPr sz="1750" i="1" spc="-10" dirty="0">
                <a:latin typeface="Times New Roman"/>
                <a:cs typeface="Times New Roman"/>
              </a:rPr>
              <a:t>h</a:t>
            </a:r>
            <a:r>
              <a:rPr sz="1750" i="1" spc="-110" dirty="0">
                <a:latin typeface="Times New Roman"/>
                <a:cs typeface="Times New Roman"/>
              </a:rPr>
              <a:t> </a:t>
            </a:r>
            <a:r>
              <a:rPr sz="1750" spc="-10" dirty="0">
                <a:latin typeface="Times New Roman"/>
                <a:cs typeface="Times New Roman"/>
              </a:rPr>
              <a:t>[</a:t>
            </a:r>
            <a:r>
              <a:rPr sz="1750" spc="-170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n</a:t>
            </a:r>
            <a:r>
              <a:rPr sz="1750" i="1" spc="484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</a:t>
            </a:r>
            <a:r>
              <a:rPr sz="1750" spc="365" dirty="0">
                <a:latin typeface="Times New Roman"/>
                <a:cs typeface="Times New Roman"/>
              </a:rPr>
              <a:t> </a:t>
            </a:r>
            <a:r>
              <a:rPr sz="1750" i="1" dirty="0">
                <a:latin typeface="Times New Roman"/>
                <a:cs typeface="Times New Roman"/>
              </a:rPr>
              <a:t>k</a:t>
            </a:r>
            <a:r>
              <a:rPr sz="1750" i="1" spc="50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Times New Roman"/>
                <a:cs typeface="Times New Roman"/>
              </a:rPr>
              <a:t>]</a:t>
            </a:r>
            <a:endParaRPr sz="17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705"/>
              </a:spcBef>
            </a:pPr>
            <a:r>
              <a:rPr sz="1050" i="1" dirty="0">
                <a:latin typeface="Times New Roman"/>
                <a:cs typeface="Times New Roman"/>
              </a:rPr>
              <a:t>k</a:t>
            </a:r>
            <a:r>
              <a:rPr sz="1050" i="1" spc="-2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spc="-80" dirty="0">
                <a:latin typeface="Times New Roman"/>
                <a:cs typeface="Times New Roman"/>
              </a:rPr>
              <a:t> </a:t>
            </a:r>
            <a:r>
              <a:rPr sz="1050" spc="-25" dirty="0">
                <a:latin typeface="Symbol"/>
                <a:cs typeface="Symbol"/>
              </a:rPr>
              <a:t>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793" y="4782311"/>
            <a:ext cx="8046720" cy="1749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14045" algn="ctr">
              <a:lnSpc>
                <a:spcPct val="100000"/>
              </a:lnSpc>
              <a:spcBef>
                <a:spcPts val="95"/>
              </a:spcBef>
            </a:pPr>
            <a:r>
              <a:rPr sz="1800" i="1" dirty="0">
                <a:latin typeface="Times New Roman"/>
                <a:cs typeface="Times New Roman"/>
              </a:rPr>
              <a:t>T</a:t>
            </a:r>
            <a:r>
              <a:rPr sz="1800" i="1" spc="-7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Symbol"/>
                <a:cs typeface="Symbol"/>
              </a:rPr>
              <a:t></a:t>
            </a:r>
            <a:r>
              <a:rPr sz="1800" i="1" dirty="0">
                <a:latin typeface="Times New Roman"/>
                <a:cs typeface="Times New Roman"/>
              </a:rPr>
              <a:t>s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spc="-26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]</a:t>
            </a:r>
            <a:r>
              <a:rPr sz="2300" spc="-40" dirty="0">
                <a:latin typeface="Symbol"/>
                <a:cs typeface="Symbol"/>
              </a:rPr>
              <a:t></a:t>
            </a:r>
            <a:r>
              <a:rPr sz="2300" spc="-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s</a:t>
            </a:r>
            <a:r>
              <a:rPr sz="1800" i="1" spc="-2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6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</a:t>
            </a:r>
            <a:r>
              <a:rPr sz="1800" spc="18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h</a:t>
            </a:r>
            <a:r>
              <a:rPr sz="1800" i="1" spc="-20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spc="-2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]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5080" indent="66675">
              <a:lnSpc>
                <a:spcPct val="97700"/>
              </a:lnSpc>
            </a:pPr>
            <a:r>
              <a:rPr sz="2400" dirty="0">
                <a:latin typeface="Times New Roman"/>
                <a:cs typeface="Times New Roman"/>
              </a:rPr>
              <a:t>This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very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important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result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says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any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shift- </a:t>
            </a:r>
            <a:r>
              <a:rPr sz="2400" dirty="0">
                <a:latin typeface="Times New Roman"/>
                <a:cs typeface="Times New Roman"/>
              </a:rPr>
              <a:t>invariant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 given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convolution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0015" y="220725"/>
            <a:ext cx="21253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Causality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1840" y="1379220"/>
            <a:ext cx="7289800" cy="2880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0" marR="454025" algn="just">
              <a:lnSpc>
                <a:spcPct val="100200"/>
              </a:lnSpc>
              <a:spcBef>
                <a:spcPts val="95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causal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if,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every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choice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325" baseline="-5376" dirty="0">
                <a:latin typeface="Times New Roman"/>
                <a:cs typeface="Times New Roman"/>
              </a:rPr>
              <a:t>0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output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index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i="1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325" baseline="-5376" dirty="0">
                <a:latin typeface="Times New Roman"/>
                <a:cs typeface="Times New Roman"/>
              </a:rPr>
              <a:t>0</a:t>
            </a:r>
            <a:r>
              <a:rPr sz="2325" spc="330" baseline="-5376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depends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input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values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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0.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00"/>
              </a:spcBef>
            </a:pPr>
            <a:endParaRPr sz="2400">
              <a:latin typeface="Times New Roman"/>
              <a:cs typeface="Times New Roman"/>
            </a:endParaRPr>
          </a:p>
          <a:p>
            <a:pPr marL="25400" marR="17780">
              <a:lnSpc>
                <a:spcPct val="99100"/>
              </a:lnSpc>
            </a:pPr>
            <a:r>
              <a:rPr sz="2400" dirty="0">
                <a:latin typeface="Times New Roman"/>
                <a:cs typeface="Times New Roman"/>
              </a:rPr>
              <a:t>All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physical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time-</a:t>
            </a:r>
            <a:r>
              <a:rPr sz="2400" dirty="0">
                <a:latin typeface="Times New Roman"/>
                <a:cs typeface="Times New Roman"/>
              </a:rPr>
              <a:t>based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systems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causal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because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are </a:t>
            </a:r>
            <a:r>
              <a:rPr sz="2400" dirty="0">
                <a:latin typeface="Times New Roman"/>
                <a:cs typeface="Times New Roman"/>
              </a:rPr>
              <a:t>unable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look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future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anticipate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value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will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occur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later.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2354" y="220725"/>
            <a:ext cx="33064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Causal</a:t>
            </a:r>
            <a:r>
              <a:rPr u="none" spc="-265" dirty="0"/>
              <a:t> </a:t>
            </a:r>
            <a:r>
              <a:rPr u="none" spc="-10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-12446" y="789474"/>
            <a:ext cx="6261735" cy="9626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133475" indent="-346710">
              <a:lnSpc>
                <a:spcPct val="100000"/>
              </a:lnSpc>
              <a:spcBef>
                <a:spcPts val="430"/>
              </a:spcBef>
              <a:buChar char="•"/>
              <a:tabLst>
                <a:tab pos="1133475" algn="l"/>
              </a:tabLst>
            </a:pPr>
            <a:r>
              <a:rPr sz="2000" spc="-10" dirty="0">
                <a:latin typeface="Times New Roman"/>
                <a:cs typeface="Times New Roman"/>
              </a:rPr>
              <a:t>Causality</a:t>
            </a:r>
            <a:endParaRPr sz="2000">
              <a:latin typeface="Times New Roman"/>
              <a:cs typeface="Times New Roman"/>
            </a:endParaRPr>
          </a:p>
          <a:p>
            <a:pPr marL="1537335" marR="5080" indent="-1525270">
              <a:lnSpc>
                <a:spcPct val="101099"/>
              </a:lnSpc>
              <a:spcBef>
                <a:spcPts val="280"/>
              </a:spcBef>
              <a:tabLst>
                <a:tab pos="29908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A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causal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it’s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output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only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current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and </a:t>
            </a:r>
            <a:r>
              <a:rPr sz="1800" spc="-10" dirty="0">
                <a:latin typeface="Times New Roman"/>
                <a:cs typeface="Times New Roman"/>
              </a:rPr>
              <a:t>previous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samples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1745" y="2084890"/>
            <a:ext cx="3829685" cy="205803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8775" indent="-346075">
              <a:lnSpc>
                <a:spcPct val="100000"/>
              </a:lnSpc>
              <a:spcBef>
                <a:spcPts val="550"/>
              </a:spcBef>
              <a:buChar char="•"/>
              <a:tabLst>
                <a:tab pos="358775" algn="l"/>
              </a:tabLst>
            </a:pPr>
            <a:r>
              <a:rPr sz="2000" spc="-10" dirty="0">
                <a:latin typeface="Times New Roman"/>
                <a:cs typeface="Times New Roman"/>
              </a:rPr>
              <a:t>Examples</a:t>
            </a:r>
            <a:endParaRPr sz="2000">
              <a:latin typeface="Times New Roman"/>
              <a:cs typeface="Times New Roman"/>
            </a:endParaRPr>
          </a:p>
          <a:p>
            <a:pPr marL="758825" lvl="1" indent="-288925">
              <a:lnSpc>
                <a:spcPct val="100000"/>
              </a:lnSpc>
              <a:spcBef>
                <a:spcPts val="409"/>
              </a:spcBef>
              <a:buChar char="–"/>
              <a:tabLst>
                <a:tab pos="758825" algn="l"/>
              </a:tabLst>
            </a:pPr>
            <a:r>
              <a:rPr sz="1800" spc="-10" dirty="0">
                <a:latin typeface="Times New Roman"/>
                <a:cs typeface="Times New Roman"/>
              </a:rPr>
              <a:t>Backward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Difference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920"/>
              </a:spcBef>
              <a:tabLst>
                <a:tab pos="573405" algn="l"/>
              </a:tabLst>
            </a:pPr>
            <a:r>
              <a:rPr sz="1550" spc="30" dirty="0">
                <a:latin typeface="Verdana"/>
                <a:cs typeface="Verdana"/>
              </a:rPr>
              <a:t>y[n]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235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Verdana"/>
                <a:cs typeface="Verdana"/>
              </a:rPr>
              <a:t>x[n]</a:t>
            </a:r>
            <a:endParaRPr sz="15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55"/>
              </a:spcBef>
            </a:pPr>
            <a:endParaRPr sz="1550">
              <a:latin typeface="Verdana"/>
              <a:cs typeface="Verdana"/>
            </a:endParaRPr>
          </a:p>
          <a:p>
            <a:pPr marL="358775" indent="-346075">
              <a:lnSpc>
                <a:spcPct val="100000"/>
              </a:lnSpc>
              <a:buChar char="•"/>
              <a:tabLst>
                <a:tab pos="358775" algn="l"/>
              </a:tabLst>
            </a:pPr>
            <a:r>
              <a:rPr sz="2000" spc="-10" dirty="0">
                <a:latin typeface="Times New Roman"/>
                <a:cs typeface="Times New Roman"/>
              </a:rPr>
              <a:t>Counter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Example</a:t>
            </a:r>
            <a:endParaRPr sz="2000">
              <a:latin typeface="Times New Roman"/>
              <a:cs typeface="Times New Roman"/>
            </a:endParaRPr>
          </a:p>
          <a:p>
            <a:pPr marL="758825" lvl="1" indent="-288925">
              <a:lnSpc>
                <a:spcPct val="100000"/>
              </a:lnSpc>
              <a:spcBef>
                <a:spcPts val="405"/>
              </a:spcBef>
              <a:buChar char="–"/>
              <a:tabLst>
                <a:tab pos="758825" algn="l"/>
              </a:tabLst>
            </a:pPr>
            <a:r>
              <a:rPr sz="1800" spc="-25" dirty="0">
                <a:latin typeface="Times New Roman"/>
                <a:cs typeface="Times New Roman"/>
              </a:rPr>
              <a:t>Forward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Difference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67250" y="2890266"/>
            <a:ext cx="11195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</a:t>
            </a:r>
            <a:r>
              <a:rPr sz="1550" spc="100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Verdana"/>
                <a:cs typeface="Verdana"/>
              </a:rPr>
              <a:t>x[n</a:t>
            </a:r>
            <a:r>
              <a:rPr sz="1550" spc="38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60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Verdana"/>
                <a:cs typeface="Verdana"/>
              </a:rPr>
              <a:t>1]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2329" y="4310126"/>
            <a:ext cx="11696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sz="1550" spc="50" dirty="0">
                <a:latin typeface="Verdana"/>
                <a:cs typeface="Verdana"/>
              </a:rPr>
              <a:t>y[n]</a:t>
            </a:r>
            <a:r>
              <a:rPr sz="1550" spc="355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x[n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67250" y="4310126"/>
            <a:ext cx="11703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Symbol"/>
                <a:cs typeface="Symbol"/>
              </a:rPr>
              <a:t></a:t>
            </a:r>
            <a:r>
              <a:rPr sz="1550" spc="35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1]</a:t>
            </a:r>
            <a:r>
              <a:rPr sz="1550" spc="165" dirty="0">
                <a:latin typeface="Verdana"/>
                <a:cs typeface="Verdana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254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Verdana"/>
                <a:cs typeface="Verdana"/>
              </a:rPr>
              <a:t>x[n]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29430" y="3730371"/>
            <a:ext cx="0" cy="474980"/>
          </a:xfrm>
          <a:custGeom>
            <a:avLst/>
            <a:gdLst/>
            <a:ahLst/>
            <a:cxnLst/>
            <a:rect l="l" t="t" r="r" b="b"/>
            <a:pathLst>
              <a:path h="474979">
                <a:moveTo>
                  <a:pt x="0" y="0"/>
                </a:moveTo>
                <a:lnTo>
                  <a:pt x="0" y="474725"/>
                </a:lnTo>
              </a:path>
            </a:pathLst>
          </a:custGeom>
          <a:ln w="16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3194" y="1302258"/>
            <a:ext cx="7943850" cy="47777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669290">
              <a:lnSpc>
                <a:spcPct val="99100"/>
              </a:lnSpc>
              <a:spcBef>
                <a:spcPts val="125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 is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stable in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bounded-</a:t>
            </a:r>
            <a:r>
              <a:rPr sz="2400" dirty="0">
                <a:latin typeface="Times New Roman"/>
                <a:cs typeface="Times New Roman"/>
              </a:rPr>
              <a:t>input,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bounded-output </a:t>
            </a:r>
            <a:r>
              <a:rPr sz="2400" dirty="0">
                <a:latin typeface="Times New Roman"/>
                <a:cs typeface="Times New Roman"/>
              </a:rPr>
              <a:t>(BIBO)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sense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every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bounded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produces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a </a:t>
            </a:r>
            <a:r>
              <a:rPr sz="2400" dirty="0">
                <a:latin typeface="Times New Roman"/>
                <a:cs typeface="Times New Roman"/>
              </a:rPr>
              <a:t>bounded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sequence.</a:t>
            </a:r>
            <a:endParaRPr sz="2400">
              <a:latin typeface="Times New Roman"/>
              <a:cs typeface="Times New Roman"/>
            </a:endParaRPr>
          </a:p>
          <a:p>
            <a:pPr marL="38100" marR="416559">
              <a:lnSpc>
                <a:spcPct val="100000"/>
              </a:lnSpc>
              <a:spcBef>
                <a:spcPts val="1500"/>
              </a:spcBef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bounded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there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exists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fixed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positive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finite </a:t>
            </a:r>
            <a:r>
              <a:rPr sz="2400" dirty="0">
                <a:latin typeface="Times New Roman"/>
                <a:cs typeface="Times New Roman"/>
              </a:rPr>
              <a:t>value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B</a:t>
            </a:r>
            <a:r>
              <a:rPr sz="2400" i="1" baseline="-13888" dirty="0">
                <a:latin typeface="Times New Roman"/>
                <a:cs typeface="Times New Roman"/>
              </a:rPr>
              <a:t>x</a:t>
            </a:r>
            <a:r>
              <a:rPr sz="2400" i="1" spc="277" baseline="-13888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such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that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2400">
              <a:latin typeface="Times New Roman"/>
              <a:cs typeface="Times New Roman"/>
            </a:endParaRPr>
          </a:p>
          <a:p>
            <a:pPr marL="2517140">
              <a:lnSpc>
                <a:spcPts val="2660"/>
              </a:lnSpc>
              <a:tabLst>
                <a:tab pos="3275965" algn="l"/>
                <a:tab pos="3596004" algn="l"/>
                <a:tab pos="4065270" algn="l"/>
                <a:tab pos="5678805" algn="l"/>
              </a:tabLst>
            </a:pPr>
            <a:r>
              <a:rPr sz="2350" i="1" dirty="0">
                <a:latin typeface="Times New Roman"/>
                <a:cs typeface="Times New Roman"/>
              </a:rPr>
              <a:t>x</a:t>
            </a:r>
            <a:r>
              <a:rPr sz="2350" i="1" spc="-35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[</a:t>
            </a:r>
            <a:r>
              <a:rPr sz="2350" spc="-32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n</a:t>
            </a:r>
            <a:r>
              <a:rPr sz="2350" i="1" spc="-14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]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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B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dirty="0">
                <a:latin typeface="Symbol"/>
                <a:cs typeface="Symbol"/>
              </a:rPr>
              <a:t></a:t>
            </a:r>
            <a:r>
              <a:rPr sz="2350" spc="405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Symbol"/>
                <a:cs typeface="Symbol"/>
              </a:rPr>
              <a:t>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3600" baseline="1157" dirty="0">
                <a:latin typeface="Times New Roman"/>
                <a:cs typeface="Times New Roman"/>
              </a:rPr>
              <a:t>for</a:t>
            </a:r>
            <a:r>
              <a:rPr sz="3600" spc="-37" baseline="1157" dirty="0">
                <a:latin typeface="Times New Roman"/>
                <a:cs typeface="Times New Roman"/>
              </a:rPr>
              <a:t> </a:t>
            </a:r>
            <a:r>
              <a:rPr sz="3600" baseline="1157" dirty="0">
                <a:latin typeface="Times New Roman"/>
                <a:cs typeface="Times New Roman"/>
              </a:rPr>
              <a:t>all</a:t>
            </a:r>
            <a:r>
              <a:rPr sz="3600" spc="-67" baseline="1157" dirty="0">
                <a:latin typeface="Times New Roman"/>
                <a:cs typeface="Times New Roman"/>
              </a:rPr>
              <a:t> </a:t>
            </a:r>
            <a:r>
              <a:rPr sz="3600" i="1" spc="-75" baseline="1157" dirty="0">
                <a:latin typeface="Times New Roman"/>
                <a:cs typeface="Times New Roman"/>
              </a:rPr>
              <a:t>n</a:t>
            </a:r>
            <a:endParaRPr sz="3600" baseline="1157">
              <a:latin typeface="Times New Roman"/>
              <a:cs typeface="Times New Roman"/>
            </a:endParaRPr>
          </a:p>
          <a:p>
            <a:pPr marR="149225" algn="ctr">
              <a:lnSpc>
                <a:spcPts val="1400"/>
              </a:lnSpc>
            </a:pPr>
            <a:r>
              <a:rPr sz="1350" i="1" spc="-50" dirty="0">
                <a:latin typeface="Times New Roman"/>
                <a:cs typeface="Times New Roman"/>
              </a:rPr>
              <a:t>x</a:t>
            </a:r>
            <a:endParaRPr sz="1350">
              <a:latin typeface="Times New Roman"/>
              <a:cs typeface="Times New Roman"/>
            </a:endParaRPr>
          </a:p>
          <a:p>
            <a:pPr marL="99060" marR="30480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latin typeface="Times New Roman"/>
                <a:cs typeface="Times New Roman"/>
              </a:rPr>
              <a:t>Stability</a:t>
            </a:r>
            <a:r>
              <a:rPr sz="2400" spc="-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requires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any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possible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exist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fixed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positive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B</a:t>
            </a:r>
            <a:r>
              <a:rPr sz="2400" i="1" baseline="-13888" dirty="0">
                <a:latin typeface="Times New Roman"/>
                <a:cs typeface="Times New Roman"/>
              </a:rPr>
              <a:t>y</a:t>
            </a:r>
            <a:r>
              <a:rPr sz="2400" i="1" spc="217" baseline="-13888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that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9"/>
              </a:spcBef>
            </a:pPr>
            <a:endParaRPr sz="2400">
              <a:latin typeface="Times New Roman"/>
              <a:cs typeface="Times New Roman"/>
            </a:endParaRPr>
          </a:p>
          <a:p>
            <a:pPr marL="2614295">
              <a:lnSpc>
                <a:spcPts val="2630"/>
              </a:lnSpc>
              <a:spcBef>
                <a:spcPts val="5"/>
              </a:spcBef>
              <a:tabLst>
                <a:tab pos="3379470" algn="l"/>
                <a:tab pos="3705225" algn="l"/>
                <a:tab pos="4190365" algn="l"/>
                <a:tab pos="4510405" algn="l"/>
              </a:tabLst>
            </a:pPr>
            <a:r>
              <a:rPr sz="2350" i="1" dirty="0">
                <a:latin typeface="Times New Roman"/>
                <a:cs typeface="Times New Roman"/>
              </a:rPr>
              <a:t>y</a:t>
            </a:r>
            <a:r>
              <a:rPr sz="2350" i="1" spc="-270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Times New Roman"/>
                <a:cs typeface="Times New Roman"/>
              </a:rPr>
              <a:t>[</a:t>
            </a:r>
            <a:r>
              <a:rPr sz="2350" spc="-325" dirty="0">
                <a:latin typeface="Times New Roman"/>
                <a:cs typeface="Times New Roman"/>
              </a:rPr>
              <a:t> </a:t>
            </a:r>
            <a:r>
              <a:rPr sz="2350" i="1" dirty="0">
                <a:latin typeface="Times New Roman"/>
                <a:cs typeface="Times New Roman"/>
              </a:rPr>
              <a:t>n</a:t>
            </a:r>
            <a:r>
              <a:rPr sz="2350" i="1" spc="-140" dirty="0">
                <a:latin typeface="Times New Roman"/>
                <a:cs typeface="Times New Roman"/>
              </a:rPr>
              <a:t> </a:t>
            </a:r>
            <a:r>
              <a:rPr sz="2350" spc="-50" dirty="0">
                <a:latin typeface="Times New Roman"/>
                <a:cs typeface="Times New Roman"/>
              </a:rPr>
              <a:t>]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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i="1" spc="-50" dirty="0">
                <a:latin typeface="Times New Roman"/>
                <a:cs typeface="Times New Roman"/>
              </a:rPr>
              <a:t>B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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-50" dirty="0">
                <a:latin typeface="Symbol"/>
                <a:cs typeface="Symbol"/>
              </a:rPr>
              <a:t></a:t>
            </a:r>
            <a:endParaRPr sz="2350">
              <a:latin typeface="Symbol"/>
              <a:cs typeface="Symbol"/>
            </a:endParaRPr>
          </a:p>
          <a:p>
            <a:pPr marL="71120" algn="ctr">
              <a:lnSpc>
                <a:spcPts val="1430"/>
              </a:lnSpc>
            </a:pPr>
            <a:r>
              <a:rPr sz="1350" i="1" spc="-50" dirty="0">
                <a:latin typeface="Times New Roman"/>
                <a:cs typeface="Times New Roman"/>
              </a:rPr>
              <a:t>y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266573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Stability</a:t>
            </a:r>
          </a:p>
        </p:txBody>
      </p:sp>
      <p:sp>
        <p:nvSpPr>
          <p:cNvPr id="5" name="object 5"/>
          <p:cNvSpPr/>
          <p:nvPr/>
        </p:nvSpPr>
        <p:spPr>
          <a:xfrm>
            <a:off x="3934205" y="5544311"/>
            <a:ext cx="0" cy="474980"/>
          </a:xfrm>
          <a:custGeom>
            <a:avLst/>
            <a:gdLst/>
            <a:ahLst/>
            <a:cxnLst/>
            <a:rect l="l" t="t" r="r" b="b"/>
            <a:pathLst>
              <a:path h="474979">
                <a:moveTo>
                  <a:pt x="0" y="0"/>
                </a:moveTo>
                <a:lnTo>
                  <a:pt x="0" y="474726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21532" y="3730371"/>
            <a:ext cx="0" cy="474980"/>
          </a:xfrm>
          <a:custGeom>
            <a:avLst/>
            <a:gdLst/>
            <a:ahLst/>
            <a:cxnLst/>
            <a:rect l="l" t="t" r="r" b="b"/>
            <a:pathLst>
              <a:path h="474979">
                <a:moveTo>
                  <a:pt x="0" y="0"/>
                </a:moveTo>
                <a:lnTo>
                  <a:pt x="0" y="474725"/>
                </a:lnTo>
              </a:path>
            </a:pathLst>
          </a:custGeom>
          <a:ln w="16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7351" y="5544311"/>
            <a:ext cx="0" cy="474980"/>
          </a:xfrm>
          <a:custGeom>
            <a:avLst/>
            <a:gdLst/>
            <a:ahLst/>
            <a:cxnLst/>
            <a:rect l="l" t="t" r="r" b="b"/>
            <a:pathLst>
              <a:path h="474979">
                <a:moveTo>
                  <a:pt x="0" y="0"/>
                </a:moveTo>
                <a:lnTo>
                  <a:pt x="0" y="474726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9560" y="3465957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19090" y="3905630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4">
                <a:moveTo>
                  <a:pt x="0" y="0"/>
                </a:moveTo>
                <a:lnTo>
                  <a:pt x="0" y="304038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90007" y="3905630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4">
                <a:moveTo>
                  <a:pt x="0" y="0"/>
                </a:moveTo>
                <a:lnTo>
                  <a:pt x="0" y="304038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3434" y="4926710"/>
            <a:ext cx="0" cy="344170"/>
          </a:xfrm>
          <a:custGeom>
            <a:avLst/>
            <a:gdLst/>
            <a:ahLst/>
            <a:cxnLst/>
            <a:rect l="l" t="t" r="r" b="b"/>
            <a:pathLst>
              <a:path h="344170">
                <a:moveTo>
                  <a:pt x="0" y="0"/>
                </a:moveTo>
                <a:lnTo>
                  <a:pt x="0" y="34366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4642" y="4926710"/>
            <a:ext cx="0" cy="344170"/>
          </a:xfrm>
          <a:custGeom>
            <a:avLst/>
            <a:gdLst/>
            <a:ahLst/>
            <a:cxnLst/>
            <a:rect l="l" t="t" r="r" b="b"/>
            <a:pathLst>
              <a:path h="344170">
                <a:moveTo>
                  <a:pt x="0" y="0"/>
                </a:moveTo>
                <a:lnTo>
                  <a:pt x="0" y="34366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29653" y="5894451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52563" y="5894451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40477" y="3465957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60541" y="4065777"/>
            <a:ext cx="857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x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45300" y="6054090"/>
            <a:ext cx="9017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0" dirty="0">
                <a:latin typeface="Verdana"/>
                <a:cs typeface="Verdana"/>
              </a:rPr>
              <a:t>1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99410" y="-53593"/>
            <a:ext cx="31832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Stable</a:t>
            </a:r>
            <a:r>
              <a:rPr u="none" spc="-250" dirty="0"/>
              <a:t> </a:t>
            </a:r>
            <a:r>
              <a:rPr u="none" spc="-10" dirty="0"/>
              <a:t>System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36345" y="573849"/>
            <a:ext cx="7482840" cy="234188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590"/>
              </a:spcBef>
              <a:buChar char="•"/>
              <a:tabLst>
                <a:tab pos="385445" algn="l"/>
              </a:tabLst>
            </a:pPr>
            <a:r>
              <a:rPr sz="2000" spc="-25" dirty="0">
                <a:latin typeface="Times New Roman"/>
                <a:cs typeface="Times New Roman"/>
              </a:rPr>
              <a:t>Stability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(in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sense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bounded-</a:t>
            </a:r>
            <a:r>
              <a:rPr sz="2000" dirty="0">
                <a:latin typeface="Times New Roman"/>
                <a:cs typeface="Times New Roman"/>
              </a:rPr>
              <a:t>input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bounded-</a:t>
            </a:r>
            <a:r>
              <a:rPr sz="2000" dirty="0">
                <a:latin typeface="Times New Roman"/>
                <a:cs typeface="Times New Roman"/>
              </a:rPr>
              <a:t>output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BIBO)</a:t>
            </a:r>
            <a:endParaRPr sz="2000">
              <a:latin typeface="Times New Roman"/>
              <a:cs typeface="Times New Roman"/>
            </a:endParaRPr>
          </a:p>
          <a:p>
            <a:pPr marL="784860" marR="30480" lvl="1" indent="-287655">
              <a:lnSpc>
                <a:spcPts val="2100"/>
              </a:lnSpc>
              <a:spcBef>
                <a:spcPts val="570"/>
              </a:spcBef>
              <a:buChar char="–"/>
              <a:tabLst>
                <a:tab pos="784860" algn="l"/>
              </a:tabLst>
            </a:pP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stable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only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every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bounded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produces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bounded output</a:t>
            </a:r>
            <a:endParaRPr sz="18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745"/>
              </a:spcBef>
              <a:buFont typeface="Times New Roman"/>
              <a:buChar char="–"/>
            </a:pPr>
            <a:endParaRPr sz="1800">
              <a:latin typeface="Times New Roman"/>
              <a:cs typeface="Times New Roman"/>
            </a:endParaRPr>
          </a:p>
          <a:p>
            <a:pPr marL="142240" algn="ctr">
              <a:lnSpc>
                <a:spcPct val="100000"/>
              </a:lnSpc>
              <a:tabLst>
                <a:tab pos="748665" algn="l"/>
                <a:tab pos="1376680" algn="l"/>
                <a:tab pos="2282190" algn="l"/>
                <a:tab pos="2889250" algn="l"/>
                <a:tab pos="3520440" algn="l"/>
              </a:tabLst>
            </a:pPr>
            <a:r>
              <a:rPr sz="1600" spc="-20" dirty="0">
                <a:latin typeface="Verdana"/>
                <a:cs typeface="Verdana"/>
              </a:rPr>
              <a:t>x[n]</a:t>
            </a:r>
            <a:r>
              <a:rPr sz="1600" dirty="0">
                <a:latin typeface="Verdana"/>
                <a:cs typeface="Verdana"/>
              </a:rPr>
              <a:t>	</a:t>
            </a:r>
            <a:r>
              <a:rPr sz="1600" dirty="0">
                <a:latin typeface="Symbol"/>
                <a:cs typeface="Symbol"/>
              </a:rPr>
              <a:t></a:t>
            </a:r>
            <a:r>
              <a:rPr sz="1600" spc="4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Verdana"/>
                <a:cs typeface="Verdana"/>
              </a:rPr>
              <a:t>B</a:t>
            </a:r>
            <a:r>
              <a:rPr sz="1600" spc="-229" dirty="0">
                <a:latin typeface="Verdana"/>
                <a:cs typeface="Verdana"/>
              </a:rPr>
              <a:t> </a:t>
            </a:r>
            <a:r>
              <a:rPr sz="1425" spc="-75" baseline="-20467" dirty="0">
                <a:latin typeface="Verdana"/>
                <a:cs typeface="Verdana"/>
              </a:rPr>
              <a:t>x</a:t>
            </a:r>
            <a:r>
              <a:rPr sz="1425" baseline="-20467" dirty="0">
                <a:latin typeface="Verdana"/>
                <a:cs typeface="Verdana"/>
              </a:rPr>
              <a:t>	</a:t>
            </a:r>
            <a:r>
              <a:rPr sz="1600" dirty="0">
                <a:latin typeface="Symbol"/>
                <a:cs typeface="Symbol"/>
              </a:rPr>
              <a:t></a:t>
            </a:r>
            <a:r>
              <a:rPr sz="1600" spc="4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</a:t>
            </a:r>
            <a:r>
              <a:rPr sz="1600" spc="90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Symbol"/>
                <a:cs typeface="Symbol"/>
              </a:rPr>
              <a:t>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0" dirty="0">
                <a:latin typeface="Verdana"/>
                <a:cs typeface="Verdana"/>
              </a:rPr>
              <a:t>y[n]</a:t>
            </a:r>
            <a:r>
              <a:rPr sz="1600" dirty="0">
                <a:latin typeface="Verdana"/>
                <a:cs typeface="Verdana"/>
              </a:rPr>
              <a:t>	</a:t>
            </a:r>
            <a:r>
              <a:rPr sz="1600" dirty="0">
                <a:latin typeface="Symbol"/>
                <a:cs typeface="Symbol"/>
              </a:rPr>
              <a:t></a:t>
            </a:r>
            <a:r>
              <a:rPr sz="1600" spc="46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Verdana"/>
                <a:cs typeface="Verdana"/>
              </a:rPr>
              <a:t>B</a:t>
            </a:r>
            <a:r>
              <a:rPr sz="1600" spc="-200" dirty="0">
                <a:latin typeface="Verdana"/>
                <a:cs typeface="Verdana"/>
              </a:rPr>
              <a:t> </a:t>
            </a:r>
            <a:r>
              <a:rPr sz="1425" spc="-89" baseline="-20467" dirty="0">
                <a:latin typeface="Verdana"/>
                <a:cs typeface="Verdana"/>
              </a:rPr>
              <a:t>y</a:t>
            </a:r>
            <a:r>
              <a:rPr sz="1425" baseline="-20467" dirty="0">
                <a:latin typeface="Verdana"/>
                <a:cs typeface="Verdana"/>
              </a:rPr>
              <a:t>	</a:t>
            </a:r>
            <a:r>
              <a:rPr sz="1600" dirty="0">
                <a:latin typeface="Symbol"/>
                <a:cs typeface="Symbol"/>
              </a:rPr>
              <a:t></a:t>
            </a:r>
            <a:r>
              <a:rPr sz="1600" spc="90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Symbol"/>
                <a:cs typeface="Symbol"/>
              </a:rPr>
              <a:t></a:t>
            </a:r>
            <a:endParaRPr sz="1600">
              <a:latin typeface="Symbol"/>
              <a:cs typeface="Symbol"/>
            </a:endParaRPr>
          </a:p>
          <a:p>
            <a:pPr marL="385445" indent="-347345">
              <a:lnSpc>
                <a:spcPct val="100000"/>
              </a:lnSpc>
              <a:spcBef>
                <a:spcPts val="875"/>
              </a:spcBef>
              <a:buChar char="•"/>
              <a:tabLst>
                <a:tab pos="385445" algn="l"/>
              </a:tabLst>
            </a:pPr>
            <a:r>
              <a:rPr sz="2000" spc="-10" dirty="0">
                <a:latin typeface="Times New Roman"/>
                <a:cs typeface="Times New Roman"/>
              </a:rPr>
              <a:t>Example</a:t>
            </a:r>
            <a:endParaRPr sz="2000">
              <a:latin typeface="Times New Roman"/>
              <a:cs typeface="Times New Roman"/>
            </a:endParaRPr>
          </a:p>
          <a:p>
            <a:pPr marL="784860" lvl="1" indent="-290195">
              <a:lnSpc>
                <a:spcPct val="100000"/>
              </a:lnSpc>
              <a:spcBef>
                <a:spcPts val="409"/>
              </a:spcBef>
              <a:buChar char="–"/>
              <a:tabLst>
                <a:tab pos="784860" algn="l"/>
              </a:tabLst>
            </a:pPr>
            <a:r>
              <a:rPr sz="1800" spc="-10" dirty="0">
                <a:latin typeface="Times New Roman"/>
                <a:cs typeface="Times New Roman"/>
              </a:rPr>
              <a:t>Square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3610" y="3492500"/>
            <a:ext cx="6762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if</a:t>
            </a:r>
            <a:r>
              <a:rPr sz="1400" spc="24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input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77179" y="3488689"/>
            <a:ext cx="9715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635635" algn="l"/>
              </a:tabLst>
            </a:pPr>
            <a:r>
              <a:rPr sz="1400" dirty="0">
                <a:latin typeface="Symbol"/>
                <a:cs typeface="Symbol"/>
              </a:rPr>
              <a:t></a:t>
            </a:r>
            <a:r>
              <a:rPr sz="1400" spc="484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B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200" spc="-89" baseline="-24305" dirty="0">
                <a:latin typeface="Verdana"/>
                <a:cs typeface="Verdana"/>
              </a:rPr>
              <a:t>x</a:t>
            </a:r>
            <a:r>
              <a:rPr sz="1200" baseline="-24305" dirty="0">
                <a:latin typeface="Verdana"/>
                <a:cs typeface="Verdana"/>
              </a:rPr>
              <a:t>	</a:t>
            </a:r>
            <a:r>
              <a:rPr sz="1400" dirty="0">
                <a:latin typeface="Symbol"/>
                <a:cs typeface="Symbol"/>
              </a:rPr>
              <a:t></a:t>
            </a:r>
            <a:r>
              <a:rPr sz="1400" spc="22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Symbol"/>
                <a:cs typeface="Symbol"/>
              </a:rPr>
              <a:t>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8070" y="3489705"/>
            <a:ext cx="3975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Verdana"/>
                <a:cs typeface="Verdana"/>
              </a:rPr>
              <a:t>x[n]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69589" y="2960116"/>
            <a:ext cx="1861185" cy="118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675">
              <a:lnSpc>
                <a:spcPct val="100000"/>
              </a:lnSpc>
              <a:spcBef>
                <a:spcPts val="100"/>
              </a:spcBef>
              <a:tabLst>
                <a:tab pos="1113790" algn="l"/>
              </a:tabLst>
            </a:pPr>
            <a:r>
              <a:rPr sz="1600" dirty="0">
                <a:latin typeface="Verdana"/>
                <a:cs typeface="Verdana"/>
              </a:rPr>
              <a:t>y[n]</a:t>
            </a:r>
            <a:r>
              <a:rPr sz="1600" spc="350" dirty="0">
                <a:latin typeface="Verdana"/>
                <a:cs typeface="Verdana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Symbol"/>
                <a:cs typeface="Symbol"/>
              </a:rPr>
              <a:t></a:t>
            </a:r>
            <a:r>
              <a:rPr sz="1600" spc="-10" dirty="0">
                <a:latin typeface="Verdana"/>
                <a:cs typeface="Verdana"/>
              </a:rPr>
              <a:t>x[n]</a:t>
            </a:r>
            <a:r>
              <a:rPr sz="2200" spc="-10" dirty="0">
                <a:latin typeface="Symbol"/>
                <a:cs typeface="Symbol"/>
              </a:rPr>
              <a:t></a:t>
            </a:r>
            <a:r>
              <a:rPr sz="1350" spc="-15" baseline="61728" dirty="0">
                <a:latin typeface="Verdana"/>
                <a:cs typeface="Verdana"/>
              </a:rPr>
              <a:t>2</a:t>
            </a:r>
            <a:endParaRPr sz="1350" baseline="61728">
              <a:latin typeface="Verdana"/>
              <a:cs typeface="Verdana"/>
            </a:endParaRPr>
          </a:p>
          <a:p>
            <a:pPr marL="73660">
              <a:lnSpc>
                <a:spcPct val="100000"/>
              </a:lnSpc>
              <a:spcBef>
                <a:spcPts val="1525"/>
              </a:spcBef>
              <a:tabLst>
                <a:tab pos="1421765" algn="l"/>
              </a:tabLst>
            </a:pPr>
            <a:r>
              <a:rPr sz="1400" dirty="0">
                <a:latin typeface="Verdana"/>
                <a:cs typeface="Verdana"/>
              </a:rPr>
              <a:t>is</a:t>
            </a:r>
            <a:r>
              <a:rPr sz="1400" spc="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bounded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25" dirty="0">
                <a:latin typeface="Verdana"/>
                <a:cs typeface="Verdana"/>
              </a:rPr>
              <a:t>by</a:t>
            </a:r>
            <a:endParaRPr sz="14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590"/>
              </a:spcBef>
              <a:tabLst>
                <a:tab pos="1384300" algn="l"/>
              </a:tabLst>
            </a:pPr>
            <a:r>
              <a:rPr sz="1400" dirty="0">
                <a:latin typeface="Verdana"/>
                <a:cs typeface="Verdana"/>
              </a:rPr>
              <a:t>is</a:t>
            </a:r>
            <a:r>
              <a:rPr sz="1400" spc="22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bounded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25" dirty="0">
                <a:latin typeface="Verdana"/>
                <a:cs typeface="Verdana"/>
              </a:rPr>
              <a:t>by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29885" y="3904996"/>
            <a:ext cx="6540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42925" algn="l"/>
              </a:tabLst>
            </a:pPr>
            <a:r>
              <a:rPr sz="1400" spc="-20" dirty="0">
                <a:latin typeface="Verdana"/>
                <a:cs typeface="Verdana"/>
              </a:rPr>
              <a:t>y[n]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50" dirty="0">
                <a:latin typeface="Symbol"/>
                <a:cs typeface="Symbol"/>
              </a:rPr>
              <a:t>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2000" y="3832073"/>
            <a:ext cx="2113915" cy="101473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R="33655" algn="r">
              <a:lnSpc>
                <a:spcPct val="100000"/>
              </a:lnSpc>
              <a:spcBef>
                <a:spcPts val="760"/>
              </a:spcBef>
            </a:pPr>
            <a:r>
              <a:rPr sz="1400" spc="-10" dirty="0">
                <a:latin typeface="Verdana"/>
                <a:cs typeface="Verdana"/>
              </a:rPr>
              <a:t>output</a:t>
            </a:r>
            <a:endParaRPr sz="1400">
              <a:latin typeface="Verdana"/>
              <a:cs typeface="Verdana"/>
            </a:endParaRPr>
          </a:p>
          <a:p>
            <a:pPr marL="360045" indent="-347345">
              <a:lnSpc>
                <a:spcPts val="2370"/>
              </a:lnSpc>
              <a:spcBef>
                <a:spcPts val="945"/>
              </a:spcBef>
              <a:buChar char="•"/>
              <a:tabLst>
                <a:tab pos="360045" algn="l"/>
              </a:tabLst>
            </a:pPr>
            <a:r>
              <a:rPr sz="2000" spc="-35" dirty="0">
                <a:latin typeface="Times New Roman"/>
                <a:cs typeface="Times New Roman"/>
              </a:rPr>
              <a:t>Counter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Example</a:t>
            </a:r>
            <a:endParaRPr sz="2000">
              <a:latin typeface="Times New Roman"/>
              <a:cs typeface="Times New Roman"/>
            </a:endParaRPr>
          </a:p>
          <a:p>
            <a:pPr marL="469265">
              <a:lnSpc>
                <a:spcPts val="2130"/>
              </a:lnSpc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Log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60897" y="3861054"/>
            <a:ext cx="3098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15" baseline="-17857" dirty="0">
                <a:latin typeface="Verdana"/>
                <a:cs typeface="Verdana"/>
              </a:rPr>
              <a:t>B</a:t>
            </a:r>
            <a:r>
              <a:rPr sz="2100" spc="-284" baseline="-17857" dirty="0">
                <a:latin typeface="Verdana"/>
                <a:cs typeface="Verdana"/>
              </a:rPr>
              <a:t> </a:t>
            </a:r>
            <a:r>
              <a:rPr sz="900" spc="-50" dirty="0">
                <a:latin typeface="Verdana"/>
                <a:cs typeface="Verdana"/>
              </a:rPr>
              <a:t>2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52565" y="3920997"/>
            <a:ext cx="3708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Symbol"/>
                <a:cs typeface="Symbol"/>
              </a:rPr>
              <a:t></a:t>
            </a:r>
            <a:r>
              <a:rPr sz="1400" spc="125" dirty="0">
                <a:latin typeface="Times New Roman"/>
                <a:cs typeface="Times New Roman"/>
              </a:rPr>
              <a:t>  </a:t>
            </a:r>
            <a:r>
              <a:rPr sz="1400" spc="-50" dirty="0">
                <a:latin typeface="Symbol"/>
                <a:cs typeface="Symbol"/>
              </a:rPr>
              <a:t>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40710" y="4840985"/>
            <a:ext cx="2275205" cy="897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aseline="1736" dirty="0">
                <a:latin typeface="Verdana"/>
                <a:cs typeface="Verdana"/>
              </a:rPr>
              <a:t>y[n]</a:t>
            </a:r>
            <a:r>
              <a:rPr sz="2400" spc="-15" baseline="1736" dirty="0">
                <a:latin typeface="Verdana"/>
                <a:cs typeface="Verdana"/>
              </a:rPr>
              <a:t> </a:t>
            </a:r>
            <a:r>
              <a:rPr sz="2400" baseline="1736" dirty="0">
                <a:latin typeface="Symbol"/>
                <a:cs typeface="Symbol"/>
              </a:rPr>
              <a:t></a:t>
            </a:r>
            <a:r>
              <a:rPr sz="2400" spc="15" baseline="1736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Verdana"/>
                <a:cs typeface="Verdana"/>
              </a:rPr>
              <a:t>log</a:t>
            </a:r>
            <a:r>
              <a:rPr sz="2400" spc="-52" baseline="1736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10</a:t>
            </a:r>
            <a:r>
              <a:rPr sz="1050" spc="220" dirty="0">
                <a:latin typeface="Verdana"/>
                <a:cs typeface="Verdana"/>
              </a:rPr>
              <a:t> </a:t>
            </a:r>
            <a:r>
              <a:rPr sz="3750" spc="-15" baseline="2222" dirty="0">
                <a:latin typeface="Symbol"/>
                <a:cs typeface="Symbol"/>
              </a:rPr>
              <a:t></a:t>
            </a:r>
            <a:r>
              <a:rPr sz="3750" spc="-352" baseline="2222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Verdana"/>
                <a:cs typeface="Verdana"/>
              </a:rPr>
              <a:t>x[n]</a:t>
            </a:r>
            <a:r>
              <a:rPr sz="2400" spc="-89" baseline="1736" dirty="0">
                <a:latin typeface="Verdana"/>
                <a:cs typeface="Verdana"/>
              </a:rPr>
              <a:t> </a:t>
            </a:r>
            <a:r>
              <a:rPr sz="3750" spc="-75" baseline="2222" dirty="0">
                <a:latin typeface="Symbol"/>
                <a:cs typeface="Symbol"/>
              </a:rPr>
              <a:t></a:t>
            </a:r>
            <a:endParaRPr sz="3750" baseline="2222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1600">
              <a:latin typeface="Symbol"/>
              <a:cs typeface="Symbol"/>
            </a:endParaRPr>
          </a:p>
          <a:p>
            <a:pPr marL="142875">
              <a:lnSpc>
                <a:spcPct val="100000"/>
              </a:lnSpc>
              <a:tabLst>
                <a:tab pos="1487805" algn="l"/>
                <a:tab pos="1889760" algn="l"/>
              </a:tabLst>
            </a:pPr>
            <a:r>
              <a:rPr sz="1400" dirty="0">
                <a:latin typeface="Verdana"/>
                <a:cs typeface="Verdana"/>
              </a:rPr>
              <a:t>is</a:t>
            </a:r>
            <a:r>
              <a:rPr sz="1400" spc="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bounded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25" dirty="0">
                <a:latin typeface="Verdana"/>
                <a:cs typeface="Verdana"/>
              </a:rPr>
              <a:t>by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20" dirty="0">
                <a:latin typeface="Verdana"/>
                <a:cs typeface="Verdana"/>
              </a:rPr>
              <a:t>x[n]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43964" y="5502402"/>
            <a:ext cx="4457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latin typeface="Verdana"/>
                <a:cs typeface="Verdana"/>
              </a:rPr>
              <a:t>even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62961" y="5502402"/>
            <a:ext cx="6559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if</a:t>
            </a:r>
            <a:r>
              <a:rPr sz="1400" spc="8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input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42026" y="5495544"/>
            <a:ext cx="98869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604520" algn="l"/>
              </a:tabLst>
            </a:pPr>
            <a:r>
              <a:rPr sz="1400" dirty="0">
                <a:latin typeface="Symbol"/>
                <a:cs typeface="Symbol"/>
              </a:rPr>
              <a:t></a:t>
            </a:r>
            <a:r>
              <a:rPr sz="1400" spc="4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B</a:t>
            </a:r>
            <a:r>
              <a:rPr sz="1400" spc="-105" dirty="0">
                <a:latin typeface="Verdana"/>
                <a:cs typeface="Verdana"/>
              </a:rPr>
              <a:t> </a:t>
            </a:r>
            <a:r>
              <a:rPr sz="1200" spc="-75" baseline="-24305" dirty="0">
                <a:latin typeface="Verdana"/>
                <a:cs typeface="Verdana"/>
              </a:rPr>
              <a:t>x</a:t>
            </a:r>
            <a:r>
              <a:rPr sz="1200" baseline="-24305" dirty="0">
                <a:latin typeface="Verdana"/>
                <a:cs typeface="Verdana"/>
              </a:rPr>
              <a:t>	</a:t>
            </a:r>
            <a:r>
              <a:rPr sz="1400" dirty="0">
                <a:latin typeface="Symbol"/>
                <a:cs typeface="Symbol"/>
              </a:rPr>
              <a:t></a:t>
            </a:r>
            <a:r>
              <a:rPr sz="1400" spc="125" dirty="0">
                <a:latin typeface="Times New Roman"/>
                <a:cs typeface="Times New Roman"/>
              </a:rPr>
              <a:t>  </a:t>
            </a:r>
            <a:r>
              <a:rPr sz="1400" spc="-60" dirty="0">
                <a:latin typeface="Symbol"/>
                <a:cs typeface="Symbol"/>
              </a:rPr>
              <a:t>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31772" y="5913882"/>
            <a:ext cx="6000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Verdana"/>
                <a:cs typeface="Verdana"/>
              </a:rPr>
              <a:t>output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94610" y="5913882"/>
            <a:ext cx="18351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8630" algn="l"/>
                <a:tab pos="1582420" algn="l"/>
              </a:tabLst>
            </a:pPr>
            <a:r>
              <a:rPr sz="1400" spc="-25" dirty="0">
                <a:latin typeface="Verdana"/>
                <a:cs typeface="Verdana"/>
              </a:rPr>
              <a:t>not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10" dirty="0">
                <a:latin typeface="Verdana"/>
                <a:cs typeface="Verdana"/>
              </a:rPr>
              <a:t>bounded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25" dirty="0">
                <a:latin typeface="Verdana"/>
                <a:cs typeface="Verdana"/>
              </a:rPr>
              <a:t>for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82667" y="5823965"/>
            <a:ext cx="218059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8725" algn="l"/>
              </a:tabLst>
            </a:pPr>
            <a:r>
              <a:rPr sz="1400" dirty="0">
                <a:latin typeface="Verdana"/>
                <a:cs typeface="Verdana"/>
              </a:rPr>
              <a:t>x</a:t>
            </a:r>
            <a:r>
              <a:rPr sz="2050" dirty="0">
                <a:latin typeface="Symbol"/>
                <a:cs typeface="Symbol"/>
              </a:rPr>
              <a:t></a:t>
            </a:r>
            <a:r>
              <a:rPr sz="1400" dirty="0">
                <a:latin typeface="Verdana"/>
                <a:cs typeface="Verdana"/>
              </a:rPr>
              <a:t>n</a:t>
            </a:r>
            <a:r>
              <a:rPr sz="2050" dirty="0">
                <a:latin typeface="Symbol"/>
                <a:cs typeface="Symbol"/>
              </a:rPr>
              <a:t></a:t>
            </a:r>
            <a:r>
              <a:rPr sz="2050" spc="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49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Verdana"/>
                <a:cs typeface="Verdana"/>
              </a:rPr>
              <a:t>0</a:t>
            </a:r>
            <a:r>
              <a:rPr sz="1400" spc="280" dirty="0">
                <a:latin typeface="Verdana"/>
                <a:cs typeface="Verdana"/>
              </a:rPr>
              <a:t> </a:t>
            </a:r>
            <a:r>
              <a:rPr sz="1400" spc="-50" dirty="0">
                <a:latin typeface="Symbol"/>
                <a:cs typeface="Symbol"/>
              </a:rPr>
              <a:t>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dirty="0">
                <a:latin typeface="Verdana"/>
                <a:cs typeface="Verdana"/>
              </a:rPr>
              <a:t>y</a:t>
            </a:r>
            <a:r>
              <a:rPr sz="1400" spc="-360" dirty="0">
                <a:latin typeface="Verdana"/>
                <a:cs typeface="Verdana"/>
              </a:rPr>
              <a:t> </a:t>
            </a:r>
            <a:r>
              <a:rPr sz="2050" spc="-65" dirty="0">
                <a:latin typeface="Symbol"/>
                <a:cs typeface="Symbol"/>
              </a:rPr>
              <a:t></a:t>
            </a:r>
            <a:r>
              <a:rPr sz="1400" spc="-65" dirty="0">
                <a:latin typeface="Verdana"/>
                <a:cs typeface="Verdana"/>
              </a:rPr>
              <a:t>0</a:t>
            </a:r>
            <a:r>
              <a:rPr sz="1400" spc="-310" dirty="0">
                <a:latin typeface="Verdana"/>
                <a:cs typeface="Verdana"/>
              </a:rPr>
              <a:t> </a:t>
            </a:r>
            <a:r>
              <a:rPr sz="2050" dirty="0">
                <a:latin typeface="Symbol"/>
                <a:cs typeface="Symbol"/>
              </a:rPr>
              <a:t></a:t>
            </a:r>
            <a:r>
              <a:rPr sz="2050" spc="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75" dirty="0">
                <a:latin typeface="Times New Roman"/>
                <a:cs typeface="Times New Roman"/>
              </a:rPr>
              <a:t>  </a:t>
            </a:r>
            <a:r>
              <a:rPr sz="1400" spc="-35" dirty="0">
                <a:latin typeface="Verdana"/>
                <a:cs typeface="Verdana"/>
              </a:rPr>
              <a:t>log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43419" y="5798566"/>
            <a:ext cx="10871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75" spc="75" baseline="1234" dirty="0">
                <a:latin typeface="Symbol"/>
                <a:cs typeface="Symbol"/>
              </a:rPr>
              <a:t></a:t>
            </a:r>
            <a:r>
              <a:rPr sz="1400" spc="50" dirty="0">
                <a:latin typeface="Verdana"/>
                <a:cs typeface="Verdana"/>
              </a:rPr>
              <a:t>x</a:t>
            </a:r>
            <a:r>
              <a:rPr sz="2050" spc="50" dirty="0">
                <a:latin typeface="Symbol"/>
                <a:cs typeface="Symbol"/>
              </a:rPr>
              <a:t></a:t>
            </a:r>
            <a:r>
              <a:rPr sz="1400" spc="50" dirty="0">
                <a:latin typeface="Verdana"/>
                <a:cs typeface="Verdana"/>
              </a:rPr>
              <a:t>n</a:t>
            </a:r>
            <a:r>
              <a:rPr sz="2050" spc="50" dirty="0">
                <a:latin typeface="Symbol"/>
                <a:cs typeface="Symbol"/>
              </a:rPr>
              <a:t></a:t>
            </a:r>
            <a:r>
              <a:rPr sz="3375" spc="75" baseline="1234" dirty="0">
                <a:latin typeface="Symbol"/>
                <a:cs typeface="Symbol"/>
              </a:rPr>
              <a:t></a:t>
            </a:r>
            <a:r>
              <a:rPr sz="3375" spc="-150" baseline="1234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26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Symbol"/>
                <a:cs typeface="Symbol"/>
              </a:rPr>
              <a:t>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09007" y="5463159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4">
                <a:moveTo>
                  <a:pt x="0" y="0"/>
                </a:moveTo>
                <a:lnTo>
                  <a:pt x="0" y="304037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38805" y="1883664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94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59251" y="1883664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94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79264" y="1883664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94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99709" y="1883664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94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78398" y="5463159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4">
                <a:moveTo>
                  <a:pt x="0" y="0"/>
                </a:moveTo>
                <a:lnTo>
                  <a:pt x="0" y="304037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2311" y="317500"/>
            <a:ext cx="69615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u="none" dirty="0"/>
              <a:t>Pros</a:t>
            </a:r>
            <a:r>
              <a:rPr sz="3200" u="none" spc="-180" dirty="0"/>
              <a:t> </a:t>
            </a:r>
            <a:r>
              <a:rPr sz="3200" u="none" dirty="0"/>
              <a:t>and</a:t>
            </a:r>
            <a:r>
              <a:rPr sz="3200" u="none" spc="-130" dirty="0"/>
              <a:t> </a:t>
            </a:r>
            <a:r>
              <a:rPr sz="3200" u="none" dirty="0"/>
              <a:t>Cons</a:t>
            </a:r>
            <a:r>
              <a:rPr sz="3200" u="none" spc="-145" dirty="0"/>
              <a:t> </a:t>
            </a:r>
            <a:r>
              <a:rPr sz="3200" u="none" dirty="0"/>
              <a:t>of</a:t>
            </a:r>
            <a:r>
              <a:rPr sz="3200" u="none" spc="-180" dirty="0"/>
              <a:t> </a:t>
            </a:r>
            <a:r>
              <a:rPr sz="3200" u="none" dirty="0"/>
              <a:t>Digital</a:t>
            </a:r>
            <a:r>
              <a:rPr sz="3200" u="none" spc="-140" dirty="0"/>
              <a:t> </a:t>
            </a:r>
            <a:r>
              <a:rPr sz="3200" u="none" dirty="0"/>
              <a:t>Signal</a:t>
            </a:r>
            <a:r>
              <a:rPr sz="3200" u="none" spc="-170" dirty="0"/>
              <a:t> </a:t>
            </a:r>
            <a:r>
              <a:rPr sz="3200" u="none" spc="-10" dirty="0"/>
              <a:t>Processing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62000" y="803614"/>
            <a:ext cx="6525895" cy="548449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70"/>
              </a:spcBef>
              <a:buChar char="•"/>
              <a:tabLst>
                <a:tab pos="360045" algn="l"/>
              </a:tabLst>
            </a:pPr>
            <a:r>
              <a:rPr sz="3200" spc="-20" dirty="0">
                <a:latin typeface="Times New Roman"/>
                <a:cs typeface="Times New Roman"/>
              </a:rPr>
              <a:t>Pros</a:t>
            </a:r>
            <a:endParaRPr sz="32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550"/>
              </a:spcBef>
              <a:buChar char="–"/>
              <a:tabLst>
                <a:tab pos="759460" algn="l"/>
              </a:tabLst>
            </a:pPr>
            <a:r>
              <a:rPr sz="1800" spc="-10" dirty="0">
                <a:latin typeface="Times New Roman"/>
                <a:cs typeface="Times New Roman"/>
              </a:rPr>
              <a:t>Accuracy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controlled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choosing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word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length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00"/>
              </a:spcBef>
              <a:buChar char="–"/>
              <a:tabLst>
                <a:tab pos="759460" algn="l"/>
              </a:tabLst>
            </a:pPr>
            <a:r>
              <a:rPr sz="1800" spc="-10" dirty="0">
                <a:latin typeface="Times New Roman"/>
                <a:cs typeface="Times New Roman"/>
              </a:rPr>
              <a:t>Repeatable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500"/>
              </a:spcBef>
              <a:buChar char="–"/>
              <a:tabLst>
                <a:tab pos="759460" algn="l"/>
              </a:tabLst>
            </a:pPr>
            <a:r>
              <a:rPr sz="1800" spc="-10" dirty="0">
                <a:latin typeface="Times New Roman"/>
                <a:cs typeface="Times New Roman"/>
              </a:rPr>
              <a:t>Sensitivity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electrical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noise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minimal</a:t>
            </a:r>
            <a:endParaRPr sz="1800">
              <a:latin typeface="Times New Roman"/>
              <a:cs typeface="Times New Roman"/>
            </a:endParaRPr>
          </a:p>
          <a:p>
            <a:pPr marL="759460" lvl="1" indent="-287020">
              <a:lnSpc>
                <a:spcPct val="100000"/>
              </a:lnSpc>
              <a:spcBef>
                <a:spcPts val="400"/>
              </a:spcBef>
              <a:buChar char="–"/>
              <a:tabLst>
                <a:tab pos="759460" algn="l"/>
              </a:tabLst>
            </a:pPr>
            <a:r>
              <a:rPr sz="1800" dirty="0">
                <a:latin typeface="Times New Roman"/>
                <a:cs typeface="Times New Roman"/>
              </a:rPr>
              <a:t>Dynamic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range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controlled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using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floating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numbers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95"/>
              </a:spcBef>
              <a:buChar char="–"/>
              <a:tabLst>
                <a:tab pos="759460" algn="l"/>
              </a:tabLst>
            </a:pPr>
            <a:r>
              <a:rPr sz="1800" spc="-20" dirty="0">
                <a:latin typeface="Times New Roman"/>
                <a:cs typeface="Times New Roman"/>
              </a:rPr>
              <a:t>Flexibility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achieved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software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implementations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05"/>
              </a:spcBef>
              <a:buChar char="–"/>
              <a:tabLst>
                <a:tab pos="759460" algn="l"/>
              </a:tabLst>
            </a:pPr>
            <a:r>
              <a:rPr sz="1800" spc="-10" dirty="0">
                <a:latin typeface="Times New Roman"/>
                <a:cs typeface="Times New Roman"/>
              </a:rPr>
              <a:t>Non-</a:t>
            </a:r>
            <a:r>
              <a:rPr sz="1800" spc="-25" dirty="0">
                <a:latin typeface="Times New Roman"/>
                <a:cs typeface="Times New Roman"/>
              </a:rPr>
              <a:t>linear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time-</a:t>
            </a:r>
            <a:r>
              <a:rPr sz="1800" dirty="0">
                <a:latin typeface="Times New Roman"/>
                <a:cs typeface="Times New Roman"/>
              </a:rPr>
              <a:t>varying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operations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easier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implement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00"/>
              </a:spcBef>
              <a:buChar char="–"/>
              <a:tabLst>
                <a:tab pos="759460" algn="l"/>
              </a:tabLst>
            </a:pPr>
            <a:r>
              <a:rPr sz="1800" spc="-10" dirty="0">
                <a:latin typeface="Times New Roman"/>
                <a:cs typeface="Times New Roman"/>
              </a:rPr>
              <a:t>Digital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storage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cheap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95"/>
              </a:spcBef>
              <a:buChar char="–"/>
              <a:tabLst>
                <a:tab pos="759460" algn="l"/>
              </a:tabLst>
            </a:pPr>
            <a:r>
              <a:rPr sz="1800" dirty="0">
                <a:latin typeface="Times New Roman"/>
                <a:cs typeface="Times New Roman"/>
              </a:rPr>
              <a:t>Digital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information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encrypted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security</a:t>
            </a:r>
            <a:endParaRPr sz="1800">
              <a:latin typeface="Times New Roman"/>
              <a:cs typeface="Times New Roman"/>
            </a:endParaRPr>
          </a:p>
          <a:p>
            <a:pPr marL="759460" lvl="1" indent="-287020">
              <a:lnSpc>
                <a:spcPct val="100000"/>
              </a:lnSpc>
              <a:spcBef>
                <a:spcPts val="405"/>
              </a:spcBef>
              <a:buChar char="–"/>
              <a:tabLst>
                <a:tab pos="759460" algn="l"/>
              </a:tabLst>
            </a:pPr>
            <a:r>
              <a:rPr sz="1800" spc="-20" dirty="0">
                <a:latin typeface="Times New Roman"/>
                <a:cs typeface="Times New Roman"/>
              </a:rPr>
              <a:t>Price/performance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reduced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time-</a:t>
            </a:r>
            <a:r>
              <a:rPr sz="1800" spc="-10" dirty="0">
                <a:latin typeface="Times New Roman"/>
                <a:cs typeface="Times New Roman"/>
              </a:rPr>
              <a:t>to-market</a:t>
            </a: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655"/>
              </a:spcBef>
              <a:buChar char="•"/>
              <a:tabLst>
                <a:tab pos="360045" algn="l"/>
              </a:tabLst>
            </a:pPr>
            <a:r>
              <a:rPr sz="3200" spc="-20" dirty="0">
                <a:latin typeface="Times New Roman"/>
                <a:cs typeface="Times New Roman"/>
              </a:rPr>
              <a:t>Cons</a:t>
            </a:r>
            <a:endParaRPr sz="32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545"/>
              </a:spcBef>
              <a:buChar char="–"/>
              <a:tabLst>
                <a:tab pos="759460" algn="l"/>
              </a:tabLst>
            </a:pPr>
            <a:r>
              <a:rPr sz="1800" dirty="0">
                <a:latin typeface="Times New Roman"/>
                <a:cs typeface="Times New Roman"/>
              </a:rPr>
              <a:t>Sampling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causes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loss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information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05"/>
              </a:spcBef>
              <a:buChar char="–"/>
              <a:tabLst>
                <a:tab pos="759460" algn="l"/>
              </a:tabLst>
            </a:pPr>
            <a:r>
              <a:rPr sz="1800" dirty="0">
                <a:latin typeface="Times New Roman"/>
                <a:cs typeface="Times New Roman"/>
              </a:rPr>
              <a:t>A/D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D/A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requires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mixed-</a:t>
            </a:r>
            <a:r>
              <a:rPr sz="1800" dirty="0">
                <a:latin typeface="Times New Roman"/>
                <a:cs typeface="Times New Roman"/>
              </a:rPr>
              <a:t>signal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hardware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95"/>
              </a:spcBef>
              <a:buChar char="–"/>
              <a:tabLst>
                <a:tab pos="759460" algn="l"/>
              </a:tabLst>
            </a:pPr>
            <a:r>
              <a:rPr sz="1800" dirty="0">
                <a:latin typeface="Times New Roman"/>
                <a:cs typeface="Times New Roman"/>
              </a:rPr>
              <a:t>Limited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speed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processors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400"/>
              </a:spcBef>
              <a:buChar char="–"/>
              <a:tabLst>
                <a:tab pos="759460" algn="l"/>
              </a:tabLst>
            </a:pPr>
            <a:r>
              <a:rPr sz="1800" spc="-10" dirty="0">
                <a:latin typeface="Times New Roman"/>
                <a:cs typeface="Times New Roman"/>
              </a:rPr>
              <a:t>Quantization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round-</a:t>
            </a:r>
            <a:r>
              <a:rPr sz="1800" dirty="0">
                <a:latin typeface="Times New Roman"/>
                <a:cs typeface="Times New Roman"/>
              </a:rPr>
              <a:t>off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errors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842135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Memory</a:t>
            </a:r>
            <a:r>
              <a:rPr u="none" spc="-235" dirty="0"/>
              <a:t> </a:t>
            </a:r>
            <a:r>
              <a:rPr u="none" spc="-10" dirty="0"/>
              <a:t>(State)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448" y="1604771"/>
            <a:ext cx="8146415" cy="2153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350520">
              <a:lnSpc>
                <a:spcPct val="100600"/>
              </a:lnSpc>
              <a:spcBef>
                <a:spcPts val="80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referred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memoryless</a:t>
            </a:r>
            <a:r>
              <a:rPr sz="2400" i="1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every </a:t>
            </a:r>
            <a:r>
              <a:rPr sz="2400" dirty="0">
                <a:latin typeface="Times New Roman"/>
                <a:cs typeface="Times New Roman"/>
              </a:rPr>
              <a:t>value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depends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i="1" spc="-25" dirty="0">
                <a:latin typeface="Times New Roman"/>
                <a:cs typeface="Times New Roman"/>
              </a:rPr>
              <a:t>n</a:t>
            </a:r>
            <a:r>
              <a:rPr sz="2400" spc="-25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600"/>
              </a:lnSpc>
              <a:spcBef>
                <a:spcPts val="5"/>
              </a:spcBef>
            </a:pP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memory,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called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static</a:t>
            </a:r>
            <a:r>
              <a:rPr sz="2400" i="1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system.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Otherwise </a:t>
            </a: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dynamic</a:t>
            </a:r>
            <a:r>
              <a:rPr sz="2400" i="1" spc="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657" y="220725"/>
            <a:ext cx="45345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Memoryless</a:t>
            </a:r>
            <a:r>
              <a:rPr u="none" spc="-200" dirty="0"/>
              <a:t> </a:t>
            </a:r>
            <a:r>
              <a:rPr u="none" spc="-10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880660"/>
            <a:ext cx="7110730" cy="9626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430"/>
              </a:spcBef>
              <a:buChar char="•"/>
              <a:tabLst>
                <a:tab pos="360045" algn="l"/>
              </a:tabLst>
            </a:pPr>
            <a:r>
              <a:rPr sz="2000" spc="-10" dirty="0">
                <a:latin typeface="Times New Roman"/>
                <a:cs typeface="Times New Roman"/>
              </a:rPr>
              <a:t>Memoryless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endParaRPr sz="2000">
              <a:latin typeface="Times New Roman"/>
              <a:cs typeface="Times New Roman"/>
            </a:endParaRPr>
          </a:p>
          <a:p>
            <a:pPr marL="759460" marR="5080" indent="-287655">
              <a:lnSpc>
                <a:spcPct val="101099"/>
              </a:lnSpc>
              <a:spcBef>
                <a:spcPts val="280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A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memoryless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output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y[n]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every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depends </a:t>
            </a:r>
            <a:r>
              <a:rPr sz="1800" dirty="0">
                <a:latin typeface="Times New Roman"/>
                <a:cs typeface="Times New Roman"/>
              </a:rPr>
              <a:t>only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x[n]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045" y="2589565"/>
            <a:ext cx="3487420" cy="99250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72745" indent="-347345">
              <a:lnSpc>
                <a:spcPct val="100000"/>
              </a:lnSpc>
              <a:spcBef>
                <a:spcPts val="370"/>
              </a:spcBef>
              <a:buChar char="•"/>
              <a:tabLst>
                <a:tab pos="372745" algn="l"/>
              </a:tabLst>
            </a:pPr>
            <a:r>
              <a:rPr sz="2000" spc="-20" dirty="0">
                <a:latin typeface="Times New Roman"/>
                <a:cs typeface="Times New Roman"/>
              </a:rPr>
              <a:t>Example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Memoryless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  <a:p>
            <a:pPr marL="481965">
              <a:lnSpc>
                <a:spcPts val="2105"/>
              </a:lnSpc>
              <a:spcBef>
                <a:spcPts val="250"/>
              </a:spcBef>
              <a:tabLst>
                <a:tab pos="7721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Square</a:t>
            </a:r>
            <a:endParaRPr sz="1800">
              <a:latin typeface="Times New Roman"/>
              <a:cs typeface="Times New Roman"/>
            </a:endParaRPr>
          </a:p>
          <a:p>
            <a:pPr marL="1529080">
              <a:lnSpc>
                <a:spcPts val="2585"/>
              </a:lnSpc>
              <a:tabLst>
                <a:tab pos="2339340" algn="l"/>
              </a:tabLst>
            </a:pPr>
            <a:r>
              <a:rPr sz="1600" dirty="0">
                <a:latin typeface="Verdana"/>
                <a:cs typeface="Verdana"/>
              </a:rPr>
              <a:t>y[n]</a:t>
            </a:r>
            <a:r>
              <a:rPr sz="1600" spc="330" dirty="0">
                <a:latin typeface="Verdana"/>
                <a:cs typeface="Verdana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Symbol"/>
                <a:cs typeface="Symbol"/>
              </a:rPr>
              <a:t></a:t>
            </a:r>
            <a:r>
              <a:rPr sz="1600" spc="-10" dirty="0">
                <a:latin typeface="Verdana"/>
                <a:cs typeface="Verdana"/>
              </a:rPr>
              <a:t>x[n]</a:t>
            </a:r>
            <a:r>
              <a:rPr sz="2200" spc="-10" dirty="0">
                <a:latin typeface="Symbol"/>
                <a:cs typeface="Symbol"/>
              </a:rPr>
              <a:t></a:t>
            </a:r>
            <a:r>
              <a:rPr sz="1350" spc="-15" baseline="61728" dirty="0">
                <a:latin typeface="Verdana"/>
                <a:cs typeface="Verdana"/>
              </a:rPr>
              <a:t>2</a:t>
            </a:r>
            <a:endParaRPr sz="1350" baseline="61728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9453" y="4188459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9267" y="3977894"/>
            <a:ext cx="438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Sign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5426" y="4147820"/>
            <a:ext cx="201295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17244" algn="l"/>
              </a:tabLst>
            </a:pPr>
            <a:r>
              <a:rPr sz="1550" spc="50" dirty="0">
                <a:latin typeface="Verdana"/>
                <a:cs typeface="Verdana"/>
              </a:rPr>
              <a:t>y[n]</a:t>
            </a:r>
            <a:r>
              <a:rPr sz="1550" spc="300" dirty="0">
                <a:latin typeface="Verdana"/>
                <a:cs typeface="Verdana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sign</a:t>
            </a:r>
            <a:r>
              <a:rPr sz="1550" spc="290" dirty="0">
                <a:latin typeface="Verdana"/>
                <a:cs typeface="Verdana"/>
              </a:rPr>
              <a:t> </a:t>
            </a:r>
            <a:r>
              <a:rPr sz="2150" spc="-10" dirty="0">
                <a:latin typeface="Symbol"/>
                <a:cs typeface="Symbol"/>
              </a:rPr>
              <a:t></a:t>
            </a:r>
            <a:r>
              <a:rPr sz="1550" spc="-10" dirty="0">
                <a:latin typeface="Verdana"/>
                <a:cs typeface="Verdana"/>
              </a:rPr>
              <a:t>x[n]</a:t>
            </a:r>
            <a:r>
              <a:rPr sz="2150" spc="-10" dirty="0">
                <a:latin typeface="Symbol"/>
                <a:cs typeface="Symbol"/>
              </a:rPr>
              <a:t>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345" y="4913009"/>
            <a:ext cx="3460750" cy="98933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854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85445" algn="l"/>
              </a:tabLst>
            </a:pPr>
            <a:r>
              <a:rPr sz="2000" spc="-10" dirty="0">
                <a:latin typeface="Times New Roman"/>
                <a:cs typeface="Times New Roman"/>
              </a:rPr>
              <a:t>Counter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Example</a:t>
            </a:r>
            <a:endParaRPr sz="2000">
              <a:latin typeface="Times New Roman"/>
              <a:cs typeface="Times New Roman"/>
            </a:endParaRPr>
          </a:p>
          <a:p>
            <a:pPr marL="494665">
              <a:lnSpc>
                <a:spcPct val="100000"/>
              </a:lnSpc>
              <a:spcBef>
                <a:spcPts val="405"/>
              </a:spcBef>
              <a:tabLst>
                <a:tab pos="7848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Ideal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Delay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</a:t>
            </a:r>
            <a:endParaRPr sz="1800">
              <a:latin typeface="Times New Roman"/>
              <a:cs typeface="Times New Roman"/>
            </a:endParaRPr>
          </a:p>
          <a:p>
            <a:pPr marL="1537970">
              <a:lnSpc>
                <a:spcPct val="100000"/>
              </a:lnSpc>
              <a:spcBef>
                <a:spcPts val="315"/>
              </a:spcBef>
              <a:tabLst>
                <a:tab pos="2099945" algn="l"/>
                <a:tab pos="2352040" algn="l"/>
                <a:tab pos="2812415" algn="l"/>
              </a:tabLst>
            </a:pPr>
            <a:r>
              <a:rPr sz="1550" spc="-20" dirty="0">
                <a:latin typeface="Verdana"/>
                <a:cs typeface="Verdana"/>
              </a:rPr>
              <a:t>y[n]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25" dirty="0">
                <a:latin typeface="Verdana"/>
                <a:cs typeface="Verdana"/>
              </a:rPr>
              <a:t>x[n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1350" baseline="-21604" dirty="0">
                <a:latin typeface="Verdana"/>
                <a:cs typeface="Verdana"/>
              </a:rPr>
              <a:t>o</a:t>
            </a:r>
            <a:r>
              <a:rPr sz="1350" spc="15" baseline="-21604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]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Invertible</a:t>
            </a:r>
            <a:r>
              <a:rPr u="none" spc="-190" dirty="0"/>
              <a:t> </a:t>
            </a:r>
            <a:r>
              <a:rPr u="none" spc="-10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448" y="1457705"/>
            <a:ext cx="7826375" cy="11163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99100"/>
              </a:lnSpc>
              <a:spcBef>
                <a:spcPts val="125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invertible</a:t>
            </a:r>
            <a:r>
              <a:rPr sz="2400" i="1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each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we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find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a </a:t>
            </a:r>
            <a:r>
              <a:rPr sz="2400" dirty="0">
                <a:latin typeface="Times New Roman"/>
                <a:cs typeface="Times New Roman"/>
              </a:rPr>
              <a:t>unique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sequence.</a:t>
            </a:r>
            <a:r>
              <a:rPr sz="2400" spc="4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two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more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produce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invertible.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7740" y="2678810"/>
            <a:ext cx="0" cy="462280"/>
          </a:xfrm>
          <a:custGeom>
            <a:avLst/>
            <a:gdLst/>
            <a:ahLst/>
            <a:cxnLst/>
            <a:rect l="l" t="t" r="r" b="b"/>
            <a:pathLst>
              <a:path h="462280">
                <a:moveTo>
                  <a:pt x="0" y="0"/>
                </a:moveTo>
                <a:lnTo>
                  <a:pt x="0" y="461772"/>
                </a:lnTo>
              </a:path>
            </a:pathLst>
          </a:custGeom>
          <a:ln w="16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79871" y="2594355"/>
            <a:ext cx="10858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292735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Passive</a:t>
            </a:r>
            <a:r>
              <a:rPr u="none" spc="-215" dirty="0"/>
              <a:t> </a:t>
            </a:r>
            <a:r>
              <a:rPr u="none" dirty="0"/>
              <a:t>and</a:t>
            </a:r>
            <a:r>
              <a:rPr u="none" spc="-210" dirty="0"/>
              <a:t> </a:t>
            </a:r>
            <a:r>
              <a:rPr u="none" spc="-10" dirty="0"/>
              <a:t>Lossless</a:t>
            </a:r>
            <a:r>
              <a:rPr u="none" spc="-195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448" y="1310894"/>
            <a:ext cx="7795259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said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passive</a:t>
            </a:r>
            <a:r>
              <a:rPr sz="2400" i="1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if,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every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finite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energy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input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most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energy: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26970" y="2426207"/>
            <a:ext cx="460375" cy="989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" algn="ctr">
              <a:lnSpc>
                <a:spcPct val="100000"/>
              </a:lnSpc>
              <a:spcBef>
                <a:spcPts val="105"/>
              </a:spcBef>
            </a:pPr>
            <a:r>
              <a:rPr sz="1300" spc="-50" dirty="0">
                <a:latin typeface="Symbol"/>
                <a:cs typeface="Symbol"/>
              </a:rPr>
              <a:t></a:t>
            </a:r>
            <a:endParaRPr sz="1300">
              <a:latin typeface="Symbol"/>
              <a:cs typeface="Symbol"/>
            </a:endParaRPr>
          </a:p>
          <a:p>
            <a:pPr marL="3810" algn="ctr">
              <a:lnSpc>
                <a:spcPct val="100000"/>
              </a:lnSpc>
              <a:spcBef>
                <a:spcPts val="170"/>
              </a:spcBef>
            </a:pPr>
            <a:r>
              <a:rPr sz="3400" spc="-50" dirty="0">
                <a:latin typeface="Symbol"/>
                <a:cs typeface="Symbol"/>
              </a:rPr>
              <a:t></a:t>
            </a:r>
            <a:endParaRPr sz="34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-8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-1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Symbol"/>
                <a:cs typeface="Symbol"/>
              </a:rPr>
              <a:t>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2021" y="2542032"/>
            <a:ext cx="108585" cy="2241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-50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3522" y="2701797"/>
            <a:ext cx="63881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i="1" spc="-10" dirty="0">
                <a:latin typeface="Times New Roman"/>
                <a:cs typeface="Times New Roman"/>
              </a:rPr>
              <a:t>y</a:t>
            </a:r>
            <a:r>
              <a:rPr sz="2250" i="1" spc="-19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21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8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]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92853" y="2426207"/>
            <a:ext cx="466725" cy="989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70" algn="ctr">
              <a:lnSpc>
                <a:spcPct val="100000"/>
              </a:lnSpc>
              <a:spcBef>
                <a:spcPts val="105"/>
              </a:spcBef>
            </a:pPr>
            <a:r>
              <a:rPr sz="1300" spc="-50" dirty="0">
                <a:latin typeface="Symbol"/>
                <a:cs typeface="Symbol"/>
              </a:rPr>
              <a:t></a:t>
            </a:r>
            <a:endParaRPr sz="13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3400" spc="-50" dirty="0">
                <a:latin typeface="Symbol"/>
                <a:cs typeface="Symbol"/>
              </a:rPr>
              <a:t></a:t>
            </a:r>
            <a:endParaRPr sz="34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300" i="1" dirty="0">
                <a:latin typeface="Times New Roman"/>
                <a:cs typeface="Times New Roman"/>
              </a:rPr>
              <a:t>n</a:t>
            </a:r>
            <a:r>
              <a:rPr sz="1300" i="1" spc="-8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-65" dirty="0">
                <a:latin typeface="Times New Roman"/>
                <a:cs typeface="Times New Roman"/>
              </a:rPr>
              <a:t> </a:t>
            </a:r>
            <a:r>
              <a:rPr sz="1300" spc="-35" dirty="0">
                <a:latin typeface="Symbol"/>
                <a:cs typeface="Symbol"/>
              </a:rPr>
              <a:t>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66717" y="2713228"/>
            <a:ext cx="1822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-50" dirty="0">
                <a:latin typeface="Symbol"/>
                <a:cs typeface="Symbol"/>
              </a:rPr>
              <a:t>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84673" y="2691129"/>
            <a:ext cx="138811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2815" algn="l"/>
              </a:tabLst>
            </a:pPr>
            <a:r>
              <a:rPr sz="2250" i="1" spc="-10" dirty="0">
                <a:latin typeface="Times New Roman"/>
                <a:cs typeface="Times New Roman"/>
              </a:rPr>
              <a:t>x</a:t>
            </a:r>
            <a:r>
              <a:rPr sz="2250" i="1" spc="-22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[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2250" i="1" dirty="0">
                <a:latin typeface="Times New Roman"/>
                <a:cs typeface="Times New Roman"/>
              </a:rPr>
              <a:t>n</a:t>
            </a:r>
            <a:r>
              <a:rPr sz="2250" i="1" spc="-8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Times New Roman"/>
                <a:cs typeface="Times New Roman"/>
              </a:rPr>
              <a:t>]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</a:t>
            </a:r>
            <a:r>
              <a:rPr sz="2250" spc="5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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0248" y="3736085"/>
            <a:ext cx="7569200" cy="7600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dirty="0">
                <a:latin typeface="Times New Roman"/>
                <a:cs typeface="Times New Roman"/>
              </a:rPr>
              <a:t>If 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above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inequality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satisfied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equal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every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signal,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said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 </a:t>
            </a:r>
            <a:r>
              <a:rPr sz="2400" i="1" spc="-10" dirty="0">
                <a:latin typeface="Times New Roman"/>
                <a:cs typeface="Times New Roman"/>
              </a:rPr>
              <a:t>lossless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69895" y="2677286"/>
            <a:ext cx="0" cy="462280"/>
          </a:xfrm>
          <a:custGeom>
            <a:avLst/>
            <a:gdLst/>
            <a:ahLst/>
            <a:cxnLst/>
            <a:rect l="l" t="t" r="r" b="b"/>
            <a:pathLst>
              <a:path h="462280">
                <a:moveTo>
                  <a:pt x="0" y="0"/>
                </a:moveTo>
                <a:lnTo>
                  <a:pt x="0" y="461772"/>
                </a:lnTo>
              </a:path>
            </a:pathLst>
          </a:custGeom>
          <a:ln w="16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05225" y="2677286"/>
            <a:ext cx="0" cy="462280"/>
          </a:xfrm>
          <a:custGeom>
            <a:avLst/>
            <a:gdLst/>
            <a:ahLst/>
            <a:cxnLst/>
            <a:rect l="l" t="t" r="r" b="b"/>
            <a:pathLst>
              <a:path h="462280">
                <a:moveTo>
                  <a:pt x="0" y="0"/>
                </a:moveTo>
                <a:lnTo>
                  <a:pt x="0" y="461772"/>
                </a:lnTo>
              </a:path>
            </a:pathLst>
          </a:custGeom>
          <a:ln w="16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37557" y="2678810"/>
            <a:ext cx="0" cy="462280"/>
          </a:xfrm>
          <a:custGeom>
            <a:avLst/>
            <a:gdLst/>
            <a:ahLst/>
            <a:cxnLst/>
            <a:rect l="l" t="t" r="r" b="b"/>
            <a:pathLst>
              <a:path h="462280">
                <a:moveTo>
                  <a:pt x="0" y="0"/>
                </a:moveTo>
                <a:lnTo>
                  <a:pt x="0" y="461772"/>
                </a:lnTo>
              </a:path>
            </a:pathLst>
          </a:custGeom>
          <a:ln w="16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21031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Examples</a:t>
            </a:r>
            <a:r>
              <a:rPr u="none" spc="-165" dirty="0"/>
              <a:t> </a:t>
            </a:r>
            <a:r>
              <a:rPr u="none" dirty="0"/>
              <a:t>of</a:t>
            </a:r>
            <a:r>
              <a:rPr u="none" spc="-215" dirty="0"/>
              <a:t> </a:t>
            </a:r>
            <a:r>
              <a:rPr u="none" spc="-10" dirty="0"/>
              <a:t>Systems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88972" y="1605279"/>
            <a:ext cx="2369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Ideal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Delay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60035" y="1641093"/>
            <a:ext cx="6464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1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90794" y="1641093"/>
            <a:ext cx="9448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1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29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30" dirty="0">
                <a:latin typeface="Times New Roman"/>
                <a:cs typeface="Times New Roman"/>
              </a:rPr>
              <a:t> </a:t>
            </a:r>
            <a:r>
              <a:rPr sz="1425" i="1" baseline="-23391" dirty="0">
                <a:latin typeface="Times New Roman"/>
                <a:cs typeface="Times New Roman"/>
              </a:rPr>
              <a:t>d</a:t>
            </a:r>
            <a:r>
              <a:rPr sz="1425" i="1" spc="75" baseline="-23391" dirty="0"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4508" y="2523235"/>
            <a:ext cx="3002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latin typeface="Times New Roman"/>
                <a:cs typeface="Times New Roman"/>
              </a:rPr>
              <a:t>Moving</a:t>
            </a:r>
            <a:r>
              <a:rPr sz="2400" spc="-2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Average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5652" y="2596133"/>
            <a:ext cx="59309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10" dirty="0">
                <a:latin typeface="Times New Roman"/>
                <a:cs typeface="Times New Roman"/>
              </a:rPr>
              <a:t>y</a:t>
            </a:r>
            <a:r>
              <a:rPr sz="1550" i="1" spc="-2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4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13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17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4382" y="2433827"/>
            <a:ext cx="1238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0" dirty="0"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90438" y="2940050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4317" y="2940050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52995" y="2366009"/>
            <a:ext cx="2603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Times New Roman"/>
                <a:cs typeface="Times New Roman"/>
              </a:rPr>
              <a:t>M</a:t>
            </a:r>
            <a:r>
              <a:rPr sz="900" i="1" spc="135" dirty="0">
                <a:latin typeface="Times New Roman"/>
                <a:cs typeface="Times New Roman"/>
              </a:rPr>
              <a:t> </a:t>
            </a:r>
            <a:r>
              <a:rPr sz="975" spc="-89" baseline="-12820" dirty="0">
                <a:latin typeface="Times New Roman"/>
                <a:cs typeface="Times New Roman"/>
              </a:rPr>
              <a:t>2</a:t>
            </a:r>
            <a:endParaRPr sz="975" baseline="-1282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0088" y="2803651"/>
            <a:ext cx="17284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15925" algn="l"/>
                <a:tab pos="991869" algn="l"/>
              </a:tabLst>
            </a:pPr>
            <a:r>
              <a:rPr sz="1550" i="1" spc="-50" dirty="0">
                <a:latin typeface="Times New Roman"/>
                <a:cs typeface="Times New Roman"/>
              </a:rPr>
              <a:t>M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295" dirty="0">
                <a:latin typeface="Times New Roman"/>
                <a:cs typeface="Times New Roman"/>
              </a:rPr>
              <a:t> </a:t>
            </a:r>
            <a:r>
              <a:rPr sz="1550" i="1" spc="-60" dirty="0">
                <a:latin typeface="Times New Roman"/>
                <a:cs typeface="Times New Roman"/>
              </a:rPr>
              <a:t>M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2325" baseline="12544" dirty="0">
                <a:latin typeface="Symbol"/>
                <a:cs typeface="Symbol"/>
              </a:rPr>
              <a:t></a:t>
            </a:r>
            <a:r>
              <a:rPr sz="2325" spc="52" baseline="12544" dirty="0">
                <a:latin typeface="Times New Roman"/>
                <a:cs typeface="Times New Roman"/>
              </a:rPr>
              <a:t> </a:t>
            </a:r>
            <a:r>
              <a:rPr sz="2325" baseline="12544" dirty="0">
                <a:latin typeface="Times New Roman"/>
                <a:cs typeface="Times New Roman"/>
              </a:rPr>
              <a:t>1</a:t>
            </a:r>
            <a:r>
              <a:rPr sz="2325" spc="157" baseline="12544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k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5" dirty="0">
                <a:latin typeface="Times New Roman"/>
                <a:cs typeface="Times New Roman"/>
              </a:rPr>
              <a:t> </a:t>
            </a:r>
            <a:r>
              <a:rPr sz="900" i="1" spc="-50" dirty="0">
                <a:latin typeface="Times New Roman"/>
                <a:cs typeface="Times New Roman"/>
              </a:rPr>
              <a:t>M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07530" y="2503932"/>
            <a:ext cx="118999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sz="3450" baseline="7246" dirty="0">
                <a:latin typeface="Symbol"/>
                <a:cs typeface="Symbol"/>
              </a:rPr>
              <a:t></a:t>
            </a:r>
            <a:r>
              <a:rPr sz="3450" spc="480" baseline="7246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x</a:t>
            </a:r>
            <a:r>
              <a:rPr sz="1550" i="1" spc="-24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459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7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k</a:t>
            </a:r>
            <a:r>
              <a:rPr sz="1550" i="1" spc="3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]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66178" y="3012439"/>
            <a:ext cx="6667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0" dirty="0">
                <a:latin typeface="Times New Roman"/>
                <a:cs typeface="Times New Roman"/>
              </a:rPr>
              <a:t>1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5048" y="3514090"/>
            <a:ext cx="37903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Memoryless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non-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0035" y="3574541"/>
            <a:ext cx="6464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1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90794" y="3573779"/>
            <a:ext cx="5734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1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3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]</a:t>
            </a:r>
            <a:r>
              <a:rPr sz="1575" spc="-52" baseline="23809" dirty="0">
                <a:latin typeface="Times New Roman"/>
                <a:cs typeface="Times New Roman"/>
              </a:rPr>
              <a:t>2</a:t>
            </a:r>
            <a:endParaRPr sz="1575" baseline="23809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09139" y="4276852"/>
            <a:ext cx="2544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Accumulator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8285" y="4129278"/>
            <a:ext cx="1529715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algn="ctr">
              <a:lnSpc>
                <a:spcPts val="90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  <a:p>
            <a:pPr marL="38100">
              <a:lnSpc>
                <a:spcPts val="2580"/>
              </a:lnSpc>
              <a:tabLst>
                <a:tab pos="778510" algn="l"/>
              </a:tabLst>
            </a:pPr>
            <a:r>
              <a:rPr sz="2250" i="1" baseline="1851" dirty="0">
                <a:latin typeface="Times New Roman"/>
                <a:cs typeface="Times New Roman"/>
              </a:rPr>
              <a:t>y</a:t>
            </a:r>
            <a:r>
              <a:rPr sz="2250" i="1" spc="-247" baseline="1851" dirty="0">
                <a:latin typeface="Times New Roman"/>
                <a:cs typeface="Times New Roman"/>
              </a:rPr>
              <a:t> </a:t>
            </a:r>
            <a:r>
              <a:rPr sz="2250" spc="-15" baseline="1851" dirty="0">
                <a:latin typeface="Times New Roman"/>
                <a:cs typeface="Times New Roman"/>
              </a:rPr>
              <a:t>[</a:t>
            </a:r>
            <a:r>
              <a:rPr sz="2250" spc="-315" baseline="1851" dirty="0">
                <a:latin typeface="Times New Roman"/>
                <a:cs typeface="Times New Roman"/>
              </a:rPr>
              <a:t> </a:t>
            </a:r>
            <a:r>
              <a:rPr sz="2250" i="1" baseline="1851" dirty="0">
                <a:latin typeface="Times New Roman"/>
                <a:cs typeface="Times New Roman"/>
              </a:rPr>
              <a:t>n</a:t>
            </a:r>
            <a:r>
              <a:rPr sz="2250" i="1" spc="-112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Times New Roman"/>
                <a:cs typeface="Times New Roman"/>
              </a:rPr>
              <a:t>]</a:t>
            </a:r>
            <a:r>
              <a:rPr sz="2250" spc="232" baseline="1851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</a:t>
            </a:r>
            <a:r>
              <a:rPr sz="2250" baseline="1851" dirty="0">
                <a:latin typeface="Times New Roman"/>
                <a:cs typeface="Times New Roman"/>
              </a:rPr>
              <a:t>	</a:t>
            </a:r>
            <a:r>
              <a:rPr sz="3375" baseline="-9876" dirty="0">
                <a:latin typeface="Symbol"/>
                <a:cs typeface="Symbol"/>
              </a:rPr>
              <a:t></a:t>
            </a:r>
            <a:r>
              <a:rPr sz="3375" spc="450" baseline="-9876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22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04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k</a:t>
            </a:r>
            <a:r>
              <a:rPr sz="1500" i="1" spc="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]</a:t>
            </a:r>
            <a:endParaRPr sz="1500">
              <a:latin typeface="Times New Roman"/>
              <a:cs typeface="Times New Roman"/>
            </a:endParaRPr>
          </a:p>
          <a:p>
            <a:pPr marL="235585" algn="ctr">
              <a:lnSpc>
                <a:spcPct val="100000"/>
              </a:lnSpc>
              <a:spcBef>
                <a:spcPts val="740"/>
              </a:spcBef>
            </a:pPr>
            <a:r>
              <a:rPr sz="850" i="1" dirty="0">
                <a:latin typeface="Times New Roman"/>
                <a:cs typeface="Times New Roman"/>
              </a:rPr>
              <a:t>k</a:t>
            </a:r>
            <a:r>
              <a:rPr sz="850" i="1" spc="-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11188" y="4730800"/>
            <a:ext cx="1263015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>
              <a:lnSpc>
                <a:spcPct val="126899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where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M</a:t>
            </a:r>
            <a:r>
              <a:rPr sz="1600" i="1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a </a:t>
            </a:r>
            <a:r>
              <a:rPr sz="1600" spc="-10" dirty="0">
                <a:latin typeface="Times New Roman"/>
                <a:cs typeface="Times New Roman"/>
              </a:rPr>
              <a:t>positive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integer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24964" y="5044947"/>
            <a:ext cx="24314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Compressor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7805" y="5801614"/>
            <a:ext cx="3556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Backward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Difference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60035" y="5068823"/>
            <a:ext cx="63563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spc="-10" dirty="0">
                <a:latin typeface="Times New Roman"/>
                <a:cs typeface="Times New Roman"/>
              </a:rPr>
              <a:t>y</a:t>
            </a:r>
            <a:r>
              <a:rPr sz="1650" i="1" spc="-215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24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12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16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53940" y="5859271"/>
            <a:ext cx="21005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y</a:t>
            </a:r>
            <a:r>
              <a:rPr sz="1500" i="1" spc="-13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3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24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85" dirty="0">
                <a:latin typeface="Times New Roman"/>
                <a:cs typeface="Times New Roman"/>
              </a:rPr>
              <a:t> 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23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04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9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6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80" dirty="0">
                <a:latin typeface="Times New Roman"/>
                <a:cs typeface="Times New Roman"/>
              </a:rPr>
              <a:t>  </a:t>
            </a:r>
            <a:r>
              <a:rPr sz="1500" i="1" spc="65" dirty="0">
                <a:latin typeface="Times New Roman"/>
                <a:cs typeface="Times New Roman"/>
              </a:rPr>
              <a:t>x</a:t>
            </a:r>
            <a:r>
              <a:rPr sz="1500" spc="65" dirty="0">
                <a:latin typeface="Times New Roman"/>
                <a:cs typeface="Times New Roman"/>
              </a:rPr>
              <a:t>[</a:t>
            </a:r>
            <a:r>
              <a:rPr sz="1500" i="1" spc="65" dirty="0">
                <a:latin typeface="Times New Roman"/>
                <a:cs typeface="Times New Roman"/>
              </a:rPr>
              <a:t>n</a:t>
            </a:r>
            <a:r>
              <a:rPr sz="1500" i="1" spc="75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30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1]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13400" y="5071109"/>
            <a:ext cx="70421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spc="-10" dirty="0">
                <a:latin typeface="Times New Roman"/>
                <a:cs typeface="Times New Roman"/>
              </a:rPr>
              <a:t>x</a:t>
            </a:r>
            <a:r>
              <a:rPr sz="1650" i="1" spc="-20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[</a:t>
            </a:r>
            <a:r>
              <a:rPr sz="1650" spc="-9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Mn</a:t>
            </a:r>
            <a:r>
              <a:rPr sz="1650" i="1" spc="33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]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38978" y="2746248"/>
            <a:ext cx="1273810" cy="0"/>
          </a:xfrm>
          <a:custGeom>
            <a:avLst/>
            <a:gdLst/>
            <a:ahLst/>
            <a:cxnLst/>
            <a:rect l="l" t="t" r="r" b="b"/>
            <a:pathLst>
              <a:path w="1273809">
                <a:moveTo>
                  <a:pt x="0" y="0"/>
                </a:moveTo>
                <a:lnTo>
                  <a:pt x="127330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Impulse</a:t>
            </a:r>
            <a:r>
              <a:rPr sz="4000" u="none" spc="-125" dirty="0"/>
              <a:t> </a:t>
            </a:r>
            <a:r>
              <a:rPr sz="4000" u="none" dirty="0"/>
              <a:t>Response</a:t>
            </a:r>
            <a:r>
              <a:rPr sz="4000" u="none" spc="-130" dirty="0"/>
              <a:t> </a:t>
            </a:r>
            <a:r>
              <a:rPr sz="4000" u="none" dirty="0"/>
              <a:t>of</a:t>
            </a:r>
            <a:r>
              <a:rPr sz="4000" u="none" spc="-105" dirty="0"/>
              <a:t> </a:t>
            </a:r>
            <a:r>
              <a:rPr sz="4000" u="none" dirty="0"/>
              <a:t>LTI</a:t>
            </a:r>
            <a:r>
              <a:rPr sz="4000" u="none" spc="-120" dirty="0"/>
              <a:t> </a:t>
            </a:r>
            <a:r>
              <a:rPr sz="4000" u="none" spc="-10" dirty="0"/>
              <a:t>Systems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12648" y="1686052"/>
            <a:ext cx="7672070" cy="3721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Find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computing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Symbol"/>
                <a:cs typeface="Symbol"/>
              </a:rPr>
              <a:t></a:t>
            </a:r>
            <a:r>
              <a:rPr sz="2400" spc="-10" dirty="0">
                <a:latin typeface="Times New Roman"/>
                <a:cs typeface="Times New Roman"/>
              </a:rPr>
              <a:t>[</a:t>
            </a:r>
            <a:r>
              <a:rPr sz="2400" i="1" spc="-10" dirty="0">
                <a:latin typeface="Times New Roman"/>
                <a:cs typeface="Times New Roman"/>
              </a:rPr>
              <a:t>n</a:t>
            </a:r>
            <a:r>
              <a:rPr sz="2400" spc="-10" dirty="0">
                <a:latin typeface="Times New Roman"/>
                <a:cs typeface="Times New Roman"/>
              </a:rPr>
              <a:t>].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ts val="2850"/>
              </a:lnSpc>
              <a:spcBef>
                <a:spcPts val="5"/>
              </a:spcBef>
            </a:pPr>
            <a:r>
              <a:rPr sz="2400" dirty="0">
                <a:latin typeface="Times New Roman"/>
                <a:cs typeface="Times New Roman"/>
              </a:rPr>
              <a:t>Systems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whose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have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finite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number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of </a:t>
            </a:r>
            <a:r>
              <a:rPr sz="2400" dirty="0">
                <a:latin typeface="Times New Roman"/>
                <a:cs typeface="Times New Roman"/>
              </a:rPr>
              <a:t>nonzero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samples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called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spc="-25" dirty="0">
                <a:latin typeface="Times New Roman"/>
                <a:cs typeface="Times New Roman"/>
              </a:rPr>
              <a:t>finite-</a:t>
            </a:r>
            <a:r>
              <a:rPr sz="2400" i="1" dirty="0">
                <a:latin typeface="Times New Roman"/>
                <a:cs typeface="Times New Roman"/>
              </a:rPr>
              <a:t>duration</a:t>
            </a:r>
            <a:r>
              <a:rPr sz="2400" i="1" spc="-2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impulse</a:t>
            </a:r>
            <a:r>
              <a:rPr sz="2400" i="1" spc="-30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response </a:t>
            </a:r>
            <a:r>
              <a:rPr sz="2400" dirty="0">
                <a:latin typeface="Times New Roman"/>
                <a:cs typeface="Times New Roman"/>
              </a:rPr>
              <a:t>(FIR)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27305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Systems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whose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infinite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duration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are </a:t>
            </a:r>
            <a:r>
              <a:rPr sz="2400" dirty="0">
                <a:latin typeface="Times New Roman"/>
                <a:cs typeface="Times New Roman"/>
              </a:rPr>
              <a:t>called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i="1" spc="-25" dirty="0">
                <a:latin typeface="Times New Roman"/>
                <a:cs typeface="Times New Roman"/>
              </a:rPr>
              <a:t>infinite-</a:t>
            </a:r>
            <a:r>
              <a:rPr sz="2400" i="1" dirty="0">
                <a:latin typeface="Times New Roman"/>
                <a:cs typeface="Times New Roman"/>
              </a:rPr>
              <a:t>duration</a:t>
            </a:r>
            <a:r>
              <a:rPr sz="2400" i="1" spc="-10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impulse</a:t>
            </a:r>
            <a:r>
              <a:rPr sz="2400" i="1" spc="-7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response</a:t>
            </a:r>
            <a:r>
              <a:rPr sz="2400" i="1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(IIR)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0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i="1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&lt;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0,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causal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3944" y="3400805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016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Impulse</a:t>
            </a:r>
            <a:r>
              <a:rPr u="none" spc="-235" dirty="0"/>
              <a:t> </a:t>
            </a:r>
            <a:r>
              <a:rPr u="none" spc="-10" dirty="0"/>
              <a:t>Response</a:t>
            </a:r>
            <a:r>
              <a:rPr u="none" spc="-190" dirty="0"/>
              <a:t> </a:t>
            </a:r>
            <a:r>
              <a:rPr u="none" dirty="0"/>
              <a:t>for</a:t>
            </a:r>
            <a:r>
              <a:rPr u="none" spc="-204" dirty="0"/>
              <a:t> </a:t>
            </a:r>
            <a:r>
              <a:rPr u="none" spc="-10" dirty="0"/>
              <a:t>Examples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2648" y="1305052"/>
            <a:ext cx="7412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Find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computing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20" dirty="0">
                <a:latin typeface="Symbol"/>
                <a:cs typeface="Symbol"/>
              </a:rPr>
              <a:t></a:t>
            </a:r>
            <a:r>
              <a:rPr sz="2400" spc="-20" dirty="0">
                <a:latin typeface="Times New Roman"/>
                <a:cs typeface="Times New Roman"/>
              </a:rPr>
              <a:t>[</a:t>
            </a:r>
            <a:r>
              <a:rPr sz="2400" i="1" spc="-20" dirty="0">
                <a:latin typeface="Times New Roman"/>
                <a:cs typeface="Times New Roman"/>
              </a:rPr>
              <a:t>n</a:t>
            </a:r>
            <a:r>
              <a:rPr sz="2400" spc="-20" dirty="0">
                <a:latin typeface="Times New Roman"/>
                <a:cs typeface="Times New Roman"/>
              </a:rPr>
              <a:t>]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247" y="2294635"/>
            <a:ext cx="236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Ideal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Delay</a:t>
            </a:r>
            <a:r>
              <a:rPr sz="2400" spc="-1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4928" y="2329942"/>
            <a:ext cx="112966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1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484" dirty="0">
                <a:latin typeface="Times New Roman"/>
                <a:cs typeface="Times New Roman"/>
              </a:rPr>
              <a:t> </a:t>
            </a:r>
            <a:r>
              <a:rPr sz="2400" baseline="8680" dirty="0">
                <a:latin typeface="Times New Roman"/>
                <a:cs typeface="Times New Roman"/>
              </a:rPr>
              <a:t>δ[</a:t>
            </a:r>
            <a:r>
              <a:rPr sz="2400" spc="-7" baseline="8680" dirty="0">
                <a:latin typeface="Times New Roman"/>
                <a:cs typeface="Times New Roman"/>
              </a:rPr>
              <a:t> </a:t>
            </a:r>
            <a:r>
              <a:rPr sz="2400" i="1" spc="-75" baseline="8680" dirty="0">
                <a:latin typeface="Times New Roman"/>
                <a:cs typeface="Times New Roman"/>
              </a:rPr>
              <a:t>n</a:t>
            </a:r>
            <a:endParaRPr sz="2400" baseline="868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92979" y="2262377"/>
            <a:ext cx="565785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  <a:tabLst>
                <a:tab pos="484505" algn="l"/>
              </a:tabLst>
            </a:pPr>
            <a:r>
              <a:rPr sz="1600" dirty="0">
                <a:latin typeface="Symbol"/>
                <a:cs typeface="Symbol"/>
              </a:rPr>
              <a:t></a:t>
            </a:r>
            <a:r>
              <a:rPr sz="1600" spc="32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  <a:p>
            <a:pPr marL="356235">
              <a:lnSpc>
                <a:spcPts val="1080"/>
              </a:lnSpc>
            </a:pPr>
            <a:r>
              <a:rPr sz="950" i="1" spc="-50" dirty="0">
                <a:latin typeface="Times New Roman"/>
                <a:cs typeface="Times New Roman"/>
              </a:rPr>
              <a:t>d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05884" y="2824988"/>
            <a:ext cx="8274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8820" algn="l"/>
              </a:tabLst>
            </a:pPr>
            <a:r>
              <a:rPr sz="1500" spc="-50" dirty="0">
                <a:latin typeface="Symbol"/>
                <a:cs typeface="Symbol"/>
              </a:rPr>
              <a:t>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2250" spc="-75" baseline="1851" dirty="0">
                <a:latin typeface="Times New Roman"/>
                <a:cs typeface="Times New Roman"/>
              </a:rPr>
              <a:t>1</a:t>
            </a:r>
            <a:endParaRPr sz="2250" baseline="1851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5629" y="2953003"/>
            <a:ext cx="15151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01775" algn="l"/>
              </a:tabLst>
            </a:pPr>
            <a:r>
              <a:rPr sz="1500" dirty="0">
                <a:latin typeface="Symbol"/>
                <a:cs typeface="Symbol"/>
              </a:rPr>
              <a:t>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51397" y="2941573"/>
            <a:ext cx="730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,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3190" y="3076448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6197" y="2953003"/>
            <a:ext cx="12255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4820" algn="l"/>
              </a:tabLst>
            </a:pPr>
            <a:r>
              <a:rPr sz="1500" i="1" spc="-10" dirty="0">
                <a:latin typeface="Times New Roman"/>
                <a:cs typeface="Times New Roman"/>
              </a:rPr>
              <a:t>-</a:t>
            </a:r>
            <a:r>
              <a:rPr sz="1500" i="1" spc="-50" dirty="0">
                <a:latin typeface="Times New Roman"/>
                <a:cs typeface="Times New Roman"/>
              </a:rPr>
              <a:t>M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36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3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</a:t>
            </a:r>
            <a:r>
              <a:rPr sz="1500" spc="41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M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35595" y="3076448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30895" y="2218435"/>
            <a:ext cx="493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FIR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3793" y="3126994"/>
            <a:ext cx="3004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latin typeface="Times New Roman"/>
                <a:cs typeface="Times New Roman"/>
              </a:rPr>
              <a:t>Moving</a:t>
            </a:r>
            <a:r>
              <a:rPr sz="2400" spc="-2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Average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92979" y="3412998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88079" y="3148076"/>
            <a:ext cx="1073150" cy="61722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25"/>
              </a:spcBef>
            </a:pPr>
            <a:r>
              <a:rPr sz="1500" i="1" dirty="0">
                <a:latin typeface="Times New Roman"/>
                <a:cs typeface="Times New Roman"/>
              </a:rPr>
              <a:t>y</a:t>
            </a:r>
            <a:r>
              <a:rPr sz="1500" i="1" spc="-16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1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110" dirty="0">
                <a:latin typeface="Times New Roman"/>
                <a:cs typeface="Times New Roman"/>
              </a:rPr>
              <a:t>  </a:t>
            </a:r>
            <a:r>
              <a:rPr sz="2250" baseline="-16666" dirty="0">
                <a:latin typeface="Symbol"/>
                <a:cs typeface="Symbol"/>
              </a:rPr>
              <a:t></a:t>
            </a:r>
            <a:r>
              <a:rPr sz="2250" spc="75" baseline="-16666" dirty="0">
                <a:latin typeface="Times New Roman"/>
                <a:cs typeface="Times New Roman"/>
              </a:rPr>
              <a:t> </a:t>
            </a:r>
            <a:r>
              <a:rPr sz="2250" i="1" spc="-75" baseline="-14814" dirty="0">
                <a:latin typeface="Times New Roman"/>
                <a:cs typeface="Times New Roman"/>
              </a:rPr>
              <a:t>M</a:t>
            </a:r>
            <a:endParaRPr sz="2250" baseline="-14814">
              <a:latin typeface="Times New Roman"/>
              <a:cs typeface="Times New Roman"/>
            </a:endParaRPr>
          </a:p>
          <a:p>
            <a:pPr marR="193675" algn="r">
              <a:lnSpc>
                <a:spcPct val="100000"/>
              </a:lnSpc>
              <a:spcBef>
                <a:spcPts val="530"/>
              </a:spcBef>
            </a:pPr>
            <a:r>
              <a:rPr sz="1500" spc="-25" dirty="0">
                <a:latin typeface="Symbol"/>
                <a:cs typeface="Symbol"/>
              </a:rPr>
              <a:t></a:t>
            </a:r>
            <a:r>
              <a:rPr sz="2250" spc="-37" baseline="-22222" dirty="0">
                <a:latin typeface="Symbol"/>
                <a:cs typeface="Symbol"/>
              </a:rPr>
              <a:t></a:t>
            </a:r>
            <a:endParaRPr sz="2250" baseline="-22222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14747" y="4068571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24297" y="3279140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43753" y="3166871"/>
            <a:ext cx="667385" cy="62801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670"/>
              </a:spcBef>
              <a:tabLst>
                <a:tab pos="390525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M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114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500" dirty="0">
                <a:latin typeface="Times New Roman"/>
                <a:cs typeface="Times New Roman"/>
              </a:rPr>
              <a:t>0</a:t>
            </a:r>
            <a:r>
              <a:rPr sz="1500" spc="-18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,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58078" y="3540759"/>
            <a:ext cx="7531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imes New Roman"/>
                <a:cs typeface="Times New Roman"/>
              </a:rPr>
              <a:t>otherwise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33943" y="3126994"/>
            <a:ext cx="493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FIR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1247" y="4185411"/>
            <a:ext cx="2544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Accumulator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40734" y="4163314"/>
            <a:ext cx="1904364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778510" algn="l"/>
              </a:tabLst>
            </a:pPr>
            <a:r>
              <a:rPr sz="1550" i="1" spc="-10" dirty="0">
                <a:latin typeface="Times New Roman"/>
                <a:cs typeface="Times New Roman"/>
              </a:rPr>
              <a:t>y</a:t>
            </a:r>
            <a:r>
              <a:rPr sz="1550" i="1" spc="-2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24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15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325" dirty="0">
                <a:latin typeface="Times New Roman"/>
                <a:cs typeface="Times New Roman"/>
              </a:rPr>
              <a:t> </a:t>
            </a:r>
            <a:r>
              <a:rPr sz="2325" spc="-75" baseline="-3584" dirty="0">
                <a:latin typeface="Symbol"/>
                <a:cs typeface="Symbol"/>
              </a:rPr>
              <a:t></a:t>
            </a:r>
            <a:r>
              <a:rPr sz="2325" baseline="-3584" dirty="0">
                <a:latin typeface="Times New Roman"/>
                <a:cs typeface="Times New Roman"/>
              </a:rPr>
              <a:t>	</a:t>
            </a:r>
            <a:r>
              <a:rPr sz="3450" baseline="-10869" dirty="0">
                <a:latin typeface="Symbol"/>
                <a:cs typeface="Symbol"/>
              </a:rPr>
              <a:t></a:t>
            </a:r>
            <a:r>
              <a:rPr sz="3450" spc="127" baseline="-10869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δ[</a:t>
            </a:r>
            <a:r>
              <a:rPr sz="1550" spc="-5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k</a:t>
            </a:r>
            <a:r>
              <a:rPr sz="1550" i="1" spc="-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10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100" dirty="0">
                <a:latin typeface="Times New Roman"/>
                <a:cs typeface="Times New Roman"/>
              </a:rPr>
              <a:t>  </a:t>
            </a:r>
            <a:r>
              <a:rPr sz="2325" spc="-75" baseline="-1792" dirty="0">
                <a:latin typeface="Symbol"/>
                <a:cs typeface="Symbol"/>
              </a:rPr>
              <a:t></a:t>
            </a:r>
            <a:endParaRPr sz="2325" baseline="-1792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70476" y="4601971"/>
            <a:ext cx="3181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Times New Roman"/>
                <a:cs typeface="Times New Roman"/>
              </a:rPr>
              <a:t>k</a:t>
            </a:r>
            <a:r>
              <a:rPr sz="900" i="1" spc="-4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Symbol"/>
                <a:cs typeface="Symbol"/>
              </a:rPr>
              <a:t></a:t>
            </a:r>
            <a:r>
              <a:rPr sz="900" spc="-9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6155" y="4072382"/>
            <a:ext cx="1195070" cy="650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95"/>
              </a:spcBef>
              <a:tabLst>
                <a:tab pos="650875" algn="l"/>
              </a:tabLst>
            </a:pPr>
            <a:r>
              <a:rPr sz="1550" dirty="0">
                <a:latin typeface="Symbol"/>
                <a:cs typeface="Symbol"/>
              </a:rPr>
              <a:t></a:t>
            </a:r>
            <a:r>
              <a:rPr sz="1550" spc="-85" dirty="0">
                <a:latin typeface="Times New Roman"/>
                <a:cs typeface="Times New Roman"/>
              </a:rPr>
              <a:t> </a:t>
            </a:r>
            <a:r>
              <a:rPr sz="2325" spc="-37" baseline="1792" dirty="0">
                <a:latin typeface="Times New Roman"/>
                <a:cs typeface="Times New Roman"/>
              </a:rPr>
              <a:t>1,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35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</a:t>
            </a:r>
            <a:r>
              <a:rPr sz="1550" spc="3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0</a:t>
            </a:r>
            <a:endParaRPr sz="15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200"/>
              </a:spcBef>
              <a:tabLst>
                <a:tab pos="668655" algn="l"/>
              </a:tabLst>
            </a:pPr>
            <a:r>
              <a:rPr sz="2325" baseline="-10752" dirty="0">
                <a:latin typeface="Symbol"/>
                <a:cs typeface="Symbol"/>
              </a:rPr>
              <a:t></a:t>
            </a:r>
            <a:r>
              <a:rPr sz="2325" spc="-345" baseline="-10752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0</a:t>
            </a:r>
            <a:r>
              <a:rPr sz="1550" spc="-2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,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3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32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0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21752" y="4185411"/>
            <a:ext cx="422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IIR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08220" y="5029708"/>
            <a:ext cx="1073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y</a:t>
            </a:r>
            <a:r>
              <a:rPr sz="1500" i="1" spc="-14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2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2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u</a:t>
            </a:r>
            <a:r>
              <a:rPr sz="1500" i="1" spc="-15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3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]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5194" y="5472429"/>
            <a:ext cx="3565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Backward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Difference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71188" y="5560567"/>
            <a:ext cx="20859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y</a:t>
            </a:r>
            <a:r>
              <a:rPr sz="1500" i="1" spc="-18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0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5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60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Times New Roman"/>
                <a:cs typeface="Times New Roman"/>
              </a:rPr>
              <a:t>δ[</a:t>
            </a:r>
            <a:r>
              <a:rPr sz="1500" spc="1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4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δ[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4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40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1]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33943" y="5472429"/>
            <a:ext cx="504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FIR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36210" y="2742057"/>
            <a:ext cx="0" cy="328930"/>
          </a:xfrm>
          <a:custGeom>
            <a:avLst/>
            <a:gdLst/>
            <a:ahLst/>
            <a:cxnLst/>
            <a:rect l="l" t="t" r="r" b="b"/>
            <a:pathLst>
              <a:path h="328930">
                <a:moveTo>
                  <a:pt x="0" y="0"/>
                </a:moveTo>
                <a:lnTo>
                  <a:pt x="0" y="32842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6863" y="251460"/>
            <a:ext cx="73202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Stability</a:t>
            </a:r>
            <a:r>
              <a:rPr sz="4000" u="none" spc="-120" dirty="0"/>
              <a:t> </a:t>
            </a:r>
            <a:r>
              <a:rPr sz="4000" u="none" dirty="0"/>
              <a:t>Condition</a:t>
            </a:r>
            <a:r>
              <a:rPr sz="4000" u="none" spc="-100" dirty="0"/>
              <a:t> </a:t>
            </a:r>
            <a:r>
              <a:rPr sz="4000" u="none" dirty="0"/>
              <a:t>for</a:t>
            </a:r>
            <a:r>
              <a:rPr sz="4000" u="none" spc="-45" dirty="0"/>
              <a:t> </a:t>
            </a:r>
            <a:r>
              <a:rPr sz="4000" u="none" dirty="0"/>
              <a:t>LTI</a:t>
            </a:r>
            <a:r>
              <a:rPr sz="4000" u="none" spc="-110" dirty="0"/>
              <a:t> </a:t>
            </a:r>
            <a:r>
              <a:rPr sz="4000" u="none" spc="-10" dirty="0"/>
              <a:t>Systems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612648" y="1466341"/>
            <a:ext cx="7853045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LTI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BIBO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stable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response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absolutely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summable,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5814" y="2554986"/>
            <a:ext cx="335915" cy="711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0" algn="ctr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Symbol"/>
                <a:cs typeface="Symbol"/>
              </a:rPr>
              <a:t></a:t>
            </a:r>
            <a:endParaRPr sz="950">
              <a:latin typeface="Symbol"/>
              <a:cs typeface="Symbol"/>
            </a:endParaRPr>
          </a:p>
          <a:p>
            <a:pPr marL="5715" algn="ctr">
              <a:lnSpc>
                <a:spcPct val="100000"/>
              </a:lnSpc>
              <a:spcBef>
                <a:spcPts val="80"/>
              </a:spcBef>
            </a:pPr>
            <a:r>
              <a:rPr sz="2450" spc="-50" dirty="0">
                <a:latin typeface="Symbol"/>
                <a:cs typeface="Symbol"/>
              </a:rPr>
              <a:t></a:t>
            </a:r>
            <a:endParaRPr sz="245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-3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</a:t>
            </a:r>
            <a:r>
              <a:rPr sz="950" spc="-95" dirty="0">
                <a:latin typeface="Times New Roman"/>
                <a:cs typeface="Times New Roman"/>
              </a:rPr>
              <a:t> </a:t>
            </a:r>
            <a:r>
              <a:rPr sz="950" spc="-25" dirty="0">
                <a:latin typeface="Symbol"/>
                <a:cs typeface="Symbol"/>
              </a:rPr>
              <a:t></a:t>
            </a:r>
            <a:endParaRPr sz="9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93694" y="2763519"/>
            <a:ext cx="3619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S</a:t>
            </a:r>
            <a:r>
              <a:rPr sz="1600" i="1" spc="80" dirty="0">
                <a:latin typeface="Times New Roman"/>
                <a:cs typeface="Times New Roman"/>
              </a:rPr>
              <a:t>  </a:t>
            </a:r>
            <a:r>
              <a:rPr sz="1600" spc="-6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7388" y="2748280"/>
            <a:ext cx="840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h</a:t>
            </a:r>
            <a:r>
              <a:rPr sz="1600" i="1" spc="-1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8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k</a:t>
            </a:r>
            <a:r>
              <a:rPr sz="1600" i="1" spc="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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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34815" y="2739008"/>
            <a:ext cx="0" cy="329565"/>
          </a:xfrm>
          <a:custGeom>
            <a:avLst/>
            <a:gdLst/>
            <a:ahLst/>
            <a:cxnLst/>
            <a:rect l="l" t="t" r="r" b="b"/>
            <a:pathLst>
              <a:path h="329564">
                <a:moveTo>
                  <a:pt x="0" y="0"/>
                </a:moveTo>
                <a:lnTo>
                  <a:pt x="0" y="329184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7536" y="1566291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761" y="2640329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0026" y="2454401"/>
            <a:ext cx="0" cy="711835"/>
          </a:xfrm>
          <a:custGeom>
            <a:avLst/>
            <a:gdLst/>
            <a:ahLst/>
            <a:cxnLst/>
            <a:rect l="l" t="t" r="r" b="b"/>
            <a:pathLst>
              <a:path h="711835">
                <a:moveTo>
                  <a:pt x="0" y="0"/>
                </a:moveTo>
                <a:lnTo>
                  <a:pt x="0" y="71170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71796" y="3473577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71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57269" y="4172330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1496" y="129540"/>
            <a:ext cx="63627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Stable</a:t>
            </a:r>
            <a:r>
              <a:rPr sz="4000" u="none" spc="-125" dirty="0"/>
              <a:t> </a:t>
            </a:r>
            <a:r>
              <a:rPr sz="4000" u="none" dirty="0"/>
              <a:t>and</a:t>
            </a:r>
            <a:r>
              <a:rPr sz="4000" u="none" spc="-35" dirty="0"/>
              <a:t> </a:t>
            </a:r>
            <a:r>
              <a:rPr sz="4000" u="none" dirty="0"/>
              <a:t>Causal</a:t>
            </a:r>
            <a:r>
              <a:rPr sz="4000" u="none" spc="-95" dirty="0"/>
              <a:t> </a:t>
            </a:r>
            <a:r>
              <a:rPr sz="4000" u="none" dirty="0"/>
              <a:t>LTI</a:t>
            </a:r>
            <a:r>
              <a:rPr sz="4000" u="none" spc="-60" dirty="0"/>
              <a:t> </a:t>
            </a:r>
            <a:r>
              <a:rPr sz="4000" u="none" spc="-10" dirty="0"/>
              <a:t>Systems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762000" y="683746"/>
            <a:ext cx="4960620" cy="71247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54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LTI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(BIBO)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stable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only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if</a:t>
            </a:r>
            <a:endParaRPr sz="20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400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Impulse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absolute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summable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60291" y="1341583"/>
            <a:ext cx="238760" cy="5867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735" algn="ctr">
              <a:lnSpc>
                <a:spcPct val="100000"/>
              </a:lnSpc>
              <a:spcBef>
                <a:spcPts val="24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2350" spc="-50" dirty="0">
                <a:latin typeface="Symbol"/>
                <a:cs typeface="Symbol"/>
              </a:rPr>
              <a:t>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2502" y="1908555"/>
            <a:ext cx="3758565" cy="48768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R="826135" algn="r">
              <a:lnSpc>
                <a:spcPct val="100000"/>
              </a:lnSpc>
              <a:spcBef>
                <a:spcPts val="229"/>
              </a:spcBef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7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29908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Let’s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write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output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system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3859" y="1492503"/>
            <a:ext cx="9702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45" dirty="0">
                <a:latin typeface="Verdana"/>
                <a:cs typeface="Verdana"/>
              </a:rPr>
              <a:t>h</a:t>
            </a:r>
            <a:r>
              <a:rPr sz="2250" spc="-45" dirty="0">
                <a:latin typeface="Symbol"/>
                <a:cs typeface="Symbol"/>
              </a:rPr>
              <a:t></a:t>
            </a:r>
            <a:r>
              <a:rPr sz="1550" spc="-45" dirty="0">
                <a:latin typeface="Verdana"/>
                <a:cs typeface="Verdana"/>
              </a:rPr>
              <a:t>k</a:t>
            </a:r>
            <a:r>
              <a:rPr sz="1550" spc="-235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33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100" dirty="0">
                <a:latin typeface="Times New Roman"/>
                <a:cs typeface="Times New Roman"/>
              </a:rPr>
              <a:t>  </a:t>
            </a:r>
            <a:r>
              <a:rPr sz="1550" spc="-50" dirty="0">
                <a:latin typeface="Symbol"/>
                <a:cs typeface="Symbol"/>
              </a:rPr>
              <a:t>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1416" y="2422397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90672" y="2542794"/>
            <a:ext cx="1950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aseline="-10416" dirty="0">
                <a:latin typeface="Symbol"/>
                <a:cs typeface="Symbol"/>
              </a:rPr>
              <a:t></a:t>
            </a:r>
            <a:r>
              <a:rPr sz="3600" spc="300" baseline="-10416" dirty="0">
                <a:latin typeface="Times New Roman"/>
                <a:cs typeface="Times New Roman"/>
              </a:rPr>
              <a:t> </a:t>
            </a:r>
            <a:r>
              <a:rPr sz="1600" spc="-85" dirty="0">
                <a:latin typeface="Verdana"/>
                <a:cs typeface="Verdana"/>
              </a:rPr>
              <a:t>h</a:t>
            </a:r>
            <a:r>
              <a:rPr sz="2300" spc="-85" dirty="0">
                <a:latin typeface="Symbol"/>
                <a:cs typeface="Symbol"/>
              </a:rPr>
              <a:t></a:t>
            </a:r>
            <a:r>
              <a:rPr sz="1600" spc="-85" dirty="0">
                <a:latin typeface="Verdana"/>
                <a:cs typeface="Verdana"/>
              </a:rPr>
              <a:t>k</a:t>
            </a:r>
            <a:r>
              <a:rPr sz="1600" spc="-335" dirty="0">
                <a:latin typeface="Verdana"/>
                <a:cs typeface="Verdana"/>
              </a:rPr>
              <a:t> </a:t>
            </a:r>
            <a:r>
              <a:rPr sz="2300" dirty="0">
                <a:latin typeface="Symbol"/>
                <a:cs typeface="Symbol"/>
              </a:rPr>
              <a:t></a:t>
            </a:r>
            <a:r>
              <a:rPr sz="1600" dirty="0">
                <a:latin typeface="Verdana"/>
                <a:cs typeface="Verdana"/>
              </a:rPr>
              <a:t>x</a:t>
            </a:r>
            <a:r>
              <a:rPr sz="2300" dirty="0">
                <a:latin typeface="Symbol"/>
                <a:cs typeface="Symbol"/>
              </a:rPr>
              <a:t></a:t>
            </a:r>
            <a:r>
              <a:rPr sz="1600" dirty="0">
                <a:latin typeface="Verdana"/>
                <a:cs typeface="Verdana"/>
              </a:rPr>
              <a:t>n</a:t>
            </a:r>
            <a:r>
              <a:rPr sz="1600" spc="140" dirty="0">
                <a:latin typeface="Verdana"/>
                <a:cs typeface="Verdana"/>
              </a:rPr>
              <a:t> </a:t>
            </a:r>
            <a:r>
              <a:rPr sz="2400" baseline="-3472" dirty="0">
                <a:latin typeface="Symbol"/>
                <a:cs typeface="Symbol"/>
              </a:rPr>
              <a:t></a:t>
            </a:r>
            <a:r>
              <a:rPr sz="2400" spc="300" baseline="-3472" dirty="0">
                <a:latin typeface="Times New Roman"/>
                <a:cs typeface="Times New Roman"/>
              </a:rPr>
              <a:t> </a:t>
            </a:r>
            <a:r>
              <a:rPr sz="2400" spc="-15" baseline="-3472" dirty="0">
                <a:latin typeface="Verdana"/>
                <a:cs typeface="Verdana"/>
              </a:rPr>
              <a:t>k</a:t>
            </a:r>
            <a:r>
              <a:rPr sz="2400" spc="-450" baseline="-3472" dirty="0">
                <a:latin typeface="Verdana"/>
                <a:cs typeface="Verdana"/>
              </a:rPr>
              <a:t> </a:t>
            </a:r>
            <a:r>
              <a:rPr sz="3450" baseline="-2415" dirty="0">
                <a:latin typeface="Symbol"/>
                <a:cs typeface="Symbol"/>
              </a:rPr>
              <a:t></a:t>
            </a:r>
            <a:r>
              <a:rPr sz="3450" spc="562" baseline="-2415" dirty="0">
                <a:latin typeface="Times New Roman"/>
                <a:cs typeface="Times New Roman"/>
              </a:rPr>
              <a:t> </a:t>
            </a:r>
            <a:r>
              <a:rPr sz="2400" spc="-75" baseline="-5208" dirty="0">
                <a:latin typeface="Symbol"/>
                <a:cs typeface="Symbol"/>
              </a:rPr>
              <a:t></a:t>
            </a:r>
            <a:endParaRPr sz="2400" baseline="-5208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87873" y="2422397"/>
            <a:ext cx="1911350" cy="765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>
              <a:lnSpc>
                <a:spcPts val="1015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  <a:p>
            <a:pPr marL="111125">
              <a:lnSpc>
                <a:spcPts val="2815"/>
              </a:lnSpc>
              <a:tabLst>
                <a:tab pos="466725" algn="l"/>
              </a:tabLst>
            </a:pPr>
            <a:r>
              <a:rPr sz="3600" spc="-75" baseline="-10416" dirty="0">
                <a:latin typeface="Symbol"/>
                <a:cs typeface="Symbol"/>
              </a:rPr>
              <a:t></a:t>
            </a:r>
            <a:r>
              <a:rPr sz="3600" baseline="-10416" dirty="0">
                <a:latin typeface="Times New Roman"/>
                <a:cs typeface="Times New Roman"/>
              </a:rPr>
              <a:t>	</a:t>
            </a:r>
            <a:r>
              <a:rPr sz="1600" spc="-105" dirty="0">
                <a:latin typeface="Verdana"/>
                <a:cs typeface="Verdana"/>
              </a:rPr>
              <a:t>h</a:t>
            </a:r>
            <a:r>
              <a:rPr sz="2300" spc="-105" dirty="0">
                <a:latin typeface="Symbol"/>
                <a:cs typeface="Symbol"/>
              </a:rPr>
              <a:t></a:t>
            </a:r>
            <a:r>
              <a:rPr sz="1600" spc="-105" dirty="0">
                <a:latin typeface="Verdana"/>
                <a:cs typeface="Verdana"/>
              </a:rPr>
              <a:t>k</a:t>
            </a:r>
            <a:r>
              <a:rPr sz="1600" spc="-345" dirty="0">
                <a:latin typeface="Verdana"/>
                <a:cs typeface="Verdana"/>
              </a:rPr>
              <a:t> </a:t>
            </a:r>
            <a:r>
              <a:rPr sz="2300" dirty="0">
                <a:latin typeface="Symbol"/>
                <a:cs typeface="Symbol"/>
              </a:rPr>
              <a:t></a:t>
            </a:r>
            <a:r>
              <a:rPr sz="23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Verdana"/>
                <a:cs typeface="Verdana"/>
              </a:rPr>
              <a:t>x</a:t>
            </a:r>
            <a:r>
              <a:rPr sz="2300" dirty="0">
                <a:latin typeface="Symbol"/>
                <a:cs typeface="Symbol"/>
              </a:rPr>
              <a:t></a:t>
            </a:r>
            <a:r>
              <a:rPr sz="1600" dirty="0">
                <a:latin typeface="Verdana"/>
                <a:cs typeface="Verdana"/>
              </a:rPr>
              <a:t>n</a:t>
            </a:r>
            <a:r>
              <a:rPr sz="1600" spc="220" dirty="0">
                <a:latin typeface="Verdana"/>
                <a:cs typeface="Verdana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2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Verdana"/>
                <a:cs typeface="Verdana"/>
              </a:rPr>
              <a:t>k</a:t>
            </a:r>
            <a:r>
              <a:rPr sz="1600" spc="-240" dirty="0">
                <a:latin typeface="Verdana"/>
                <a:cs typeface="Verdana"/>
              </a:rPr>
              <a:t> </a:t>
            </a:r>
            <a:r>
              <a:rPr sz="2300" spc="-50" dirty="0">
                <a:latin typeface="Symbol"/>
                <a:cs typeface="Symbol"/>
              </a:rPr>
              <a:t></a:t>
            </a:r>
            <a:endParaRPr sz="23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915"/>
              </a:spcBef>
            </a:pPr>
            <a:r>
              <a:rPr sz="900" spc="-10" dirty="0">
                <a:latin typeface="Verdana"/>
                <a:cs typeface="Verdana"/>
              </a:rPr>
              <a:t>k</a:t>
            </a:r>
            <a:r>
              <a:rPr sz="900" spc="-9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6657" y="2565907"/>
            <a:ext cx="704215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Verdana"/>
                <a:cs typeface="Verdana"/>
              </a:rPr>
              <a:t>y</a:t>
            </a:r>
            <a:r>
              <a:rPr sz="2300" dirty="0">
                <a:latin typeface="Symbol"/>
                <a:cs typeface="Symbol"/>
              </a:rPr>
              <a:t></a:t>
            </a:r>
            <a:r>
              <a:rPr sz="1600" dirty="0">
                <a:latin typeface="Verdana"/>
                <a:cs typeface="Verdana"/>
              </a:rPr>
              <a:t>n</a:t>
            </a:r>
            <a:r>
              <a:rPr sz="2300" dirty="0">
                <a:latin typeface="Symbol"/>
                <a:cs typeface="Symbol"/>
              </a:rPr>
              <a:t></a:t>
            </a:r>
            <a:r>
              <a:rPr sz="2300" spc="38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48761" y="3010915"/>
            <a:ext cx="350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k</a:t>
            </a:r>
            <a:r>
              <a:rPr sz="900" spc="-9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1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19453" y="3154426"/>
            <a:ext cx="2348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162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If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bounded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19453" y="3828034"/>
            <a:ext cx="3075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1625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Then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output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bounded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34967" y="3495294"/>
            <a:ext cx="1176655" cy="6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44525" algn="l"/>
              </a:tabLst>
            </a:pPr>
            <a:r>
              <a:rPr sz="1600" spc="-20" dirty="0">
                <a:latin typeface="Verdana"/>
                <a:cs typeface="Verdana"/>
              </a:rPr>
              <a:t>x[n]</a:t>
            </a:r>
            <a:r>
              <a:rPr sz="1600" dirty="0">
                <a:latin typeface="Verdana"/>
                <a:cs typeface="Verdana"/>
              </a:rPr>
              <a:t>	</a:t>
            </a:r>
            <a:r>
              <a:rPr sz="1600" dirty="0">
                <a:latin typeface="Symbol"/>
                <a:cs typeface="Symbol"/>
              </a:rPr>
              <a:t></a:t>
            </a:r>
            <a:r>
              <a:rPr sz="1600" spc="484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Verdana"/>
                <a:cs typeface="Verdana"/>
              </a:rPr>
              <a:t>B</a:t>
            </a:r>
            <a:r>
              <a:rPr sz="1600" spc="-200" dirty="0">
                <a:latin typeface="Verdana"/>
                <a:cs typeface="Verdana"/>
              </a:rPr>
              <a:t> </a:t>
            </a:r>
            <a:r>
              <a:rPr sz="1425" spc="-75" baseline="-20467" dirty="0">
                <a:latin typeface="Verdana"/>
                <a:cs typeface="Verdana"/>
              </a:rPr>
              <a:t>x</a:t>
            </a:r>
            <a:endParaRPr sz="1425" baseline="-20467">
              <a:latin typeface="Verdana"/>
              <a:cs typeface="Verdana"/>
            </a:endParaRPr>
          </a:p>
          <a:p>
            <a:pPr marR="144145" algn="r">
              <a:lnSpc>
                <a:spcPct val="100000"/>
              </a:lnSpc>
              <a:spcBef>
                <a:spcPts val="193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8605" y="4148835"/>
            <a:ext cx="11042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50" dirty="0">
                <a:latin typeface="Verdana"/>
                <a:cs typeface="Verdana"/>
              </a:rPr>
              <a:t>y</a:t>
            </a:r>
            <a:r>
              <a:rPr sz="1550" spc="-370" dirty="0">
                <a:latin typeface="Verdana"/>
                <a:cs typeface="Verdana"/>
              </a:rPr>
              <a:t> </a:t>
            </a:r>
            <a:r>
              <a:rPr sz="2250" spc="-65" dirty="0">
                <a:latin typeface="Symbol"/>
                <a:cs typeface="Symbol"/>
              </a:rPr>
              <a:t></a:t>
            </a:r>
            <a:r>
              <a:rPr sz="1550" spc="-65" dirty="0">
                <a:latin typeface="Verdana"/>
                <a:cs typeface="Verdana"/>
              </a:rPr>
              <a:t>n</a:t>
            </a:r>
            <a:r>
              <a:rPr sz="1550" spc="-385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3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</a:t>
            </a:r>
            <a:r>
              <a:rPr sz="1550" spc="42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Verdana"/>
                <a:cs typeface="Verdana"/>
              </a:rPr>
              <a:t>B</a:t>
            </a:r>
            <a:r>
              <a:rPr sz="1550" spc="-204" dirty="0">
                <a:latin typeface="Verdana"/>
                <a:cs typeface="Verdana"/>
              </a:rPr>
              <a:t> </a:t>
            </a:r>
            <a:r>
              <a:rPr sz="1350" spc="-75" baseline="-27777" dirty="0">
                <a:latin typeface="Verdana"/>
                <a:cs typeface="Verdana"/>
              </a:rPr>
              <a:t>x</a:t>
            </a:r>
            <a:endParaRPr sz="1350" baseline="-27777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01540" y="4182364"/>
            <a:ext cx="363220" cy="51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>
              <a:lnSpc>
                <a:spcPts val="2785"/>
              </a:lnSpc>
              <a:spcBef>
                <a:spcPts val="100"/>
              </a:spcBef>
            </a:pPr>
            <a:r>
              <a:rPr sz="2350" spc="-50" dirty="0">
                <a:latin typeface="Symbol"/>
                <a:cs typeface="Symbol"/>
              </a:rPr>
              <a:t></a:t>
            </a:r>
            <a:endParaRPr sz="2350">
              <a:latin typeface="Symbol"/>
              <a:cs typeface="Symbol"/>
            </a:endParaRPr>
          </a:p>
          <a:p>
            <a:pPr marL="12700">
              <a:lnSpc>
                <a:spcPts val="1045"/>
              </a:lnSpc>
            </a:pPr>
            <a:r>
              <a:rPr sz="900" dirty="0">
                <a:latin typeface="Verdana"/>
                <a:cs typeface="Verdana"/>
              </a:rPr>
              <a:t>k</a:t>
            </a:r>
            <a:r>
              <a:rPr sz="900" spc="-55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25465" y="4103878"/>
            <a:ext cx="4845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45" dirty="0">
                <a:latin typeface="Verdana"/>
                <a:cs typeface="Verdana"/>
              </a:rPr>
              <a:t>h</a:t>
            </a:r>
            <a:r>
              <a:rPr sz="2250" spc="-45" dirty="0">
                <a:latin typeface="Symbol"/>
                <a:cs typeface="Symbol"/>
              </a:rPr>
              <a:t></a:t>
            </a:r>
            <a:r>
              <a:rPr sz="1550" spc="-45" dirty="0">
                <a:latin typeface="Verdana"/>
                <a:cs typeface="Verdana"/>
              </a:rPr>
              <a:t>k</a:t>
            </a:r>
            <a:r>
              <a:rPr sz="1550" spc="-204" dirty="0">
                <a:latin typeface="Verdana"/>
                <a:cs typeface="Verdana"/>
              </a:rPr>
              <a:t> 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2000" y="4841598"/>
            <a:ext cx="5311140" cy="72390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469265">
              <a:lnSpc>
                <a:spcPct val="100000"/>
              </a:lnSpc>
              <a:spcBef>
                <a:spcPts val="545"/>
              </a:spcBef>
              <a:tabLst>
                <a:tab pos="759460" algn="l"/>
              </a:tabLst>
            </a:pPr>
            <a:r>
              <a:rPr sz="1800" spc="-50" dirty="0">
                <a:latin typeface="Times New Roman"/>
                <a:cs typeface="Times New Roman"/>
              </a:rPr>
              <a:t>–</a:t>
            </a:r>
            <a:r>
              <a:rPr sz="1800" dirty="0">
                <a:latin typeface="Times New Roman"/>
                <a:cs typeface="Times New Roman"/>
              </a:rPr>
              <a:t>	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output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bounded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absolute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sum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finite</a:t>
            </a:r>
            <a:endParaRPr sz="18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495"/>
              </a:spcBef>
              <a:buChar char="•"/>
              <a:tabLst>
                <a:tab pos="360045" algn="l"/>
              </a:tabLst>
            </a:pP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LTI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causal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only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if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71773" y="5651753"/>
            <a:ext cx="87376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20" dirty="0">
                <a:latin typeface="Verdana"/>
                <a:cs typeface="Verdana"/>
              </a:rPr>
              <a:t>h</a:t>
            </a:r>
            <a:r>
              <a:rPr sz="2250" spc="-20" dirty="0">
                <a:latin typeface="Symbol"/>
                <a:cs typeface="Symbol"/>
              </a:rPr>
              <a:t></a:t>
            </a:r>
            <a:r>
              <a:rPr sz="1550" spc="-20" dirty="0">
                <a:latin typeface="Verdana"/>
                <a:cs typeface="Verdana"/>
              </a:rPr>
              <a:t>k</a:t>
            </a:r>
            <a:r>
              <a:rPr sz="1550" spc="-170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15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Verdana"/>
                <a:cs typeface="Verdana"/>
              </a:rPr>
              <a:t>0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26635" y="5744209"/>
            <a:ext cx="108775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56565" algn="l"/>
                <a:tab pos="716280" algn="l"/>
              </a:tabLst>
            </a:pPr>
            <a:r>
              <a:rPr sz="1550" spc="-25" dirty="0">
                <a:latin typeface="Verdana"/>
                <a:cs typeface="Verdana"/>
              </a:rPr>
              <a:t>for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Verdana"/>
                <a:cs typeface="Verdana"/>
              </a:rPr>
              <a:t>k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dirty="0">
                <a:latin typeface="Symbol"/>
                <a:cs typeface="Symbol"/>
              </a:rPr>
              <a:t></a:t>
            </a:r>
            <a:r>
              <a:rPr sz="1550" spc="95" dirty="0">
                <a:latin typeface="Times New Roman"/>
                <a:cs typeface="Times New Roman"/>
              </a:rPr>
              <a:t>  </a:t>
            </a:r>
            <a:r>
              <a:rPr sz="1550" spc="-50" dirty="0">
                <a:latin typeface="Verdana"/>
                <a:cs typeface="Verdana"/>
              </a:rPr>
              <a:t>0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16527" y="1566291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00655" y="2640329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36570" y="2454401"/>
            <a:ext cx="0" cy="711835"/>
          </a:xfrm>
          <a:custGeom>
            <a:avLst/>
            <a:gdLst/>
            <a:ahLst/>
            <a:cxnLst/>
            <a:rect l="l" t="t" r="r" b="b"/>
            <a:pathLst>
              <a:path h="711835">
                <a:moveTo>
                  <a:pt x="0" y="0"/>
                </a:moveTo>
                <a:lnTo>
                  <a:pt x="0" y="71170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45073" y="2640329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5999226" y="2640329"/>
            <a:ext cx="48895" cy="341630"/>
            <a:chOff x="5999226" y="2640329"/>
            <a:chExt cx="48895" cy="341630"/>
          </a:xfrm>
        </p:grpSpPr>
        <p:sp>
          <p:nvSpPr>
            <p:cNvPr id="31" name="object 31"/>
            <p:cNvSpPr/>
            <p:nvPr/>
          </p:nvSpPr>
          <p:spPr>
            <a:xfrm>
              <a:off x="6004560" y="2640329"/>
              <a:ext cx="0" cy="341630"/>
            </a:xfrm>
            <a:custGeom>
              <a:avLst/>
              <a:gdLst/>
              <a:ahLst/>
              <a:cxnLst/>
              <a:rect l="l" t="t" r="r" b="b"/>
              <a:pathLst>
                <a:path h="341630">
                  <a:moveTo>
                    <a:pt x="0" y="0"/>
                  </a:moveTo>
                  <a:lnTo>
                    <a:pt x="0" y="34137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42660" y="2640329"/>
              <a:ext cx="0" cy="341630"/>
            </a:xfrm>
            <a:custGeom>
              <a:avLst/>
              <a:gdLst/>
              <a:ahLst/>
              <a:cxnLst/>
              <a:rect l="l" t="t" r="r" b="b"/>
              <a:pathLst>
                <a:path h="341630">
                  <a:moveTo>
                    <a:pt x="0" y="0"/>
                  </a:moveTo>
                  <a:lnTo>
                    <a:pt x="0" y="34137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6963156" y="2640329"/>
            <a:ext cx="0" cy="341630"/>
          </a:xfrm>
          <a:custGeom>
            <a:avLst/>
            <a:gdLst/>
            <a:ahLst/>
            <a:cxnLst/>
            <a:rect l="l" t="t" r="r" b="b"/>
            <a:pathLst>
              <a:path h="341630">
                <a:moveTo>
                  <a:pt x="0" y="0"/>
                </a:moveTo>
                <a:lnTo>
                  <a:pt x="0" y="34137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49827" y="3473577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71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87877" y="4172330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29403" y="4172330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90413" y="4178427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042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676" y="214630"/>
            <a:ext cx="47428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Difference</a:t>
            </a:r>
            <a:r>
              <a:rPr u="none" spc="-275" dirty="0"/>
              <a:t> </a:t>
            </a:r>
            <a:r>
              <a:rPr u="none" spc="-10" dirty="0"/>
              <a:t>Equations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848" y="1138682"/>
            <a:ext cx="72948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important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subclass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LTI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defined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by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i="1" spc="-25" dirty="0">
                <a:latin typeface="Times New Roman"/>
                <a:cs typeface="Times New Roman"/>
              </a:rPr>
              <a:t>N</a:t>
            </a:r>
            <a:r>
              <a:rPr sz="2400" spc="-25" dirty="0">
                <a:latin typeface="Times New Roman"/>
                <a:cs typeface="Times New Roman"/>
              </a:rPr>
              <a:t>th-</a:t>
            </a:r>
            <a:r>
              <a:rPr sz="2400" dirty="0">
                <a:latin typeface="Times New Roman"/>
                <a:cs typeface="Times New Roman"/>
              </a:rPr>
              <a:t>order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constant-</a:t>
            </a:r>
            <a:r>
              <a:rPr sz="2400" dirty="0">
                <a:latin typeface="Times New Roman"/>
                <a:cs typeface="Times New Roman"/>
              </a:rPr>
              <a:t>coefficient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difference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equation: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29051" y="2056703"/>
            <a:ext cx="247650" cy="57404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2450" spc="-50" dirty="0">
                <a:latin typeface="Symbol"/>
                <a:cs typeface="Symbol"/>
              </a:rPr>
              <a:t>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54426" y="2293874"/>
            <a:ext cx="14814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805815" algn="l"/>
              </a:tabLst>
            </a:pPr>
            <a:r>
              <a:rPr sz="1600" i="1" dirty="0">
                <a:latin typeface="Times New Roman"/>
                <a:cs typeface="Times New Roman"/>
              </a:rPr>
              <a:t>a</a:t>
            </a:r>
            <a:r>
              <a:rPr sz="1600" i="1" spc="-5" dirty="0">
                <a:latin typeface="Times New Roman"/>
                <a:cs typeface="Times New Roman"/>
              </a:rPr>
              <a:t> </a:t>
            </a:r>
            <a:r>
              <a:rPr sz="1425" i="1" baseline="-23391" dirty="0">
                <a:latin typeface="Times New Roman"/>
                <a:cs typeface="Times New Roman"/>
              </a:rPr>
              <a:t>k</a:t>
            </a:r>
            <a:r>
              <a:rPr sz="1425" i="1" spc="660" baseline="-23391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10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400" baseline="1736" dirty="0">
                <a:latin typeface="Symbol"/>
                <a:cs typeface="Symbol"/>
              </a:rPr>
              <a:t></a:t>
            </a:r>
            <a:r>
              <a:rPr sz="2400" spc="652" baseline="1736" dirty="0">
                <a:latin typeface="Times New Roman"/>
                <a:cs typeface="Times New Roman"/>
              </a:rPr>
              <a:t> </a:t>
            </a:r>
            <a:r>
              <a:rPr sz="2400" i="1" baseline="1736" dirty="0">
                <a:latin typeface="Times New Roman"/>
                <a:cs typeface="Times New Roman"/>
              </a:rPr>
              <a:t>k</a:t>
            </a:r>
            <a:r>
              <a:rPr sz="2400" i="1" spc="112" baseline="1736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Times New Roman"/>
                <a:cs typeface="Times New Roman"/>
              </a:rPr>
              <a:t>]</a:t>
            </a:r>
            <a:r>
              <a:rPr sz="2400" spc="412" baseline="1736" dirty="0">
                <a:latin typeface="Times New Roman"/>
                <a:cs typeface="Times New Roman"/>
              </a:rPr>
              <a:t> </a:t>
            </a:r>
            <a:r>
              <a:rPr sz="2400" spc="-75" baseline="1736" dirty="0">
                <a:latin typeface="Symbol"/>
                <a:cs typeface="Symbol"/>
              </a:rPr>
              <a:t></a:t>
            </a:r>
            <a:endParaRPr sz="2400" baseline="1736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4559" y="2065274"/>
            <a:ext cx="247650" cy="561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M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450" spc="-50" dirty="0">
                <a:latin typeface="Symbol"/>
                <a:cs typeface="Symbol"/>
              </a:rPr>
              <a:t>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70347" y="2293874"/>
            <a:ext cx="12484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b</a:t>
            </a:r>
            <a:r>
              <a:rPr sz="1425" i="1" baseline="-20467" dirty="0">
                <a:latin typeface="Times New Roman"/>
                <a:cs typeface="Times New Roman"/>
              </a:rPr>
              <a:t>m</a:t>
            </a:r>
            <a:r>
              <a:rPr sz="1425" i="1" spc="262" baseline="-20467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175" dirty="0">
                <a:latin typeface="Times New Roman"/>
                <a:cs typeface="Times New Roman"/>
              </a:rPr>
              <a:t> </a:t>
            </a:r>
            <a:r>
              <a:rPr sz="2400" baseline="1736" dirty="0">
                <a:latin typeface="Symbol"/>
                <a:cs typeface="Symbol"/>
              </a:rPr>
              <a:t></a:t>
            </a:r>
            <a:r>
              <a:rPr sz="2400" spc="112" baseline="1736" dirty="0">
                <a:latin typeface="Times New Roman"/>
                <a:cs typeface="Times New Roman"/>
              </a:rPr>
              <a:t>  </a:t>
            </a:r>
            <a:r>
              <a:rPr sz="2400" i="1" baseline="1736" dirty="0">
                <a:latin typeface="Times New Roman"/>
                <a:cs typeface="Times New Roman"/>
              </a:rPr>
              <a:t>m</a:t>
            </a:r>
            <a:r>
              <a:rPr sz="2400" i="1" spc="292" baseline="1736" dirty="0">
                <a:latin typeface="Times New Roman"/>
                <a:cs typeface="Times New Roman"/>
              </a:rPr>
              <a:t> </a:t>
            </a:r>
            <a:r>
              <a:rPr sz="2400" spc="-75" baseline="1736" dirty="0">
                <a:latin typeface="Times New Roman"/>
                <a:cs typeface="Times New Roman"/>
              </a:rPr>
              <a:t>]</a:t>
            </a:r>
            <a:endParaRPr sz="2400" baseline="1736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9493" y="2592435"/>
            <a:ext cx="7851775" cy="105219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635250">
              <a:lnSpc>
                <a:spcPct val="100000"/>
              </a:lnSpc>
              <a:spcBef>
                <a:spcPts val="430"/>
              </a:spcBef>
              <a:tabLst>
                <a:tab pos="4544060" algn="l"/>
              </a:tabLst>
            </a:pPr>
            <a:r>
              <a:rPr sz="950" spc="-50" dirty="0">
                <a:latin typeface="Times New Roman"/>
                <a:cs typeface="Times New Roman"/>
              </a:rPr>
              <a:t>0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  <a:p>
            <a:pPr marL="50800" marR="43180">
              <a:lnSpc>
                <a:spcPct val="100000"/>
              </a:lnSpc>
              <a:spcBef>
                <a:spcPts val="850"/>
              </a:spcBef>
            </a:pPr>
            <a:r>
              <a:rPr sz="2400" dirty="0">
                <a:latin typeface="Times New Roman"/>
                <a:cs typeface="Times New Roman"/>
              </a:rPr>
              <a:t>Often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leading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coefficient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a</a:t>
            </a:r>
            <a:r>
              <a:rPr sz="2325" baseline="-5376" dirty="0">
                <a:latin typeface="Times New Roman"/>
                <a:cs typeface="Times New Roman"/>
              </a:rPr>
              <a:t>0</a:t>
            </a:r>
            <a:r>
              <a:rPr sz="2325" spc="254" baseline="-5376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1.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Then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be </a:t>
            </a:r>
            <a:r>
              <a:rPr sz="2400" dirty="0">
                <a:latin typeface="Times New Roman"/>
                <a:cs typeface="Times New Roman"/>
              </a:rPr>
              <a:t>computed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recursively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from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3610" y="4111497"/>
            <a:ext cx="7048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i="1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3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3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95676" y="3894835"/>
            <a:ext cx="800100" cy="734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6675" algn="ctr">
              <a:lnSpc>
                <a:spcPts val="1050"/>
              </a:lnSpc>
              <a:spcBef>
                <a:spcPts val="100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algn="ctr">
              <a:lnSpc>
                <a:spcPts val="2850"/>
              </a:lnSpc>
              <a:tabLst>
                <a:tab pos="527685" algn="l"/>
              </a:tabLst>
            </a:pPr>
            <a:r>
              <a:rPr sz="1600" dirty="0">
                <a:latin typeface="Symbol"/>
                <a:cs typeface="Symbol"/>
              </a:rPr>
              <a:t>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3675" spc="-75" baseline="-6802" dirty="0">
                <a:latin typeface="Symbol"/>
                <a:cs typeface="Symbol"/>
              </a:rPr>
              <a:t></a:t>
            </a:r>
            <a:r>
              <a:rPr sz="3675" baseline="-6802" dirty="0">
                <a:latin typeface="Times New Roman"/>
                <a:cs typeface="Times New Roman"/>
              </a:rPr>
              <a:t>	</a:t>
            </a:r>
            <a:r>
              <a:rPr sz="1600" i="1" dirty="0">
                <a:latin typeface="Times New Roman"/>
                <a:cs typeface="Times New Roman"/>
              </a:rPr>
              <a:t>a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425" i="1" spc="-75" baseline="-20467" dirty="0">
                <a:latin typeface="Times New Roman"/>
                <a:cs typeface="Times New Roman"/>
              </a:rPr>
              <a:t>k</a:t>
            </a:r>
            <a:endParaRPr sz="1425" baseline="-20467">
              <a:latin typeface="Times New Roman"/>
              <a:cs typeface="Times New Roman"/>
            </a:endParaRPr>
          </a:p>
          <a:p>
            <a:pPr marR="44450" algn="ctr">
              <a:lnSpc>
                <a:spcPct val="100000"/>
              </a:lnSpc>
              <a:spcBef>
                <a:spcPts val="545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114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</a:t>
            </a:r>
            <a:r>
              <a:rPr sz="950" spc="-10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7271" y="3873996"/>
            <a:ext cx="326390" cy="74295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31115" algn="ctr">
              <a:lnSpc>
                <a:spcPct val="100000"/>
              </a:lnSpc>
              <a:spcBef>
                <a:spcPts val="160"/>
              </a:spcBef>
            </a:pPr>
            <a:r>
              <a:rPr sz="950" i="1" spc="-50" dirty="0">
                <a:latin typeface="Times New Roman"/>
                <a:cs typeface="Times New Roman"/>
              </a:rPr>
              <a:t>M</a:t>
            </a:r>
            <a:endParaRPr sz="950">
              <a:latin typeface="Times New Roman"/>
              <a:cs typeface="Times New Roman"/>
            </a:endParaRPr>
          </a:p>
          <a:p>
            <a:pPr marR="71120" algn="ctr">
              <a:lnSpc>
                <a:spcPct val="100000"/>
              </a:lnSpc>
              <a:spcBef>
                <a:spcPts val="160"/>
              </a:spcBef>
            </a:pPr>
            <a:r>
              <a:rPr sz="2450" spc="-50" dirty="0">
                <a:latin typeface="Symbol"/>
                <a:cs typeface="Symbol"/>
              </a:rPr>
              <a:t></a:t>
            </a:r>
            <a:endParaRPr sz="2450">
              <a:latin typeface="Symbol"/>
              <a:cs typeface="Symbol"/>
            </a:endParaRPr>
          </a:p>
          <a:p>
            <a:pPr marL="29209">
              <a:lnSpc>
                <a:spcPct val="100000"/>
              </a:lnSpc>
              <a:spcBef>
                <a:spcPts val="210"/>
              </a:spcBef>
            </a:pPr>
            <a:r>
              <a:rPr sz="950" i="1" dirty="0">
                <a:latin typeface="Times New Roman"/>
                <a:cs typeface="Times New Roman"/>
              </a:rPr>
              <a:t>m</a:t>
            </a:r>
            <a:r>
              <a:rPr sz="950" i="1" spc="7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56735" y="4098797"/>
            <a:ext cx="11112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250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45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43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k</a:t>
            </a:r>
            <a:r>
              <a:rPr sz="1600" i="1" spc="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26455" y="4098797"/>
            <a:ext cx="1348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86765" algn="l"/>
              </a:tabLst>
            </a:pPr>
            <a:r>
              <a:rPr sz="1600" i="1" dirty="0">
                <a:latin typeface="Times New Roman"/>
                <a:cs typeface="Times New Roman"/>
              </a:rPr>
              <a:t>b</a:t>
            </a:r>
            <a:r>
              <a:rPr sz="1425" i="1" baseline="-20467" dirty="0">
                <a:latin typeface="Times New Roman"/>
                <a:cs typeface="Times New Roman"/>
              </a:rPr>
              <a:t>m</a:t>
            </a:r>
            <a:r>
              <a:rPr sz="1425" i="1" spc="705" baseline="-20467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75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m</a:t>
            </a:r>
            <a:r>
              <a:rPr sz="1600" i="1" spc="1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0248" y="4841494"/>
            <a:ext cx="6416675" cy="13684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40"/>
              </a:spcBef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causal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LTI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form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simulated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</a:t>
            </a:r>
            <a:r>
              <a:rPr sz="2400" spc="-10" dirty="0">
                <a:latin typeface="Times New Roman"/>
                <a:cs typeface="Times New Roman"/>
              </a:rPr>
              <a:t>MATLAB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using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function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Courier New"/>
                <a:cs typeface="Courier New"/>
              </a:rPr>
              <a:t>filter</a:t>
            </a:r>
            <a:endParaRPr sz="2400">
              <a:latin typeface="Courier New"/>
              <a:cs typeface="Courier New"/>
            </a:endParaRPr>
          </a:p>
          <a:p>
            <a:pPr marL="1930400">
              <a:lnSpc>
                <a:spcPct val="100000"/>
              </a:lnSpc>
              <a:spcBef>
                <a:spcPts val="1870"/>
              </a:spcBef>
            </a:pPr>
            <a:r>
              <a:rPr sz="2400" b="1" dirty="0">
                <a:latin typeface="Courier New"/>
                <a:cs typeface="Courier New"/>
              </a:rPr>
              <a:t>y</a:t>
            </a:r>
            <a:r>
              <a:rPr sz="2400" b="1" spc="-105" dirty="0">
                <a:latin typeface="Courier New"/>
                <a:cs typeface="Courier New"/>
              </a:rPr>
              <a:t> </a:t>
            </a:r>
            <a:r>
              <a:rPr sz="2400" b="1" dirty="0">
                <a:latin typeface="Courier New"/>
                <a:cs typeface="Courier New"/>
              </a:rPr>
              <a:t>=</a:t>
            </a:r>
            <a:r>
              <a:rPr sz="2400" b="1" spc="-85" dirty="0">
                <a:latin typeface="Courier New"/>
                <a:cs typeface="Courier New"/>
              </a:rPr>
              <a:t> </a:t>
            </a:r>
            <a:r>
              <a:rPr sz="2400" b="1" spc="-10" dirty="0">
                <a:latin typeface="Courier New"/>
                <a:cs typeface="Courier New"/>
              </a:rPr>
              <a:t>filter(a,b,x);</a:t>
            </a:r>
            <a:endParaRPr sz="24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027" y="-96774"/>
            <a:ext cx="6462395" cy="13557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2064385" marR="5080" indent="-2052320">
              <a:lnSpc>
                <a:spcPts val="5200"/>
              </a:lnSpc>
              <a:spcBef>
                <a:spcPts val="270"/>
              </a:spcBef>
            </a:pPr>
            <a:r>
              <a:rPr u="none" spc="-20" dirty="0"/>
              <a:t>Analog,</a:t>
            </a:r>
            <a:r>
              <a:rPr u="none" spc="-254" dirty="0"/>
              <a:t> </a:t>
            </a:r>
            <a:r>
              <a:rPr u="none" dirty="0"/>
              <a:t>digital,</a:t>
            </a:r>
            <a:r>
              <a:rPr u="none" spc="-235" dirty="0"/>
              <a:t> </a:t>
            </a:r>
            <a:r>
              <a:rPr u="none" dirty="0"/>
              <a:t>mixed</a:t>
            </a:r>
            <a:r>
              <a:rPr u="none" spc="-204" dirty="0"/>
              <a:t> </a:t>
            </a:r>
            <a:r>
              <a:rPr u="none" spc="-10" dirty="0"/>
              <a:t>signal processing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5503" y="1754123"/>
            <a:ext cx="6342888" cy="375208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095375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Accumulator</a:t>
            </a:r>
            <a:r>
              <a:rPr u="none" spc="-180" dirty="0"/>
              <a:t> </a:t>
            </a:r>
            <a:r>
              <a:rPr u="none" spc="-10" dirty="0"/>
              <a:t>Example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507610" y="4097273"/>
            <a:ext cx="1905000" cy="1104900"/>
            <a:chOff x="4507610" y="4097273"/>
            <a:chExt cx="1905000" cy="1104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3469" y="4097273"/>
              <a:ext cx="247650" cy="2476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07610" y="4235576"/>
              <a:ext cx="406400" cy="0"/>
            </a:xfrm>
            <a:custGeom>
              <a:avLst/>
              <a:gdLst/>
              <a:ahLst/>
              <a:cxnLst/>
              <a:rect l="l" t="t" r="r" b="b"/>
              <a:pathLst>
                <a:path w="406400">
                  <a:moveTo>
                    <a:pt x="0" y="0"/>
                  </a:moveTo>
                  <a:lnTo>
                    <a:pt x="406146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1455" y="4183379"/>
              <a:ext cx="139446" cy="10896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27294" y="4398263"/>
              <a:ext cx="932180" cy="518159"/>
            </a:xfrm>
            <a:custGeom>
              <a:avLst/>
              <a:gdLst/>
              <a:ahLst/>
              <a:cxnLst/>
              <a:rect l="l" t="t" r="r" b="b"/>
              <a:pathLst>
                <a:path w="932179" h="518160">
                  <a:moveTo>
                    <a:pt x="931672" y="517779"/>
                  </a:moveTo>
                  <a:lnTo>
                    <a:pt x="0" y="511429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52389" y="424776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5">
                  <a:moveTo>
                    <a:pt x="0" y="0"/>
                  </a:moveTo>
                  <a:lnTo>
                    <a:pt x="1174877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2783" y="4196333"/>
              <a:ext cx="139446" cy="10896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62371" y="4597145"/>
              <a:ext cx="1022350" cy="605155"/>
            </a:xfrm>
            <a:custGeom>
              <a:avLst/>
              <a:gdLst/>
              <a:ahLst/>
              <a:cxnLst/>
              <a:rect l="l" t="t" r="r" b="b"/>
              <a:pathLst>
                <a:path w="1022350" h="605154">
                  <a:moveTo>
                    <a:pt x="1021841" y="0"/>
                  </a:moveTo>
                  <a:lnTo>
                    <a:pt x="0" y="0"/>
                  </a:lnTo>
                  <a:lnTo>
                    <a:pt x="0" y="605027"/>
                  </a:lnTo>
                  <a:lnTo>
                    <a:pt x="1021841" y="605027"/>
                  </a:lnTo>
                  <a:lnTo>
                    <a:pt x="10218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6617" y="4460747"/>
              <a:ext cx="108965" cy="13944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756528" y="4284090"/>
              <a:ext cx="19050" cy="313690"/>
            </a:xfrm>
            <a:custGeom>
              <a:avLst/>
              <a:gdLst/>
              <a:ahLst/>
              <a:cxnLst/>
              <a:rect l="l" t="t" r="r" b="b"/>
              <a:pathLst>
                <a:path w="19050" h="313689">
                  <a:moveTo>
                    <a:pt x="0" y="313690"/>
                  </a:moveTo>
                  <a:lnTo>
                    <a:pt x="19050" y="31369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3136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7953" y="4208525"/>
              <a:ext cx="76200" cy="76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2811" y="4328159"/>
              <a:ext cx="108965" cy="13868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970017" y="4077208"/>
            <a:ext cx="1416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latin typeface="Times New Roman"/>
                <a:cs typeface="Times New Roman"/>
              </a:rPr>
              <a:t>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2753" y="4597527"/>
            <a:ext cx="1022350" cy="60515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320040" marR="52069" indent="-266700">
              <a:lnSpc>
                <a:spcPct val="102099"/>
              </a:lnSpc>
              <a:spcBef>
                <a:spcPts val="334"/>
              </a:spcBef>
            </a:pPr>
            <a:r>
              <a:rPr sz="1600" dirty="0">
                <a:latin typeface="Times New Roman"/>
                <a:cs typeface="Times New Roman"/>
              </a:rPr>
              <a:t>one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sample </a:t>
            </a:r>
            <a:r>
              <a:rPr sz="1600" spc="-10" dirty="0">
                <a:latin typeface="Times New Roman"/>
                <a:cs typeface="Times New Roman"/>
              </a:rPr>
              <a:t>delay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72716" y="4063238"/>
            <a:ext cx="6229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b</a:t>
            </a:r>
            <a:r>
              <a:rPr sz="1500" i="1" spc="-220" dirty="0">
                <a:latin typeface="Times New Roman"/>
                <a:cs typeface="Times New Roman"/>
              </a:rPr>
              <a:t> </a:t>
            </a:r>
            <a:r>
              <a:rPr sz="1350" baseline="-30864" dirty="0">
                <a:latin typeface="Times New Roman"/>
                <a:cs typeface="Times New Roman"/>
              </a:rPr>
              <a:t>0</a:t>
            </a:r>
            <a:r>
              <a:rPr sz="1350" spc="232" baseline="-30864" dirty="0">
                <a:latin typeface="Times New Roman"/>
                <a:cs typeface="Times New Roman"/>
              </a:rPr>
              <a:t> 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22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84755" y="1519935"/>
            <a:ext cx="2544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Accumulator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04155" y="1400302"/>
            <a:ext cx="1532890" cy="672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 algn="ctr">
              <a:lnSpc>
                <a:spcPts val="825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  <a:p>
            <a:pPr marL="38100">
              <a:lnSpc>
                <a:spcPts val="2505"/>
              </a:lnSpc>
              <a:tabLst>
                <a:tab pos="775335" algn="l"/>
              </a:tabLst>
            </a:pPr>
            <a:r>
              <a:rPr sz="1500" i="1" dirty="0">
                <a:latin typeface="Times New Roman"/>
                <a:cs typeface="Times New Roman"/>
              </a:rPr>
              <a:t>y</a:t>
            </a:r>
            <a:r>
              <a:rPr sz="1500" i="1" spc="-16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1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5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75" baseline="-9876" dirty="0">
                <a:latin typeface="Symbol"/>
                <a:cs typeface="Symbol"/>
              </a:rPr>
              <a:t></a:t>
            </a:r>
            <a:r>
              <a:rPr sz="3375" spc="450" baseline="-9876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17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5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k</a:t>
            </a:r>
            <a:r>
              <a:rPr sz="1500" i="1" spc="6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]</a:t>
            </a:r>
            <a:endParaRPr sz="1500">
              <a:latin typeface="Times New Roman"/>
              <a:cs typeface="Times New Roman"/>
            </a:endParaRPr>
          </a:p>
          <a:p>
            <a:pPr marL="221615" algn="ctr">
              <a:lnSpc>
                <a:spcPct val="100000"/>
              </a:lnSpc>
              <a:spcBef>
                <a:spcPts val="740"/>
              </a:spcBef>
            </a:pPr>
            <a:r>
              <a:rPr sz="850" i="1" dirty="0">
                <a:latin typeface="Times New Roman"/>
                <a:cs typeface="Times New Roman"/>
              </a:rPr>
              <a:t>k</a:t>
            </a:r>
            <a:r>
              <a:rPr sz="850" i="1" spc="-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90698" y="2515869"/>
            <a:ext cx="1675130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910">
              <a:lnSpc>
                <a:spcPts val="940"/>
              </a:lnSpc>
              <a:spcBef>
                <a:spcPts val="100"/>
              </a:spcBef>
            </a:pP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  <a:p>
            <a:pPr marL="85090">
              <a:lnSpc>
                <a:spcPts val="2620"/>
              </a:lnSpc>
            </a:pPr>
            <a:r>
              <a:rPr sz="3375" baseline="-7407" dirty="0">
                <a:latin typeface="Symbol"/>
                <a:cs typeface="Symbol"/>
              </a:rPr>
              <a:t></a:t>
            </a:r>
            <a:r>
              <a:rPr sz="3375" spc="472" baseline="-7407" dirty="0">
                <a:latin typeface="Times New Roman"/>
                <a:cs typeface="Times New Roman"/>
              </a:rPr>
              <a:t> </a:t>
            </a:r>
            <a:r>
              <a:rPr sz="2250" i="1" baseline="3703" dirty="0">
                <a:latin typeface="Times New Roman"/>
                <a:cs typeface="Times New Roman"/>
              </a:rPr>
              <a:t>x</a:t>
            </a:r>
            <a:r>
              <a:rPr sz="2250" i="1" spc="-284" baseline="3703" dirty="0">
                <a:latin typeface="Times New Roman"/>
                <a:cs typeface="Times New Roman"/>
              </a:rPr>
              <a:t> </a:t>
            </a:r>
            <a:r>
              <a:rPr sz="2250" spc="-15" baseline="3703" dirty="0">
                <a:latin typeface="Times New Roman"/>
                <a:cs typeface="Times New Roman"/>
              </a:rPr>
              <a:t>[</a:t>
            </a:r>
            <a:r>
              <a:rPr sz="2250" spc="-277" baseline="3703" dirty="0">
                <a:latin typeface="Times New Roman"/>
                <a:cs typeface="Times New Roman"/>
              </a:rPr>
              <a:t> </a:t>
            </a:r>
            <a:r>
              <a:rPr sz="2250" i="1" baseline="3703" dirty="0">
                <a:latin typeface="Times New Roman"/>
                <a:cs typeface="Times New Roman"/>
              </a:rPr>
              <a:t>k</a:t>
            </a:r>
            <a:r>
              <a:rPr sz="2250" i="1" spc="7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Times New Roman"/>
                <a:cs typeface="Times New Roman"/>
              </a:rPr>
              <a:t>]</a:t>
            </a:r>
            <a:r>
              <a:rPr sz="2250" spc="225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</a:t>
            </a:r>
            <a:r>
              <a:rPr sz="2250" spc="135" baseline="3703" dirty="0">
                <a:latin typeface="Times New Roman"/>
                <a:cs typeface="Times New Roman"/>
              </a:rPr>
              <a:t> 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18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3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660"/>
              </a:spcBef>
            </a:pPr>
            <a:r>
              <a:rPr sz="850" i="1" dirty="0">
                <a:latin typeface="Times New Roman"/>
                <a:cs typeface="Times New Roman"/>
              </a:rPr>
              <a:t>k</a:t>
            </a:r>
            <a:r>
              <a:rPr sz="850" i="1" spc="-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25726" y="2710941"/>
            <a:ext cx="6089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y</a:t>
            </a:r>
            <a:r>
              <a:rPr sz="1500" i="1" spc="-114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8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11294" y="2516631"/>
            <a:ext cx="1009015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>
              <a:lnSpc>
                <a:spcPts val="9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5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</a:t>
            </a:r>
            <a:r>
              <a:rPr sz="850" spc="-114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  <a:p>
            <a:pPr marL="80645">
              <a:lnSpc>
                <a:spcPts val="2580"/>
              </a:lnSpc>
            </a:pPr>
            <a:r>
              <a:rPr sz="3375" baseline="-8641" dirty="0">
                <a:latin typeface="Symbol"/>
                <a:cs typeface="Symbol"/>
              </a:rPr>
              <a:t></a:t>
            </a:r>
            <a:r>
              <a:rPr sz="3375" spc="517" baseline="-8641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16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k</a:t>
            </a:r>
            <a:r>
              <a:rPr sz="1500" i="1" spc="3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15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640"/>
              </a:spcBef>
            </a:pPr>
            <a:r>
              <a:rPr sz="850" i="1" dirty="0">
                <a:latin typeface="Times New Roman"/>
                <a:cs typeface="Times New Roman"/>
              </a:rPr>
              <a:t>k</a:t>
            </a:r>
            <a:r>
              <a:rPr sz="850" i="1" spc="-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01208" y="2721102"/>
            <a:ext cx="578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19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04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]</a:t>
            </a:r>
            <a:r>
              <a:rPr sz="1500" spc="6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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7261" y="2721102"/>
            <a:ext cx="7397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y</a:t>
            </a:r>
            <a:r>
              <a:rPr sz="1500" i="1" spc="-16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210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120" dirty="0">
                <a:latin typeface="Times New Roman"/>
                <a:cs typeface="Times New Roman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1];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91940" y="4074160"/>
            <a:ext cx="3473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0" dirty="0">
                <a:latin typeface="Times New Roman"/>
                <a:cs typeface="Times New Roman"/>
              </a:rPr>
              <a:t>x</a:t>
            </a:r>
            <a:r>
              <a:rPr sz="1600" spc="-20" dirty="0">
                <a:latin typeface="Times New Roman"/>
                <a:cs typeface="Times New Roman"/>
              </a:rPr>
              <a:t>[</a:t>
            </a:r>
            <a:r>
              <a:rPr sz="1600" i="1" spc="-20" dirty="0">
                <a:latin typeface="Times New Roman"/>
                <a:cs typeface="Times New Roman"/>
              </a:rPr>
              <a:t>n</a:t>
            </a:r>
            <a:r>
              <a:rPr sz="1600" spc="-2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73190" y="4086352"/>
            <a:ext cx="3473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0" dirty="0">
                <a:latin typeface="Times New Roman"/>
                <a:cs typeface="Times New Roman"/>
              </a:rPr>
              <a:t>y</a:t>
            </a:r>
            <a:r>
              <a:rPr sz="1600" spc="-20" dirty="0">
                <a:latin typeface="Times New Roman"/>
                <a:cs typeface="Times New Roman"/>
              </a:rPr>
              <a:t>[</a:t>
            </a:r>
            <a:r>
              <a:rPr sz="1600" i="1" spc="-20" dirty="0">
                <a:latin typeface="Times New Roman"/>
                <a:cs typeface="Times New Roman"/>
              </a:rPr>
              <a:t>n</a:t>
            </a:r>
            <a:r>
              <a:rPr sz="1600" spc="-2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98370" y="4450333"/>
            <a:ext cx="5918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0990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a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22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35276" y="4599178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72716" y="4848352"/>
            <a:ext cx="7308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-150" dirty="0">
                <a:latin typeface="Times New Roman"/>
                <a:cs typeface="Times New Roman"/>
              </a:rPr>
              <a:t> </a:t>
            </a:r>
            <a:r>
              <a:rPr sz="1350" baseline="-27777" dirty="0">
                <a:latin typeface="Times New Roman"/>
                <a:cs typeface="Times New Roman"/>
              </a:rPr>
              <a:t>1</a:t>
            </a:r>
            <a:r>
              <a:rPr sz="1350" spc="660" baseline="-27777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Symbol"/>
                <a:cs typeface="Symbol"/>
              </a:rPr>
              <a:t></a:t>
            </a:r>
            <a:r>
              <a:rPr sz="1500" spc="-11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81500" y="5627878"/>
            <a:ext cx="2294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positive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feedback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system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64643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Total</a:t>
            </a:r>
            <a:r>
              <a:rPr u="none" spc="-250" dirty="0"/>
              <a:t> </a:t>
            </a:r>
            <a:r>
              <a:rPr u="none" spc="-10" dirty="0"/>
              <a:t>Solution</a:t>
            </a:r>
            <a:r>
              <a:rPr u="none" spc="-225" dirty="0"/>
              <a:t> </a:t>
            </a:r>
            <a:r>
              <a:rPr u="none" spc="-10" dirty="0"/>
              <a:t>Calculation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8777" y="1320545"/>
            <a:ext cx="621665" cy="702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60350" algn="ctr">
              <a:lnSpc>
                <a:spcPts val="1105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L="38100">
              <a:lnSpc>
                <a:spcPts val="2905"/>
              </a:lnSpc>
              <a:tabLst>
                <a:tab pos="386715" algn="l"/>
              </a:tabLst>
            </a:pPr>
            <a:r>
              <a:rPr sz="3675" spc="-75" baseline="1133" dirty="0">
                <a:latin typeface="Symbol"/>
                <a:cs typeface="Symbol"/>
              </a:rPr>
              <a:t></a:t>
            </a:r>
            <a:r>
              <a:rPr sz="3675" baseline="1133" dirty="0">
                <a:latin typeface="Times New Roman"/>
                <a:cs typeface="Times New Roman"/>
              </a:rPr>
              <a:t>	</a:t>
            </a:r>
            <a:r>
              <a:rPr sz="2400" i="1" baseline="15625" dirty="0">
                <a:latin typeface="Times New Roman"/>
                <a:cs typeface="Times New Roman"/>
              </a:rPr>
              <a:t>a</a:t>
            </a:r>
            <a:r>
              <a:rPr sz="2400" i="1" spc="-120" baseline="15625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  <a:p>
            <a:pPr marR="248285" algn="ctr">
              <a:lnSpc>
                <a:spcPct val="100000"/>
              </a:lnSpc>
              <a:spcBef>
                <a:spcPts val="180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12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4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5688" y="1282275"/>
            <a:ext cx="322580" cy="7423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160"/>
              </a:spcBef>
            </a:pPr>
            <a:r>
              <a:rPr sz="950" i="1" spc="-50" dirty="0">
                <a:latin typeface="Times New Roman"/>
                <a:cs typeface="Times New Roman"/>
              </a:rPr>
              <a:t>M</a:t>
            </a:r>
            <a:endParaRPr sz="950">
              <a:latin typeface="Times New Roman"/>
              <a:cs typeface="Times New Roman"/>
            </a:endParaRPr>
          </a:p>
          <a:p>
            <a:pPr marR="67310" algn="ctr">
              <a:lnSpc>
                <a:spcPct val="100000"/>
              </a:lnSpc>
              <a:spcBef>
                <a:spcPts val="155"/>
              </a:spcBef>
            </a:pPr>
            <a:r>
              <a:rPr sz="2450" spc="-50" dirty="0">
                <a:latin typeface="Symbol"/>
                <a:cs typeface="Symbol"/>
              </a:rPr>
              <a:t></a:t>
            </a:r>
            <a:endParaRPr sz="2450">
              <a:latin typeface="Symbol"/>
              <a:cs typeface="Symbol"/>
            </a:endParaRPr>
          </a:p>
          <a:p>
            <a:pPr marL="28575">
              <a:lnSpc>
                <a:spcPct val="100000"/>
              </a:lnSpc>
              <a:spcBef>
                <a:spcPts val="210"/>
              </a:spcBef>
            </a:pPr>
            <a:r>
              <a:rPr sz="950" i="1" dirty="0">
                <a:latin typeface="Times New Roman"/>
                <a:cs typeface="Times New Roman"/>
              </a:rPr>
              <a:t>m</a:t>
            </a:r>
            <a:r>
              <a:rPr sz="950" i="1" spc="4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47720" y="1506474"/>
            <a:ext cx="11258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4345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45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45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k</a:t>
            </a:r>
            <a:r>
              <a:rPr sz="1600" i="1" spc="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4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4617" y="1506474"/>
            <a:ext cx="13487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82955" algn="l"/>
              </a:tabLst>
            </a:pPr>
            <a:r>
              <a:rPr sz="1600" i="1" dirty="0">
                <a:latin typeface="Times New Roman"/>
                <a:cs typeface="Times New Roman"/>
              </a:rPr>
              <a:t>b</a:t>
            </a:r>
            <a:r>
              <a:rPr sz="1425" i="1" baseline="-20467" dirty="0">
                <a:latin typeface="Times New Roman"/>
                <a:cs typeface="Times New Roman"/>
              </a:rPr>
              <a:t>m</a:t>
            </a:r>
            <a:r>
              <a:rPr sz="1425" i="1" spc="705" baseline="-20467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14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75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m</a:t>
            </a:r>
            <a:r>
              <a:rPr sz="1600" i="1" spc="2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6890" y="2345436"/>
            <a:ext cx="7550150" cy="157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736600">
              <a:lnSpc>
                <a:spcPct val="1231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output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sequence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consists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homogeneous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i="1" baseline="-13888" dirty="0">
                <a:latin typeface="Times New Roman"/>
                <a:cs typeface="Times New Roman"/>
              </a:rPr>
              <a:t>h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a </a:t>
            </a:r>
            <a:r>
              <a:rPr sz="1800" spc="-10" dirty="0">
                <a:latin typeface="Times New Roman"/>
                <a:cs typeface="Times New Roman"/>
              </a:rPr>
              <a:t>particular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y</a:t>
            </a:r>
            <a:r>
              <a:rPr sz="1800" i="1" spc="-15" baseline="-13888" dirty="0">
                <a:latin typeface="Times New Roman"/>
                <a:cs typeface="Times New Roman"/>
              </a:rPr>
              <a:t>p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i="1" spc="-10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].</a:t>
            </a:r>
            <a:endParaRPr sz="1800">
              <a:latin typeface="Times New Roman"/>
              <a:cs typeface="Times New Roman"/>
            </a:endParaRPr>
          </a:p>
          <a:p>
            <a:pPr marL="124460" algn="ctr">
              <a:lnSpc>
                <a:spcPct val="100000"/>
              </a:lnSpc>
              <a:spcBef>
                <a:spcPts val="1455"/>
              </a:spcBef>
              <a:tabLst>
                <a:tab pos="877569" algn="l"/>
                <a:tab pos="1715770" algn="l"/>
              </a:tabLst>
            </a:pPr>
            <a:r>
              <a:rPr sz="1550" i="1" spc="-10" dirty="0">
                <a:latin typeface="Times New Roman"/>
                <a:cs typeface="Times New Roman"/>
              </a:rPr>
              <a:t>y</a:t>
            </a:r>
            <a:r>
              <a:rPr sz="1550" i="1" spc="-16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-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2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y</a:t>
            </a:r>
            <a:r>
              <a:rPr sz="1550" i="1" spc="-80" dirty="0">
                <a:latin typeface="Times New Roman"/>
                <a:cs typeface="Times New Roman"/>
              </a:rPr>
              <a:t> </a:t>
            </a:r>
            <a:r>
              <a:rPr sz="1350" i="1" baseline="-21604" dirty="0">
                <a:latin typeface="Times New Roman"/>
                <a:cs typeface="Times New Roman"/>
              </a:rPr>
              <a:t>h</a:t>
            </a:r>
            <a:r>
              <a:rPr sz="1350" i="1" spc="82" baseline="-2160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y</a:t>
            </a:r>
            <a:r>
              <a:rPr sz="1550" i="1" spc="40" dirty="0">
                <a:latin typeface="Times New Roman"/>
                <a:cs typeface="Times New Roman"/>
              </a:rPr>
              <a:t> </a:t>
            </a:r>
            <a:r>
              <a:rPr sz="1350" i="1" baseline="-21604" dirty="0">
                <a:latin typeface="Times New Roman"/>
                <a:cs typeface="Times New Roman"/>
              </a:rPr>
              <a:t>p</a:t>
            </a:r>
            <a:r>
              <a:rPr sz="1350" i="1" spc="157" baseline="-2160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 </a:t>
            </a:r>
            <a:r>
              <a:rPr sz="1550" spc="-50" dirty="0">
                <a:latin typeface="Times New Roman"/>
                <a:cs typeface="Times New Roman"/>
              </a:rPr>
              <a:t>]</a:t>
            </a:r>
            <a:endParaRPr sz="15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85"/>
              </a:spcBef>
            </a:pPr>
            <a:r>
              <a:rPr sz="1800" dirty="0">
                <a:latin typeface="Times New Roman"/>
                <a:cs typeface="Times New Roman"/>
              </a:rPr>
              <a:t>where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homogenous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i="1" baseline="-13888" dirty="0">
                <a:latin typeface="Times New Roman"/>
                <a:cs typeface="Times New Roman"/>
              </a:rPr>
              <a:t>h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obtained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from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homogeneous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equation: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60496" y="4313935"/>
            <a:ext cx="285750" cy="603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9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2460"/>
              </a:lnSpc>
            </a:pPr>
            <a:r>
              <a:rPr sz="2100" spc="-50" dirty="0">
                <a:latin typeface="Symbol"/>
                <a:cs typeface="Symbol"/>
              </a:rPr>
              <a:t></a:t>
            </a:r>
            <a:endParaRPr sz="2100">
              <a:latin typeface="Symbol"/>
              <a:cs typeface="Symbol"/>
            </a:endParaRPr>
          </a:p>
          <a:p>
            <a:pPr marL="14604" algn="ctr">
              <a:lnSpc>
                <a:spcPct val="100000"/>
              </a:lnSpc>
              <a:spcBef>
                <a:spcPts val="225"/>
              </a:spcBef>
            </a:pPr>
            <a:r>
              <a:rPr sz="800" i="1" dirty="0">
                <a:latin typeface="Times New Roman"/>
                <a:cs typeface="Times New Roman"/>
              </a:rPr>
              <a:t>k</a:t>
            </a:r>
            <a:r>
              <a:rPr sz="800" i="1" spc="18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150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69614" y="4465573"/>
            <a:ext cx="2673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i="1" dirty="0">
                <a:latin typeface="Times New Roman"/>
                <a:cs typeface="Times New Roman"/>
              </a:rPr>
              <a:t>a</a:t>
            </a:r>
            <a:r>
              <a:rPr sz="1400" i="1" spc="85" dirty="0">
                <a:latin typeface="Times New Roman"/>
                <a:cs typeface="Times New Roman"/>
              </a:rPr>
              <a:t> </a:t>
            </a:r>
            <a:r>
              <a:rPr sz="1200" i="1" spc="-89" baseline="-27777" dirty="0">
                <a:latin typeface="Times New Roman"/>
                <a:cs typeface="Times New Roman"/>
              </a:rPr>
              <a:t>k</a:t>
            </a:r>
            <a:endParaRPr sz="1200" baseline="-27777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5429" y="4482083"/>
            <a:ext cx="14922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96265" algn="l"/>
                <a:tab pos="1364615" algn="l"/>
              </a:tabLst>
            </a:pPr>
            <a:r>
              <a:rPr sz="1400" i="1" dirty="0">
                <a:latin typeface="Times New Roman"/>
                <a:cs typeface="Times New Roman"/>
              </a:rPr>
              <a:t>y</a:t>
            </a:r>
            <a:r>
              <a:rPr sz="1400" i="1" spc="80" dirty="0">
                <a:latin typeface="Times New Roman"/>
                <a:cs typeface="Times New Roman"/>
              </a:rPr>
              <a:t> </a:t>
            </a:r>
            <a:r>
              <a:rPr sz="1200" i="1" baseline="-20833" dirty="0">
                <a:latin typeface="Times New Roman"/>
                <a:cs typeface="Times New Roman"/>
              </a:rPr>
              <a:t>h</a:t>
            </a:r>
            <a:r>
              <a:rPr sz="1200" i="1" spc="307" baseline="-20833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[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i="1" spc="-50" dirty="0">
                <a:latin typeface="Times New Roman"/>
                <a:cs typeface="Times New Roman"/>
              </a:rPr>
              <a:t>n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1400" dirty="0">
                <a:latin typeface="Symbol"/>
                <a:cs typeface="Symbol"/>
              </a:rPr>
              <a:t></a:t>
            </a:r>
            <a:r>
              <a:rPr sz="1400" spc="120" dirty="0">
                <a:latin typeface="Times New Roman"/>
                <a:cs typeface="Times New Roman"/>
              </a:rPr>
              <a:t>  </a:t>
            </a:r>
            <a:r>
              <a:rPr sz="1400" i="1" dirty="0">
                <a:latin typeface="Times New Roman"/>
                <a:cs typeface="Times New Roman"/>
              </a:rPr>
              <a:t>k</a:t>
            </a:r>
            <a:r>
              <a:rPr sz="1400" i="1" spc="30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]</a:t>
            </a:r>
            <a:r>
              <a:rPr sz="1400" spc="390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Symbol"/>
                <a:cs typeface="Symbol"/>
              </a:rPr>
              <a:t>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spc="-5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0644" y="214630"/>
            <a:ext cx="52381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30" dirty="0"/>
              <a:t>Homogeneous</a:t>
            </a:r>
            <a:r>
              <a:rPr u="none" spc="-170" dirty="0"/>
              <a:t> </a:t>
            </a:r>
            <a:r>
              <a:rPr u="none" spc="-10" dirty="0"/>
              <a:t>Solution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06495" y="2214372"/>
            <a:ext cx="9785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i="1" spc="125" dirty="0">
                <a:latin typeface="Times New Roman"/>
                <a:cs typeface="Times New Roman"/>
              </a:rPr>
              <a:t> </a:t>
            </a:r>
            <a:r>
              <a:rPr sz="1350" i="1" baseline="-24691" dirty="0">
                <a:latin typeface="Times New Roman"/>
                <a:cs typeface="Times New Roman"/>
              </a:rPr>
              <a:t>h</a:t>
            </a:r>
            <a:r>
              <a:rPr sz="1350" i="1" spc="509" baseline="-246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85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7994" y="3072638"/>
            <a:ext cx="774065" cy="361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045">
              <a:lnSpc>
                <a:spcPts val="844"/>
              </a:lnSpc>
              <a:spcBef>
                <a:spcPts val="95"/>
              </a:spcBef>
            </a:pPr>
            <a:r>
              <a:rPr sz="950" i="1" dirty="0">
                <a:latin typeface="Times New Roman"/>
                <a:cs typeface="Times New Roman"/>
              </a:rPr>
              <a:t>n</a:t>
            </a:r>
            <a:r>
              <a:rPr sz="950" i="1" spc="114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spc="130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1805"/>
              </a:lnSpc>
              <a:tabLst>
                <a:tab pos="30670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750" spc="-50" dirty="0">
                <a:latin typeface="Symbol"/>
                <a:cs typeface="Symbol"/>
              </a:rPr>
              <a:t>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5922" y="3072638"/>
            <a:ext cx="789940" cy="361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6725">
              <a:lnSpc>
                <a:spcPts val="844"/>
              </a:lnSpc>
              <a:spcBef>
                <a:spcPts val="95"/>
              </a:spcBef>
            </a:pPr>
            <a:r>
              <a:rPr sz="950" i="1" dirty="0">
                <a:latin typeface="Times New Roman"/>
                <a:cs typeface="Times New Roman"/>
              </a:rPr>
              <a:t>n</a:t>
            </a:r>
            <a:r>
              <a:rPr sz="950" i="1" spc="114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</a:t>
            </a:r>
            <a:r>
              <a:rPr sz="950" spc="204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1805"/>
              </a:lnSpc>
              <a:tabLst>
                <a:tab pos="286385" algn="l"/>
              </a:tabLst>
            </a:pP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750" spc="-50" dirty="0">
                <a:latin typeface="Symbol"/>
                <a:cs typeface="Symbol"/>
              </a:rPr>
              <a:t>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1594" y="3075977"/>
            <a:ext cx="670560" cy="5854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603885" algn="l"/>
              </a:tabLst>
            </a:pPr>
            <a:r>
              <a:rPr sz="2400" spc="-50" dirty="0">
                <a:latin typeface="Symbol"/>
                <a:cs typeface="Symbol"/>
              </a:rPr>
              <a:t>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950" i="1" spc="-5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  <a:p>
            <a:pPr marL="29209">
              <a:lnSpc>
                <a:spcPct val="100000"/>
              </a:lnSpc>
              <a:spcBef>
                <a:spcPts val="105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16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10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2796" y="2991358"/>
            <a:ext cx="24765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25" dirty="0">
                <a:latin typeface="Symbol"/>
                <a:cs typeface="Symbol"/>
              </a:rPr>
              <a:t></a:t>
            </a:r>
            <a:r>
              <a:rPr sz="1600" i="1" spc="-25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35347" y="2991104"/>
            <a:ext cx="34798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25" baseline="-25396" dirty="0">
                <a:latin typeface="Symbol"/>
                <a:cs typeface="Symbol"/>
              </a:rPr>
              <a:t></a:t>
            </a:r>
            <a:r>
              <a:rPr sz="2625" spc="142" baseline="-25396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3188" y="3111754"/>
            <a:ext cx="3867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1145" algn="l"/>
              </a:tabLst>
            </a:pPr>
            <a:r>
              <a:rPr sz="1600" spc="-50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6202" y="2991104"/>
            <a:ext cx="57975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25" baseline="-25396" dirty="0">
                <a:latin typeface="Symbol"/>
                <a:cs typeface="Symbol"/>
              </a:rPr>
              <a:t></a:t>
            </a:r>
            <a:r>
              <a:rPr sz="2625" spc="135" baseline="-25396" dirty="0">
                <a:latin typeface="Times New Roman"/>
                <a:cs typeface="Times New Roman"/>
              </a:rPr>
              <a:t> </a:t>
            </a:r>
            <a:r>
              <a:rPr sz="950" i="1" dirty="0">
                <a:latin typeface="Times New Roman"/>
                <a:cs typeface="Times New Roman"/>
              </a:rPr>
              <a:t>N</a:t>
            </a:r>
            <a:r>
              <a:rPr sz="950" i="1" spc="40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Symbol"/>
                <a:cs typeface="Symbol"/>
              </a:rPr>
              <a:t></a:t>
            </a:r>
            <a:r>
              <a:rPr sz="950" spc="-55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72355" y="3321303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66258" y="3321303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2629" y="5103622"/>
            <a:ext cx="32131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25" baseline="-25396" dirty="0">
                <a:latin typeface="Symbol"/>
                <a:cs typeface="Symbol"/>
              </a:rPr>
              <a:t></a:t>
            </a:r>
            <a:r>
              <a:rPr sz="2625" spc="75" baseline="-25396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976" y="1050290"/>
            <a:ext cx="3124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Given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homogeneous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equation: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49140" y="1026159"/>
            <a:ext cx="551815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93395" algn="l"/>
              </a:tabLst>
            </a:pPr>
            <a:r>
              <a:rPr sz="3150" spc="-75" baseline="1322" dirty="0">
                <a:latin typeface="Symbol"/>
                <a:cs typeface="Symbol"/>
              </a:rPr>
              <a:t></a:t>
            </a:r>
            <a:r>
              <a:rPr sz="3150" baseline="1322" dirty="0">
                <a:latin typeface="Times New Roman"/>
                <a:cs typeface="Times New Roman"/>
              </a:rPr>
              <a:t>	</a:t>
            </a:r>
            <a:r>
              <a:rPr sz="800" i="1" spc="-50" dirty="0">
                <a:latin typeface="Times New Roman"/>
                <a:cs typeface="Times New Roman"/>
              </a:rPr>
              <a:t>k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17235" y="1305051"/>
            <a:ext cx="762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0" dirty="0">
                <a:latin typeface="Times New Roman"/>
                <a:cs typeface="Times New Roman"/>
              </a:rPr>
              <a:t>h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84420" y="1197609"/>
            <a:ext cx="15151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1150" algn="l"/>
                <a:tab pos="548005" algn="l"/>
                <a:tab pos="869950" algn="l"/>
              </a:tabLst>
            </a:pPr>
            <a:r>
              <a:rPr sz="1400" i="1" spc="-50" dirty="0">
                <a:latin typeface="Times New Roman"/>
                <a:cs typeface="Times New Roman"/>
              </a:rPr>
              <a:t>a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2100" i="1" spc="-75" baseline="1984" dirty="0">
                <a:latin typeface="Times New Roman"/>
                <a:cs typeface="Times New Roman"/>
              </a:rPr>
              <a:t>y</a:t>
            </a:r>
            <a:r>
              <a:rPr sz="2100" i="1" baseline="1984" dirty="0">
                <a:latin typeface="Times New Roman"/>
                <a:cs typeface="Times New Roman"/>
              </a:rPr>
              <a:t>	</a:t>
            </a:r>
            <a:r>
              <a:rPr sz="2100" baseline="1984" dirty="0">
                <a:latin typeface="Times New Roman"/>
                <a:cs typeface="Times New Roman"/>
              </a:rPr>
              <a:t>[</a:t>
            </a:r>
            <a:r>
              <a:rPr sz="2100" spc="-60" baseline="1984" dirty="0">
                <a:latin typeface="Times New Roman"/>
                <a:cs typeface="Times New Roman"/>
              </a:rPr>
              <a:t> </a:t>
            </a:r>
            <a:r>
              <a:rPr sz="2100" i="1" spc="-75" baseline="1984" dirty="0">
                <a:latin typeface="Times New Roman"/>
                <a:cs typeface="Times New Roman"/>
              </a:rPr>
              <a:t>n</a:t>
            </a:r>
            <a:r>
              <a:rPr sz="2100" i="1" baseline="1984" dirty="0">
                <a:latin typeface="Times New Roman"/>
                <a:cs typeface="Times New Roman"/>
              </a:rPr>
              <a:t>	</a:t>
            </a:r>
            <a:r>
              <a:rPr sz="2100" baseline="1984" dirty="0">
                <a:latin typeface="Symbol"/>
                <a:cs typeface="Symbol"/>
              </a:rPr>
              <a:t></a:t>
            </a:r>
            <a:r>
              <a:rPr sz="2100" spc="179" baseline="1984" dirty="0">
                <a:latin typeface="Times New Roman"/>
                <a:cs typeface="Times New Roman"/>
              </a:rPr>
              <a:t>  </a:t>
            </a:r>
            <a:r>
              <a:rPr sz="2100" i="1" baseline="1984" dirty="0">
                <a:latin typeface="Times New Roman"/>
                <a:cs typeface="Times New Roman"/>
              </a:rPr>
              <a:t>k</a:t>
            </a:r>
            <a:r>
              <a:rPr sz="2100" i="1" spc="457" baseline="1984" dirty="0">
                <a:latin typeface="Times New Roman"/>
                <a:cs typeface="Times New Roman"/>
              </a:rPr>
              <a:t> </a:t>
            </a:r>
            <a:r>
              <a:rPr sz="2100" baseline="1984" dirty="0">
                <a:latin typeface="Times New Roman"/>
                <a:cs typeface="Times New Roman"/>
              </a:rPr>
              <a:t>]</a:t>
            </a:r>
            <a:r>
              <a:rPr sz="2100" spc="585" baseline="1984" dirty="0">
                <a:latin typeface="Times New Roman"/>
                <a:cs typeface="Times New Roman"/>
              </a:rPr>
              <a:t> </a:t>
            </a:r>
            <a:r>
              <a:rPr sz="2100" spc="-75" baseline="1984" dirty="0">
                <a:latin typeface="Symbol"/>
                <a:cs typeface="Symbol"/>
              </a:rPr>
              <a:t></a:t>
            </a:r>
            <a:endParaRPr sz="2100" baseline="1984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0019" y="1192275"/>
            <a:ext cx="114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0351" y="1501901"/>
            <a:ext cx="4864735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51815" algn="r">
              <a:lnSpc>
                <a:spcPct val="100000"/>
              </a:lnSpc>
              <a:spcBef>
                <a:spcPts val="95"/>
              </a:spcBef>
            </a:pPr>
            <a:r>
              <a:rPr sz="800" i="1" dirty="0">
                <a:latin typeface="Times New Roman"/>
                <a:cs typeface="Times New Roman"/>
              </a:rPr>
              <a:t>k</a:t>
            </a:r>
            <a:r>
              <a:rPr sz="800" i="1" spc="18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150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800" dirty="0">
                <a:latin typeface="Times New Roman"/>
                <a:cs typeface="Times New Roman"/>
              </a:rPr>
              <a:t>Assume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homogeneous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9646" y="2086356"/>
            <a:ext cx="32385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550" baseline="-24509" dirty="0">
                <a:latin typeface="Symbol"/>
                <a:cs typeface="Symbol"/>
              </a:rPr>
              <a:t></a:t>
            </a:r>
            <a:r>
              <a:rPr sz="2550" spc="195" baseline="-24509" dirty="0">
                <a:latin typeface="Times New Roman"/>
                <a:cs typeface="Times New Roman"/>
              </a:rPr>
              <a:t> </a:t>
            </a: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6551" y="2599435"/>
            <a:ext cx="412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then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7288" y="3277107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h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9554" y="3147567"/>
            <a:ext cx="9086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654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y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47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36750" y="2891282"/>
            <a:ext cx="1060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5305" y="3298216"/>
            <a:ext cx="25061" cy="4130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7197852" y="3294633"/>
            <a:ext cx="1060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79744" y="3044697"/>
            <a:ext cx="183007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0560" algn="l"/>
                <a:tab pos="926465" algn="l"/>
                <a:tab pos="1330325" algn="l"/>
              </a:tabLst>
            </a:pPr>
            <a:r>
              <a:rPr sz="1600" spc="-50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550" dirty="0">
                <a:latin typeface="Symbol"/>
                <a:cs typeface="Symbol"/>
              </a:rPr>
              <a:t></a:t>
            </a:r>
            <a:r>
              <a:rPr sz="255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21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881" y="3942841"/>
            <a:ext cx="637857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defines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th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order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characteristic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polynomial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roots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</a:t>
            </a:r>
            <a:r>
              <a:rPr sz="1875" baseline="-6666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</a:t>
            </a:r>
            <a:r>
              <a:rPr sz="1875" baseline="-6666" dirty="0">
                <a:latin typeface="Times New Roman"/>
                <a:cs typeface="Times New Roman"/>
              </a:rPr>
              <a:t>2</a:t>
            </a:r>
            <a:r>
              <a:rPr sz="1875" spc="52" baseline="-6666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…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Symbol"/>
                <a:cs typeface="Symbol"/>
              </a:rPr>
              <a:t></a:t>
            </a:r>
            <a:r>
              <a:rPr sz="1875" i="1" spc="-37" baseline="-6666" dirty="0">
                <a:latin typeface="Times New Roman"/>
                <a:cs typeface="Times New Roman"/>
              </a:rPr>
              <a:t>N</a:t>
            </a:r>
            <a:endParaRPr sz="1875" baseline="-6666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8122" y="4551171"/>
            <a:ext cx="4132579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general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sequence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y</a:t>
            </a:r>
            <a:r>
              <a:rPr sz="1800" i="1" spc="-15" baseline="-13888" dirty="0">
                <a:latin typeface="Times New Roman"/>
                <a:cs typeface="Times New Roman"/>
              </a:rPr>
              <a:t>h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i="1" spc="-10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]</a:t>
            </a:r>
            <a:endParaRPr sz="1800">
              <a:latin typeface="Times New Roman"/>
              <a:cs typeface="Times New Roman"/>
            </a:endParaRPr>
          </a:p>
          <a:p>
            <a:pPr marR="610235" algn="r">
              <a:lnSpc>
                <a:spcPct val="100000"/>
              </a:lnSpc>
              <a:spcBef>
                <a:spcPts val="172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44545" y="5394959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h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86050" y="5251703"/>
            <a:ext cx="9201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0990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y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55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10811" y="5250941"/>
            <a:ext cx="149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72102" y="5389879"/>
            <a:ext cx="48133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1000" algn="l"/>
              </a:tabLst>
            </a:pPr>
            <a:r>
              <a:rPr sz="950" i="1" spc="-50" dirty="0">
                <a:latin typeface="Times New Roman"/>
                <a:cs typeface="Times New Roman"/>
              </a:rPr>
              <a:t>m</a:t>
            </a:r>
            <a:r>
              <a:rPr sz="950" i="1" dirty="0">
                <a:latin typeface="Times New Roman"/>
                <a:cs typeface="Times New Roman"/>
              </a:rPr>
              <a:t>	</a:t>
            </a:r>
            <a:r>
              <a:rPr sz="950" i="1" spc="-50" dirty="0">
                <a:latin typeface="Times New Roman"/>
                <a:cs typeface="Times New Roman"/>
              </a:rPr>
              <a:t>m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62502" y="5143030"/>
            <a:ext cx="243204" cy="61658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400" spc="-50" dirty="0">
                <a:latin typeface="Symbol"/>
                <a:cs typeface="Symbol"/>
              </a:rPr>
              <a:t></a:t>
            </a:r>
            <a:endParaRPr sz="2400">
              <a:latin typeface="Symbol"/>
              <a:cs typeface="Symbol"/>
            </a:endParaRPr>
          </a:p>
          <a:p>
            <a:pPr marL="146685">
              <a:lnSpc>
                <a:spcPct val="100000"/>
              </a:lnSpc>
              <a:spcBef>
                <a:spcPts val="17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2168" y="6012179"/>
            <a:ext cx="2484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(if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roots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all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distinct)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54550" y="5966205"/>
            <a:ext cx="3965575" cy="54737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8100" marR="30480" indent="-635">
              <a:lnSpc>
                <a:spcPts val="1950"/>
              </a:lnSpc>
              <a:spcBef>
                <a:spcPts val="34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coefficients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A</a:t>
            </a:r>
            <a:r>
              <a:rPr sz="1800" i="1" baseline="-13888" dirty="0">
                <a:latin typeface="Times New Roman"/>
                <a:cs typeface="Times New Roman"/>
              </a:rPr>
              <a:t>m</a:t>
            </a:r>
            <a:r>
              <a:rPr sz="1800" i="1" spc="82" baseline="-13888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may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found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from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the </a:t>
            </a:r>
            <a:r>
              <a:rPr sz="1800" dirty="0">
                <a:latin typeface="Times New Roman"/>
                <a:cs typeface="Times New Roman"/>
              </a:rPr>
              <a:t>initial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conditions.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510030">
              <a:lnSpc>
                <a:spcPct val="100000"/>
              </a:lnSpc>
              <a:spcBef>
                <a:spcPts val="95"/>
              </a:spcBef>
            </a:pPr>
            <a:r>
              <a:rPr u="none" spc="-25" dirty="0"/>
              <a:t>Particular</a:t>
            </a:r>
            <a:r>
              <a:rPr u="none" spc="-180" dirty="0"/>
              <a:t> </a:t>
            </a:r>
            <a:r>
              <a:rPr u="none" spc="-10" dirty="0"/>
              <a:t>Solution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408" y="1212088"/>
            <a:ext cx="733933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particular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required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satisfy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difference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equation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specific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signal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],</a:t>
            </a:r>
            <a:r>
              <a:rPr sz="1800" spc="3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i="1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≥</a:t>
            </a:r>
            <a:r>
              <a:rPr sz="1800" spc="-25" dirty="0">
                <a:latin typeface="Times New Roman"/>
                <a:cs typeface="Times New Roman"/>
              </a:rPr>
              <a:t> 0.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9905" y="2021839"/>
            <a:ext cx="620395" cy="702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59079" algn="ctr">
              <a:lnSpc>
                <a:spcPts val="1105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L="38100">
              <a:lnSpc>
                <a:spcPts val="2905"/>
              </a:lnSpc>
              <a:tabLst>
                <a:tab pos="386715" algn="l"/>
              </a:tabLst>
            </a:pPr>
            <a:r>
              <a:rPr sz="3675" spc="-75" baseline="1133" dirty="0">
                <a:latin typeface="Symbol"/>
                <a:cs typeface="Symbol"/>
              </a:rPr>
              <a:t></a:t>
            </a:r>
            <a:r>
              <a:rPr sz="3675" baseline="1133" dirty="0">
                <a:latin typeface="Times New Roman"/>
                <a:cs typeface="Times New Roman"/>
              </a:rPr>
              <a:t>	</a:t>
            </a:r>
            <a:r>
              <a:rPr sz="2400" i="1" baseline="15625" dirty="0">
                <a:latin typeface="Times New Roman"/>
                <a:cs typeface="Times New Roman"/>
              </a:rPr>
              <a:t>a</a:t>
            </a:r>
            <a:r>
              <a:rPr sz="2400" i="1" spc="-127" baseline="15625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  <a:p>
            <a:pPr marR="247650" algn="ctr">
              <a:lnSpc>
                <a:spcPct val="100000"/>
              </a:lnSpc>
              <a:spcBef>
                <a:spcPts val="180"/>
              </a:spcBef>
            </a:pPr>
            <a:r>
              <a:rPr sz="950" i="1" dirty="0">
                <a:latin typeface="Times New Roman"/>
                <a:cs typeface="Times New Roman"/>
              </a:rPr>
              <a:t>k</a:t>
            </a:r>
            <a:r>
              <a:rPr sz="950" i="1" spc="12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4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96815" y="1983674"/>
            <a:ext cx="325755" cy="75501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155"/>
              </a:spcBef>
            </a:pPr>
            <a:r>
              <a:rPr sz="950" i="1" spc="-50" dirty="0">
                <a:latin typeface="Times New Roman"/>
                <a:cs typeface="Times New Roman"/>
              </a:rPr>
              <a:t>M</a:t>
            </a:r>
            <a:endParaRPr sz="950">
              <a:latin typeface="Times New Roman"/>
              <a:cs typeface="Times New Roman"/>
            </a:endParaRPr>
          </a:p>
          <a:p>
            <a:pPr marR="70485" algn="ctr">
              <a:lnSpc>
                <a:spcPct val="100000"/>
              </a:lnSpc>
              <a:spcBef>
                <a:spcPts val="160"/>
              </a:spcBef>
            </a:pPr>
            <a:r>
              <a:rPr sz="2450" spc="-50" dirty="0">
                <a:latin typeface="Symbol"/>
                <a:cs typeface="Symbol"/>
              </a:rPr>
              <a:t></a:t>
            </a:r>
            <a:endParaRPr sz="2450">
              <a:latin typeface="Symbol"/>
              <a:cs typeface="Symbol"/>
            </a:endParaRPr>
          </a:p>
          <a:p>
            <a:pPr marL="28575">
              <a:lnSpc>
                <a:spcPct val="100000"/>
              </a:lnSpc>
              <a:spcBef>
                <a:spcPts val="305"/>
              </a:spcBef>
            </a:pPr>
            <a:r>
              <a:rPr sz="950" i="1" dirty="0">
                <a:latin typeface="Times New Roman"/>
                <a:cs typeface="Times New Roman"/>
              </a:rPr>
              <a:t>m</a:t>
            </a:r>
            <a:r>
              <a:rPr sz="950" i="1" spc="7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Symbol"/>
                <a:cs typeface="Symbol"/>
              </a:rPr>
              <a:t>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0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8848" y="2207767"/>
            <a:ext cx="11258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4345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45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4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k</a:t>
            </a:r>
            <a:r>
              <a:rPr sz="1600" i="1" spc="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54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25746" y="2207767"/>
            <a:ext cx="13487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82955" algn="l"/>
              </a:tabLst>
            </a:pPr>
            <a:r>
              <a:rPr sz="1600" i="1" dirty="0">
                <a:latin typeface="Times New Roman"/>
                <a:cs typeface="Times New Roman"/>
              </a:rPr>
              <a:t>b</a:t>
            </a:r>
            <a:r>
              <a:rPr sz="1425" i="1" baseline="-20467" dirty="0">
                <a:latin typeface="Times New Roman"/>
                <a:cs typeface="Times New Roman"/>
              </a:rPr>
              <a:t>m</a:t>
            </a:r>
            <a:r>
              <a:rPr sz="1425" i="1" spc="705" baseline="-20467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14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n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75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m</a:t>
            </a:r>
            <a:r>
              <a:rPr sz="1600" i="1" spc="2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595" y="2946400"/>
            <a:ext cx="7633970" cy="124396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0800" marR="431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find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particular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assume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i="1" baseline="-13888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depends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form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specific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signal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x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i="1" spc="-10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].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1800">
              <a:latin typeface="Times New Roman"/>
              <a:cs typeface="Times New Roman"/>
            </a:endParaRPr>
          </a:p>
          <a:p>
            <a:pPr marL="289560" algn="ctr">
              <a:lnSpc>
                <a:spcPct val="100000"/>
              </a:lnSpc>
              <a:spcBef>
                <a:spcPts val="5"/>
              </a:spcBef>
              <a:tabLst>
                <a:tab pos="1042669" algn="l"/>
                <a:tab pos="1881505" algn="l"/>
              </a:tabLst>
            </a:pPr>
            <a:r>
              <a:rPr sz="1550" i="1" spc="-10" dirty="0">
                <a:latin typeface="Times New Roman"/>
                <a:cs typeface="Times New Roman"/>
              </a:rPr>
              <a:t>y</a:t>
            </a:r>
            <a:r>
              <a:rPr sz="1550" i="1" spc="-16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-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2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y</a:t>
            </a:r>
            <a:r>
              <a:rPr sz="1550" i="1" spc="-80" dirty="0">
                <a:latin typeface="Times New Roman"/>
                <a:cs typeface="Times New Roman"/>
              </a:rPr>
              <a:t> </a:t>
            </a:r>
            <a:r>
              <a:rPr sz="1350" i="1" baseline="-24691" dirty="0">
                <a:latin typeface="Times New Roman"/>
                <a:cs typeface="Times New Roman"/>
              </a:rPr>
              <a:t>h</a:t>
            </a:r>
            <a:r>
              <a:rPr sz="1350" i="1" spc="82" baseline="-24691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6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Symbol"/>
                <a:cs typeface="Symbol"/>
              </a:rPr>
              <a:t>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i="1" dirty="0">
                <a:latin typeface="Times New Roman"/>
                <a:cs typeface="Times New Roman"/>
              </a:rPr>
              <a:t>y</a:t>
            </a:r>
            <a:r>
              <a:rPr sz="1550" i="1" spc="40" dirty="0">
                <a:latin typeface="Times New Roman"/>
                <a:cs typeface="Times New Roman"/>
              </a:rPr>
              <a:t> </a:t>
            </a:r>
            <a:r>
              <a:rPr sz="1350" i="1" baseline="-21604" dirty="0">
                <a:latin typeface="Times New Roman"/>
                <a:cs typeface="Times New Roman"/>
              </a:rPr>
              <a:t>p</a:t>
            </a:r>
            <a:r>
              <a:rPr sz="1350" i="1" spc="157" baseline="-2160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 </a:t>
            </a:r>
            <a:r>
              <a:rPr sz="1550" spc="-50" dirty="0">
                <a:latin typeface="Times New Roman"/>
                <a:cs typeface="Times New Roman"/>
              </a:rPr>
              <a:t>]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0768" y="251460"/>
            <a:ext cx="73272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General</a:t>
            </a:r>
            <a:r>
              <a:rPr sz="4000" u="none" spc="-165" dirty="0"/>
              <a:t> </a:t>
            </a:r>
            <a:r>
              <a:rPr sz="4000" u="none" dirty="0"/>
              <a:t>Form</a:t>
            </a:r>
            <a:r>
              <a:rPr sz="4000" u="none" spc="-160" dirty="0"/>
              <a:t> </a:t>
            </a:r>
            <a:r>
              <a:rPr sz="4000" u="none" dirty="0"/>
              <a:t>of</a:t>
            </a:r>
            <a:r>
              <a:rPr sz="4000" u="none" spc="-100" dirty="0"/>
              <a:t> </a:t>
            </a:r>
            <a:r>
              <a:rPr sz="4000" u="none" dirty="0"/>
              <a:t>Particular</a:t>
            </a:r>
            <a:r>
              <a:rPr sz="4000" u="none" spc="-95" dirty="0"/>
              <a:t> </a:t>
            </a:r>
            <a:r>
              <a:rPr sz="4000" u="none" spc="-10" dirty="0"/>
              <a:t>Solution</a:t>
            </a:r>
            <a:endParaRPr sz="4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49387" y="1906841"/>
          <a:ext cx="6889750" cy="3573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6800"/>
                <a:gridCol w="1089025"/>
                <a:gridCol w="1539239"/>
                <a:gridCol w="463550"/>
                <a:gridCol w="1355725"/>
              </a:tblGrid>
              <a:tr h="824230">
                <a:tc>
                  <a:txBody>
                    <a:bodyPr/>
                    <a:lstStyle/>
                    <a:p>
                      <a:pPr marL="5651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Input</a:t>
                      </a:r>
                      <a:r>
                        <a:rPr sz="2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Signal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1594" algn="ctr">
                        <a:lnSpc>
                          <a:spcPct val="100000"/>
                        </a:lnSpc>
                      </a:pPr>
                      <a:r>
                        <a:rPr sz="2400" i="1" spc="-20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2400" i="1" spc="-2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]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EB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Particular</a:t>
                      </a:r>
                      <a:r>
                        <a:rPr sz="24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Solution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032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i="1" spc="-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2400" i="1" spc="-15" baseline="-13888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2400" i="1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]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CE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3550"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40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400" i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(constant)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21336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400" i="1" spc="-50" dirty="0">
                          <a:latin typeface="Times New Roman"/>
                          <a:cs typeface="Times New Roman"/>
                        </a:rPr>
                        <a:t>K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2915"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AM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n</a:t>
                      </a:r>
                      <a:endParaRPr sz="2400" baseline="20833">
                        <a:latin typeface="Times New Roman"/>
                        <a:cs typeface="Times New Roman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KM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n</a:t>
                      </a:r>
                      <a:endParaRPr sz="2400" baseline="20833">
                        <a:latin typeface="Times New Roman"/>
                        <a:cs typeface="Times New Roman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2915">
                <a:tc>
                  <a:txBody>
                    <a:bodyPr/>
                    <a:lstStyle/>
                    <a:p>
                      <a:pPr marL="6223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An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M</a:t>
                      </a:r>
                      <a:endParaRPr sz="2400" baseline="20833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spc="-37" baseline="-13888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spc="-25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spc="-37" baseline="-13888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spc="-37" baseline="20833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2400" spc="-15" baseline="20833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+…+</a:t>
                      </a:r>
                      <a:r>
                        <a:rPr sz="2400" i="1" spc="-1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i="1" spc="-15" baseline="-13888" dirty="0">
                          <a:latin typeface="Times New Roman"/>
                          <a:cs typeface="Times New Roman"/>
                        </a:rPr>
                        <a:t>M</a:t>
                      </a:r>
                      <a:endParaRPr sz="2400" baseline="-13888">
                        <a:latin typeface="Times New Roman"/>
                        <a:cs typeface="Times New Roman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3550">
                <a:tc>
                  <a:txBody>
                    <a:bodyPr/>
                    <a:lstStyle/>
                    <a:p>
                      <a:pPr marL="61594" algn="ctr">
                        <a:lnSpc>
                          <a:spcPts val="2420"/>
                        </a:lnSpc>
                      </a:pPr>
                      <a:r>
                        <a:rPr sz="3600" i="1" spc="-30" baseline="-11574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00" i="1" spc="-2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3600" i="1" spc="-30" baseline="-11574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600" i="1" spc="-20" dirty="0">
                          <a:latin typeface="Times New Roman"/>
                          <a:cs typeface="Times New Roman"/>
                        </a:rPr>
                        <a:t>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(K</a:t>
                      </a:r>
                      <a:r>
                        <a:rPr sz="2400" spc="-37" baseline="-13888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spc="-25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spc="-37" baseline="-13888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400" i="1" spc="-37" baseline="20833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spc="-37" baseline="20833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2400" spc="-15" baseline="20833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+…+</a:t>
                      </a:r>
                      <a:r>
                        <a:rPr sz="2400" i="1" spc="-1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i="1" spc="-15" baseline="-13888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i="1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7355">
                <a:tc rowSpan="2">
                  <a:txBody>
                    <a:bodyPr/>
                    <a:lstStyle/>
                    <a:p>
                      <a:pPr marL="339725">
                        <a:lnSpc>
                          <a:spcPts val="2020"/>
                        </a:lnSpc>
                        <a:spcBef>
                          <a:spcPts val="370"/>
                        </a:spcBef>
                      </a:pPr>
                      <a:r>
                        <a:rPr sz="1750" dirty="0">
                          <a:latin typeface="Symbol"/>
                          <a:cs typeface="Symbol"/>
                        </a:rPr>
                        <a:t></a:t>
                      </a:r>
                      <a:r>
                        <a:rPr sz="17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25" i="1" baseline="1587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625" i="1" spc="240" baseline="158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25" baseline="1587" dirty="0">
                          <a:latin typeface="Times New Roman"/>
                          <a:cs typeface="Times New Roman"/>
                        </a:rPr>
                        <a:t>cos(</a:t>
                      </a:r>
                      <a:r>
                        <a:rPr sz="2625" spc="397" baseline="158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75" baseline="1501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2775" spc="-97" baseline="150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i="1" baseline="-19444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500" i="1" spc="150" baseline="-1944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25" i="1" baseline="1587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625" i="1" spc="-150" baseline="158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25" spc="-15" baseline="1587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625" spc="-284" baseline="158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50" dirty="0">
                          <a:latin typeface="Symbol"/>
                          <a:cs typeface="Symbol"/>
                        </a:rPr>
                        <a:t></a:t>
                      </a:r>
                      <a:endParaRPr sz="1750">
                        <a:latin typeface="Symbol"/>
                        <a:cs typeface="Symbol"/>
                      </a:endParaRPr>
                    </a:p>
                    <a:p>
                      <a:pPr marL="339725">
                        <a:lnSpc>
                          <a:spcPts val="1839"/>
                        </a:lnSpc>
                        <a:tabLst>
                          <a:tab pos="1778000" algn="l"/>
                        </a:tabLst>
                      </a:pPr>
                      <a:r>
                        <a:rPr sz="1750" spc="-50" dirty="0">
                          <a:latin typeface="Symbol"/>
                          <a:cs typeface="Symbol"/>
                        </a:rPr>
                        <a:t></a:t>
                      </a:r>
                      <a:r>
                        <a:rPr sz="17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50" spc="-50" dirty="0">
                          <a:latin typeface="Symbol"/>
                          <a:cs typeface="Symbol"/>
                        </a:rPr>
                        <a:t></a:t>
                      </a:r>
                      <a:endParaRPr sz="1750">
                        <a:latin typeface="Symbol"/>
                        <a:cs typeface="Symbol"/>
                      </a:endParaRPr>
                    </a:p>
                    <a:p>
                      <a:pPr marL="339725">
                        <a:lnSpc>
                          <a:spcPts val="2160"/>
                        </a:lnSpc>
                      </a:pPr>
                      <a:r>
                        <a:rPr sz="2625" baseline="-12698" dirty="0">
                          <a:latin typeface="Symbol"/>
                          <a:cs typeface="Symbol"/>
                        </a:rPr>
                        <a:t></a:t>
                      </a:r>
                      <a:r>
                        <a:rPr sz="2625" spc="292" baseline="-1269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50" i="1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dirty="0">
                          <a:latin typeface="Times New Roman"/>
                          <a:cs typeface="Times New Roman"/>
                        </a:rPr>
                        <a:t>sin(</a:t>
                      </a:r>
                      <a:r>
                        <a:rPr sz="1750" spc="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5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i="1" baseline="-22222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500" i="1" spc="104" baseline="-2222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50" i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7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25" spc="-75" baseline="-12698" dirty="0">
                          <a:latin typeface="Symbol"/>
                          <a:cs typeface="Symbol"/>
                        </a:rPr>
                        <a:t></a:t>
                      </a:r>
                      <a:endParaRPr sz="2625" baseline="-12698">
                        <a:latin typeface="Symbol"/>
                        <a:cs typeface="Symbo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2240" algn="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700" i="1" spc="-50" dirty="0">
                          <a:latin typeface="Times New Roman"/>
                          <a:cs typeface="Times New Roman"/>
                        </a:rPr>
                        <a:t>K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  <a:tabLst>
                          <a:tab pos="795020" algn="l"/>
                        </a:tabLst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cos(</a:t>
                      </a:r>
                      <a:r>
                        <a:rPr sz="1700" spc="3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i="1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70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700" spc="4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i="1" spc="-50" dirty="0">
                          <a:latin typeface="Times New Roman"/>
                          <a:cs typeface="Times New Roman"/>
                        </a:rPr>
                        <a:t>K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1055"/>
                        </a:spcBef>
                        <a:tabLst>
                          <a:tab pos="932815" algn="l"/>
                        </a:tabLst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sin(</a:t>
                      </a:r>
                      <a:r>
                        <a:rPr sz="1700" spc="3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0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i="1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92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i="1" spc="-50" dirty="0">
                          <a:latin typeface="Times New Roman"/>
                          <a:cs typeface="Times New Roman"/>
                        </a:rPr>
                        <a:t>o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i="1" spc="-50" dirty="0">
                          <a:latin typeface="Times New Roman"/>
                          <a:cs typeface="Times New Roman"/>
                        </a:rPr>
                        <a:t>o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8177" y="214630"/>
            <a:ext cx="28670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Example</a:t>
            </a:r>
            <a:r>
              <a:rPr u="none" spc="-200" dirty="0"/>
              <a:t> </a:t>
            </a:r>
            <a:r>
              <a:rPr u="none" spc="-25" dirty="0"/>
              <a:t>(66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685" y="2331719"/>
            <a:ext cx="1179195" cy="351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0480" algn="r">
              <a:lnSpc>
                <a:spcPts val="835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L="38100">
              <a:lnSpc>
                <a:spcPts val="1735"/>
              </a:lnSpc>
            </a:pP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i="1" spc="-20" dirty="0">
                <a:latin typeface="Times New Roman"/>
                <a:cs typeface="Times New Roman"/>
              </a:rPr>
              <a:t> </a:t>
            </a:r>
            <a:r>
              <a:rPr sz="1425" i="1" baseline="-26315" dirty="0">
                <a:latin typeface="Times New Roman"/>
                <a:cs typeface="Times New Roman"/>
              </a:rPr>
              <a:t>h</a:t>
            </a:r>
            <a:r>
              <a:rPr sz="1425" i="1" spc="202" baseline="-263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3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700" spc="-50" dirty="0">
                <a:latin typeface="Symbol"/>
                <a:cs typeface="Symbol"/>
              </a:rPr>
              <a:t>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031" y="1169161"/>
            <a:ext cx="5260975" cy="92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Determine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i="1" spc="-20" dirty="0">
                <a:latin typeface="Times New Roman"/>
                <a:cs typeface="Times New Roman"/>
              </a:rPr>
              <a:t>homogeneous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for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1800">
              <a:latin typeface="Times New Roman"/>
              <a:cs typeface="Times New Roman"/>
            </a:endParaRPr>
          </a:p>
          <a:p>
            <a:pPr marL="2259330">
              <a:lnSpc>
                <a:spcPct val="100000"/>
              </a:lnSpc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29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3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3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1]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1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231" y="2379979"/>
            <a:ext cx="9251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Substitute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0682" y="2918714"/>
            <a:ext cx="265493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475" baseline="-26936" dirty="0">
                <a:latin typeface="Symbol"/>
                <a:cs typeface="Symbol"/>
              </a:rPr>
              <a:t></a:t>
            </a:r>
            <a:r>
              <a:rPr sz="2475" spc="-307" baseline="-26936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n</a:t>
            </a:r>
            <a:r>
              <a:rPr sz="900" i="1" spc="-25" dirty="0">
                <a:latin typeface="Times New Roman"/>
                <a:cs typeface="Times New Roman"/>
              </a:rPr>
              <a:t> </a:t>
            </a:r>
            <a:r>
              <a:rPr sz="2400" baseline="-27777" dirty="0">
                <a:latin typeface="Symbol"/>
                <a:cs typeface="Symbol"/>
              </a:rPr>
              <a:t></a:t>
            </a:r>
            <a:r>
              <a:rPr sz="2400" spc="352" baseline="-27777" dirty="0">
                <a:latin typeface="Times New Roman"/>
                <a:cs typeface="Times New Roman"/>
              </a:rPr>
              <a:t> </a:t>
            </a:r>
            <a:r>
              <a:rPr sz="2475" baseline="-25252" dirty="0">
                <a:latin typeface="Symbol"/>
                <a:cs typeface="Symbol"/>
              </a:rPr>
              <a:t></a:t>
            </a:r>
            <a:r>
              <a:rPr sz="2475" spc="-307" baseline="-25252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n</a:t>
            </a:r>
            <a:r>
              <a:rPr sz="900" i="1" spc="-1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dirty="0">
                <a:latin typeface="Times New Roman"/>
                <a:cs typeface="Times New Roman"/>
              </a:rPr>
              <a:t>1</a:t>
            </a:r>
            <a:r>
              <a:rPr sz="900" spc="275" dirty="0">
                <a:latin typeface="Times New Roman"/>
                <a:cs typeface="Times New Roman"/>
              </a:rPr>
              <a:t> </a:t>
            </a:r>
            <a:r>
              <a:rPr sz="2400" baseline="-26041" dirty="0">
                <a:latin typeface="Symbol"/>
                <a:cs typeface="Symbol"/>
              </a:rPr>
              <a:t></a:t>
            </a:r>
            <a:r>
              <a:rPr sz="2400" spc="315" baseline="-26041" dirty="0">
                <a:latin typeface="Times New Roman"/>
                <a:cs typeface="Times New Roman"/>
              </a:rPr>
              <a:t> </a:t>
            </a:r>
            <a:r>
              <a:rPr sz="2400" baseline="-26041" dirty="0">
                <a:latin typeface="Times New Roman"/>
                <a:cs typeface="Times New Roman"/>
              </a:rPr>
              <a:t>6</a:t>
            </a:r>
            <a:r>
              <a:rPr sz="2400" spc="-292" baseline="-26041" dirty="0">
                <a:latin typeface="Times New Roman"/>
                <a:cs typeface="Times New Roman"/>
              </a:rPr>
              <a:t> </a:t>
            </a:r>
            <a:r>
              <a:rPr sz="2475" baseline="-25252" dirty="0">
                <a:latin typeface="Symbol"/>
                <a:cs typeface="Symbol"/>
              </a:rPr>
              <a:t></a:t>
            </a:r>
            <a:r>
              <a:rPr sz="2475" spc="-315" baseline="-25252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n</a:t>
            </a:r>
            <a:r>
              <a:rPr sz="900" i="1" spc="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2</a:t>
            </a:r>
            <a:r>
              <a:rPr sz="900" spc="484" dirty="0">
                <a:latin typeface="Times New Roman"/>
                <a:cs typeface="Times New Roman"/>
              </a:rPr>
              <a:t> </a:t>
            </a:r>
            <a:r>
              <a:rPr sz="2400" baseline="-27777" dirty="0">
                <a:latin typeface="Symbol"/>
                <a:cs typeface="Symbol"/>
              </a:rPr>
              <a:t></a:t>
            </a:r>
            <a:r>
              <a:rPr sz="2400" spc="525" baseline="-27777" dirty="0">
                <a:latin typeface="Times New Roman"/>
                <a:cs typeface="Times New Roman"/>
              </a:rPr>
              <a:t> </a:t>
            </a:r>
            <a:r>
              <a:rPr sz="2475" baseline="-26936" dirty="0">
                <a:latin typeface="Symbol"/>
                <a:cs typeface="Symbol"/>
              </a:rPr>
              <a:t></a:t>
            </a:r>
            <a:r>
              <a:rPr sz="2475" spc="-315" baseline="-26936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n</a:t>
            </a:r>
            <a:r>
              <a:rPr sz="900" i="1" spc="-1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2</a:t>
            </a:r>
            <a:r>
              <a:rPr sz="900" spc="155" dirty="0">
                <a:latin typeface="Times New Roman"/>
                <a:cs typeface="Times New Roman"/>
              </a:rPr>
              <a:t> </a:t>
            </a:r>
            <a:r>
              <a:rPr sz="3825" spc="-67" baseline="-17429" dirty="0">
                <a:latin typeface="Symbol"/>
                <a:cs typeface="Symbol"/>
              </a:rPr>
              <a:t></a:t>
            </a:r>
            <a:r>
              <a:rPr sz="2475" spc="-67" baseline="-26936" dirty="0">
                <a:latin typeface="Symbol"/>
                <a:cs typeface="Symbol"/>
              </a:rPr>
              <a:t></a:t>
            </a:r>
            <a:r>
              <a:rPr sz="2475" spc="-262" baseline="-26936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4003" y="3035553"/>
            <a:ext cx="124015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</a:t>
            </a:r>
            <a:r>
              <a:rPr sz="1600" spc="21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</a:t>
            </a:r>
            <a:r>
              <a:rPr sz="1650" spc="4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25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2550" spc="-10" dirty="0">
                <a:latin typeface="Symbol"/>
                <a:cs typeface="Symbol"/>
              </a:rPr>
              <a:t></a:t>
            </a:r>
            <a:r>
              <a:rPr sz="2550" spc="-2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818" y="3526790"/>
            <a:ext cx="579310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Symbol"/>
                <a:cs typeface="Symbol"/>
              </a:rPr>
              <a:t>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</a:t>
            </a:r>
            <a:r>
              <a:rPr sz="1650" spc="-200" dirty="0">
                <a:latin typeface="Times New Roman"/>
                <a:cs typeface="Times New Roman"/>
              </a:rPr>
              <a:t> </a:t>
            </a:r>
            <a:r>
              <a:rPr sz="1350" i="1" baseline="49382" dirty="0">
                <a:latin typeface="Times New Roman"/>
                <a:cs typeface="Times New Roman"/>
              </a:rPr>
              <a:t>n</a:t>
            </a:r>
            <a:r>
              <a:rPr sz="1350" i="1" spc="-7" baseline="49382" dirty="0">
                <a:latin typeface="Times New Roman"/>
                <a:cs typeface="Times New Roman"/>
              </a:rPr>
              <a:t> </a:t>
            </a:r>
            <a:r>
              <a:rPr sz="1350" baseline="49382" dirty="0">
                <a:latin typeface="Symbol"/>
                <a:cs typeface="Symbol"/>
              </a:rPr>
              <a:t></a:t>
            </a:r>
            <a:r>
              <a:rPr sz="1350" spc="22" baseline="49382" dirty="0">
                <a:latin typeface="Times New Roman"/>
                <a:cs typeface="Times New Roman"/>
              </a:rPr>
              <a:t> </a:t>
            </a:r>
            <a:r>
              <a:rPr sz="1350" baseline="49382" dirty="0">
                <a:latin typeface="Times New Roman"/>
                <a:cs typeface="Times New Roman"/>
              </a:rPr>
              <a:t>2</a:t>
            </a:r>
            <a:r>
              <a:rPr sz="1350" spc="217" baseline="49382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650" dirty="0">
                <a:latin typeface="Symbol"/>
                <a:cs typeface="Symbol"/>
              </a:rPr>
              <a:t></a:t>
            </a:r>
            <a:r>
              <a:rPr sz="165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3</a:t>
            </a:r>
            <a:r>
              <a:rPr sz="1600" spc="-16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</a:t>
            </a:r>
            <a:r>
              <a:rPr sz="1650" dirty="0">
                <a:latin typeface="Symbol"/>
                <a:cs typeface="Symbol"/>
              </a:rPr>
              <a:t></a:t>
            </a:r>
            <a:r>
              <a:rPr sz="1650" spc="3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15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21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28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85"/>
              </a:spcBef>
            </a:pPr>
            <a:endParaRPr sz="16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Homogeneous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then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99157" y="4818268"/>
            <a:ext cx="805815" cy="55435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255270" algn="l"/>
              </a:tabLst>
            </a:pPr>
            <a:r>
              <a:rPr sz="1650" i="1" spc="-50" dirty="0">
                <a:latin typeface="Times New Roman"/>
                <a:cs typeface="Times New Roman"/>
              </a:rPr>
              <a:t>y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12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2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30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  <a:p>
            <a:pPr marL="134620">
              <a:lnSpc>
                <a:spcPct val="100000"/>
              </a:lnSpc>
              <a:spcBef>
                <a:spcPts val="380"/>
              </a:spcBef>
            </a:pPr>
            <a:r>
              <a:rPr sz="950" i="1" spc="-50" dirty="0">
                <a:latin typeface="Times New Roman"/>
                <a:cs typeface="Times New Roman"/>
              </a:rPr>
              <a:t>h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02455" y="4650050"/>
            <a:ext cx="319405" cy="6731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endParaRPr sz="9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2700" baseline="-26234" dirty="0">
                <a:latin typeface="Symbol"/>
                <a:cs typeface="Symbol"/>
              </a:rPr>
              <a:t></a:t>
            </a:r>
            <a:r>
              <a:rPr sz="2700" spc="-209" baseline="-26234" dirty="0">
                <a:latin typeface="Times New Roman"/>
                <a:cs typeface="Times New Roman"/>
              </a:rPr>
              <a:t> </a:t>
            </a: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620"/>
              </a:spcBef>
            </a:pPr>
            <a:r>
              <a:rPr sz="1050" spc="-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84094" y="4816447"/>
            <a:ext cx="1054735" cy="5562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675"/>
              </a:spcBef>
              <a:tabLst>
                <a:tab pos="887730" algn="l"/>
              </a:tabLst>
            </a:pPr>
            <a:r>
              <a:rPr sz="2475" i="1" baseline="1683" dirty="0">
                <a:latin typeface="Times New Roman"/>
                <a:cs typeface="Times New Roman"/>
              </a:rPr>
              <a:t>A</a:t>
            </a:r>
            <a:r>
              <a:rPr sz="2475" i="1" spc="675" baseline="168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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425" i="1" baseline="49707" dirty="0">
                <a:latin typeface="Times New Roman"/>
                <a:cs typeface="Times New Roman"/>
              </a:rPr>
              <a:t>n</a:t>
            </a:r>
            <a:r>
              <a:rPr sz="1425" i="1" spc="300" baseline="49707" dirty="0">
                <a:latin typeface="Times New Roman"/>
                <a:cs typeface="Times New Roman"/>
              </a:rPr>
              <a:t>  </a:t>
            </a:r>
            <a:r>
              <a:rPr sz="1650" spc="-50" dirty="0">
                <a:latin typeface="Symbol"/>
                <a:cs typeface="Symbol"/>
              </a:rPr>
              <a:t>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i="1" spc="-50" dirty="0">
                <a:latin typeface="Times New Roman"/>
                <a:cs typeface="Times New Roman"/>
              </a:rPr>
              <a:t>A</a:t>
            </a:r>
            <a:endParaRPr sz="1650">
              <a:latin typeface="Times New Roman"/>
              <a:cs typeface="Times New Roman"/>
            </a:endParaRPr>
          </a:p>
          <a:p>
            <a:pPr marL="209550">
              <a:lnSpc>
                <a:spcPct val="100000"/>
              </a:lnSpc>
              <a:spcBef>
                <a:spcPts val="305"/>
              </a:spcBef>
              <a:tabLst>
                <a:tab pos="453390" algn="l"/>
              </a:tabLst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45609" y="4763299"/>
            <a:ext cx="2312035" cy="61341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695"/>
              </a:spcBef>
              <a:tabLst>
                <a:tab pos="303530" algn="l"/>
                <a:tab pos="1302385" algn="l"/>
                <a:tab pos="1547495" algn="l"/>
                <a:tab pos="1856739" algn="l"/>
              </a:tabLst>
            </a:pPr>
            <a:r>
              <a:rPr sz="1650" spc="-50" dirty="0">
                <a:latin typeface="Symbol"/>
                <a:cs typeface="Symbol"/>
              </a:rPr>
              <a:t>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2475" i="1" baseline="1683" dirty="0">
                <a:latin typeface="Times New Roman"/>
                <a:cs typeface="Times New Roman"/>
              </a:rPr>
              <a:t>A</a:t>
            </a:r>
            <a:r>
              <a:rPr sz="2475" i="1" spc="75" baseline="1683" dirty="0">
                <a:latin typeface="Times New Roman"/>
                <a:cs typeface="Times New Roman"/>
              </a:rPr>
              <a:t>  </a:t>
            </a:r>
            <a:r>
              <a:rPr sz="3300" baseline="1262" dirty="0">
                <a:latin typeface="Symbol"/>
                <a:cs typeface="Symbol"/>
              </a:rPr>
              <a:t></a:t>
            </a:r>
            <a:r>
              <a:rPr sz="2475" baseline="1683" dirty="0">
                <a:latin typeface="Symbol"/>
                <a:cs typeface="Symbol"/>
              </a:rPr>
              <a:t></a:t>
            </a:r>
            <a:r>
              <a:rPr sz="2475" spc="540" baseline="1683" dirty="0">
                <a:latin typeface="Times New Roman"/>
                <a:cs typeface="Times New Roman"/>
              </a:rPr>
              <a:t> </a:t>
            </a:r>
            <a:r>
              <a:rPr sz="2475" baseline="1683" dirty="0">
                <a:latin typeface="Times New Roman"/>
                <a:cs typeface="Times New Roman"/>
              </a:rPr>
              <a:t>3</a:t>
            </a:r>
            <a:r>
              <a:rPr sz="2475" spc="-15" baseline="1683" dirty="0">
                <a:latin typeface="Times New Roman"/>
                <a:cs typeface="Times New Roman"/>
              </a:rPr>
              <a:t> </a:t>
            </a:r>
            <a:r>
              <a:rPr sz="3300" spc="-37" baseline="1262" dirty="0">
                <a:latin typeface="Symbol"/>
                <a:cs typeface="Symbol"/>
              </a:rPr>
              <a:t></a:t>
            </a:r>
            <a:r>
              <a:rPr sz="1425" i="1" spc="-37" baseline="58479" dirty="0">
                <a:latin typeface="Times New Roman"/>
                <a:cs typeface="Times New Roman"/>
              </a:rPr>
              <a:t>n</a:t>
            </a:r>
            <a:r>
              <a:rPr sz="1425" i="1" baseline="58479" dirty="0">
                <a:latin typeface="Times New Roman"/>
                <a:cs typeface="Times New Roman"/>
              </a:rPr>
              <a:t>	</a:t>
            </a:r>
            <a:r>
              <a:rPr sz="2475" spc="-75" baseline="1683" dirty="0">
                <a:latin typeface="Symbol"/>
                <a:cs typeface="Symbol"/>
              </a:rPr>
              <a:t></a:t>
            </a:r>
            <a:r>
              <a:rPr sz="2475" baseline="1683" dirty="0">
                <a:latin typeface="Times New Roman"/>
                <a:cs typeface="Times New Roman"/>
              </a:rPr>
              <a:t>	</a:t>
            </a:r>
            <a:r>
              <a:rPr sz="2475" i="1" spc="-75" baseline="1683" dirty="0">
                <a:latin typeface="Times New Roman"/>
                <a:cs typeface="Times New Roman"/>
              </a:rPr>
              <a:t>A</a:t>
            </a:r>
            <a:r>
              <a:rPr sz="2475" i="1" baseline="1683" dirty="0">
                <a:latin typeface="Times New Roman"/>
                <a:cs typeface="Times New Roman"/>
              </a:rPr>
              <a:t>	</a:t>
            </a:r>
            <a:r>
              <a:rPr sz="3300" baseline="1262" dirty="0">
                <a:latin typeface="Symbol"/>
                <a:cs typeface="Symbol"/>
              </a:rPr>
              <a:t></a:t>
            </a:r>
            <a:r>
              <a:rPr sz="2475" baseline="1683" dirty="0">
                <a:latin typeface="Times New Roman"/>
                <a:cs typeface="Times New Roman"/>
              </a:rPr>
              <a:t>2</a:t>
            </a:r>
            <a:r>
              <a:rPr sz="2475" spc="15" baseline="1683" dirty="0">
                <a:latin typeface="Times New Roman"/>
                <a:cs typeface="Times New Roman"/>
              </a:rPr>
              <a:t> </a:t>
            </a:r>
            <a:r>
              <a:rPr sz="3300" spc="-37" baseline="1262" dirty="0">
                <a:latin typeface="Symbol"/>
                <a:cs typeface="Symbol"/>
              </a:rPr>
              <a:t></a:t>
            </a:r>
            <a:r>
              <a:rPr sz="1425" i="1" spc="-37" baseline="58479" dirty="0">
                <a:latin typeface="Times New Roman"/>
                <a:cs typeface="Times New Roman"/>
              </a:rPr>
              <a:t>n</a:t>
            </a:r>
            <a:endParaRPr sz="1425" baseline="58479">
              <a:latin typeface="Times New Roman"/>
              <a:cs typeface="Times New Roman"/>
            </a:endParaRPr>
          </a:p>
          <a:p>
            <a:pPr marL="464184">
              <a:lnSpc>
                <a:spcPct val="100000"/>
              </a:lnSpc>
              <a:spcBef>
                <a:spcPts val="254"/>
              </a:spcBef>
              <a:tabLst>
                <a:tab pos="1741170" algn="l"/>
              </a:tabLst>
            </a:pPr>
            <a:r>
              <a:rPr sz="1425" spc="-75" baseline="2923" dirty="0">
                <a:latin typeface="Times New Roman"/>
                <a:cs typeface="Times New Roman"/>
              </a:rPr>
              <a:t>1</a:t>
            </a:r>
            <a:r>
              <a:rPr sz="1425" baseline="2923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2097" y="5202682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8073" y="214630"/>
            <a:ext cx="28638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Example</a:t>
            </a:r>
            <a:r>
              <a:rPr u="none" spc="-225" dirty="0"/>
              <a:t> </a:t>
            </a:r>
            <a:r>
              <a:rPr u="none" spc="-25" dirty="0"/>
              <a:t>(67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7031" y="1169161"/>
            <a:ext cx="5442585" cy="92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Determine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particular</a:t>
            </a:r>
            <a:r>
              <a:rPr sz="1800" i="1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solution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for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1800">
              <a:latin typeface="Times New Roman"/>
              <a:cs typeface="Times New Roman"/>
            </a:endParaRPr>
          </a:p>
          <a:p>
            <a:pPr marL="2100580">
              <a:lnSpc>
                <a:spcPct val="100000"/>
              </a:lnSpc>
              <a:tabLst>
                <a:tab pos="5027295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29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3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dirty="0">
                <a:latin typeface="Times New Roman"/>
                <a:cs typeface="Times New Roman"/>
              </a:rPr>
              <a:t> 1]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2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20" dirty="0">
                <a:latin typeface="Times New Roman"/>
                <a:cs typeface="Times New Roman"/>
              </a:rPr>
              <a:t>x</a:t>
            </a:r>
            <a:r>
              <a:rPr sz="1600" spc="-20" dirty="0">
                <a:latin typeface="Times New Roman"/>
                <a:cs typeface="Times New Roman"/>
              </a:rPr>
              <a:t>[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2544" y="2349500"/>
            <a:ext cx="424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with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1355" y="2427477"/>
            <a:ext cx="138938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dirty="0">
                <a:latin typeface="Times New Roman"/>
                <a:cs typeface="Times New Roman"/>
              </a:rPr>
              <a:t>x</a:t>
            </a:r>
            <a:r>
              <a:rPr sz="1650" dirty="0">
                <a:latin typeface="Times New Roman"/>
                <a:cs typeface="Times New Roman"/>
              </a:rPr>
              <a:t>[</a:t>
            </a:r>
            <a:r>
              <a:rPr sz="1650" spc="-60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6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35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55" dirty="0">
                <a:latin typeface="Times New Roman"/>
                <a:cs typeface="Times New Roman"/>
              </a:rPr>
              <a:t>  </a:t>
            </a:r>
            <a:r>
              <a:rPr sz="1650" dirty="0">
                <a:latin typeface="Times New Roman"/>
                <a:cs typeface="Times New Roman"/>
              </a:rPr>
              <a:t>8</a:t>
            </a:r>
            <a:r>
              <a:rPr sz="1650" spc="-210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u</a:t>
            </a:r>
            <a:r>
              <a:rPr sz="1650" i="1" spc="-12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[</a:t>
            </a:r>
            <a:r>
              <a:rPr sz="1650" spc="-10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5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]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3485" y="2343403"/>
            <a:ext cx="2505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i="1" spc="-35" dirty="0">
                <a:latin typeface="Times New Roman"/>
                <a:cs typeface="Times New Roman"/>
              </a:rPr>
              <a:t>y</a:t>
            </a:r>
            <a:r>
              <a:rPr sz="1800" spc="-35" dirty="0">
                <a:latin typeface="Times New Roman"/>
                <a:cs typeface="Times New Roman"/>
              </a:rPr>
              <a:t>[-</a:t>
            </a:r>
            <a:r>
              <a:rPr sz="1800" dirty="0">
                <a:latin typeface="Times New Roman"/>
                <a:cs typeface="Times New Roman"/>
              </a:rPr>
              <a:t>1]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 </a:t>
            </a:r>
            <a:r>
              <a:rPr sz="1800" i="1" spc="-30" dirty="0">
                <a:latin typeface="Times New Roman"/>
                <a:cs typeface="Times New Roman"/>
              </a:rPr>
              <a:t>y</a:t>
            </a:r>
            <a:r>
              <a:rPr sz="1800" spc="-30" dirty="0">
                <a:latin typeface="Times New Roman"/>
                <a:cs typeface="Times New Roman"/>
              </a:rPr>
              <a:t>[-</a:t>
            </a:r>
            <a:r>
              <a:rPr sz="1800" dirty="0">
                <a:latin typeface="Times New Roman"/>
                <a:cs typeface="Times New Roman"/>
              </a:rPr>
              <a:t>2]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-</a:t>
            </a:r>
            <a:r>
              <a:rPr sz="1800" spc="-5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527" y="3120897"/>
            <a:ext cx="3277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particular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has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44821" y="3107182"/>
            <a:ext cx="106934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i="1" spc="150" dirty="0">
                <a:latin typeface="Times New Roman"/>
                <a:cs typeface="Times New Roman"/>
              </a:rPr>
              <a:t> </a:t>
            </a:r>
            <a:r>
              <a:rPr sz="1425" i="1" baseline="-20467" dirty="0">
                <a:latin typeface="Times New Roman"/>
                <a:cs typeface="Times New Roman"/>
              </a:rPr>
              <a:t>p</a:t>
            </a:r>
            <a:r>
              <a:rPr sz="1425" i="1" spc="187" baseline="-20467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3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185" dirty="0">
                <a:latin typeface="Times New Roman"/>
                <a:cs typeface="Times New Roman"/>
              </a:rPr>
              <a:t> </a:t>
            </a:r>
            <a:r>
              <a:rPr sz="1700" spc="-50" dirty="0">
                <a:latin typeface="Symbol"/>
                <a:cs typeface="Symbol"/>
              </a:rPr>
              <a:t>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1144" y="3753357"/>
            <a:ext cx="4194175" cy="855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12390">
              <a:lnSpc>
                <a:spcPct val="100000"/>
              </a:lnSpc>
              <a:spcBef>
                <a:spcPts val="100"/>
              </a:spcBef>
              <a:tabLst>
                <a:tab pos="3283585" algn="l"/>
                <a:tab pos="3878579" algn="l"/>
              </a:tabLst>
            </a:pPr>
            <a:r>
              <a:rPr sz="1700" dirty="0">
                <a:latin typeface="Symbol"/>
                <a:cs typeface="Symbol"/>
              </a:rPr>
              <a:t></a:t>
            </a:r>
            <a:r>
              <a:rPr sz="1700" spc="4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40" dirty="0">
                <a:latin typeface="Times New Roman"/>
                <a:cs typeface="Times New Roman"/>
              </a:rPr>
              <a:t> </a:t>
            </a:r>
            <a:r>
              <a:rPr sz="1700" spc="-50" dirty="0">
                <a:latin typeface="Symbol"/>
                <a:cs typeface="Symbol"/>
              </a:rPr>
              <a:t></a:t>
            </a:r>
            <a:r>
              <a:rPr sz="1700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700" spc="-50" dirty="0">
                <a:latin typeface="Symbol"/>
                <a:cs typeface="Symbol"/>
              </a:rPr>
              <a:t></a:t>
            </a:r>
            <a:r>
              <a:rPr sz="1700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2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8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20" dirty="0">
                <a:latin typeface="Times New Roman"/>
                <a:cs typeface="Times New Roman"/>
              </a:rPr>
              <a:t>which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satisfied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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spc="-5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8073" y="214630"/>
            <a:ext cx="28638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Example</a:t>
            </a:r>
            <a:r>
              <a:rPr u="none" spc="-225" dirty="0"/>
              <a:t> </a:t>
            </a:r>
            <a:r>
              <a:rPr u="none" spc="-25" dirty="0"/>
              <a:t>(68</a:t>
            </a:r>
          </a:p>
        </p:txBody>
      </p:sp>
      <p:sp>
        <p:nvSpPr>
          <p:cNvPr id="3" name="object 3"/>
          <p:cNvSpPr/>
          <p:nvPr/>
        </p:nvSpPr>
        <p:spPr>
          <a:xfrm>
            <a:off x="2357247" y="5442584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5260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45154" y="5442584"/>
            <a:ext cx="185420" cy="0"/>
          </a:xfrm>
          <a:custGeom>
            <a:avLst/>
            <a:gdLst/>
            <a:ahLst/>
            <a:cxnLst/>
            <a:rect l="l" t="t" r="r" b="b"/>
            <a:pathLst>
              <a:path w="185420">
                <a:moveTo>
                  <a:pt x="0" y="0"/>
                </a:moveTo>
                <a:lnTo>
                  <a:pt x="185166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70250" y="3495547"/>
            <a:ext cx="2201545" cy="457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2420"/>
              </a:lnSpc>
              <a:spcBef>
                <a:spcPts val="100"/>
              </a:spcBef>
              <a:tabLst>
                <a:tab pos="1406525" algn="l"/>
              </a:tabLst>
            </a:pPr>
            <a:r>
              <a:rPr sz="1600" i="1" dirty="0">
                <a:latin typeface="Times New Roman"/>
                <a:cs typeface="Times New Roman"/>
              </a:rPr>
              <a:t>A</a:t>
            </a:r>
            <a:r>
              <a:rPr sz="1600" i="1" spc="250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Symbol"/>
                <a:cs typeface="Symbol"/>
              </a:rPr>
              <a:t>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2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3</a:t>
            </a:r>
            <a:r>
              <a:rPr sz="1600" spc="-185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1425" i="1" baseline="55555" dirty="0">
                <a:latin typeface="Times New Roman"/>
                <a:cs typeface="Times New Roman"/>
              </a:rPr>
              <a:t>n</a:t>
            </a:r>
            <a:r>
              <a:rPr sz="1425" i="1" spc="209" baseline="5555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409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150" spc="-15" dirty="0">
                <a:latin typeface="Symbol"/>
                <a:cs typeface="Symbol"/>
              </a:rPr>
              <a:t></a:t>
            </a:r>
            <a:r>
              <a:rPr sz="1600" spc="-15" dirty="0">
                <a:latin typeface="Times New Roman"/>
                <a:cs typeface="Times New Roman"/>
              </a:rPr>
              <a:t>2</a:t>
            </a:r>
            <a:r>
              <a:rPr sz="1600" spc="-135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1425" i="1" baseline="55555" dirty="0">
                <a:latin typeface="Times New Roman"/>
                <a:cs typeface="Times New Roman"/>
              </a:rPr>
              <a:t>n</a:t>
            </a:r>
            <a:r>
              <a:rPr sz="1425" i="1" spc="719" baseline="555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  <a:p>
            <a:pPr marL="189865">
              <a:lnSpc>
                <a:spcPts val="980"/>
              </a:lnSpc>
              <a:tabLst>
                <a:tab pos="1312545" algn="l"/>
              </a:tabLst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1425" spc="-75" baseline="5847" dirty="0">
                <a:latin typeface="Times New Roman"/>
                <a:cs typeface="Times New Roman"/>
              </a:rPr>
              <a:t>2</a:t>
            </a:r>
            <a:endParaRPr sz="1425" baseline="5847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50057" y="5453126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67429" y="5453126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51397" y="5193538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7031" y="1169161"/>
            <a:ext cx="5442585" cy="92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Determine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total</a:t>
            </a:r>
            <a:r>
              <a:rPr sz="1800" i="1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for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1800">
              <a:latin typeface="Times New Roman"/>
              <a:cs typeface="Times New Roman"/>
            </a:endParaRPr>
          </a:p>
          <a:p>
            <a:pPr marL="2100580">
              <a:lnSpc>
                <a:spcPct val="100000"/>
              </a:lnSpc>
              <a:tabLst>
                <a:tab pos="5027295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29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3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dirty="0">
                <a:latin typeface="Times New Roman"/>
                <a:cs typeface="Times New Roman"/>
              </a:rPr>
              <a:t> 1]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2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20" dirty="0">
                <a:latin typeface="Times New Roman"/>
                <a:cs typeface="Times New Roman"/>
              </a:rPr>
              <a:t>x</a:t>
            </a:r>
            <a:r>
              <a:rPr sz="1600" spc="-20" dirty="0">
                <a:latin typeface="Times New Roman"/>
                <a:cs typeface="Times New Roman"/>
              </a:rPr>
              <a:t>[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544" y="2355596"/>
            <a:ext cx="424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with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1355" y="2433574"/>
            <a:ext cx="138557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dirty="0">
                <a:latin typeface="Times New Roman"/>
                <a:cs typeface="Times New Roman"/>
              </a:rPr>
              <a:t>x</a:t>
            </a:r>
            <a:r>
              <a:rPr sz="1650" dirty="0">
                <a:latin typeface="Times New Roman"/>
                <a:cs typeface="Times New Roman"/>
              </a:rPr>
              <a:t>[</a:t>
            </a:r>
            <a:r>
              <a:rPr sz="1650" spc="-6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5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32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70" dirty="0">
                <a:latin typeface="Times New Roman"/>
                <a:cs typeface="Times New Roman"/>
              </a:rPr>
              <a:t>  </a:t>
            </a:r>
            <a:r>
              <a:rPr sz="1650" dirty="0">
                <a:latin typeface="Times New Roman"/>
                <a:cs typeface="Times New Roman"/>
              </a:rPr>
              <a:t>8</a:t>
            </a:r>
            <a:r>
              <a:rPr sz="1650" spc="-210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u</a:t>
            </a:r>
            <a:r>
              <a:rPr sz="1650" i="1" spc="-14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[</a:t>
            </a:r>
            <a:r>
              <a:rPr sz="1650" spc="-12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5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]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53485" y="2349500"/>
            <a:ext cx="2499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i="1" spc="-35" dirty="0">
                <a:latin typeface="Times New Roman"/>
                <a:cs typeface="Times New Roman"/>
              </a:rPr>
              <a:t>y</a:t>
            </a:r>
            <a:r>
              <a:rPr sz="1800" spc="-35" dirty="0">
                <a:latin typeface="Times New Roman"/>
                <a:cs typeface="Times New Roman"/>
              </a:rPr>
              <a:t>[-</a:t>
            </a:r>
            <a:r>
              <a:rPr sz="1800" dirty="0">
                <a:latin typeface="Times New Roman"/>
                <a:cs typeface="Times New Roman"/>
              </a:rPr>
              <a:t>1]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 </a:t>
            </a:r>
            <a:r>
              <a:rPr sz="1800" i="1" spc="-40" dirty="0">
                <a:latin typeface="Times New Roman"/>
                <a:cs typeface="Times New Roman"/>
              </a:rPr>
              <a:t>y</a:t>
            </a:r>
            <a:r>
              <a:rPr sz="1800" spc="-40" dirty="0">
                <a:latin typeface="Times New Roman"/>
                <a:cs typeface="Times New Roman"/>
              </a:rPr>
              <a:t>[-</a:t>
            </a:r>
            <a:r>
              <a:rPr sz="1800" dirty="0">
                <a:latin typeface="Times New Roman"/>
                <a:cs typeface="Times New Roman"/>
              </a:rPr>
              <a:t>2]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-</a:t>
            </a:r>
            <a:r>
              <a:rPr sz="1800" spc="-5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6719" y="3005073"/>
            <a:ext cx="2807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total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has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313" y="3608070"/>
            <a:ext cx="23418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78510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125" dirty="0">
                <a:latin typeface="Times New Roman"/>
                <a:cs typeface="Times New Roman"/>
              </a:rPr>
              <a:t> </a:t>
            </a:r>
            <a:r>
              <a:rPr sz="1425" i="1" baseline="-26315" dirty="0">
                <a:latin typeface="Times New Roman"/>
                <a:cs typeface="Times New Roman"/>
              </a:rPr>
              <a:t>h</a:t>
            </a:r>
            <a:r>
              <a:rPr sz="1425" i="1" spc="-30" baseline="-263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80" dirty="0">
                <a:latin typeface="Times New Roman"/>
                <a:cs typeface="Times New Roman"/>
              </a:rPr>
              <a:t> 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i="1" spc="10" dirty="0">
                <a:latin typeface="Times New Roman"/>
                <a:cs typeface="Times New Roman"/>
              </a:rPr>
              <a:t> </a:t>
            </a:r>
            <a:r>
              <a:rPr sz="1425" i="1" baseline="-20467" dirty="0">
                <a:latin typeface="Times New Roman"/>
                <a:cs typeface="Times New Roman"/>
              </a:rPr>
              <a:t>p</a:t>
            </a:r>
            <a:r>
              <a:rPr sz="1425" i="1" spc="89" baseline="-20467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8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7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3023" y="4194555"/>
            <a:ext cx="412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then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45842" y="4260088"/>
            <a:ext cx="13017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32734" y="4266183"/>
            <a:ext cx="13017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4996" y="4440682"/>
            <a:ext cx="3347085" cy="868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335"/>
              </a:lnSpc>
              <a:spcBef>
                <a:spcPts val="100"/>
              </a:spcBef>
              <a:tabLst>
                <a:tab pos="951230" algn="l"/>
                <a:tab pos="1403350" algn="l"/>
                <a:tab pos="1734820" algn="l"/>
                <a:tab pos="2200910" algn="l"/>
                <a:tab pos="2568575" algn="l"/>
              </a:tabLst>
            </a:pPr>
            <a:r>
              <a:rPr sz="1650" i="1" spc="-10" dirty="0">
                <a:latin typeface="Times New Roman"/>
                <a:cs typeface="Times New Roman"/>
              </a:rPr>
              <a:t>y</a:t>
            </a:r>
            <a:r>
              <a:rPr sz="1650" i="1" spc="-17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10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-8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1]</a:t>
            </a:r>
            <a:r>
              <a:rPr sz="1650" spc="39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Symbol"/>
                <a:cs typeface="Symbol"/>
              </a:rPr>
              <a:t>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540" dirty="0">
                <a:latin typeface="Times New Roman"/>
                <a:cs typeface="Times New Roman"/>
              </a:rPr>
              <a:t> </a:t>
            </a:r>
            <a:r>
              <a:rPr sz="16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50" spc="-200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A	</a:t>
            </a:r>
            <a:r>
              <a:rPr sz="1650" dirty="0">
                <a:latin typeface="Symbol"/>
                <a:cs typeface="Symbol"/>
              </a:rPr>
              <a:t></a:t>
            </a:r>
            <a:r>
              <a:rPr sz="1650" spc="509" dirty="0">
                <a:latin typeface="Times New Roman"/>
                <a:cs typeface="Times New Roman"/>
              </a:rPr>
              <a:t> </a:t>
            </a:r>
            <a:r>
              <a:rPr sz="16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33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2</a:t>
            </a:r>
            <a:r>
              <a:rPr sz="1650" spc="45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229" dirty="0">
                <a:latin typeface="Times New Roman"/>
                <a:cs typeface="Times New Roman"/>
              </a:rPr>
              <a:t> </a:t>
            </a:r>
            <a:r>
              <a:rPr sz="1650" spc="-6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  <a:p>
            <a:pPr marL="1601470">
              <a:lnSpc>
                <a:spcPts val="1220"/>
              </a:lnSpc>
              <a:tabLst>
                <a:tab pos="2229485" algn="l"/>
              </a:tabLst>
            </a:pPr>
            <a:r>
              <a:rPr sz="1425" spc="-75" baseline="-17543" dirty="0">
                <a:latin typeface="Times New Roman"/>
                <a:cs typeface="Times New Roman"/>
              </a:rPr>
              <a:t>1</a:t>
            </a:r>
            <a:r>
              <a:rPr sz="1425" baseline="-17543" dirty="0">
                <a:latin typeface="Times New Roman"/>
                <a:cs typeface="Times New Roman"/>
              </a:rPr>
              <a:t>	</a:t>
            </a:r>
            <a:r>
              <a:rPr sz="1650" i="1" dirty="0">
                <a:latin typeface="Times New Roman"/>
                <a:cs typeface="Times New Roman"/>
              </a:rPr>
              <a:t>A</a:t>
            </a:r>
            <a:r>
              <a:rPr sz="1650" i="1" spc="-100" dirty="0">
                <a:latin typeface="Times New Roman"/>
                <a:cs typeface="Times New Roman"/>
              </a:rPr>
              <a:t> </a:t>
            </a:r>
            <a:r>
              <a:rPr sz="1425" spc="-75" baseline="5847" dirty="0">
                <a:latin typeface="Times New Roman"/>
                <a:cs typeface="Times New Roman"/>
              </a:rPr>
              <a:t>2</a:t>
            </a:r>
            <a:endParaRPr sz="1425" baseline="5847">
              <a:latin typeface="Times New Roman"/>
              <a:cs typeface="Times New Roman"/>
            </a:endParaRPr>
          </a:p>
          <a:p>
            <a:pPr marL="1199515">
              <a:lnSpc>
                <a:spcPts val="1864"/>
              </a:lnSpc>
              <a:tabLst>
                <a:tab pos="1989455" algn="l"/>
              </a:tabLst>
            </a:pPr>
            <a:r>
              <a:rPr sz="1650" spc="-50" dirty="0">
                <a:latin typeface="Times New Roman"/>
                <a:cs typeface="Times New Roman"/>
              </a:rPr>
              <a:t>3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  <a:p>
            <a:pPr marL="1007110">
              <a:lnSpc>
                <a:spcPct val="100000"/>
              </a:lnSpc>
              <a:spcBef>
                <a:spcPts val="225"/>
              </a:spcBef>
              <a:tabLst>
                <a:tab pos="1800225" algn="l"/>
              </a:tabLst>
            </a:pPr>
            <a:r>
              <a:rPr sz="1650" spc="-50" dirty="0">
                <a:latin typeface="Times New Roman"/>
                <a:cs typeface="Times New Roman"/>
              </a:rPr>
              <a:t>1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5696" y="4522978"/>
            <a:ext cx="967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162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45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.8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0396" y="5273040"/>
            <a:ext cx="82423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spc="-10" dirty="0">
                <a:latin typeface="Times New Roman"/>
                <a:cs typeface="Times New Roman"/>
              </a:rPr>
              <a:t>y</a:t>
            </a:r>
            <a:r>
              <a:rPr sz="1650" i="1" spc="-20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13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-8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3</a:t>
            </a:r>
            <a:r>
              <a:rPr sz="1650" spc="-18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330" dirty="0">
                <a:latin typeface="Times New Roman"/>
                <a:cs typeface="Times New Roman"/>
              </a:rPr>
              <a:t> </a:t>
            </a:r>
            <a:r>
              <a:rPr sz="1650" spc="-6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97657" y="5279135"/>
            <a:ext cx="203200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6230" algn="l"/>
                <a:tab pos="807720" algn="l"/>
                <a:tab pos="1148715" algn="l"/>
              </a:tabLst>
            </a:pPr>
            <a:r>
              <a:rPr sz="1650" i="1" spc="-50" dirty="0">
                <a:latin typeface="Times New Roman"/>
                <a:cs typeface="Times New Roman"/>
              </a:rPr>
              <a:t>A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Symbol"/>
                <a:cs typeface="Symbol"/>
              </a:rPr>
              <a:t>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i="1" spc="-50" dirty="0">
                <a:latin typeface="Times New Roman"/>
                <a:cs typeface="Times New Roman"/>
              </a:rPr>
              <a:t>A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36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2</a:t>
            </a:r>
            <a:r>
              <a:rPr sz="1650" spc="48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7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-11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56866" y="5498083"/>
            <a:ext cx="67627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8165" algn="l"/>
              </a:tabLst>
            </a:pPr>
            <a:r>
              <a:rPr sz="1650" spc="-50" dirty="0">
                <a:latin typeface="Times New Roman"/>
                <a:cs typeface="Times New Roman"/>
              </a:rPr>
              <a:t>9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Times New Roman"/>
                <a:cs typeface="Times New Roman"/>
              </a:rPr>
              <a:t>4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33109" y="4766564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95696" y="5026152"/>
            <a:ext cx="8045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2105" algn="l"/>
              </a:tabLst>
            </a:pP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4</a:t>
            </a:r>
            <a:r>
              <a:rPr sz="1600" spc="-15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.8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59151" y="5949696"/>
            <a:ext cx="3750310" cy="6642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128905" rIns="0" bIns="0" rtlCol="0">
            <a:spAutoFit/>
          </a:bodyPr>
          <a:lstStyle/>
          <a:p>
            <a:pPr marL="308610">
              <a:lnSpc>
                <a:spcPct val="100000"/>
              </a:lnSpc>
              <a:spcBef>
                <a:spcPts val="1015"/>
              </a:spcBef>
            </a:pPr>
            <a:r>
              <a:rPr sz="1550" i="1" spc="-10" dirty="0">
                <a:latin typeface="Times New Roman"/>
                <a:cs typeface="Times New Roman"/>
              </a:rPr>
              <a:t>y</a:t>
            </a:r>
            <a:r>
              <a:rPr sz="1550" i="1" spc="-1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5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-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1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40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Symbol"/>
                <a:cs typeface="Symbol"/>
              </a:rPr>
              <a:t></a:t>
            </a:r>
            <a:r>
              <a:rPr sz="1550" spc="-9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1</a:t>
            </a:r>
            <a:r>
              <a:rPr sz="1550" spc="-1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.8</a:t>
            </a:r>
            <a:r>
              <a:rPr sz="1550" spc="-9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19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3</a:t>
            </a:r>
            <a:r>
              <a:rPr sz="1550" spc="-11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1350" i="1" baseline="55555" dirty="0">
                <a:latin typeface="Times New Roman"/>
                <a:cs typeface="Times New Roman"/>
              </a:rPr>
              <a:t>n</a:t>
            </a:r>
            <a:r>
              <a:rPr sz="1350" i="1" spc="225" baseline="55555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31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4</a:t>
            </a:r>
            <a:r>
              <a:rPr sz="1550" spc="-114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.8</a:t>
            </a:r>
            <a:r>
              <a:rPr sz="1550" spc="-11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550" dirty="0">
                <a:latin typeface="Times New Roman"/>
                <a:cs typeface="Times New Roman"/>
              </a:rPr>
              <a:t>2</a:t>
            </a:r>
            <a:r>
              <a:rPr sz="1550" spc="-4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1350" i="1" baseline="55555" dirty="0">
                <a:latin typeface="Times New Roman"/>
                <a:cs typeface="Times New Roman"/>
              </a:rPr>
              <a:t>n</a:t>
            </a:r>
            <a:r>
              <a:rPr sz="1350" i="1" spc="232" baseline="55555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254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057910">
              <a:lnSpc>
                <a:spcPct val="100000"/>
              </a:lnSpc>
              <a:spcBef>
                <a:spcPts val="95"/>
              </a:spcBef>
            </a:pPr>
            <a:r>
              <a:rPr u="none" spc="-35" dirty="0"/>
              <a:t>Initial-</a:t>
            </a:r>
            <a:r>
              <a:rPr u="none" dirty="0"/>
              <a:t>Rest</a:t>
            </a:r>
            <a:r>
              <a:rPr u="none" spc="-135" dirty="0"/>
              <a:t> </a:t>
            </a:r>
            <a:r>
              <a:rPr u="none" spc="-10" dirty="0"/>
              <a:t>Conditions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9808" y="1845564"/>
            <a:ext cx="7708265" cy="26092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181735">
              <a:lnSpc>
                <a:spcPct val="100600"/>
              </a:lnSpc>
              <a:spcBef>
                <a:spcPts val="80"/>
              </a:spcBef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output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not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uniquely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specified. </a:t>
            </a:r>
            <a:r>
              <a:rPr sz="2400" spc="-20" dirty="0">
                <a:latin typeface="Times New Roman"/>
                <a:cs typeface="Times New Roman"/>
              </a:rPr>
              <a:t>Auxiliary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information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conditions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required.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Linearity,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invariance,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causality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will </a:t>
            </a:r>
            <a:r>
              <a:rPr sz="2400" dirty="0">
                <a:latin typeface="Times New Roman"/>
                <a:cs typeface="Times New Roman"/>
              </a:rPr>
              <a:t>depend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auxiliary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conditions.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additional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condition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initially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(called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initial-</a:t>
            </a:r>
            <a:r>
              <a:rPr sz="2400" i="1" dirty="0">
                <a:latin typeface="Times New Roman"/>
                <a:cs typeface="Times New Roman"/>
              </a:rPr>
              <a:t>rest</a:t>
            </a:r>
            <a:r>
              <a:rPr sz="2400" i="1" spc="-8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conditions</a:t>
            </a:r>
            <a:r>
              <a:rPr sz="2400" spc="-10" dirty="0">
                <a:latin typeface="Times New Roman"/>
                <a:cs typeface="Times New Roman"/>
              </a:rPr>
              <a:t>), </a:t>
            </a:r>
            <a:r>
              <a:rPr sz="2400" dirty="0">
                <a:latin typeface="Times New Roman"/>
                <a:cs typeface="Times New Roman"/>
              </a:rPr>
              <a:t>then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will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linear,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time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invariant,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causal.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6350">
              <a:lnSpc>
                <a:spcPct val="100000"/>
              </a:lnSpc>
              <a:spcBef>
                <a:spcPts val="95"/>
              </a:spcBef>
            </a:pPr>
            <a:r>
              <a:rPr u="none" spc="-35" dirty="0"/>
              <a:t>Zero-</a:t>
            </a:r>
            <a:r>
              <a:rPr u="none" dirty="0"/>
              <a:t>input,</a:t>
            </a:r>
            <a:r>
              <a:rPr u="none" spc="-185" dirty="0"/>
              <a:t> </a:t>
            </a:r>
            <a:r>
              <a:rPr u="none" spc="-50" dirty="0"/>
              <a:t>Zero-</a:t>
            </a:r>
            <a:r>
              <a:rPr u="none" dirty="0"/>
              <a:t>state</a:t>
            </a:r>
            <a:r>
              <a:rPr u="none" spc="-165" dirty="0"/>
              <a:t> </a:t>
            </a:r>
            <a:r>
              <a:rPr u="none" spc="-10" dirty="0"/>
              <a:t>Response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7098" y="1373885"/>
            <a:ext cx="7875905" cy="227647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 marR="167640">
              <a:lnSpc>
                <a:spcPct val="97900"/>
              </a:lnSpc>
              <a:spcBef>
                <a:spcPts val="145"/>
              </a:spcBef>
            </a:pPr>
            <a:r>
              <a:rPr sz="1800" dirty="0">
                <a:latin typeface="Times New Roman"/>
                <a:cs typeface="Times New Roman"/>
              </a:rPr>
              <a:t>An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alternate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approach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determining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total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difference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equation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computing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zero-</a:t>
            </a:r>
            <a:r>
              <a:rPr sz="1800" i="1" dirty="0">
                <a:latin typeface="Times New Roman"/>
                <a:cs typeface="Times New Roman"/>
              </a:rPr>
              <a:t>input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i="1" baseline="-13888" dirty="0">
                <a:latin typeface="Times New Roman"/>
                <a:cs typeface="Times New Roman"/>
              </a:rPr>
              <a:t>zi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zero-</a:t>
            </a:r>
            <a:r>
              <a:rPr sz="1800" i="1" dirty="0">
                <a:latin typeface="Times New Roman"/>
                <a:cs typeface="Times New Roman"/>
              </a:rPr>
              <a:t>state</a:t>
            </a:r>
            <a:r>
              <a:rPr sz="1800" i="1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i="1" baseline="-13888" dirty="0">
                <a:latin typeface="Times New Roman"/>
                <a:cs typeface="Times New Roman"/>
              </a:rPr>
              <a:t>zs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Then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total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solution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given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y</a:t>
            </a:r>
            <a:r>
              <a:rPr sz="1800" i="1" baseline="-13888" dirty="0">
                <a:latin typeface="Times New Roman"/>
                <a:cs typeface="Times New Roman"/>
              </a:rPr>
              <a:t>zi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y</a:t>
            </a:r>
            <a:r>
              <a:rPr sz="1800" i="1" spc="-15" baseline="-13888" dirty="0">
                <a:latin typeface="Times New Roman"/>
                <a:cs typeface="Times New Roman"/>
              </a:rPr>
              <a:t>zs</a:t>
            </a:r>
            <a:r>
              <a:rPr sz="1800" spc="-10" dirty="0">
                <a:latin typeface="Times New Roman"/>
                <a:cs typeface="Times New Roman"/>
              </a:rPr>
              <a:t>[</a:t>
            </a:r>
            <a:r>
              <a:rPr sz="1800" i="1" spc="-10" dirty="0">
                <a:latin typeface="Times New Roman"/>
                <a:cs typeface="Times New Roman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].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endParaRPr sz="1800">
              <a:latin typeface="Times New Roman"/>
              <a:cs typeface="Times New Roman"/>
            </a:endParaRPr>
          </a:p>
          <a:p>
            <a:pPr marL="114300" marR="17780">
              <a:lnSpc>
                <a:spcPts val="2140"/>
              </a:lnSpc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zero-</a:t>
            </a:r>
            <a:r>
              <a:rPr sz="1800" i="1" dirty="0">
                <a:latin typeface="Times New Roman"/>
                <a:cs typeface="Times New Roman"/>
              </a:rPr>
              <a:t>input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obtained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setting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x[n]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satisfying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the </a:t>
            </a:r>
            <a:r>
              <a:rPr sz="1800" dirty="0">
                <a:latin typeface="Times New Roman"/>
                <a:cs typeface="Times New Roman"/>
              </a:rPr>
              <a:t>initial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conditions.</a:t>
            </a:r>
            <a:r>
              <a:rPr sz="1800" spc="2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zero-</a:t>
            </a:r>
            <a:r>
              <a:rPr sz="1800" i="1" spc="-10" dirty="0">
                <a:latin typeface="Times New Roman"/>
                <a:cs typeface="Times New Roman"/>
              </a:rPr>
              <a:t>state</a:t>
            </a:r>
            <a:r>
              <a:rPr sz="1800" i="1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obtained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applying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specified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input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all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initial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conditions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zero.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851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Digital</a:t>
            </a:r>
            <a:r>
              <a:rPr u="none" spc="-260" dirty="0"/>
              <a:t> </a:t>
            </a:r>
            <a:r>
              <a:rPr u="none" dirty="0"/>
              <a:t>Signal</a:t>
            </a:r>
            <a:r>
              <a:rPr u="none" spc="-275" dirty="0"/>
              <a:t> </a:t>
            </a:r>
            <a:r>
              <a:rPr u="none" spc="-10" dirty="0"/>
              <a:t>Processing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880872"/>
            <a:ext cx="7580376" cy="29207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9417" y="3973067"/>
            <a:ext cx="5647182" cy="259003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6972" y="-100251"/>
            <a:ext cx="4653915" cy="1369060"/>
          </a:xfrm>
          <a:prstGeom prst="rect">
            <a:avLst/>
          </a:prstGeom>
        </p:spPr>
        <p:txBody>
          <a:bodyPr vert="horz" wrap="square" lIns="0" tIns="327025" rIns="0" bIns="0" rtlCol="0">
            <a:spAutoFit/>
          </a:bodyPr>
          <a:lstStyle/>
          <a:p>
            <a:pPr marL="1463040">
              <a:lnSpc>
                <a:spcPct val="100000"/>
              </a:lnSpc>
              <a:spcBef>
                <a:spcPts val="2575"/>
              </a:spcBef>
            </a:pPr>
            <a:r>
              <a:rPr u="none" spc="-20" dirty="0"/>
              <a:t>Example</a:t>
            </a:r>
            <a:r>
              <a:rPr u="none" spc="-225" dirty="0"/>
              <a:t> </a:t>
            </a:r>
            <a:r>
              <a:rPr u="none" spc="-20" dirty="0"/>
              <a:t>(1/2)</a:t>
            </a: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600" i="1" u="none" spc="-10" dirty="0">
                <a:latin typeface="Times New Roman"/>
                <a:cs typeface="Times New Roman"/>
              </a:rPr>
              <a:t>y</a:t>
            </a:r>
            <a:r>
              <a:rPr sz="1600" i="1" u="none" spc="-229" dirty="0">
                <a:latin typeface="Times New Roman"/>
                <a:cs typeface="Times New Roman"/>
              </a:rPr>
              <a:t> </a:t>
            </a:r>
            <a:r>
              <a:rPr sz="1600" u="none" spc="-10" dirty="0"/>
              <a:t>[</a:t>
            </a:r>
            <a:r>
              <a:rPr sz="1600" u="none" spc="-175" dirty="0"/>
              <a:t> </a:t>
            </a:r>
            <a:r>
              <a:rPr sz="1600" i="1" u="none" dirty="0">
                <a:latin typeface="Times New Roman"/>
                <a:cs typeface="Times New Roman"/>
              </a:rPr>
              <a:t>n</a:t>
            </a:r>
            <a:r>
              <a:rPr sz="1600" i="1" u="none" spc="-125" dirty="0">
                <a:latin typeface="Times New Roman"/>
                <a:cs typeface="Times New Roman"/>
              </a:rPr>
              <a:t> </a:t>
            </a:r>
            <a:r>
              <a:rPr sz="1600" u="none" dirty="0"/>
              <a:t>]</a:t>
            </a:r>
            <a:r>
              <a:rPr sz="1600" u="none" spc="65" dirty="0"/>
              <a:t> </a:t>
            </a:r>
            <a:r>
              <a:rPr sz="1600" u="none" dirty="0">
                <a:latin typeface="Symbol"/>
                <a:cs typeface="Symbol"/>
              </a:rPr>
              <a:t></a:t>
            </a:r>
            <a:r>
              <a:rPr sz="1600" u="none" spc="55" dirty="0"/>
              <a:t>  </a:t>
            </a:r>
            <a:r>
              <a:rPr sz="1600" i="1" u="none" dirty="0">
                <a:latin typeface="Times New Roman"/>
                <a:cs typeface="Times New Roman"/>
              </a:rPr>
              <a:t>y</a:t>
            </a:r>
            <a:r>
              <a:rPr sz="1600" u="none" dirty="0"/>
              <a:t>[</a:t>
            </a:r>
            <a:r>
              <a:rPr sz="1600" u="none" spc="-155" dirty="0"/>
              <a:t> </a:t>
            </a:r>
            <a:r>
              <a:rPr sz="1600" i="1" u="none" dirty="0">
                <a:latin typeface="Times New Roman"/>
                <a:cs typeface="Times New Roman"/>
              </a:rPr>
              <a:t>n</a:t>
            </a:r>
            <a:r>
              <a:rPr sz="1600" i="1" u="none" spc="355" dirty="0">
                <a:latin typeface="Times New Roman"/>
                <a:cs typeface="Times New Roman"/>
              </a:rPr>
              <a:t> </a:t>
            </a:r>
            <a:r>
              <a:rPr sz="1600" u="none" dirty="0">
                <a:latin typeface="Symbol"/>
                <a:cs typeface="Symbol"/>
              </a:rPr>
              <a:t></a:t>
            </a:r>
            <a:r>
              <a:rPr sz="1600" u="none" spc="-15" dirty="0"/>
              <a:t> </a:t>
            </a:r>
            <a:r>
              <a:rPr sz="1600" u="none" dirty="0"/>
              <a:t>1]</a:t>
            </a:r>
            <a:r>
              <a:rPr sz="1600" u="none" spc="45" dirty="0"/>
              <a:t> </a:t>
            </a:r>
            <a:r>
              <a:rPr sz="1600" u="none" dirty="0">
                <a:latin typeface="Symbol"/>
                <a:cs typeface="Symbol"/>
              </a:rPr>
              <a:t></a:t>
            </a:r>
            <a:r>
              <a:rPr sz="1600" u="none" spc="350" dirty="0"/>
              <a:t> </a:t>
            </a:r>
            <a:r>
              <a:rPr sz="1600" u="none" dirty="0"/>
              <a:t>6</a:t>
            </a:r>
            <a:r>
              <a:rPr sz="1600" u="none" spc="90" dirty="0"/>
              <a:t> </a:t>
            </a:r>
            <a:r>
              <a:rPr sz="1600" i="1" u="none" dirty="0">
                <a:latin typeface="Times New Roman"/>
                <a:cs typeface="Times New Roman"/>
              </a:rPr>
              <a:t>y</a:t>
            </a:r>
            <a:r>
              <a:rPr sz="1600" u="none" dirty="0"/>
              <a:t>[</a:t>
            </a:r>
            <a:r>
              <a:rPr sz="1600" u="none" spc="-114" dirty="0"/>
              <a:t> </a:t>
            </a:r>
            <a:r>
              <a:rPr sz="1600" i="1" u="none" dirty="0">
                <a:latin typeface="Times New Roman"/>
                <a:cs typeface="Times New Roman"/>
              </a:rPr>
              <a:t>n</a:t>
            </a:r>
            <a:r>
              <a:rPr sz="1600" i="1" u="none" spc="215" dirty="0">
                <a:latin typeface="Times New Roman"/>
                <a:cs typeface="Times New Roman"/>
              </a:rPr>
              <a:t> </a:t>
            </a:r>
            <a:r>
              <a:rPr sz="1600" u="none" dirty="0">
                <a:latin typeface="Symbol"/>
                <a:cs typeface="Symbol"/>
              </a:rPr>
              <a:t></a:t>
            </a:r>
            <a:r>
              <a:rPr sz="1600" u="none" spc="370" dirty="0"/>
              <a:t> </a:t>
            </a:r>
            <a:r>
              <a:rPr sz="1600" u="none" dirty="0"/>
              <a:t>2</a:t>
            </a:r>
            <a:r>
              <a:rPr sz="1600" u="none" spc="-155" dirty="0"/>
              <a:t> </a:t>
            </a:r>
            <a:r>
              <a:rPr sz="1600" u="none" dirty="0"/>
              <a:t>]</a:t>
            </a:r>
            <a:r>
              <a:rPr sz="1600" u="none" spc="195" dirty="0"/>
              <a:t> </a:t>
            </a:r>
            <a:r>
              <a:rPr sz="1600" u="none" dirty="0">
                <a:latin typeface="Symbol"/>
                <a:cs typeface="Symbol"/>
              </a:rPr>
              <a:t></a:t>
            </a:r>
            <a:r>
              <a:rPr sz="1600" u="none" spc="390" dirty="0"/>
              <a:t> </a:t>
            </a:r>
            <a:r>
              <a:rPr sz="1600" u="none" spc="-50" dirty="0"/>
              <a:t>0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08722" y="6483477"/>
            <a:ext cx="295275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4894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9263" y="2962275"/>
            <a:ext cx="307340" cy="0"/>
          </a:xfrm>
          <a:custGeom>
            <a:avLst/>
            <a:gdLst/>
            <a:ahLst/>
            <a:cxnLst/>
            <a:rect l="l" t="t" r="r" b="b"/>
            <a:pathLst>
              <a:path w="307340">
                <a:moveTo>
                  <a:pt x="0" y="0"/>
                </a:moveTo>
                <a:lnTo>
                  <a:pt x="307086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79005" y="5747384"/>
            <a:ext cx="269240" cy="0"/>
          </a:xfrm>
          <a:custGeom>
            <a:avLst/>
            <a:gdLst/>
            <a:ahLst/>
            <a:cxnLst/>
            <a:rect l="l" t="t" r="r" b="b"/>
            <a:pathLst>
              <a:path w="269240">
                <a:moveTo>
                  <a:pt x="0" y="0"/>
                </a:moveTo>
                <a:lnTo>
                  <a:pt x="268986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60500" y="3571239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5360" y="1799336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h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35733" y="1799336"/>
            <a:ext cx="32639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3365" algn="l"/>
              </a:tabLst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6633" y="1799336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9057" y="1642617"/>
            <a:ext cx="77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810" algn="l"/>
                <a:tab pos="535940" algn="l"/>
              </a:tabLst>
            </a:pPr>
            <a:r>
              <a:rPr sz="2475" spc="-75" baseline="1683" dirty="0">
                <a:latin typeface="Symbol"/>
                <a:cs typeface="Symbol"/>
              </a:rPr>
              <a:t></a:t>
            </a:r>
            <a:r>
              <a:rPr sz="2475" baseline="1683" dirty="0">
                <a:latin typeface="Times New Roman"/>
                <a:cs typeface="Times New Roman"/>
              </a:rPr>
              <a:t>	</a:t>
            </a:r>
            <a:r>
              <a:rPr sz="2475" i="1" spc="-75" baseline="1683" dirty="0">
                <a:latin typeface="Times New Roman"/>
                <a:cs typeface="Times New Roman"/>
              </a:rPr>
              <a:t>A</a:t>
            </a:r>
            <a:r>
              <a:rPr sz="2475" i="1" baseline="1683" dirty="0">
                <a:latin typeface="Times New Roman"/>
                <a:cs typeface="Times New Roman"/>
              </a:rPr>
              <a:t>	</a:t>
            </a:r>
            <a:r>
              <a:rPr sz="2700" baseline="1543" dirty="0">
                <a:latin typeface="Symbol"/>
                <a:cs typeface="Symbol"/>
              </a:rPr>
              <a:t></a:t>
            </a:r>
            <a:r>
              <a:rPr sz="2700" spc="-270" baseline="1543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25590" y="1070356"/>
            <a:ext cx="1124585" cy="678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1]</a:t>
            </a:r>
            <a:r>
              <a:rPr sz="1600" spc="2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13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0391" y="1636521"/>
            <a:ext cx="1326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904" algn="l"/>
                <a:tab pos="948055" algn="l"/>
              </a:tabLst>
            </a:pPr>
            <a:r>
              <a:rPr sz="2475" i="1" spc="-75" baseline="1683" dirty="0">
                <a:latin typeface="Times New Roman"/>
                <a:cs typeface="Times New Roman"/>
              </a:rPr>
              <a:t>y</a:t>
            </a:r>
            <a:r>
              <a:rPr sz="2475" i="1" baseline="1683" dirty="0">
                <a:latin typeface="Times New Roman"/>
                <a:cs typeface="Times New Roman"/>
              </a:rPr>
              <a:t>	</a:t>
            </a:r>
            <a:r>
              <a:rPr sz="2475" spc="-15" baseline="1683" dirty="0">
                <a:latin typeface="Times New Roman"/>
                <a:cs typeface="Times New Roman"/>
              </a:rPr>
              <a:t>[</a:t>
            </a:r>
            <a:r>
              <a:rPr sz="2475" spc="-187" baseline="1683" dirty="0">
                <a:latin typeface="Times New Roman"/>
                <a:cs typeface="Times New Roman"/>
              </a:rPr>
              <a:t> </a:t>
            </a:r>
            <a:r>
              <a:rPr sz="2475" i="1" baseline="1683" dirty="0">
                <a:latin typeface="Times New Roman"/>
                <a:cs typeface="Times New Roman"/>
              </a:rPr>
              <a:t>n</a:t>
            </a:r>
            <a:r>
              <a:rPr sz="2475" i="1" spc="-37" baseline="1683" dirty="0">
                <a:latin typeface="Times New Roman"/>
                <a:cs typeface="Times New Roman"/>
              </a:rPr>
              <a:t> </a:t>
            </a:r>
            <a:r>
              <a:rPr sz="2475" baseline="1683" dirty="0">
                <a:latin typeface="Times New Roman"/>
                <a:cs typeface="Times New Roman"/>
              </a:rPr>
              <a:t>]</a:t>
            </a:r>
            <a:r>
              <a:rPr sz="2475" spc="457" baseline="1683" dirty="0">
                <a:latin typeface="Times New Roman"/>
                <a:cs typeface="Times New Roman"/>
              </a:rPr>
              <a:t> </a:t>
            </a:r>
            <a:r>
              <a:rPr sz="2475" spc="-75" baseline="1683" dirty="0">
                <a:latin typeface="Symbol"/>
                <a:cs typeface="Symbol"/>
              </a:rPr>
              <a:t></a:t>
            </a:r>
            <a:r>
              <a:rPr sz="2475" baseline="1683" dirty="0">
                <a:latin typeface="Times New Roman"/>
                <a:cs typeface="Times New Roman"/>
              </a:rPr>
              <a:t>	</a:t>
            </a:r>
            <a:r>
              <a:rPr sz="2475" i="1" baseline="1683" dirty="0">
                <a:latin typeface="Times New Roman"/>
                <a:cs typeface="Times New Roman"/>
              </a:rPr>
              <a:t>A</a:t>
            </a:r>
            <a:r>
              <a:rPr sz="2475" i="1" spc="667" baseline="1683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Symbol"/>
                <a:cs typeface="Symbol"/>
              </a:rPr>
              <a:t>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95067" y="1616456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7905" y="1616456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14444" y="1592071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25038" y="1577086"/>
            <a:ext cx="2315845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215"/>
              </a:lnSpc>
              <a:spcBef>
                <a:spcPts val="100"/>
              </a:spcBef>
              <a:tabLst>
                <a:tab pos="295275" algn="l"/>
                <a:tab pos="1275080" algn="l"/>
                <a:tab pos="1518920" algn="l"/>
                <a:tab pos="1820545" algn="l"/>
              </a:tabLst>
            </a:pPr>
            <a:r>
              <a:rPr sz="1650" spc="-50" dirty="0">
                <a:latin typeface="Symbol"/>
                <a:cs typeface="Symbol"/>
              </a:rPr>
              <a:t>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i="1" dirty="0">
                <a:latin typeface="Times New Roman"/>
                <a:cs typeface="Times New Roman"/>
              </a:rPr>
              <a:t>A</a:t>
            </a:r>
            <a:r>
              <a:rPr sz="1650" i="1" spc="50" dirty="0">
                <a:latin typeface="Times New Roman"/>
                <a:cs typeface="Times New Roman"/>
              </a:rPr>
              <a:t>  </a:t>
            </a:r>
            <a:r>
              <a:rPr sz="2200" dirty="0">
                <a:latin typeface="Symbol"/>
                <a:cs typeface="Symbol"/>
              </a:rPr>
              <a:t>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32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3</a:t>
            </a:r>
            <a:r>
              <a:rPr sz="1650" spc="-1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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1650" spc="-50" dirty="0">
                <a:latin typeface="Symbol"/>
                <a:cs typeface="Symbol"/>
              </a:rPr>
              <a:t>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i="1" spc="-50" dirty="0">
                <a:latin typeface="Times New Roman"/>
                <a:cs typeface="Times New Roman"/>
              </a:rPr>
              <a:t>A</a:t>
            </a:r>
            <a:r>
              <a:rPr sz="1650" i="1" dirty="0">
                <a:latin typeface="Times New Roman"/>
                <a:cs typeface="Times New Roman"/>
              </a:rPr>
              <a:t>	</a:t>
            </a:r>
            <a:r>
              <a:rPr sz="2200" dirty="0">
                <a:latin typeface="Symbol"/>
                <a:cs typeface="Symbol"/>
              </a:rPr>
              <a:t></a:t>
            </a:r>
            <a:r>
              <a:rPr sz="1650" dirty="0">
                <a:latin typeface="Times New Roman"/>
                <a:cs typeface="Times New Roman"/>
              </a:rPr>
              <a:t>2</a:t>
            </a:r>
            <a:r>
              <a:rPr sz="1650" spc="-1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Symbol"/>
                <a:cs typeface="Symbol"/>
              </a:rPr>
              <a:t></a:t>
            </a:r>
            <a:r>
              <a:rPr sz="1575" i="1" spc="-37" baseline="66137" dirty="0">
                <a:latin typeface="Times New Roman"/>
                <a:cs typeface="Times New Roman"/>
              </a:rPr>
              <a:t>n</a:t>
            </a:r>
            <a:endParaRPr sz="1575" baseline="66137">
              <a:latin typeface="Times New Roman"/>
              <a:cs typeface="Times New Roman"/>
            </a:endParaRPr>
          </a:p>
          <a:p>
            <a:pPr marL="440055">
              <a:lnSpc>
                <a:spcPts val="715"/>
              </a:lnSpc>
              <a:tabLst>
                <a:tab pos="1708150" algn="l"/>
              </a:tabLst>
            </a:pPr>
            <a:r>
              <a:rPr sz="1425" spc="-75" baseline="2923" dirty="0">
                <a:latin typeface="Times New Roman"/>
                <a:cs typeface="Times New Roman"/>
              </a:rPr>
              <a:t>1</a:t>
            </a:r>
            <a:r>
              <a:rPr sz="1425" baseline="2923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2440" y="2294635"/>
            <a:ext cx="1901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Zero-</a:t>
            </a:r>
            <a:r>
              <a:rPr sz="1800" dirty="0">
                <a:latin typeface="Times New Roman"/>
                <a:cs typeface="Times New Roman"/>
              </a:rPr>
              <a:t>input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response: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1208" y="3559047"/>
            <a:ext cx="9906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25" dirty="0">
                <a:latin typeface="Times New Roman"/>
                <a:cs typeface="Times New Roman"/>
              </a:rPr>
              <a:t>zi</a:t>
            </a:r>
            <a:endParaRPr sz="950">
              <a:latin typeface="Times New Roman"/>
              <a:cs typeface="Times New Roman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364490" y="2602285"/>
          <a:ext cx="8550275" cy="1416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255"/>
                <a:gridCol w="5535295"/>
                <a:gridCol w="457834"/>
                <a:gridCol w="123190"/>
                <a:gridCol w="406400"/>
                <a:gridCol w="278765"/>
                <a:gridCol w="775970"/>
              </a:tblGrid>
              <a:tr h="578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tabLst>
                          <a:tab pos="323850" algn="l"/>
                        </a:tabLst>
                      </a:pP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65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65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endParaRPr sz="1650">
                        <a:latin typeface="Symbol"/>
                        <a:cs typeface="Symbo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  <a:tabLst>
                          <a:tab pos="414655" algn="l"/>
                          <a:tab pos="657225" algn="l"/>
                          <a:tab pos="1024890" algn="l"/>
                          <a:tab pos="1271905" algn="l"/>
                          <a:tab pos="3503295" algn="l"/>
                          <a:tab pos="4519930" algn="l"/>
                        </a:tabLst>
                      </a:pP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i="1" spc="-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1]</a:t>
                      </a:r>
                      <a:r>
                        <a:rPr sz="165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650" spc="4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65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i="1" spc="-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65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65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65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3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650" spc="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600" i="1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31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41275"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6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0" dirty="0">
                          <a:latin typeface="Symbol"/>
                          <a:cs typeface="Symbol"/>
                        </a:rPr>
                        <a:t>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131445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750"/>
                        </a:lnSpc>
                      </a:pP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27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2555">
                        <a:lnSpc>
                          <a:spcPts val="1700"/>
                        </a:lnSpc>
                        <a:spcBef>
                          <a:spcPts val="1005"/>
                        </a:spcBef>
                      </a:pP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6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0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.4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/>
                </a:tc>
              </a:tr>
              <a:tr h="838200">
                <a:tc>
                  <a:txBody>
                    <a:bodyPr/>
                    <a:lstStyle/>
                    <a:p>
                      <a:pPr marL="177800">
                        <a:lnSpc>
                          <a:spcPts val="890"/>
                        </a:lnSpc>
                      </a:pPr>
                      <a:r>
                        <a:rPr sz="950" i="1" spc="-25" dirty="0">
                          <a:latin typeface="Times New Roman"/>
                          <a:cs typeface="Times New Roman"/>
                        </a:rPr>
                        <a:t>zi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324485" algn="l"/>
                        </a:tabLst>
                      </a:pP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50" dirty="0">
                          <a:latin typeface="Times New Roman"/>
                          <a:cs typeface="Times New Roman"/>
                        </a:rPr>
                        <a:t>[1]</a:t>
                      </a:r>
                      <a:r>
                        <a:rPr sz="1650" spc="2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endParaRPr sz="16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ts val="930"/>
                        </a:lnSpc>
                        <a:tabLst>
                          <a:tab pos="838835" algn="l"/>
                        </a:tabLst>
                      </a:pPr>
                      <a:r>
                        <a:rPr sz="950" spc="-5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95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480"/>
                        </a:spcBef>
                        <a:tabLst>
                          <a:tab pos="315595" algn="l"/>
                          <a:tab pos="1141095" algn="l"/>
                          <a:tab pos="2102485" algn="l"/>
                          <a:tab pos="4149725" algn="l"/>
                        </a:tabLst>
                      </a:pPr>
                      <a:r>
                        <a:rPr sz="2475" i="1" spc="-75" baseline="-13468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475" i="1" baseline="-1346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spc="-15" baseline="-13468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475" spc="-187" baseline="-1346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baseline="-13468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475" spc="-172" baseline="-1346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baseline="-13468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475" spc="-277" baseline="-1346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baseline="-13468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475" spc="434" baseline="-1346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spc="-75" baseline="-13468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475" baseline="-1346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75" i="1" baseline="-11784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575" baseline="-2645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575" spc="555" baseline="-264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65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6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650" spc="4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i="1" spc="-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spc="-2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6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65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650" spc="4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65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i="1" spc="-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spc="-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1]</a:t>
                      </a:r>
                      <a:r>
                        <a:rPr sz="165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7</a:t>
                      </a:r>
                      <a:r>
                        <a:rPr sz="165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65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650" spc="8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spc="2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25" dirty="0">
                          <a:latin typeface="Times New Roman"/>
                          <a:cs typeface="Times New Roman"/>
                        </a:rPr>
                        <a:t>13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i="1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95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0" dirty="0">
                          <a:latin typeface="Symbol"/>
                          <a:cs typeface="Symbol"/>
                        </a:rPr>
                        <a:t>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80645">
                        <a:lnSpc>
                          <a:spcPts val="1845"/>
                        </a:lnSpc>
                      </a:pP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035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00" spc="-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600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.6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29539" marB="0"/>
                </a:tc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448055" y="4484116"/>
            <a:ext cx="1846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Zero-</a:t>
            </a:r>
            <a:r>
              <a:rPr sz="1800" dirty="0">
                <a:latin typeface="Times New Roman"/>
                <a:cs typeface="Times New Roman"/>
              </a:rPr>
              <a:t>state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response: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50642" y="4535170"/>
            <a:ext cx="33597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42590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3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1]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9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2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1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7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20" dirty="0">
                <a:latin typeface="Times New Roman"/>
                <a:cs typeface="Times New Roman"/>
              </a:rPr>
              <a:t>x</a:t>
            </a:r>
            <a:r>
              <a:rPr sz="1600" spc="-20" dirty="0">
                <a:latin typeface="Times New Roman"/>
                <a:cs typeface="Times New Roman"/>
              </a:rPr>
              <a:t>[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8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3652" y="5011673"/>
            <a:ext cx="449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imes New Roman"/>
                <a:cs typeface="Times New Roman"/>
              </a:rPr>
              <a:t>with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1770" y="5062728"/>
            <a:ext cx="135699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dirty="0">
                <a:latin typeface="Times New Roman"/>
                <a:cs typeface="Times New Roman"/>
              </a:rPr>
              <a:t>x</a:t>
            </a:r>
            <a:r>
              <a:rPr sz="1650" dirty="0">
                <a:latin typeface="Times New Roman"/>
                <a:cs typeface="Times New Roman"/>
              </a:rPr>
              <a:t>[</a:t>
            </a:r>
            <a:r>
              <a:rPr sz="1650" spc="-5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3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36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8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8</a:t>
            </a:r>
            <a:r>
              <a:rPr sz="1650" spc="-15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u</a:t>
            </a:r>
            <a:r>
              <a:rPr sz="1650" i="1" spc="-10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100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 </a:t>
            </a:r>
            <a:r>
              <a:rPr sz="1650" spc="-50" dirty="0">
                <a:latin typeface="Times New Roman"/>
                <a:cs typeface="Times New Roman"/>
              </a:rPr>
              <a:t>]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60081" y="5355082"/>
            <a:ext cx="2235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Times New Roman"/>
                <a:cs typeface="Times New Roman"/>
              </a:rPr>
              <a:t>18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425958" y="5623483"/>
          <a:ext cx="8047990" cy="1175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5669"/>
                <a:gridCol w="3175635"/>
                <a:gridCol w="2018029"/>
                <a:gridCol w="724534"/>
                <a:gridCol w="306704"/>
                <a:gridCol w="238759"/>
                <a:gridCol w="588009"/>
              </a:tblGrid>
              <a:tr h="487680">
                <a:tc>
                  <a:txBody>
                    <a:bodyPr/>
                    <a:lstStyle/>
                    <a:p>
                      <a:pPr marL="31750">
                        <a:lnSpc>
                          <a:spcPts val="1920"/>
                        </a:lnSpc>
                        <a:spcBef>
                          <a:spcPts val="475"/>
                        </a:spcBef>
                        <a:tabLst>
                          <a:tab pos="341630" algn="l"/>
                        </a:tabLst>
                      </a:pP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65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65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endParaRPr sz="1650">
                        <a:latin typeface="Symbol"/>
                        <a:cs typeface="Symbol"/>
                      </a:endParaRPr>
                    </a:p>
                    <a:p>
                      <a:pPr marL="177165">
                        <a:lnSpc>
                          <a:spcPts val="1080"/>
                        </a:lnSpc>
                      </a:pPr>
                      <a:r>
                        <a:rPr sz="950" i="1" spc="-25" dirty="0">
                          <a:latin typeface="Times New Roman"/>
                          <a:cs typeface="Times New Roman"/>
                        </a:rPr>
                        <a:t>zs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ts val="1970"/>
                        </a:lnSpc>
                        <a:spcBef>
                          <a:spcPts val="475"/>
                        </a:spcBef>
                        <a:tabLst>
                          <a:tab pos="416559" algn="l"/>
                          <a:tab pos="661035" algn="l"/>
                          <a:tab pos="1005205" algn="l"/>
                          <a:tab pos="1700530" algn="l"/>
                        </a:tabLst>
                      </a:pP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i="1" spc="-5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650" spc="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6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6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spc="4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130"/>
                        </a:lnSpc>
                        <a:tabLst>
                          <a:tab pos="837565" algn="l"/>
                        </a:tabLst>
                      </a:pPr>
                      <a:r>
                        <a:rPr sz="950" spc="-5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95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177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60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25" baseline="-2339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25" spc="120" baseline="-2339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0" dirty="0">
                          <a:latin typeface="Symbol"/>
                          <a:cs typeface="Symbol"/>
                        </a:rPr>
                        <a:t>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9779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-50" dirty="0">
                          <a:latin typeface="Symbol"/>
                          <a:cs typeface="Symbol"/>
                        </a:rPr>
                        <a:t>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900"/>
                        </a:lnSpc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6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.6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877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650" i="1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25" i="1" baseline="-20467" dirty="0">
                          <a:latin typeface="Times New Roman"/>
                          <a:cs typeface="Times New Roman"/>
                        </a:rPr>
                        <a:t>zs</a:t>
                      </a:r>
                      <a:r>
                        <a:rPr sz="1425" i="1" spc="419" baseline="-2046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[1]</a:t>
                      </a:r>
                      <a:r>
                        <a:rPr sz="1650" spc="3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endParaRPr sz="1650">
                        <a:latin typeface="Symbol"/>
                        <a:cs typeface="Symbol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630"/>
                        </a:spcBef>
                        <a:tabLst>
                          <a:tab pos="1138555" algn="l"/>
                          <a:tab pos="2545080" algn="l"/>
                        </a:tabLst>
                      </a:pPr>
                      <a:r>
                        <a:rPr sz="165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25" baseline="-2631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25" spc="300" baseline="-263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65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65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650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i="1" spc="-2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50" i="1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25" baseline="-20467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25" spc="337" baseline="-2046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65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6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650" spc="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3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650" spc="4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i="1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[1]</a:t>
                      </a:r>
                      <a:r>
                        <a:rPr sz="1650" spc="25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Symbol"/>
                          <a:cs typeface="Symbol"/>
                        </a:rPr>
                        <a:t></a:t>
                      </a:r>
                      <a:endParaRPr sz="1650">
                        <a:latin typeface="Symbol"/>
                        <a:cs typeface="Symbol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650" i="1" spc="-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650" i="1" spc="-2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1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650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6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165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spc="7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1650" spc="2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650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1650" spc="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650" spc="4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L="173355" algn="ctr">
                        <a:lnSpc>
                          <a:spcPts val="1630"/>
                        </a:lnSpc>
                        <a:spcBef>
                          <a:spcPts val="1760"/>
                        </a:spcBef>
                        <a:tabLst>
                          <a:tab pos="496570" algn="l"/>
                        </a:tabLst>
                      </a:pPr>
                      <a:r>
                        <a:rPr sz="1600" i="1" spc="-5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00" spc="-50" dirty="0">
                          <a:latin typeface="Symbol"/>
                          <a:cs typeface="Symbol"/>
                        </a:rPr>
                        <a:t></a:t>
                      </a:r>
                      <a:endParaRPr sz="1600">
                        <a:latin typeface="Symbol"/>
                        <a:cs typeface="Symbol"/>
                      </a:endParaRPr>
                    </a:p>
                    <a:p>
                      <a:pPr marL="117475" algn="ctr">
                        <a:lnSpc>
                          <a:spcPts val="850"/>
                        </a:lnSpc>
                      </a:pPr>
                      <a:r>
                        <a:rPr sz="95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223520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32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8270">
                        <a:lnSpc>
                          <a:spcPts val="1845"/>
                        </a:lnSpc>
                        <a:spcBef>
                          <a:spcPts val="1475"/>
                        </a:spcBef>
                      </a:pP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600" spc="-50" dirty="0">
                          <a:latin typeface="Symbol"/>
                          <a:cs typeface="Symbol"/>
                        </a:rPr>
                        <a:t>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226695" marB="0"/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78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.4</a:t>
                      </a:r>
                      <a:r>
                        <a:rPr sz="2100" spc="-30" baseline="27777" dirty="0">
                          <a:latin typeface="Times New Roman"/>
                          <a:cs typeface="Times New Roman"/>
                        </a:rPr>
                        <a:t>71</a:t>
                      </a:r>
                      <a:endParaRPr sz="2100" baseline="27777">
                        <a:latin typeface="Times New Roman"/>
                        <a:cs typeface="Times New Roman"/>
                      </a:endParaRPr>
                    </a:p>
                  </a:txBody>
                  <a:tcPr marL="0" marR="0" marT="226060" marB="0"/>
                </a:tc>
              </a:tr>
            </a:tbl>
          </a:graphicData>
        </a:graphic>
      </p:graphicFrame>
      <p:sp>
        <p:nvSpPr>
          <p:cNvPr id="26" name="object 26"/>
          <p:cNvSpPr/>
          <p:nvPr/>
        </p:nvSpPr>
        <p:spPr>
          <a:xfrm>
            <a:off x="7848981" y="3698366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162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19" y="-61918"/>
            <a:ext cx="6261735" cy="1359535"/>
          </a:xfrm>
          <a:prstGeom prst="rect">
            <a:avLst/>
          </a:prstGeom>
        </p:spPr>
        <p:txBody>
          <a:bodyPr vert="horz" wrap="square" lIns="0" tIns="288290" rIns="0" bIns="0" rtlCol="0">
            <a:spAutoFit/>
          </a:bodyPr>
          <a:lstStyle/>
          <a:p>
            <a:pPr marL="1695450">
              <a:lnSpc>
                <a:spcPct val="100000"/>
              </a:lnSpc>
              <a:spcBef>
                <a:spcPts val="2270"/>
              </a:spcBef>
            </a:pPr>
            <a:r>
              <a:rPr u="none" dirty="0"/>
              <a:t>Mitra</a:t>
            </a:r>
            <a:r>
              <a:rPr u="none" spc="-275" dirty="0"/>
              <a:t> </a:t>
            </a:r>
            <a:r>
              <a:rPr u="none" dirty="0"/>
              <a:t>Example</a:t>
            </a:r>
            <a:r>
              <a:rPr u="none" spc="-250" dirty="0"/>
              <a:t> </a:t>
            </a:r>
            <a:r>
              <a:rPr u="none" spc="-10" dirty="0"/>
              <a:t>(2/2)</a:t>
            </a: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800" u="none" spc="-30" dirty="0"/>
              <a:t>Zero-</a:t>
            </a:r>
            <a:r>
              <a:rPr sz="1800" u="none" dirty="0"/>
              <a:t>input</a:t>
            </a:r>
            <a:r>
              <a:rPr sz="1800" u="none" spc="25" dirty="0"/>
              <a:t> </a:t>
            </a:r>
            <a:r>
              <a:rPr sz="1800" u="none" spc="-10" dirty="0"/>
              <a:t>response: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003044" y="1781047"/>
            <a:ext cx="95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5" dirty="0">
                <a:latin typeface="Times New Roman"/>
                <a:cs typeface="Times New Roman"/>
              </a:rPr>
              <a:t>zi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0916" y="2891282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5" dirty="0">
                <a:latin typeface="Times New Roman"/>
                <a:cs typeface="Times New Roman"/>
              </a:rPr>
              <a:t>zs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5327" y="3395471"/>
            <a:ext cx="4524375" cy="2091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/>
                <a:cs typeface="Times New Roman"/>
              </a:rPr>
              <a:t>Total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solution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is</a:t>
            </a:r>
            <a:endParaRPr sz="1800">
              <a:latin typeface="Times New Roman"/>
              <a:cs typeface="Times New Roman"/>
            </a:endParaRPr>
          </a:p>
          <a:p>
            <a:pPr marL="1592580">
              <a:lnSpc>
                <a:spcPts val="1795"/>
              </a:lnSpc>
              <a:spcBef>
                <a:spcPts val="1950"/>
              </a:spcBef>
              <a:tabLst>
                <a:tab pos="2329815" algn="l"/>
                <a:tab pos="2588895" algn="l"/>
                <a:tab pos="3455670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29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6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50" dirty="0">
                <a:latin typeface="Times New Roman"/>
                <a:cs typeface="Times New Roman"/>
              </a:rPr>
              <a:t>y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75" dirty="0">
                <a:latin typeface="Times New Roman"/>
                <a:cs typeface="Times New Roman"/>
              </a:rPr>
              <a:t>  </a:t>
            </a:r>
            <a:r>
              <a:rPr sz="1600" i="1" spc="-50" dirty="0">
                <a:latin typeface="Times New Roman"/>
                <a:cs typeface="Times New Roman"/>
              </a:rPr>
              <a:t>y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8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0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  <a:p>
            <a:pPr marL="2470150">
              <a:lnSpc>
                <a:spcPts val="955"/>
              </a:lnSpc>
              <a:tabLst>
                <a:tab pos="3315335" algn="l"/>
              </a:tabLst>
            </a:pPr>
            <a:r>
              <a:rPr sz="900" i="1" spc="-50" dirty="0">
                <a:latin typeface="Times New Roman"/>
                <a:cs typeface="Times New Roman"/>
              </a:rPr>
              <a:t>z</a:t>
            </a:r>
            <a:r>
              <a:rPr sz="900" i="1" dirty="0">
                <a:latin typeface="Times New Roman"/>
                <a:cs typeface="Times New Roman"/>
              </a:rPr>
              <a:t>	</a:t>
            </a:r>
            <a:r>
              <a:rPr sz="1350" i="1" spc="-37" baseline="6172" dirty="0">
                <a:latin typeface="Times New Roman"/>
                <a:cs typeface="Times New Roman"/>
              </a:rPr>
              <a:t>zs</a:t>
            </a:r>
            <a:endParaRPr sz="1350" baseline="6172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900">
              <a:latin typeface="Times New Roman"/>
              <a:cs typeface="Times New Roman"/>
            </a:endParaRPr>
          </a:p>
          <a:p>
            <a:pPr marL="1553210">
              <a:lnSpc>
                <a:spcPct val="100000"/>
              </a:lnSpc>
            </a:pPr>
            <a:r>
              <a:rPr sz="1550" i="1" spc="-10" dirty="0">
                <a:latin typeface="Times New Roman"/>
                <a:cs typeface="Times New Roman"/>
              </a:rPr>
              <a:t>y</a:t>
            </a:r>
            <a:r>
              <a:rPr sz="1550" i="1" spc="-1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50" dirty="0">
                <a:latin typeface="Times New Roman"/>
                <a:cs typeface="Times New Roman"/>
              </a:rPr>
              <a:t> </a:t>
            </a:r>
            <a:r>
              <a:rPr sz="1550" i="1" dirty="0">
                <a:latin typeface="Times New Roman"/>
                <a:cs typeface="Times New Roman"/>
              </a:rPr>
              <a:t>n</a:t>
            </a:r>
            <a:r>
              <a:rPr sz="1550" i="1" spc="-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18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19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1</a:t>
            </a:r>
            <a:r>
              <a:rPr sz="1550" spc="-114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.8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4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Symbol"/>
                <a:cs typeface="Symbol"/>
              </a:rPr>
              <a:t></a:t>
            </a:r>
            <a:r>
              <a:rPr sz="1550" spc="-9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3</a:t>
            </a:r>
            <a:r>
              <a:rPr sz="1550" spc="-19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-70" dirty="0">
                <a:latin typeface="Times New Roman"/>
                <a:cs typeface="Times New Roman"/>
              </a:rPr>
              <a:t> </a:t>
            </a:r>
            <a:r>
              <a:rPr sz="1500" i="1" baseline="25000" dirty="0">
                <a:latin typeface="Times New Roman"/>
                <a:cs typeface="Times New Roman"/>
              </a:rPr>
              <a:t>n</a:t>
            </a:r>
            <a:r>
              <a:rPr sz="1500" i="1" spc="412" baseline="250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3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4</a:t>
            </a:r>
            <a:r>
              <a:rPr sz="1550" spc="-8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.8</a:t>
            </a:r>
            <a:r>
              <a:rPr sz="1550" spc="-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2</a:t>
            </a:r>
            <a:r>
              <a:rPr sz="1550" spc="-9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-100" dirty="0">
                <a:latin typeface="Times New Roman"/>
                <a:cs typeface="Times New Roman"/>
              </a:rPr>
              <a:t> </a:t>
            </a:r>
            <a:r>
              <a:rPr sz="1500" i="1" baseline="25000" dirty="0">
                <a:latin typeface="Times New Roman"/>
                <a:cs typeface="Times New Roman"/>
              </a:rPr>
              <a:t>n</a:t>
            </a:r>
            <a:r>
              <a:rPr sz="1500" i="1" spc="240" baseline="25000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1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550">
              <a:latin typeface="Times New Roman"/>
              <a:cs typeface="Times New Roman"/>
            </a:endParaRPr>
          </a:p>
          <a:p>
            <a:pPr marL="5016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same as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before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7285" y="1632457"/>
            <a:ext cx="28867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95910" algn="l"/>
              </a:tabLst>
            </a:pPr>
            <a:r>
              <a:rPr sz="1550" i="1" spc="-50" dirty="0">
                <a:latin typeface="Times New Roman"/>
                <a:cs typeface="Times New Roman"/>
              </a:rPr>
              <a:t>y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1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13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8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-7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5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.4</a:t>
            </a:r>
            <a:r>
              <a:rPr sz="1550" spc="-1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-5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3</a:t>
            </a:r>
            <a:r>
              <a:rPr sz="1550" spc="-22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-65" dirty="0">
                <a:latin typeface="Times New Roman"/>
                <a:cs typeface="Times New Roman"/>
              </a:rPr>
              <a:t> </a:t>
            </a:r>
            <a:r>
              <a:rPr sz="1500" i="1" baseline="25000" dirty="0">
                <a:latin typeface="Times New Roman"/>
                <a:cs typeface="Times New Roman"/>
              </a:rPr>
              <a:t>n</a:t>
            </a:r>
            <a:r>
              <a:rPr sz="1500" i="1" spc="270" baseline="25000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10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1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.6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2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-65" dirty="0">
                <a:latin typeface="Times New Roman"/>
                <a:cs typeface="Times New Roman"/>
              </a:rPr>
              <a:t> </a:t>
            </a:r>
            <a:r>
              <a:rPr sz="1500" i="1" spc="-75" baseline="25000" dirty="0">
                <a:latin typeface="Times New Roman"/>
                <a:cs typeface="Times New Roman"/>
              </a:rPr>
              <a:t>n</a:t>
            </a:r>
            <a:endParaRPr sz="1500" baseline="25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776" y="2172715"/>
            <a:ext cx="1846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Zero-</a:t>
            </a:r>
            <a:r>
              <a:rPr sz="1800" dirty="0">
                <a:latin typeface="Times New Roman"/>
                <a:cs typeface="Times New Roman"/>
              </a:rPr>
              <a:t>state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response: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8205" y="2736595"/>
            <a:ext cx="31743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14325" algn="l"/>
              </a:tabLst>
            </a:pPr>
            <a:r>
              <a:rPr sz="1550" i="1" spc="-50" dirty="0">
                <a:latin typeface="Times New Roman"/>
                <a:cs typeface="Times New Roman"/>
              </a:rPr>
              <a:t>y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Times New Roman"/>
                <a:cs typeface="Times New Roman"/>
              </a:rPr>
              <a:t>[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i="1" spc="-10" dirty="0">
                <a:latin typeface="Times New Roman"/>
                <a:cs typeface="Times New Roman"/>
              </a:rPr>
              <a:t>n</a:t>
            </a:r>
            <a:r>
              <a:rPr sz="1550" i="1" spc="-1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]</a:t>
            </a:r>
            <a:r>
              <a:rPr sz="1550" spc="1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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3</a:t>
            </a:r>
            <a:r>
              <a:rPr sz="1550" spc="-1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.6</a:t>
            </a:r>
            <a:r>
              <a:rPr sz="1550" spc="-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7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-5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3</a:t>
            </a:r>
            <a:r>
              <a:rPr sz="1550" spc="-21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-75" dirty="0">
                <a:latin typeface="Times New Roman"/>
                <a:cs typeface="Times New Roman"/>
              </a:rPr>
              <a:t> </a:t>
            </a:r>
            <a:r>
              <a:rPr sz="1500" i="1" baseline="25000" dirty="0">
                <a:latin typeface="Times New Roman"/>
                <a:cs typeface="Times New Roman"/>
              </a:rPr>
              <a:t>n</a:t>
            </a:r>
            <a:r>
              <a:rPr sz="1500" i="1" spc="277" baseline="25000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Symbol"/>
                <a:cs typeface="Symbol"/>
              </a:rPr>
              <a:t></a:t>
            </a:r>
            <a:r>
              <a:rPr sz="1550" spc="33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6</a:t>
            </a:r>
            <a:r>
              <a:rPr sz="1550" spc="-13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.4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spc="-15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2</a:t>
            </a:r>
            <a:r>
              <a:rPr sz="1550" spc="-15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)</a:t>
            </a:r>
            <a:r>
              <a:rPr sz="1550" spc="-80" dirty="0">
                <a:latin typeface="Times New Roman"/>
                <a:cs typeface="Times New Roman"/>
              </a:rPr>
              <a:t> </a:t>
            </a:r>
            <a:r>
              <a:rPr sz="1500" i="1" baseline="25000" dirty="0">
                <a:latin typeface="Times New Roman"/>
                <a:cs typeface="Times New Roman"/>
              </a:rPr>
              <a:t>n</a:t>
            </a:r>
            <a:r>
              <a:rPr sz="1500" i="1" spc="247" baseline="25000" dirty="0">
                <a:latin typeface="Times New Roman"/>
                <a:cs typeface="Times New Roman"/>
              </a:rPr>
              <a:t>  </a:t>
            </a:r>
            <a:r>
              <a:rPr sz="1550" dirty="0">
                <a:latin typeface="Symbol"/>
                <a:cs typeface="Symbol"/>
              </a:rPr>
              <a:t></a:t>
            </a:r>
            <a:r>
              <a:rPr sz="1550" spc="345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574165">
              <a:lnSpc>
                <a:spcPct val="100000"/>
              </a:lnSpc>
              <a:spcBef>
                <a:spcPts val="95"/>
              </a:spcBef>
            </a:pPr>
            <a:r>
              <a:rPr u="none" spc="-20" dirty="0"/>
              <a:t>Impulse</a:t>
            </a:r>
            <a:r>
              <a:rPr u="none" spc="-229" dirty="0"/>
              <a:t> </a:t>
            </a:r>
            <a:r>
              <a:rPr u="none" spc="-10" dirty="0"/>
              <a:t>Response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5073" y="1757679"/>
            <a:ext cx="8249284" cy="23964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 marR="1139190">
              <a:lnSpc>
                <a:spcPct val="100400"/>
              </a:lnSpc>
              <a:spcBef>
                <a:spcPts val="85"/>
              </a:spcBef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causal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output </a:t>
            </a:r>
            <a:r>
              <a:rPr sz="2400" dirty="0">
                <a:latin typeface="Times New Roman"/>
                <a:cs typeface="Times New Roman"/>
              </a:rPr>
              <a:t>observed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input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Symbol"/>
                <a:cs typeface="Symbol"/>
              </a:rPr>
              <a:t></a:t>
            </a:r>
            <a:r>
              <a:rPr sz="2400" spc="-10" dirty="0">
                <a:latin typeface="Times New Roman"/>
                <a:cs typeface="Times New Roman"/>
              </a:rPr>
              <a:t>[</a:t>
            </a:r>
            <a:r>
              <a:rPr sz="2400" i="1" spc="-10" dirty="0">
                <a:latin typeface="Times New Roman"/>
                <a:cs typeface="Times New Roman"/>
              </a:rPr>
              <a:t>n</a:t>
            </a:r>
            <a:r>
              <a:rPr sz="2400" spc="-10" dirty="0">
                <a:latin typeface="Times New Roman"/>
                <a:cs typeface="Times New Roman"/>
              </a:rPr>
              <a:t>].</a:t>
            </a:r>
            <a:endParaRPr sz="2400">
              <a:latin typeface="Times New Roman"/>
              <a:cs typeface="Times New Roman"/>
            </a:endParaRPr>
          </a:p>
          <a:p>
            <a:pPr marL="38100" marR="30480">
              <a:lnSpc>
                <a:spcPct val="99000"/>
              </a:lnSpc>
              <a:spcBef>
                <a:spcPts val="1490"/>
              </a:spcBef>
            </a:pP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such 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0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i="1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&gt;0,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particular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solution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zero,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y</a:t>
            </a:r>
            <a:r>
              <a:rPr sz="2400" i="1" baseline="-13888" dirty="0">
                <a:latin typeface="Times New Roman"/>
                <a:cs typeface="Times New Roman"/>
              </a:rPr>
              <a:t>p</a:t>
            </a:r>
            <a:r>
              <a:rPr sz="2400" dirty="0">
                <a:latin typeface="Times New Roman"/>
                <a:cs typeface="Times New Roman"/>
              </a:rPr>
              <a:t>[</a:t>
            </a:r>
            <a:r>
              <a:rPr sz="2400" i="1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]=0.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impulse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generated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homogeneous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solution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determining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coefficients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A</a:t>
            </a:r>
            <a:r>
              <a:rPr sz="2400" i="1" baseline="-13888" dirty="0">
                <a:latin typeface="Times New Roman"/>
                <a:cs typeface="Times New Roman"/>
              </a:rPr>
              <a:t>m</a:t>
            </a:r>
            <a:r>
              <a:rPr sz="2400" i="1" spc="-30" baseline="-13888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satisfy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zero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initial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conditions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(for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causal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system).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7031" y="92866"/>
            <a:ext cx="4926330" cy="114173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2935605">
              <a:lnSpc>
                <a:spcPct val="100000"/>
              </a:lnSpc>
              <a:spcBef>
                <a:spcPts val="1055"/>
              </a:spcBef>
            </a:pPr>
            <a:r>
              <a:rPr u="none" spc="-10" dirty="0"/>
              <a:t>Example</a:t>
            </a: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800" u="none" spc="-10" dirty="0"/>
              <a:t>Determine</a:t>
            </a:r>
            <a:r>
              <a:rPr sz="1800" u="none" spc="-55" dirty="0"/>
              <a:t> </a:t>
            </a:r>
            <a:r>
              <a:rPr sz="1800" u="none" dirty="0"/>
              <a:t>the</a:t>
            </a:r>
            <a:r>
              <a:rPr sz="1800" u="none" spc="-65" dirty="0"/>
              <a:t> </a:t>
            </a:r>
            <a:r>
              <a:rPr sz="1800" i="1" u="none" dirty="0">
                <a:latin typeface="Times New Roman"/>
                <a:cs typeface="Times New Roman"/>
              </a:rPr>
              <a:t>impulse</a:t>
            </a:r>
            <a:r>
              <a:rPr sz="1800" i="1" u="none" spc="-85" dirty="0">
                <a:latin typeface="Times New Roman"/>
                <a:cs typeface="Times New Roman"/>
              </a:rPr>
              <a:t> </a:t>
            </a:r>
            <a:r>
              <a:rPr sz="1800" i="1" u="none" spc="-10" dirty="0">
                <a:latin typeface="Times New Roman"/>
                <a:cs typeface="Times New Roman"/>
              </a:rPr>
              <a:t>response</a:t>
            </a:r>
            <a:r>
              <a:rPr sz="1800" i="1" u="none" spc="-70" dirty="0">
                <a:latin typeface="Times New Roman"/>
                <a:cs typeface="Times New Roman"/>
              </a:rPr>
              <a:t> </a:t>
            </a:r>
            <a:r>
              <a:rPr sz="1800" u="none" spc="-25" dirty="0"/>
              <a:t>for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2319" y="1580134"/>
            <a:ext cx="5967730" cy="1483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4530">
              <a:lnSpc>
                <a:spcPct val="100000"/>
              </a:lnSpc>
              <a:spcBef>
                <a:spcPts val="100"/>
              </a:spcBef>
              <a:tabLst>
                <a:tab pos="4882515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29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3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dirty="0">
                <a:latin typeface="Times New Roman"/>
                <a:cs typeface="Times New Roman"/>
              </a:rPr>
              <a:t> 1]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3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2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20" dirty="0">
                <a:latin typeface="Times New Roman"/>
                <a:cs typeface="Times New Roman"/>
              </a:rPr>
              <a:t>x</a:t>
            </a:r>
            <a:r>
              <a:rPr sz="1600" spc="-20" dirty="0">
                <a:latin typeface="Times New Roman"/>
                <a:cs typeface="Times New Roman"/>
              </a:rPr>
              <a:t>[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9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785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impulse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obtained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from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homogenous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solution: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1800">
              <a:latin typeface="Times New Roman"/>
              <a:cs typeface="Times New Roman"/>
            </a:endParaRPr>
          </a:p>
          <a:p>
            <a:pPr marL="2120265">
              <a:lnSpc>
                <a:spcPts val="2360"/>
              </a:lnSpc>
              <a:tabLst>
                <a:tab pos="2943225" algn="l"/>
                <a:tab pos="3195955" algn="l"/>
                <a:tab pos="4165600" algn="l"/>
                <a:tab pos="4467860" algn="l"/>
              </a:tabLst>
            </a:pPr>
            <a:r>
              <a:rPr sz="1600" i="1" dirty="0">
                <a:latin typeface="Times New Roman"/>
                <a:cs typeface="Times New Roman"/>
              </a:rPr>
              <a:t>h</a:t>
            </a:r>
            <a:r>
              <a:rPr sz="1600" i="1" spc="-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30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3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1425" i="1" baseline="55555" dirty="0">
                <a:latin typeface="Times New Roman"/>
                <a:cs typeface="Times New Roman"/>
              </a:rPr>
              <a:t>n</a:t>
            </a:r>
            <a:r>
              <a:rPr sz="1425" i="1" spc="307" baseline="55555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100" dirty="0">
                <a:latin typeface="Symbol"/>
                <a:cs typeface="Symbol"/>
              </a:rPr>
              <a:t>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Symbol"/>
                <a:cs typeface="Symbol"/>
              </a:rPr>
              <a:t></a:t>
            </a:r>
            <a:r>
              <a:rPr sz="1425" i="1" spc="-37" baseline="55555" dirty="0">
                <a:latin typeface="Times New Roman"/>
                <a:cs typeface="Times New Roman"/>
              </a:rPr>
              <a:t>n</a:t>
            </a:r>
            <a:endParaRPr sz="1425" baseline="55555">
              <a:latin typeface="Times New Roman"/>
              <a:cs typeface="Times New Roman"/>
            </a:endParaRPr>
          </a:p>
          <a:p>
            <a:pPr marL="3095625">
              <a:lnSpc>
                <a:spcPts val="980"/>
              </a:lnSpc>
              <a:tabLst>
                <a:tab pos="4349115" algn="l"/>
              </a:tabLst>
            </a:pPr>
            <a:r>
              <a:rPr sz="950" spc="-50" dirty="0">
                <a:latin typeface="Times New Roman"/>
                <a:cs typeface="Times New Roman"/>
              </a:rPr>
              <a:t>1</a:t>
            </a:r>
            <a:r>
              <a:rPr sz="950" dirty="0">
                <a:latin typeface="Times New Roman"/>
                <a:cs typeface="Times New Roman"/>
              </a:rPr>
              <a:t>	</a:t>
            </a:r>
            <a:r>
              <a:rPr sz="950" spc="-5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644" y="3396742"/>
            <a:ext cx="741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n</a:t>
            </a:r>
            <a:r>
              <a:rPr sz="1800" spc="-25" dirty="0">
                <a:latin typeface="Times New Roman"/>
                <a:cs typeface="Times New Roman"/>
              </a:rPr>
              <a:t>=0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98514" y="4010405"/>
            <a:ext cx="117919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Times New Roman"/>
                <a:cs typeface="Times New Roman"/>
              </a:rPr>
              <a:t>A</a:t>
            </a:r>
            <a:r>
              <a:rPr sz="1350" baseline="-27777" dirty="0">
                <a:latin typeface="Times New Roman"/>
                <a:cs typeface="Times New Roman"/>
              </a:rPr>
              <a:t>1</a:t>
            </a:r>
            <a:r>
              <a:rPr sz="1350" spc="600" baseline="-2777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47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A</a:t>
            </a:r>
            <a:r>
              <a:rPr sz="1600" i="1" spc="-140" dirty="0">
                <a:latin typeface="Times New Roman"/>
                <a:cs typeface="Times New Roman"/>
              </a:rPr>
              <a:t> </a:t>
            </a:r>
            <a:r>
              <a:rPr sz="1350" baseline="-30864" dirty="0">
                <a:latin typeface="Times New Roman"/>
                <a:cs typeface="Times New Roman"/>
              </a:rPr>
              <a:t>2</a:t>
            </a:r>
            <a:r>
              <a:rPr sz="1350" spc="330" baseline="-30864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23965" y="4391659"/>
            <a:ext cx="299148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65"/>
              </a:lnSpc>
              <a:spcBef>
                <a:spcPts val="100"/>
              </a:spcBef>
              <a:tabLst>
                <a:tab pos="688340" algn="l"/>
                <a:tab pos="1346835" algn="l"/>
                <a:tab pos="2039620" algn="l"/>
                <a:tab pos="2533015" algn="l"/>
              </a:tabLst>
            </a:pPr>
            <a:r>
              <a:rPr sz="2100" dirty="0">
                <a:latin typeface="Symbol"/>
                <a:cs typeface="Symbol"/>
              </a:rPr>
              <a:t>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3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3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100" spc="105" dirty="0">
                <a:latin typeface="Symbol"/>
                <a:cs typeface="Symbol"/>
              </a:rPr>
              <a:t></a:t>
            </a:r>
            <a:r>
              <a:rPr sz="1600" spc="105" dirty="0">
                <a:latin typeface="Symbol"/>
                <a:cs typeface="Symbol"/>
              </a:rPr>
              <a:t>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Symbol"/>
                <a:cs typeface="Symbol"/>
              </a:rPr>
              <a:t></a:t>
            </a:r>
            <a:r>
              <a:rPr sz="2100" spc="-315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45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A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2100" dirty="0">
                <a:latin typeface="Symbol"/>
                <a:cs typeface="Symbol"/>
              </a:rPr>
              <a:t></a:t>
            </a:r>
            <a:r>
              <a:rPr sz="21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26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  <a:p>
            <a:pPr marL="573405">
              <a:lnSpc>
                <a:spcPts val="925"/>
              </a:lnSpc>
              <a:tabLst>
                <a:tab pos="1231265" algn="l"/>
                <a:tab pos="1902460" algn="l"/>
                <a:tab pos="2417445" algn="l"/>
              </a:tabLst>
            </a:pPr>
            <a:r>
              <a:rPr sz="1350" spc="-75" baseline="3086" dirty="0">
                <a:latin typeface="Times New Roman"/>
                <a:cs typeface="Times New Roman"/>
              </a:rPr>
              <a:t>1</a:t>
            </a:r>
            <a:r>
              <a:rPr sz="1350" baseline="3086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Times New Roman"/>
                <a:cs typeface="Times New Roman"/>
              </a:rPr>
              <a:t>2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900">
              <a:latin typeface="Times New Roman"/>
              <a:cs typeface="Times New Roman"/>
            </a:endParaRPr>
          </a:p>
          <a:p>
            <a:pPr marL="1252855">
              <a:lnSpc>
                <a:spcPct val="100000"/>
              </a:lnSpc>
              <a:tabLst>
                <a:tab pos="2054860" algn="l"/>
              </a:tabLst>
            </a:pPr>
            <a:r>
              <a:rPr sz="1500" spc="-50" dirty="0">
                <a:latin typeface="Times New Roman"/>
                <a:cs typeface="Times New Roman"/>
              </a:rPr>
              <a:t>3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5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7138" y="3586734"/>
            <a:ext cx="23704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2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29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1]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1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38115" y="3585972"/>
            <a:ext cx="41719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0" dirty="0">
                <a:latin typeface="Times New Roman"/>
                <a:cs typeface="Times New Roman"/>
              </a:rPr>
              <a:t>x</a:t>
            </a:r>
            <a:r>
              <a:rPr sz="1600" spc="-20" dirty="0">
                <a:latin typeface="Times New Roman"/>
                <a:cs typeface="Times New Roman"/>
              </a:rPr>
              <a:t>[</a:t>
            </a:r>
            <a:r>
              <a:rPr sz="1600" spc="-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]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66466" y="4068826"/>
            <a:ext cx="14865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latin typeface="Times New Roman"/>
                <a:cs typeface="Times New Roman"/>
              </a:rPr>
              <a:t>h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2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δ[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1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6448" y="4386579"/>
            <a:ext cx="741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n</a:t>
            </a:r>
            <a:r>
              <a:rPr sz="1800" spc="-25" dirty="0">
                <a:latin typeface="Times New Roman"/>
                <a:cs typeface="Times New Roman"/>
              </a:rPr>
              <a:t>=1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0498" y="4632705"/>
            <a:ext cx="2675890" cy="69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648335" algn="l"/>
                <a:tab pos="2328545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[1]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dirty="0">
                <a:latin typeface="Times New Roman"/>
                <a:cs typeface="Times New Roman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spc="-1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3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y</a:t>
            </a:r>
            <a:r>
              <a:rPr sz="1600" i="1" spc="-2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1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1]</a:t>
            </a:r>
            <a:r>
              <a:rPr sz="1600" spc="21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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i="1" spc="-20" dirty="0">
                <a:latin typeface="Times New Roman"/>
                <a:cs typeface="Times New Roman"/>
              </a:rPr>
              <a:t>x</a:t>
            </a:r>
            <a:r>
              <a:rPr sz="1600" spc="-20" dirty="0">
                <a:latin typeface="Times New Roman"/>
                <a:cs typeface="Times New Roman"/>
              </a:rPr>
              <a:t>[1]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465"/>
              </a:spcBef>
            </a:pPr>
            <a:r>
              <a:rPr sz="1600" i="1" dirty="0">
                <a:latin typeface="Times New Roman"/>
                <a:cs typeface="Times New Roman"/>
              </a:rPr>
              <a:t>h</a:t>
            </a:r>
            <a:r>
              <a:rPr sz="1600" dirty="0">
                <a:latin typeface="Times New Roman"/>
                <a:cs typeface="Times New Roman"/>
              </a:rPr>
              <a:t>[1]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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h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3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δ[1]</a:t>
            </a:r>
            <a:r>
              <a:rPr sz="1600" spc="2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</a:t>
            </a:r>
            <a:r>
              <a:rPr sz="1600" spc="37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64756" y="5447029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5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66888" y="5447029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5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02502" y="6054090"/>
            <a:ext cx="52895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29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</a:t>
            </a:r>
            <a:r>
              <a:rPr sz="1650" spc="285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Times New Roman"/>
                <a:cs typeface="Times New Roman"/>
              </a:rPr>
              <a:t>0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61834" y="5385434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38721" y="5245861"/>
            <a:ext cx="123888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48665" algn="l"/>
              </a:tabLst>
            </a:pP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-155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1</a:t>
            </a:r>
            <a:r>
              <a:rPr sz="1275" spc="434" baseline="-19607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2250" baseline="1851" dirty="0">
                <a:latin typeface="Times New Roman"/>
                <a:cs typeface="Times New Roman"/>
              </a:rPr>
              <a:t>,</a:t>
            </a:r>
            <a:r>
              <a:rPr sz="2250" spc="262" baseline="1851" dirty="0">
                <a:latin typeface="Times New Roman"/>
                <a:cs typeface="Times New Roman"/>
              </a:rPr>
              <a:t> </a:t>
            </a:r>
            <a:r>
              <a:rPr sz="2250" i="1" baseline="1851" dirty="0">
                <a:latin typeface="Times New Roman"/>
                <a:cs typeface="Times New Roman"/>
              </a:rPr>
              <a:t>A</a:t>
            </a:r>
            <a:r>
              <a:rPr sz="2250" i="1" spc="-337" baseline="1851" dirty="0">
                <a:latin typeface="Times New Roman"/>
                <a:cs typeface="Times New Roman"/>
              </a:rPr>
              <a:t> </a:t>
            </a:r>
            <a:r>
              <a:rPr sz="1275" baseline="-19607" dirty="0">
                <a:latin typeface="Times New Roman"/>
                <a:cs typeface="Times New Roman"/>
              </a:rPr>
              <a:t>2</a:t>
            </a:r>
            <a:r>
              <a:rPr sz="1275" spc="-15" baseline="-19607" dirty="0">
                <a:latin typeface="Times New Roman"/>
                <a:cs typeface="Times New Roman"/>
              </a:rPr>
              <a:t> </a:t>
            </a:r>
            <a:r>
              <a:rPr sz="2250" spc="-75" baseline="1851" dirty="0">
                <a:latin typeface="Symbol"/>
                <a:cs typeface="Symbol"/>
              </a:rPr>
              <a:t></a:t>
            </a:r>
            <a:endParaRPr sz="2250" baseline="1851">
              <a:latin typeface="Symbol"/>
              <a:cs typeface="Symbo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859648" y="538543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68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780538" y="5799582"/>
            <a:ext cx="3092450" cy="830580"/>
            <a:chOff x="2780538" y="5799582"/>
            <a:chExt cx="3092450" cy="830580"/>
          </a:xfrm>
        </p:grpSpPr>
        <p:sp>
          <p:nvSpPr>
            <p:cNvPr id="19" name="object 19"/>
            <p:cNvSpPr/>
            <p:nvPr/>
          </p:nvSpPr>
          <p:spPr>
            <a:xfrm>
              <a:off x="3804666" y="6266688"/>
              <a:ext cx="171450" cy="0"/>
            </a:xfrm>
            <a:custGeom>
              <a:avLst/>
              <a:gdLst/>
              <a:ahLst/>
              <a:cxnLst/>
              <a:rect l="l" t="t" r="r" b="b"/>
              <a:pathLst>
                <a:path w="171450">
                  <a:moveTo>
                    <a:pt x="0" y="0"/>
                  </a:moveTo>
                  <a:lnTo>
                    <a:pt x="170942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82464" y="6266688"/>
              <a:ext cx="186690" cy="0"/>
            </a:xfrm>
            <a:custGeom>
              <a:avLst/>
              <a:gdLst/>
              <a:ahLst/>
              <a:cxnLst/>
              <a:rect l="l" t="t" r="r" b="b"/>
              <a:pathLst>
                <a:path w="186689">
                  <a:moveTo>
                    <a:pt x="0" y="0"/>
                  </a:moveTo>
                  <a:lnTo>
                    <a:pt x="186182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95016" y="5814060"/>
              <a:ext cx="3063240" cy="802005"/>
            </a:xfrm>
            <a:custGeom>
              <a:avLst/>
              <a:gdLst/>
              <a:ahLst/>
              <a:cxnLst/>
              <a:rect l="l" t="t" r="r" b="b"/>
              <a:pathLst>
                <a:path w="3063240" h="802004">
                  <a:moveTo>
                    <a:pt x="0" y="801623"/>
                  </a:moveTo>
                  <a:lnTo>
                    <a:pt x="3063239" y="801623"/>
                  </a:lnTo>
                  <a:lnTo>
                    <a:pt x="3063239" y="0"/>
                  </a:lnTo>
                  <a:lnTo>
                    <a:pt x="0" y="0"/>
                  </a:lnTo>
                  <a:lnTo>
                    <a:pt x="0" y="80162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994151" y="5895340"/>
            <a:ext cx="941705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2960">
              <a:lnSpc>
                <a:spcPts val="1839"/>
              </a:lnSpc>
              <a:spcBef>
                <a:spcPts val="100"/>
              </a:spcBef>
            </a:pPr>
            <a:r>
              <a:rPr sz="1650" spc="-50" dirty="0">
                <a:latin typeface="Times New Roman"/>
                <a:cs typeface="Times New Roman"/>
              </a:rPr>
              <a:t>3</a:t>
            </a:r>
            <a:endParaRPr sz="1650">
              <a:latin typeface="Times New Roman"/>
              <a:cs typeface="Times New Roman"/>
            </a:endParaRPr>
          </a:p>
          <a:p>
            <a:pPr>
              <a:lnSpc>
                <a:spcPts val="1675"/>
              </a:lnSpc>
            </a:pPr>
            <a:r>
              <a:rPr sz="1650" i="1" dirty="0">
                <a:latin typeface="Times New Roman"/>
                <a:cs typeface="Times New Roman"/>
              </a:rPr>
              <a:t>h</a:t>
            </a:r>
            <a:r>
              <a:rPr sz="1650" i="1" spc="-21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[</a:t>
            </a:r>
            <a:r>
              <a:rPr sz="1650" spc="-10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650" i="1" spc="-4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]</a:t>
            </a:r>
            <a:r>
              <a:rPr sz="1650" spc="390" dirty="0">
                <a:latin typeface="Times New Roman"/>
                <a:cs typeface="Times New Roman"/>
              </a:rPr>
              <a:t> </a:t>
            </a:r>
            <a:r>
              <a:rPr sz="1650" spc="-5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  <a:p>
            <a:pPr marL="823594">
              <a:lnSpc>
                <a:spcPts val="1810"/>
              </a:lnSpc>
            </a:pPr>
            <a:r>
              <a:rPr sz="1650" spc="-50" dirty="0">
                <a:latin typeface="Times New Roman"/>
                <a:cs typeface="Times New Roman"/>
              </a:rPr>
              <a:t>5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99484" y="6035547"/>
            <a:ext cx="1653539" cy="561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ts val="2415"/>
              </a:lnSpc>
              <a:spcBef>
                <a:spcPts val="95"/>
              </a:spcBef>
              <a:tabLst>
                <a:tab pos="1003935" algn="l"/>
              </a:tabLst>
            </a:pPr>
            <a:r>
              <a:rPr sz="2150" dirty="0">
                <a:latin typeface="Symbol"/>
                <a:cs typeface="Symbol"/>
              </a:rPr>
              <a:t>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26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3</a:t>
            </a:r>
            <a:r>
              <a:rPr sz="1650" spc="-20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Symbol"/>
                <a:cs typeface="Symbol"/>
              </a:rPr>
              <a:t></a:t>
            </a:r>
            <a:r>
              <a:rPr sz="1425" i="1" baseline="55555" dirty="0">
                <a:latin typeface="Times New Roman"/>
                <a:cs typeface="Times New Roman"/>
              </a:rPr>
              <a:t>n</a:t>
            </a:r>
            <a:r>
              <a:rPr sz="1425" i="1" spc="322" baseline="55555" dirty="0">
                <a:latin typeface="Times New Roman"/>
                <a:cs typeface="Times New Roman"/>
              </a:rPr>
              <a:t>  </a:t>
            </a:r>
            <a:r>
              <a:rPr sz="1650" spc="-50" dirty="0">
                <a:latin typeface="Symbol"/>
                <a:cs typeface="Symbol"/>
              </a:rPr>
              <a:t>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2475" baseline="43771" dirty="0">
                <a:latin typeface="Times New Roman"/>
                <a:cs typeface="Times New Roman"/>
              </a:rPr>
              <a:t>2</a:t>
            </a:r>
            <a:r>
              <a:rPr sz="2475" spc="644" baseline="43771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Symbol"/>
                <a:cs typeface="Symbol"/>
              </a:rPr>
              <a:t></a:t>
            </a:r>
            <a:r>
              <a:rPr sz="1650" dirty="0">
                <a:latin typeface="Times New Roman"/>
                <a:cs typeface="Times New Roman"/>
              </a:rPr>
              <a:t>2</a:t>
            </a:r>
            <a:r>
              <a:rPr sz="1650" spc="30" dirty="0">
                <a:latin typeface="Times New Roman"/>
                <a:cs typeface="Times New Roman"/>
              </a:rPr>
              <a:t> </a:t>
            </a:r>
            <a:r>
              <a:rPr sz="2150" spc="-25" dirty="0">
                <a:latin typeface="Symbol"/>
                <a:cs typeface="Symbol"/>
              </a:rPr>
              <a:t></a:t>
            </a:r>
            <a:r>
              <a:rPr sz="1425" i="1" spc="-37" baseline="55555" dirty="0">
                <a:latin typeface="Times New Roman"/>
                <a:cs typeface="Times New Roman"/>
              </a:rPr>
              <a:t>n</a:t>
            </a:r>
            <a:endParaRPr sz="1425" baseline="55555">
              <a:latin typeface="Times New Roman"/>
              <a:cs typeface="Times New Roman"/>
            </a:endParaRPr>
          </a:p>
          <a:p>
            <a:pPr marL="1003935">
              <a:lnSpc>
                <a:spcPts val="1814"/>
              </a:lnSpc>
            </a:pPr>
            <a:r>
              <a:rPr sz="1650" spc="-50" dirty="0">
                <a:latin typeface="Times New Roman"/>
                <a:cs typeface="Times New Roman"/>
              </a:rPr>
              <a:t>5</a:t>
            </a:r>
            <a:endParaRPr sz="1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160464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DSP</a:t>
            </a:r>
            <a:r>
              <a:rPr u="none" spc="-240" dirty="0"/>
              <a:t> </a:t>
            </a:r>
            <a:r>
              <a:rPr u="none" spc="-10" dirty="0"/>
              <a:t>Applications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393289"/>
            <a:ext cx="3096895" cy="46990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33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1800" i="1" spc="-10" dirty="0">
                <a:latin typeface="Times New Roman"/>
                <a:cs typeface="Times New Roman"/>
              </a:rPr>
              <a:t>Image</a:t>
            </a:r>
            <a:r>
              <a:rPr sz="1800" i="1" spc="-9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Processing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Pattern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recognition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195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Robotic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vision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dirty="0">
                <a:latin typeface="Times New Roman"/>
                <a:cs typeface="Times New Roman"/>
              </a:rPr>
              <a:t>Image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enhancement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Facsimile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spc="-20" dirty="0">
                <a:latin typeface="Times New Roman"/>
                <a:cs typeface="Times New Roman"/>
              </a:rPr>
              <a:t>Satellite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weather </a:t>
            </a:r>
            <a:r>
              <a:rPr sz="1600" spc="-25" dirty="0">
                <a:latin typeface="Times New Roman"/>
                <a:cs typeface="Times New Roman"/>
              </a:rPr>
              <a:t>map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Animation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19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1800" i="1" spc="-10" dirty="0">
                <a:latin typeface="Times New Roman"/>
                <a:cs typeface="Times New Roman"/>
              </a:rPr>
              <a:t>Instrumentation/Control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Spectrum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analysis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Position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rate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control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195"/>
              </a:spcBef>
              <a:buChar char="–"/>
              <a:tabLst>
                <a:tab pos="759460" algn="l"/>
              </a:tabLst>
            </a:pPr>
            <a:r>
              <a:rPr sz="1600" dirty="0">
                <a:latin typeface="Times New Roman"/>
                <a:cs typeface="Times New Roman"/>
              </a:rPr>
              <a:t>Noise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reduction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dirty="0">
                <a:latin typeface="Times New Roman"/>
                <a:cs typeface="Times New Roman"/>
              </a:rPr>
              <a:t>Data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compression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195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1800" i="1" spc="-10" dirty="0">
                <a:latin typeface="Times New Roman"/>
                <a:cs typeface="Times New Roman"/>
              </a:rPr>
              <a:t>Speech/audio</a:t>
            </a:r>
            <a:endParaRPr sz="18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20" dirty="0">
                <a:latin typeface="Times New Roman"/>
                <a:cs typeface="Times New Roman"/>
              </a:rPr>
              <a:t>Speech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recognition/synthesis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dirty="0">
                <a:latin typeface="Times New Roman"/>
                <a:cs typeface="Times New Roman"/>
              </a:rPr>
              <a:t>Text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speech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Digital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audio</a:t>
            </a:r>
            <a:endParaRPr sz="16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equalization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5923" y="1345946"/>
            <a:ext cx="1110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1800" i="1" spc="-10" dirty="0">
                <a:latin typeface="Times New Roman"/>
                <a:cs typeface="Times New Roman"/>
              </a:rPr>
              <a:t>Military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5923" y="1621840"/>
            <a:ext cx="2974340" cy="46634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759460" indent="-289560">
              <a:lnSpc>
                <a:spcPct val="100000"/>
              </a:lnSpc>
              <a:spcBef>
                <a:spcPts val="295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Secure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communication</a:t>
            </a:r>
            <a:endParaRPr sz="1600">
              <a:latin typeface="Times New Roman"/>
              <a:cs typeface="Times New Roman"/>
            </a:endParaRPr>
          </a:p>
          <a:p>
            <a:pPr marL="759460" indent="-289560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spc="-20" dirty="0">
                <a:latin typeface="Times New Roman"/>
                <a:cs typeface="Times New Roman"/>
              </a:rPr>
              <a:t>Radar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processing</a:t>
            </a:r>
            <a:endParaRPr sz="1600">
              <a:latin typeface="Times New Roman"/>
              <a:cs typeface="Times New Roman"/>
            </a:endParaRPr>
          </a:p>
          <a:p>
            <a:pPr marL="759460" indent="-289560">
              <a:lnSpc>
                <a:spcPct val="100000"/>
              </a:lnSpc>
              <a:spcBef>
                <a:spcPts val="195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Sonar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processing</a:t>
            </a:r>
            <a:endParaRPr sz="1600">
              <a:latin typeface="Times New Roman"/>
              <a:cs typeface="Times New Roman"/>
            </a:endParaRPr>
          </a:p>
          <a:p>
            <a:pPr marL="759460" indent="-289560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Missile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guidance</a:t>
            </a:r>
            <a:endParaRPr sz="1600">
              <a:latin typeface="Times New Roman"/>
              <a:cs typeface="Times New Roman"/>
            </a:endParaRPr>
          </a:p>
          <a:p>
            <a:pPr marL="347345" marR="692150" indent="-347345" algn="r">
              <a:lnSpc>
                <a:spcPct val="100000"/>
              </a:lnSpc>
              <a:spcBef>
                <a:spcPts val="190"/>
              </a:spcBef>
              <a:buFont typeface="Times New Roman"/>
              <a:buChar char="•"/>
              <a:tabLst>
                <a:tab pos="347345" algn="l"/>
              </a:tabLst>
            </a:pPr>
            <a:r>
              <a:rPr sz="1800" i="1" spc="-10" dirty="0">
                <a:latin typeface="Times New Roman"/>
                <a:cs typeface="Times New Roman"/>
              </a:rPr>
              <a:t>Telecommunications</a:t>
            </a:r>
            <a:endParaRPr sz="1800">
              <a:latin typeface="Times New Roman"/>
              <a:cs typeface="Times New Roman"/>
            </a:endParaRPr>
          </a:p>
          <a:p>
            <a:pPr marL="286385" marR="744855" lvl="1" indent="-286385" algn="r">
              <a:lnSpc>
                <a:spcPct val="100000"/>
              </a:lnSpc>
              <a:spcBef>
                <a:spcPts val="204"/>
              </a:spcBef>
              <a:buChar char="–"/>
              <a:tabLst>
                <a:tab pos="286385" algn="l"/>
              </a:tabLst>
            </a:pPr>
            <a:r>
              <a:rPr sz="1600" dirty="0">
                <a:latin typeface="Times New Roman"/>
                <a:cs typeface="Times New Roman"/>
              </a:rPr>
              <a:t>Echo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cancellation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209"/>
              </a:spcBef>
              <a:buChar char="–"/>
              <a:tabLst>
                <a:tab pos="759460" algn="l"/>
              </a:tabLst>
            </a:pPr>
            <a:r>
              <a:rPr sz="1600" spc="-20" dirty="0">
                <a:latin typeface="Times New Roman"/>
                <a:cs typeface="Times New Roman"/>
              </a:rPr>
              <a:t>Adaptive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equalization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195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ADPCM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transcoders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Spread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spectrum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dirty="0">
                <a:latin typeface="Times New Roman"/>
                <a:cs typeface="Times New Roman"/>
              </a:rPr>
              <a:t>Video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conferencing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195"/>
              </a:spcBef>
              <a:buChar char="–"/>
              <a:tabLst>
                <a:tab pos="759460" algn="l"/>
              </a:tabLst>
            </a:pPr>
            <a:r>
              <a:rPr sz="1600" dirty="0">
                <a:latin typeface="Times New Roman"/>
                <a:cs typeface="Times New Roman"/>
              </a:rPr>
              <a:t>Data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communication</a:t>
            </a:r>
            <a:endParaRPr sz="16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190"/>
              </a:spcBef>
              <a:buFont typeface="Times New Roman"/>
              <a:buChar char="•"/>
              <a:tabLst>
                <a:tab pos="360045" algn="l"/>
              </a:tabLst>
            </a:pPr>
            <a:r>
              <a:rPr sz="1800" i="1" spc="-10" dirty="0">
                <a:latin typeface="Times New Roman"/>
                <a:cs typeface="Times New Roman"/>
              </a:rPr>
              <a:t>Biomedical</a:t>
            </a:r>
            <a:endParaRPr sz="18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215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Patient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monitoring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195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Scanners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EEG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brain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mappers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1600" spc="-10" dirty="0">
                <a:latin typeface="Times New Roman"/>
                <a:cs typeface="Times New Roman"/>
              </a:rPr>
              <a:t>ECG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analysis</a:t>
            </a:r>
            <a:endParaRPr sz="1600">
              <a:latin typeface="Times New Roman"/>
              <a:cs typeface="Times New Roman"/>
            </a:endParaRPr>
          </a:p>
          <a:p>
            <a:pPr marL="759460" lvl="1" indent="-289560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1600" spc="-30" dirty="0">
                <a:latin typeface="Times New Roman"/>
                <a:cs typeface="Times New Roman"/>
              </a:rPr>
              <a:t>X-</a:t>
            </a:r>
            <a:r>
              <a:rPr sz="1600" spc="-20" dirty="0">
                <a:latin typeface="Times New Roman"/>
                <a:cs typeface="Times New Roman"/>
              </a:rPr>
              <a:t>ray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storage/enhancement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" y="4323588"/>
            <a:ext cx="2809494" cy="18569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4038" y="4609338"/>
            <a:ext cx="1018793" cy="12092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8582" y="4351782"/>
            <a:ext cx="2743200" cy="1828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4900" y="1780794"/>
            <a:ext cx="2323338" cy="22570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2494" y="2323338"/>
            <a:ext cx="1018794" cy="12100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85282" y="1799844"/>
            <a:ext cx="2305050" cy="22478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58594" y="353060"/>
            <a:ext cx="515366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30700" algn="l"/>
              </a:tabLst>
            </a:pPr>
            <a:r>
              <a:rPr sz="3400" u="none" spc="-210" dirty="0">
                <a:solidFill>
                  <a:srgbClr val="D3D3D3"/>
                </a:solidFill>
                <a:latin typeface="Arial MT"/>
                <a:cs typeface="Arial MT"/>
              </a:rPr>
              <a:t>Some.</a:t>
            </a:r>
            <a:r>
              <a:rPr sz="3400" u="none" spc="-25" dirty="0">
                <a:solidFill>
                  <a:srgbClr val="D3D3D3"/>
                </a:solidFill>
                <a:latin typeface="Arial MT"/>
                <a:cs typeface="Arial MT"/>
              </a:rPr>
              <a:t> </a:t>
            </a:r>
            <a:r>
              <a:rPr sz="3400" u="none" dirty="0">
                <a:solidFill>
                  <a:srgbClr val="117DC7"/>
                </a:solidFill>
                <a:latin typeface="Arial MT"/>
                <a:cs typeface="Arial MT"/>
              </a:rPr>
              <a:t>Applications</a:t>
            </a:r>
            <a:r>
              <a:rPr sz="3400" u="none" spc="170" dirty="0">
                <a:solidFill>
                  <a:srgbClr val="117DC7"/>
                </a:solidFill>
                <a:latin typeface="Arial MT"/>
                <a:cs typeface="Arial MT"/>
              </a:rPr>
              <a:t> </a:t>
            </a:r>
            <a:r>
              <a:rPr sz="3400" u="none" spc="-25" dirty="0">
                <a:solidFill>
                  <a:srgbClr val="065B9A"/>
                </a:solidFill>
                <a:latin typeface="Arial MT"/>
                <a:cs typeface="Arial MT"/>
              </a:rPr>
              <a:t>of</a:t>
            </a:r>
            <a:r>
              <a:rPr sz="3400" u="none" dirty="0">
                <a:solidFill>
                  <a:srgbClr val="065B9A"/>
                </a:solidFill>
                <a:latin typeface="Arial MT"/>
                <a:cs typeface="Arial MT"/>
              </a:rPr>
              <a:t>	</a:t>
            </a:r>
            <a:r>
              <a:rPr sz="3400" u="none" spc="-190" dirty="0">
                <a:solidFill>
                  <a:srgbClr val="0569AC"/>
                </a:solidFill>
                <a:latin typeface="Arial MT"/>
                <a:cs typeface="Arial MT"/>
              </a:rPr>
              <a:t>DSP</a:t>
            </a:r>
            <a:endParaRPr sz="3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0489" y="1148841"/>
            <a:ext cx="412750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145" indent="-258445">
              <a:lnSpc>
                <a:spcPct val="100000"/>
              </a:lnSpc>
              <a:spcBef>
                <a:spcPts val="95"/>
              </a:spcBef>
              <a:buClr>
                <a:srgbClr val="1C6D9E"/>
              </a:buClr>
              <a:buChar char="•"/>
              <a:tabLst>
                <a:tab pos="271145" algn="l"/>
              </a:tabLst>
            </a:pPr>
            <a:r>
              <a:rPr sz="2450" spc="-20" dirty="0">
                <a:solidFill>
                  <a:srgbClr val="D1D1D1"/>
                </a:solidFill>
                <a:latin typeface="Arial MT"/>
                <a:cs typeface="Arial MT"/>
              </a:rPr>
              <a:t>Noi,se</a:t>
            </a:r>
            <a:r>
              <a:rPr sz="2450" spc="60" dirty="0">
                <a:solidFill>
                  <a:srgbClr val="D1D1D1"/>
                </a:solidFill>
                <a:latin typeface="Arial MT"/>
                <a:cs typeface="Arial MT"/>
              </a:rPr>
              <a:t> </a:t>
            </a:r>
            <a:r>
              <a:rPr sz="2450" dirty="0">
                <a:solidFill>
                  <a:srgbClr val="3A7D9F"/>
                </a:solidFill>
                <a:latin typeface="Arial MT"/>
                <a:cs typeface="Arial MT"/>
              </a:rPr>
              <a:t>removal</a:t>
            </a:r>
            <a:r>
              <a:rPr sz="2450" spc="100" dirty="0">
                <a:solidFill>
                  <a:srgbClr val="3A7D9F"/>
                </a:solidFill>
                <a:latin typeface="Arial MT"/>
                <a:cs typeface="Arial MT"/>
              </a:rPr>
              <a:t> </a:t>
            </a:r>
            <a:r>
              <a:rPr sz="2450" dirty="0">
                <a:solidFill>
                  <a:srgbClr val="1A697D"/>
                </a:solidFill>
                <a:latin typeface="Arial MT"/>
                <a:cs typeface="Arial MT"/>
              </a:rPr>
              <a:t>from</a:t>
            </a:r>
            <a:r>
              <a:rPr sz="2450" spc="150" dirty="0">
                <a:solidFill>
                  <a:srgbClr val="1A697D"/>
                </a:solidFill>
                <a:latin typeface="Arial MT"/>
                <a:cs typeface="Arial MT"/>
              </a:rPr>
              <a:t> </a:t>
            </a:r>
            <a:r>
              <a:rPr sz="2450" spc="-10" dirty="0">
                <a:solidFill>
                  <a:srgbClr val="D1D1D1"/>
                </a:solidFill>
                <a:latin typeface="Arial MT"/>
                <a:cs typeface="Arial MT"/>
              </a:rPr>
              <a:t>image.</a:t>
            </a:r>
            <a:endParaRPr sz="2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37604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Image</a:t>
            </a:r>
            <a:r>
              <a:rPr u="none" spc="-165" dirty="0"/>
              <a:t> </a:t>
            </a:r>
            <a:r>
              <a:rPr u="none" spc="-10" dirty="0"/>
              <a:t>enhancement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315" y="2147316"/>
            <a:ext cx="8712708" cy="261137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More</a:t>
            </a:r>
            <a:r>
              <a:rPr u="none" spc="-185" dirty="0"/>
              <a:t> </a:t>
            </a:r>
            <a:r>
              <a:rPr u="none" spc="-10" dirty="0"/>
              <a:t>Examples</a:t>
            </a:r>
            <a:r>
              <a:rPr u="none" spc="-125" dirty="0"/>
              <a:t> </a:t>
            </a:r>
            <a:r>
              <a:rPr u="none" dirty="0"/>
              <a:t>of</a:t>
            </a:r>
            <a:r>
              <a:rPr u="none" spc="-140" dirty="0"/>
              <a:t> </a:t>
            </a:r>
            <a:r>
              <a:rPr u="none" spc="-10" dirty="0"/>
              <a:t>Applications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193800"/>
            <a:ext cx="3519170" cy="40614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60045" marR="1055370" indent="-345440">
              <a:lnSpc>
                <a:spcPts val="2600"/>
              </a:lnSpc>
              <a:spcBef>
                <a:spcPts val="420"/>
              </a:spcBef>
              <a:buChar char="•"/>
              <a:tabLst>
                <a:tab pos="360045" algn="l"/>
              </a:tabLst>
            </a:pPr>
            <a:r>
              <a:rPr sz="2400" spc="-20" dirty="0">
                <a:latin typeface="Times New Roman"/>
                <a:cs typeface="Times New Roman"/>
              </a:rPr>
              <a:t>Sound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Recording Applications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170"/>
              </a:spcBef>
              <a:buChar char="–"/>
              <a:tabLst>
                <a:tab pos="759460" algn="l"/>
              </a:tabLst>
            </a:pPr>
            <a:r>
              <a:rPr sz="2000" spc="-20" dirty="0">
                <a:latin typeface="Times New Roman"/>
                <a:cs typeface="Times New Roman"/>
              </a:rPr>
              <a:t>Compressors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Limiters</a:t>
            </a:r>
            <a:endParaRPr sz="20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0"/>
              </a:spcBef>
              <a:buChar char="–"/>
              <a:tabLst>
                <a:tab pos="759460" algn="l"/>
              </a:tabLst>
            </a:pPr>
            <a:r>
              <a:rPr sz="2000" spc="-25" dirty="0">
                <a:latin typeface="Times New Roman"/>
                <a:cs typeface="Times New Roman"/>
              </a:rPr>
              <a:t>Expanders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Noise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Gates</a:t>
            </a:r>
            <a:endParaRPr sz="20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04"/>
              </a:spcBef>
              <a:buChar char="–"/>
              <a:tabLst>
                <a:tab pos="759460" algn="l"/>
              </a:tabLst>
            </a:pPr>
            <a:r>
              <a:rPr sz="2000" spc="-20" dirty="0">
                <a:latin typeface="Times New Roman"/>
                <a:cs typeface="Times New Roman"/>
              </a:rPr>
              <a:t>Equalizers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0" dirty="0">
                <a:latin typeface="Times New Roman"/>
                <a:cs typeface="Times New Roman"/>
              </a:rPr>
              <a:t> Filters</a:t>
            </a:r>
            <a:endParaRPr sz="20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195"/>
              </a:spcBef>
              <a:buChar char="–"/>
              <a:tabLst>
                <a:tab pos="759460" algn="l"/>
              </a:tabLst>
            </a:pPr>
            <a:r>
              <a:rPr sz="2000" spc="-10" dirty="0">
                <a:latin typeface="Times New Roman"/>
                <a:cs typeface="Times New Roman"/>
              </a:rPr>
              <a:t>Noise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Reduction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Systems</a:t>
            </a:r>
            <a:endParaRPr sz="2000">
              <a:latin typeface="Times New Roman"/>
              <a:cs typeface="Times New Roman"/>
            </a:endParaRPr>
          </a:p>
          <a:p>
            <a:pPr marL="759460" marR="250190" lvl="1" indent="-287655">
              <a:lnSpc>
                <a:spcPts val="2200"/>
              </a:lnSpc>
              <a:spcBef>
                <a:spcPts val="439"/>
              </a:spcBef>
              <a:buChar char="–"/>
              <a:tabLst>
                <a:tab pos="759460" algn="l"/>
              </a:tabLst>
            </a:pPr>
            <a:r>
              <a:rPr sz="2000" spc="-10" dirty="0">
                <a:latin typeface="Times New Roman"/>
                <a:cs typeface="Times New Roman"/>
              </a:rPr>
              <a:t>Delay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Reverberation Systems</a:t>
            </a:r>
            <a:endParaRPr sz="20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160"/>
              </a:spcBef>
              <a:buChar char="–"/>
              <a:tabLst>
                <a:tab pos="759460" algn="l"/>
              </a:tabLst>
            </a:pPr>
            <a:r>
              <a:rPr sz="2000" dirty="0">
                <a:latin typeface="Times New Roman"/>
                <a:cs typeface="Times New Roman"/>
              </a:rPr>
              <a:t>Special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Effect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Circuits</a:t>
            </a:r>
            <a:endParaRPr sz="2000">
              <a:latin typeface="Times New Roman"/>
              <a:cs typeface="Times New Roman"/>
            </a:endParaRPr>
          </a:p>
          <a:p>
            <a:pPr marL="360045" indent="-347345">
              <a:lnSpc>
                <a:spcPct val="100000"/>
              </a:lnSpc>
              <a:spcBef>
                <a:spcPts val="290"/>
              </a:spcBef>
              <a:buChar char="•"/>
              <a:tabLst>
                <a:tab pos="360045" algn="l"/>
              </a:tabLst>
            </a:pPr>
            <a:r>
              <a:rPr sz="2400" dirty="0">
                <a:latin typeface="Times New Roman"/>
                <a:cs typeface="Times New Roman"/>
              </a:rPr>
              <a:t>Speech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Processing</a:t>
            </a:r>
            <a:endParaRPr sz="24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215"/>
              </a:spcBef>
              <a:buChar char="–"/>
              <a:tabLst>
                <a:tab pos="759460" algn="l"/>
              </a:tabLst>
            </a:pPr>
            <a:r>
              <a:rPr sz="2000" spc="-10" dirty="0">
                <a:latin typeface="Times New Roman"/>
                <a:cs typeface="Times New Roman"/>
              </a:rPr>
              <a:t>Speech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Recognition</a:t>
            </a:r>
            <a:endParaRPr sz="2000">
              <a:latin typeface="Times New Roman"/>
              <a:cs typeface="Times New Roman"/>
            </a:endParaRPr>
          </a:p>
          <a:p>
            <a:pPr marL="759460" lvl="1" indent="-290195">
              <a:lnSpc>
                <a:spcPct val="100000"/>
              </a:lnSpc>
              <a:spcBef>
                <a:spcPts val="300"/>
              </a:spcBef>
              <a:buChar char="–"/>
              <a:tabLst>
                <a:tab pos="759460" algn="l"/>
              </a:tabLst>
            </a:pPr>
            <a:r>
              <a:rPr sz="2000" spc="-20" dirty="0">
                <a:latin typeface="Times New Roman"/>
                <a:cs typeface="Times New Roman"/>
              </a:rPr>
              <a:t>Speech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Communication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8209" y="1223517"/>
            <a:ext cx="3414395" cy="47294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56870" marR="801370" indent="-344805">
              <a:lnSpc>
                <a:spcPct val="100600"/>
              </a:lnSpc>
              <a:spcBef>
                <a:spcPts val="80"/>
              </a:spcBef>
              <a:buChar char="•"/>
              <a:tabLst>
                <a:tab pos="356870" algn="l"/>
              </a:tabLst>
            </a:pPr>
            <a:r>
              <a:rPr sz="2400" dirty="0">
                <a:latin typeface="Times New Roman"/>
                <a:cs typeface="Times New Roman"/>
              </a:rPr>
              <a:t>Telephone</a:t>
            </a:r>
            <a:r>
              <a:rPr sz="2400" spc="-1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Dialing Applications</a:t>
            </a:r>
            <a:endParaRPr sz="2400">
              <a:latin typeface="Times New Roman"/>
              <a:cs typeface="Times New Roman"/>
            </a:endParaRPr>
          </a:p>
          <a:p>
            <a:pPr marL="356870" indent="-343535">
              <a:lnSpc>
                <a:spcPct val="100000"/>
              </a:lnSpc>
              <a:spcBef>
                <a:spcPts val="660"/>
              </a:spcBef>
              <a:buChar char="•"/>
              <a:tabLst>
                <a:tab pos="356870" algn="l"/>
              </a:tabLst>
            </a:pPr>
            <a:r>
              <a:rPr sz="2400" dirty="0">
                <a:latin typeface="Times New Roman"/>
                <a:cs typeface="Times New Roman"/>
              </a:rPr>
              <a:t>FM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Stereo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Applications</a:t>
            </a:r>
            <a:endParaRPr sz="2400">
              <a:latin typeface="Times New Roman"/>
              <a:cs typeface="Times New Roman"/>
            </a:endParaRPr>
          </a:p>
          <a:p>
            <a:pPr marL="356870" marR="988694" indent="-344805">
              <a:lnSpc>
                <a:spcPct val="100000"/>
              </a:lnSpc>
              <a:spcBef>
                <a:spcPts val="605"/>
              </a:spcBef>
              <a:buChar char="•"/>
              <a:tabLst>
                <a:tab pos="356870" algn="l"/>
              </a:tabLst>
            </a:pPr>
            <a:r>
              <a:rPr sz="2400" spc="-10" dirty="0">
                <a:latin typeface="Times New Roman"/>
                <a:cs typeface="Times New Roman"/>
              </a:rPr>
              <a:t>Electronic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Music </a:t>
            </a:r>
            <a:r>
              <a:rPr sz="2400" spc="-10" dirty="0">
                <a:latin typeface="Times New Roman"/>
                <a:cs typeface="Times New Roman"/>
              </a:rPr>
              <a:t>Synthesis</a:t>
            </a:r>
            <a:endParaRPr sz="2400">
              <a:latin typeface="Times New Roman"/>
              <a:cs typeface="Times New Roman"/>
            </a:endParaRPr>
          </a:p>
          <a:p>
            <a:pPr marL="756920" lvl="1" indent="-286385">
              <a:lnSpc>
                <a:spcPct val="100000"/>
              </a:lnSpc>
              <a:spcBef>
                <a:spcPts val="509"/>
              </a:spcBef>
              <a:buChar char="–"/>
              <a:tabLst>
                <a:tab pos="756920" algn="l"/>
              </a:tabLst>
            </a:pPr>
            <a:r>
              <a:rPr sz="2000" spc="-20" dirty="0">
                <a:latin typeface="Times New Roman"/>
                <a:cs typeface="Times New Roman"/>
              </a:rPr>
              <a:t>Subtractive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Synthesis</a:t>
            </a:r>
            <a:endParaRPr sz="2000">
              <a:latin typeface="Times New Roman"/>
              <a:cs typeface="Times New Roman"/>
            </a:endParaRPr>
          </a:p>
          <a:p>
            <a:pPr marL="756920" lvl="1" indent="-286385">
              <a:lnSpc>
                <a:spcPct val="100000"/>
              </a:lnSpc>
              <a:spcBef>
                <a:spcPts val="505"/>
              </a:spcBef>
              <a:buChar char="–"/>
              <a:tabLst>
                <a:tab pos="756920" algn="l"/>
              </a:tabLst>
            </a:pPr>
            <a:r>
              <a:rPr sz="2000" spc="-10" dirty="0">
                <a:latin typeface="Times New Roman"/>
                <a:cs typeface="Times New Roman"/>
              </a:rPr>
              <a:t>Additive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Synthesis</a:t>
            </a:r>
            <a:endParaRPr sz="2000">
              <a:latin typeface="Times New Roman"/>
              <a:cs typeface="Times New Roman"/>
            </a:endParaRPr>
          </a:p>
          <a:p>
            <a:pPr marL="356870" marR="529590" indent="-344805">
              <a:lnSpc>
                <a:spcPct val="100600"/>
              </a:lnSpc>
              <a:spcBef>
                <a:spcPts val="525"/>
              </a:spcBef>
              <a:buChar char="•"/>
              <a:tabLst>
                <a:tab pos="356870" algn="l"/>
              </a:tabLst>
            </a:pPr>
            <a:r>
              <a:rPr sz="2400" dirty="0">
                <a:latin typeface="Times New Roman"/>
                <a:cs typeface="Times New Roman"/>
              </a:rPr>
              <a:t>Echo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Cancellation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</a:t>
            </a:r>
            <a:r>
              <a:rPr sz="2400" spc="-10" dirty="0">
                <a:latin typeface="Times New Roman"/>
                <a:cs typeface="Times New Roman"/>
              </a:rPr>
              <a:t>Telephone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Networks</a:t>
            </a:r>
            <a:endParaRPr sz="2400">
              <a:latin typeface="Times New Roman"/>
              <a:cs typeface="Times New Roman"/>
            </a:endParaRPr>
          </a:p>
          <a:p>
            <a:pPr marL="356870" marR="5080" indent="-344805">
              <a:lnSpc>
                <a:spcPts val="2850"/>
              </a:lnSpc>
              <a:spcBef>
                <a:spcPts val="755"/>
              </a:spcBef>
              <a:buChar char="•"/>
              <a:tabLst>
                <a:tab pos="356870" algn="l"/>
              </a:tabLst>
            </a:pPr>
            <a:r>
              <a:rPr sz="2400" spc="-20" dirty="0">
                <a:latin typeface="Times New Roman"/>
                <a:cs typeface="Times New Roman"/>
              </a:rPr>
              <a:t>Interference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Cancellation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Wireless Telecommunication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97409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Reasons</a:t>
            </a:r>
            <a:r>
              <a:rPr u="none" spc="-215" dirty="0"/>
              <a:t> </a:t>
            </a:r>
            <a:r>
              <a:rPr u="none" dirty="0"/>
              <a:t>for</a:t>
            </a:r>
            <a:r>
              <a:rPr u="none" spc="-190" dirty="0"/>
              <a:t> </a:t>
            </a:r>
            <a:r>
              <a:rPr u="none" dirty="0"/>
              <a:t>Using</a:t>
            </a:r>
            <a:r>
              <a:rPr u="none" spc="-180" dirty="0"/>
              <a:t> </a:t>
            </a:r>
            <a:r>
              <a:rPr u="none" spc="-25" dirty="0"/>
              <a:t>DSP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6870" marR="5080" indent="-344805">
              <a:lnSpc>
                <a:spcPct val="99000"/>
              </a:lnSpc>
              <a:spcBef>
                <a:spcPts val="120"/>
              </a:spcBef>
              <a:buChar char="•"/>
              <a:tabLst>
                <a:tab pos="356870" algn="l"/>
              </a:tabLst>
            </a:pPr>
            <a:r>
              <a:rPr dirty="0"/>
              <a:t>Signals</a:t>
            </a:r>
            <a:r>
              <a:rPr spc="-50" dirty="0"/>
              <a:t> </a:t>
            </a:r>
            <a:r>
              <a:rPr dirty="0"/>
              <a:t>and</a:t>
            </a:r>
            <a:r>
              <a:rPr spc="-60" dirty="0"/>
              <a:t> </a:t>
            </a:r>
            <a:r>
              <a:rPr dirty="0"/>
              <a:t>data</a:t>
            </a:r>
            <a:r>
              <a:rPr spc="-50" dirty="0"/>
              <a:t> </a:t>
            </a:r>
            <a:r>
              <a:rPr dirty="0"/>
              <a:t>of</a:t>
            </a:r>
            <a:r>
              <a:rPr spc="-70" dirty="0"/>
              <a:t> </a:t>
            </a:r>
            <a:r>
              <a:rPr dirty="0"/>
              <a:t>many</a:t>
            </a:r>
            <a:r>
              <a:rPr spc="-65" dirty="0"/>
              <a:t> </a:t>
            </a:r>
            <a:r>
              <a:rPr dirty="0"/>
              <a:t>types</a:t>
            </a:r>
            <a:r>
              <a:rPr spc="-45" dirty="0"/>
              <a:t> </a:t>
            </a:r>
            <a:r>
              <a:rPr spc="-25" dirty="0"/>
              <a:t>are </a:t>
            </a:r>
            <a:r>
              <a:rPr dirty="0"/>
              <a:t>increasingly</a:t>
            </a:r>
            <a:r>
              <a:rPr spc="-85" dirty="0"/>
              <a:t> </a:t>
            </a:r>
            <a:r>
              <a:rPr dirty="0"/>
              <a:t>stored</a:t>
            </a:r>
            <a:r>
              <a:rPr spc="-55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spc="-10" dirty="0"/>
              <a:t>digital computers,</a:t>
            </a:r>
            <a:r>
              <a:rPr spc="-45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spc="-10" dirty="0"/>
              <a:t>transmitted</a:t>
            </a:r>
            <a:r>
              <a:rPr spc="-40" dirty="0"/>
              <a:t> </a:t>
            </a:r>
            <a:r>
              <a:rPr spc="-25" dirty="0"/>
              <a:t>in </a:t>
            </a:r>
            <a:r>
              <a:rPr dirty="0"/>
              <a:t>digital</a:t>
            </a:r>
            <a:r>
              <a:rPr spc="-110" dirty="0"/>
              <a:t> </a:t>
            </a:r>
            <a:r>
              <a:rPr dirty="0"/>
              <a:t>form</a:t>
            </a:r>
            <a:r>
              <a:rPr spc="-85" dirty="0"/>
              <a:t> </a:t>
            </a:r>
            <a:r>
              <a:rPr dirty="0"/>
              <a:t>from</a:t>
            </a:r>
            <a:r>
              <a:rPr spc="-85" dirty="0"/>
              <a:t> </a:t>
            </a:r>
            <a:r>
              <a:rPr dirty="0"/>
              <a:t>place</a:t>
            </a:r>
            <a:r>
              <a:rPr spc="-80" dirty="0"/>
              <a:t> </a:t>
            </a:r>
            <a:r>
              <a:rPr dirty="0"/>
              <a:t>to</a:t>
            </a:r>
            <a:r>
              <a:rPr spc="-85" dirty="0"/>
              <a:t> </a:t>
            </a:r>
            <a:r>
              <a:rPr dirty="0"/>
              <a:t>place.</a:t>
            </a:r>
            <a:r>
              <a:rPr spc="-55" dirty="0"/>
              <a:t> </a:t>
            </a:r>
            <a:r>
              <a:rPr spc="-25" dirty="0"/>
              <a:t>In </a:t>
            </a:r>
            <a:r>
              <a:rPr dirty="0"/>
              <a:t>many</a:t>
            </a:r>
            <a:r>
              <a:rPr spc="-85" dirty="0"/>
              <a:t> </a:t>
            </a:r>
            <a:r>
              <a:rPr dirty="0"/>
              <a:t>cases</a:t>
            </a:r>
            <a:r>
              <a:rPr spc="-35" dirty="0"/>
              <a:t> </a:t>
            </a:r>
            <a:r>
              <a:rPr dirty="0"/>
              <a:t>it</a:t>
            </a:r>
            <a:r>
              <a:rPr spc="-25" dirty="0"/>
              <a:t> </a:t>
            </a:r>
            <a:r>
              <a:rPr dirty="0"/>
              <a:t>makes</a:t>
            </a:r>
            <a:r>
              <a:rPr spc="-40" dirty="0"/>
              <a:t> </a:t>
            </a:r>
            <a:r>
              <a:rPr dirty="0"/>
              <a:t>sense</a:t>
            </a:r>
            <a:r>
              <a:rPr spc="-45" dirty="0"/>
              <a:t> </a:t>
            </a:r>
            <a:r>
              <a:rPr spc="-25" dirty="0"/>
              <a:t>to </a:t>
            </a:r>
            <a:r>
              <a:rPr spc="-10" dirty="0"/>
              <a:t>process</a:t>
            </a:r>
            <a:r>
              <a:rPr spc="-90" dirty="0"/>
              <a:t> </a:t>
            </a:r>
            <a:r>
              <a:rPr dirty="0"/>
              <a:t>them</a:t>
            </a:r>
            <a:r>
              <a:rPr spc="-95" dirty="0"/>
              <a:t> </a:t>
            </a:r>
            <a:r>
              <a:rPr dirty="0"/>
              <a:t>digitally</a:t>
            </a:r>
            <a:r>
              <a:rPr spc="-95" dirty="0"/>
              <a:t> </a:t>
            </a:r>
            <a:r>
              <a:rPr dirty="0"/>
              <a:t>as</a:t>
            </a:r>
            <a:r>
              <a:rPr spc="-20" dirty="0"/>
              <a:t> well.</a:t>
            </a:r>
          </a:p>
          <a:p>
            <a:pPr marL="356870" marR="198755" indent="-344805" algn="just">
              <a:lnSpc>
                <a:spcPct val="99000"/>
              </a:lnSpc>
              <a:spcBef>
                <a:spcPts val="500"/>
              </a:spcBef>
              <a:buChar char="•"/>
              <a:tabLst>
                <a:tab pos="356870" algn="l"/>
              </a:tabLst>
            </a:pPr>
            <a:r>
              <a:rPr dirty="0"/>
              <a:t>Digital</a:t>
            </a:r>
            <a:r>
              <a:rPr spc="-60" dirty="0"/>
              <a:t> </a:t>
            </a:r>
            <a:r>
              <a:rPr dirty="0"/>
              <a:t>processing</a:t>
            </a:r>
            <a:r>
              <a:rPr spc="-80" dirty="0"/>
              <a:t> </a:t>
            </a:r>
            <a:r>
              <a:rPr dirty="0"/>
              <a:t>is</a:t>
            </a:r>
            <a:r>
              <a:rPr spc="-65" dirty="0"/>
              <a:t> </a:t>
            </a:r>
            <a:r>
              <a:rPr spc="-10" dirty="0"/>
              <a:t>inherently </a:t>
            </a:r>
            <a:r>
              <a:rPr dirty="0"/>
              <a:t>stable</a:t>
            </a:r>
            <a:r>
              <a:rPr spc="-75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dirty="0"/>
              <a:t>reliable.</a:t>
            </a:r>
            <a:r>
              <a:rPr spc="-60" dirty="0"/>
              <a:t> </a:t>
            </a:r>
            <a:r>
              <a:rPr dirty="0"/>
              <a:t>It</a:t>
            </a:r>
            <a:r>
              <a:rPr spc="-65" dirty="0"/>
              <a:t> </a:t>
            </a:r>
            <a:r>
              <a:rPr dirty="0"/>
              <a:t>also</a:t>
            </a:r>
            <a:r>
              <a:rPr spc="-65" dirty="0"/>
              <a:t> </a:t>
            </a:r>
            <a:r>
              <a:rPr spc="-10" dirty="0"/>
              <a:t>offers </a:t>
            </a:r>
            <a:r>
              <a:rPr dirty="0"/>
              <a:t>certain</a:t>
            </a:r>
            <a:r>
              <a:rPr spc="-25" dirty="0"/>
              <a:t> </a:t>
            </a:r>
            <a:r>
              <a:rPr spc="-10" dirty="0"/>
              <a:t>technical</a:t>
            </a:r>
            <a:r>
              <a:rPr spc="-60" dirty="0"/>
              <a:t> </a:t>
            </a:r>
            <a:r>
              <a:rPr spc="-10" dirty="0"/>
              <a:t>possibilities</a:t>
            </a:r>
            <a:r>
              <a:rPr spc="-55" dirty="0"/>
              <a:t> </a:t>
            </a:r>
            <a:r>
              <a:rPr spc="-25" dirty="0"/>
              <a:t>not </a:t>
            </a:r>
            <a:r>
              <a:rPr spc="-10" dirty="0"/>
              <a:t>available</a:t>
            </a:r>
            <a:r>
              <a:rPr spc="-45" dirty="0"/>
              <a:t> </a:t>
            </a:r>
            <a:r>
              <a:rPr dirty="0"/>
              <a:t>with</a:t>
            </a:r>
            <a:r>
              <a:rPr spc="-5" dirty="0"/>
              <a:t> </a:t>
            </a:r>
            <a:r>
              <a:rPr spc="-10" dirty="0"/>
              <a:t>analog</a:t>
            </a:r>
            <a:r>
              <a:rPr spc="-75" dirty="0"/>
              <a:t> </a:t>
            </a:r>
            <a:r>
              <a:rPr spc="-10" dirty="0"/>
              <a:t>methods.</a:t>
            </a:r>
          </a:p>
          <a:p>
            <a:pPr marL="356870" marR="196215" indent="-344805">
              <a:lnSpc>
                <a:spcPct val="99000"/>
              </a:lnSpc>
              <a:spcBef>
                <a:spcPts val="505"/>
              </a:spcBef>
              <a:buChar char="•"/>
              <a:tabLst>
                <a:tab pos="356870" algn="l"/>
              </a:tabLst>
            </a:pPr>
            <a:r>
              <a:rPr dirty="0"/>
              <a:t>Rapid</a:t>
            </a:r>
            <a:r>
              <a:rPr spc="-70" dirty="0"/>
              <a:t> </a:t>
            </a:r>
            <a:r>
              <a:rPr spc="-10" dirty="0"/>
              <a:t>advances</a:t>
            </a:r>
            <a:r>
              <a:rPr spc="-35" dirty="0"/>
              <a:t> </a:t>
            </a:r>
            <a:r>
              <a:rPr dirty="0"/>
              <a:t>in</a:t>
            </a:r>
            <a:r>
              <a:rPr spc="-55" dirty="0"/>
              <a:t> </a:t>
            </a:r>
            <a:r>
              <a:rPr dirty="0"/>
              <a:t>IC</a:t>
            </a:r>
            <a:r>
              <a:rPr spc="-65" dirty="0"/>
              <a:t> </a:t>
            </a:r>
            <a:r>
              <a:rPr dirty="0"/>
              <a:t>design</a:t>
            </a:r>
            <a:r>
              <a:rPr spc="-45" dirty="0"/>
              <a:t> </a:t>
            </a:r>
            <a:r>
              <a:rPr spc="-25" dirty="0"/>
              <a:t>and </a:t>
            </a:r>
            <a:r>
              <a:rPr spc="-10" dirty="0"/>
              <a:t>manufacture</a:t>
            </a:r>
            <a:r>
              <a:rPr spc="-35" dirty="0"/>
              <a:t> </a:t>
            </a:r>
            <a:r>
              <a:rPr dirty="0"/>
              <a:t>are</a:t>
            </a:r>
            <a:r>
              <a:rPr spc="-45" dirty="0"/>
              <a:t> </a:t>
            </a:r>
            <a:r>
              <a:rPr spc="-10" dirty="0"/>
              <a:t>producing</a:t>
            </a:r>
            <a:r>
              <a:rPr spc="-40" dirty="0"/>
              <a:t> </a:t>
            </a:r>
            <a:r>
              <a:rPr spc="-20" dirty="0"/>
              <a:t>ever </a:t>
            </a:r>
            <a:r>
              <a:rPr dirty="0"/>
              <a:t>more</a:t>
            </a:r>
            <a:r>
              <a:rPr spc="-85" dirty="0"/>
              <a:t> </a:t>
            </a:r>
            <a:r>
              <a:rPr dirty="0"/>
              <a:t>powerful</a:t>
            </a:r>
            <a:r>
              <a:rPr spc="-75" dirty="0"/>
              <a:t> </a:t>
            </a:r>
            <a:r>
              <a:rPr dirty="0"/>
              <a:t>DSP</a:t>
            </a:r>
            <a:r>
              <a:rPr spc="-65" dirty="0"/>
              <a:t> </a:t>
            </a:r>
            <a:r>
              <a:rPr dirty="0"/>
              <a:t>devices</a:t>
            </a:r>
            <a:r>
              <a:rPr spc="-70" dirty="0"/>
              <a:t> </a:t>
            </a:r>
            <a:r>
              <a:rPr spc="-25" dirty="0"/>
              <a:t>at </a:t>
            </a:r>
            <a:r>
              <a:rPr spc="-10" dirty="0"/>
              <a:t>decreasing</a:t>
            </a:r>
            <a:r>
              <a:rPr spc="-70" dirty="0"/>
              <a:t> </a:t>
            </a:r>
            <a:r>
              <a:rPr spc="-20" dirty="0"/>
              <a:t>cost.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60680" indent="-347345">
              <a:lnSpc>
                <a:spcPct val="100000"/>
              </a:lnSpc>
              <a:spcBef>
                <a:spcPts val="395"/>
              </a:spcBef>
              <a:buChar char="•"/>
              <a:tabLst>
                <a:tab pos="360680" algn="l"/>
              </a:tabLst>
            </a:pPr>
            <a:r>
              <a:rPr dirty="0"/>
              <a:t>Flexibility</a:t>
            </a:r>
            <a:r>
              <a:rPr spc="-105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spc="-10" dirty="0"/>
              <a:t>reconfiguring</a:t>
            </a:r>
          </a:p>
          <a:p>
            <a:pPr marL="360680" marR="873760" indent="-345440">
              <a:lnSpc>
                <a:spcPct val="101099"/>
              </a:lnSpc>
              <a:spcBef>
                <a:spcPts val="270"/>
              </a:spcBef>
              <a:buChar char="•"/>
              <a:tabLst>
                <a:tab pos="360680" algn="l"/>
              </a:tabLst>
            </a:pPr>
            <a:r>
              <a:rPr dirty="0"/>
              <a:t>Better</a:t>
            </a:r>
            <a:r>
              <a:rPr spc="-65" dirty="0"/>
              <a:t> </a:t>
            </a:r>
            <a:r>
              <a:rPr spc="-10" dirty="0"/>
              <a:t>control</a:t>
            </a:r>
            <a:r>
              <a:rPr spc="-85" dirty="0"/>
              <a:t> </a:t>
            </a:r>
            <a:r>
              <a:rPr dirty="0"/>
              <a:t>of</a:t>
            </a:r>
            <a:r>
              <a:rPr spc="-75" dirty="0"/>
              <a:t> </a:t>
            </a:r>
            <a:r>
              <a:rPr spc="-10" dirty="0"/>
              <a:t>accuracy requirement</a:t>
            </a:r>
          </a:p>
          <a:p>
            <a:pPr marL="360680" marR="238760" indent="-345440">
              <a:lnSpc>
                <a:spcPts val="2100"/>
              </a:lnSpc>
              <a:spcBef>
                <a:spcPts val="680"/>
              </a:spcBef>
              <a:buChar char="•"/>
              <a:tabLst>
                <a:tab pos="360680" algn="l"/>
              </a:tabLst>
            </a:pPr>
            <a:r>
              <a:rPr spc="-10" dirty="0"/>
              <a:t>Easily</a:t>
            </a:r>
            <a:r>
              <a:rPr spc="-110" dirty="0"/>
              <a:t> </a:t>
            </a:r>
            <a:r>
              <a:rPr spc="-10" dirty="0"/>
              <a:t>transportable</a:t>
            </a:r>
            <a:r>
              <a:rPr spc="-35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spc="-10" dirty="0"/>
              <a:t>possible offline</a:t>
            </a:r>
            <a:r>
              <a:rPr spc="-50" dirty="0"/>
              <a:t> </a:t>
            </a:r>
            <a:r>
              <a:rPr spc="-10" dirty="0"/>
              <a:t>processing</a:t>
            </a:r>
          </a:p>
          <a:p>
            <a:pPr marL="360680" indent="-347345">
              <a:lnSpc>
                <a:spcPct val="100000"/>
              </a:lnSpc>
              <a:spcBef>
                <a:spcPts val="345"/>
              </a:spcBef>
              <a:buChar char="•"/>
              <a:tabLst>
                <a:tab pos="360680" algn="l"/>
              </a:tabLst>
            </a:pPr>
            <a:r>
              <a:rPr spc="-10" dirty="0"/>
              <a:t>Cheaper</a:t>
            </a:r>
            <a:r>
              <a:rPr spc="-105" dirty="0"/>
              <a:t> </a:t>
            </a:r>
            <a:r>
              <a:rPr spc="-10" dirty="0"/>
              <a:t>hardware</a:t>
            </a:r>
            <a:r>
              <a:rPr spc="-60" dirty="0"/>
              <a:t> </a:t>
            </a:r>
            <a:r>
              <a:rPr dirty="0"/>
              <a:t>in</a:t>
            </a:r>
            <a:r>
              <a:rPr spc="-70" dirty="0"/>
              <a:t> </a:t>
            </a:r>
            <a:r>
              <a:rPr dirty="0"/>
              <a:t>some</a:t>
            </a:r>
            <a:r>
              <a:rPr spc="-65" dirty="0"/>
              <a:t> </a:t>
            </a:r>
            <a:r>
              <a:rPr spc="-20" dirty="0"/>
              <a:t>case</a:t>
            </a:r>
          </a:p>
          <a:p>
            <a:pPr marL="360680" marR="57150" indent="-345440">
              <a:lnSpc>
                <a:spcPct val="99000"/>
              </a:lnSpc>
              <a:spcBef>
                <a:spcPts val="495"/>
              </a:spcBef>
              <a:buChar char="•"/>
              <a:tabLst>
                <a:tab pos="360680" algn="l"/>
              </a:tabLst>
            </a:pPr>
            <a:r>
              <a:rPr dirty="0"/>
              <a:t>In</a:t>
            </a:r>
            <a:r>
              <a:rPr spc="-35" dirty="0"/>
              <a:t> </a:t>
            </a:r>
            <a:r>
              <a:rPr dirty="0"/>
              <a:t>many</a:t>
            </a:r>
            <a:r>
              <a:rPr spc="-65" dirty="0"/>
              <a:t> </a:t>
            </a:r>
            <a:r>
              <a:rPr dirty="0"/>
              <a:t>case</a:t>
            </a:r>
            <a:r>
              <a:rPr spc="-50" dirty="0"/>
              <a:t> </a:t>
            </a:r>
            <a:r>
              <a:rPr dirty="0"/>
              <a:t>DSP</a:t>
            </a:r>
            <a:r>
              <a:rPr spc="-25" dirty="0"/>
              <a:t> </a:t>
            </a:r>
            <a:r>
              <a:rPr dirty="0"/>
              <a:t>is</a:t>
            </a:r>
            <a:r>
              <a:rPr spc="-45" dirty="0"/>
              <a:t> </a:t>
            </a:r>
            <a:r>
              <a:rPr dirty="0"/>
              <a:t>used</a:t>
            </a:r>
            <a:r>
              <a:rPr spc="-45" dirty="0"/>
              <a:t> </a:t>
            </a:r>
            <a:r>
              <a:rPr spc="-25" dirty="0"/>
              <a:t>to </a:t>
            </a:r>
            <a:r>
              <a:rPr dirty="0"/>
              <a:t>process</a:t>
            </a:r>
            <a:r>
              <a:rPr spc="-7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number</a:t>
            </a:r>
            <a:r>
              <a:rPr spc="-50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spc="-10" dirty="0"/>
              <a:t>signals </a:t>
            </a:r>
            <a:r>
              <a:rPr dirty="0"/>
              <a:t>simultaneously.</a:t>
            </a:r>
            <a:r>
              <a:rPr spc="-60" dirty="0"/>
              <a:t> </a:t>
            </a:r>
            <a:r>
              <a:rPr dirty="0"/>
              <a:t>This</a:t>
            </a:r>
            <a:r>
              <a:rPr spc="-55" dirty="0"/>
              <a:t> </a:t>
            </a:r>
            <a:r>
              <a:rPr dirty="0"/>
              <a:t>may</a:t>
            </a:r>
            <a:r>
              <a:rPr spc="-95" dirty="0"/>
              <a:t> </a:t>
            </a:r>
            <a:r>
              <a:rPr dirty="0"/>
              <a:t>be</a:t>
            </a:r>
            <a:r>
              <a:rPr spc="-75" dirty="0"/>
              <a:t> </a:t>
            </a:r>
            <a:r>
              <a:rPr spc="-20" dirty="0"/>
              <a:t>done </a:t>
            </a:r>
            <a:r>
              <a:rPr dirty="0"/>
              <a:t>by</a:t>
            </a:r>
            <a:r>
              <a:rPr spc="-110" dirty="0"/>
              <a:t> </a:t>
            </a:r>
            <a:r>
              <a:rPr i="1" dirty="0">
                <a:latin typeface="Times New Roman"/>
                <a:cs typeface="Times New Roman"/>
              </a:rPr>
              <a:t>interlacing</a:t>
            </a:r>
            <a:r>
              <a:rPr i="1" spc="-55" dirty="0">
                <a:latin typeface="Times New Roman"/>
                <a:cs typeface="Times New Roman"/>
              </a:rPr>
              <a:t> </a:t>
            </a:r>
            <a:r>
              <a:rPr dirty="0"/>
              <a:t>samples</a:t>
            </a:r>
            <a:r>
              <a:rPr spc="-75" dirty="0"/>
              <a:t> </a:t>
            </a:r>
            <a:r>
              <a:rPr spc="-10" dirty="0"/>
              <a:t>(technique </a:t>
            </a:r>
            <a:r>
              <a:rPr dirty="0"/>
              <a:t>known</a:t>
            </a:r>
            <a:r>
              <a:rPr spc="-85" dirty="0"/>
              <a:t> </a:t>
            </a:r>
            <a:r>
              <a:rPr dirty="0"/>
              <a:t>as</a:t>
            </a:r>
            <a:r>
              <a:rPr spc="-80" dirty="0"/>
              <a:t> </a:t>
            </a:r>
            <a:r>
              <a:rPr dirty="0"/>
              <a:t>TDM)</a:t>
            </a:r>
            <a:r>
              <a:rPr spc="-80" dirty="0"/>
              <a:t> </a:t>
            </a:r>
            <a:r>
              <a:rPr dirty="0"/>
              <a:t>obtained</a:t>
            </a:r>
            <a:r>
              <a:rPr spc="-85" dirty="0"/>
              <a:t> </a:t>
            </a:r>
            <a:r>
              <a:rPr dirty="0"/>
              <a:t>from</a:t>
            </a:r>
            <a:r>
              <a:rPr spc="-110" dirty="0"/>
              <a:t> </a:t>
            </a:r>
            <a:r>
              <a:rPr spc="-25" dirty="0"/>
              <a:t>the </a:t>
            </a:r>
            <a:r>
              <a:rPr spc="-10" dirty="0"/>
              <a:t>various</a:t>
            </a:r>
            <a:r>
              <a:rPr spc="-60" dirty="0"/>
              <a:t> </a:t>
            </a:r>
            <a:r>
              <a:rPr dirty="0"/>
              <a:t>signal</a:t>
            </a:r>
            <a:r>
              <a:rPr spc="-30" dirty="0"/>
              <a:t> </a:t>
            </a:r>
            <a:r>
              <a:rPr spc="-10" dirty="0"/>
              <a:t>channels.</a:t>
            </a:r>
          </a:p>
          <a:p>
            <a:pPr>
              <a:lnSpc>
                <a:spcPct val="100000"/>
              </a:lnSpc>
              <a:spcBef>
                <a:spcPts val="965"/>
              </a:spcBef>
              <a:buFont typeface="Times New Roman"/>
              <a:buChar char="•"/>
            </a:pPr>
            <a:endParaRPr spc="-10" dirty="0"/>
          </a:p>
          <a:p>
            <a:pPr marL="360680" marR="5080" indent="-348615">
              <a:lnSpc>
                <a:spcPct val="101099"/>
              </a:lnSpc>
              <a:buChar char="•"/>
              <a:tabLst>
                <a:tab pos="360680" algn="l"/>
              </a:tabLst>
            </a:pPr>
            <a:r>
              <a:rPr spc="-10" dirty="0">
                <a:solidFill>
                  <a:srgbClr val="FF3300"/>
                </a:solidFill>
              </a:rPr>
              <a:t>Limitation</a:t>
            </a:r>
            <a:r>
              <a:rPr spc="-50" dirty="0">
                <a:solidFill>
                  <a:srgbClr val="FF3300"/>
                </a:solidFill>
              </a:rPr>
              <a:t> </a:t>
            </a:r>
            <a:r>
              <a:rPr dirty="0">
                <a:solidFill>
                  <a:srgbClr val="FF3300"/>
                </a:solidFill>
              </a:rPr>
              <a:t>in</a:t>
            </a:r>
            <a:r>
              <a:rPr spc="-45" dirty="0">
                <a:solidFill>
                  <a:srgbClr val="FF3300"/>
                </a:solidFill>
              </a:rPr>
              <a:t> </a:t>
            </a:r>
            <a:r>
              <a:rPr dirty="0">
                <a:solidFill>
                  <a:srgbClr val="FF3300"/>
                </a:solidFill>
              </a:rPr>
              <a:t>speed</a:t>
            </a:r>
            <a:r>
              <a:rPr spc="-75" dirty="0">
                <a:solidFill>
                  <a:srgbClr val="FF3300"/>
                </a:solidFill>
              </a:rPr>
              <a:t> </a:t>
            </a:r>
            <a:r>
              <a:rPr dirty="0">
                <a:solidFill>
                  <a:srgbClr val="FF3300"/>
                </a:solidFill>
              </a:rPr>
              <a:t>&amp;</a:t>
            </a:r>
            <a:r>
              <a:rPr spc="-70" dirty="0">
                <a:solidFill>
                  <a:srgbClr val="FF3300"/>
                </a:solidFill>
              </a:rPr>
              <a:t> </a:t>
            </a:r>
            <a:r>
              <a:rPr spc="-10" dirty="0">
                <a:solidFill>
                  <a:srgbClr val="FF3300"/>
                </a:solidFill>
              </a:rPr>
              <a:t>Requirement </a:t>
            </a:r>
            <a:r>
              <a:rPr dirty="0">
                <a:solidFill>
                  <a:srgbClr val="FF3300"/>
                </a:solidFill>
              </a:rPr>
              <a:t>in</a:t>
            </a:r>
            <a:r>
              <a:rPr spc="-85" dirty="0">
                <a:solidFill>
                  <a:srgbClr val="FF3300"/>
                </a:solidFill>
              </a:rPr>
              <a:t> </a:t>
            </a:r>
            <a:r>
              <a:rPr dirty="0">
                <a:solidFill>
                  <a:srgbClr val="FF3300"/>
                </a:solidFill>
              </a:rPr>
              <a:t>larger</a:t>
            </a:r>
            <a:r>
              <a:rPr spc="-30" dirty="0">
                <a:solidFill>
                  <a:srgbClr val="FF3300"/>
                </a:solidFill>
              </a:rPr>
              <a:t> </a:t>
            </a:r>
            <a:r>
              <a:rPr spc="-10" dirty="0">
                <a:solidFill>
                  <a:srgbClr val="FF3300"/>
                </a:solidFill>
              </a:rPr>
              <a:t>bandwidth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90101" cy="6856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40005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Sampling</a:t>
            </a:r>
            <a:r>
              <a:rPr u="none" spc="-175" dirty="0"/>
              <a:t> </a:t>
            </a:r>
            <a:r>
              <a:rPr u="none" dirty="0"/>
              <a:t>and</a:t>
            </a:r>
            <a:r>
              <a:rPr u="none" spc="-229" dirty="0"/>
              <a:t> </a:t>
            </a:r>
            <a:r>
              <a:rPr u="none" spc="-10" dirty="0"/>
              <a:t>reconstruction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573" y="960119"/>
            <a:ext cx="7415022" cy="563270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401" y="877824"/>
            <a:ext cx="8282940" cy="51328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74752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System</a:t>
            </a:r>
            <a:r>
              <a:rPr u="none" spc="-265" dirty="0"/>
              <a:t> </a:t>
            </a:r>
            <a:r>
              <a:rPr u="none" spc="-10" dirty="0"/>
              <a:t>Analysis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30175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Frequency</a:t>
            </a:r>
            <a:r>
              <a:rPr u="none" spc="-235" dirty="0"/>
              <a:t> </a:t>
            </a:r>
            <a:r>
              <a:rPr u="none" spc="-10" dirty="0"/>
              <a:t>Response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763" y="1125474"/>
            <a:ext cx="8023859" cy="427405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44323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Ideal</a:t>
            </a:r>
            <a:r>
              <a:rPr u="none" spc="-170" dirty="0"/>
              <a:t> </a:t>
            </a:r>
            <a:r>
              <a:rPr u="none" spc="-10" dirty="0"/>
              <a:t>lowpass</a:t>
            </a:r>
            <a:r>
              <a:rPr u="none" spc="-150" dirty="0"/>
              <a:t> </a:t>
            </a:r>
            <a:r>
              <a:rPr u="none" spc="-35" dirty="0"/>
              <a:t>filter-</a:t>
            </a:r>
            <a:r>
              <a:rPr u="none" spc="-10" dirty="0"/>
              <a:t>example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345" y="1092708"/>
            <a:ext cx="8189976" cy="420624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31508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Non</a:t>
            </a:r>
            <a:r>
              <a:rPr u="none" spc="-165" dirty="0"/>
              <a:t> </a:t>
            </a:r>
            <a:r>
              <a:rPr u="none" dirty="0"/>
              <a:t>causal</a:t>
            </a:r>
            <a:r>
              <a:rPr u="none" spc="-105" dirty="0"/>
              <a:t> </a:t>
            </a:r>
            <a:r>
              <a:rPr u="none" dirty="0"/>
              <a:t>to</a:t>
            </a:r>
            <a:r>
              <a:rPr u="none" spc="-114" dirty="0"/>
              <a:t> </a:t>
            </a:r>
            <a:r>
              <a:rPr u="none" spc="-10" dirty="0"/>
              <a:t>causal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086" y="1064513"/>
            <a:ext cx="8241030" cy="476554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68072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Phase</a:t>
            </a:r>
            <a:r>
              <a:rPr u="none" spc="-265" dirty="0"/>
              <a:t> </a:t>
            </a:r>
            <a:r>
              <a:rPr u="none" dirty="0"/>
              <a:t>distortion</a:t>
            </a:r>
            <a:r>
              <a:rPr u="none" spc="-170" dirty="0"/>
              <a:t> </a:t>
            </a:r>
            <a:r>
              <a:rPr u="none" dirty="0"/>
              <a:t>and</a:t>
            </a:r>
            <a:r>
              <a:rPr u="none" spc="-190" dirty="0"/>
              <a:t> </a:t>
            </a:r>
            <a:r>
              <a:rPr u="none" spc="-10" dirty="0"/>
              <a:t>delay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036" y="1048511"/>
            <a:ext cx="8327135" cy="5102352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626" rIns="0" bIns="0" rtlCol="0">
            <a:spAutoFit/>
          </a:bodyPr>
          <a:lstStyle/>
          <a:p>
            <a:pPr marL="229108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Phase</a:t>
            </a:r>
            <a:r>
              <a:rPr u="none" spc="-260" dirty="0"/>
              <a:t> </a:t>
            </a:r>
            <a:r>
              <a:rPr u="none" spc="-20" dirty="0"/>
              <a:t>delay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19" y="729233"/>
            <a:ext cx="7723632" cy="534466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626" rIns="0" bIns="0" rtlCol="0">
            <a:spAutoFit/>
          </a:bodyPr>
          <a:lstStyle/>
          <a:p>
            <a:pPr marL="229108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Phase</a:t>
            </a:r>
            <a:r>
              <a:rPr u="none" spc="-260" dirty="0"/>
              <a:t> </a:t>
            </a:r>
            <a:r>
              <a:rPr u="none" spc="-20" dirty="0"/>
              <a:t>delay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113" y="710945"/>
            <a:ext cx="7399781" cy="549173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8594" rIns="0" bIns="0" rtlCol="0">
            <a:spAutoFit/>
          </a:bodyPr>
          <a:lstStyle/>
          <a:p>
            <a:pPr marL="222694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Group</a:t>
            </a:r>
            <a:r>
              <a:rPr u="none" spc="-160" dirty="0"/>
              <a:t> </a:t>
            </a:r>
            <a:r>
              <a:rPr u="none" spc="-20" dirty="0"/>
              <a:t>delay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544" y="1028700"/>
            <a:ext cx="7790688" cy="495071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8594" rIns="0" bIns="0" rtlCol="0">
            <a:spAutoFit/>
          </a:bodyPr>
          <a:lstStyle/>
          <a:p>
            <a:pPr marL="2226945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Group</a:t>
            </a:r>
            <a:r>
              <a:rPr u="none" spc="-160" dirty="0"/>
              <a:t> </a:t>
            </a:r>
            <a:r>
              <a:rPr u="none" spc="-20" dirty="0"/>
              <a:t>delay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963" y="886967"/>
            <a:ext cx="7856220" cy="5123687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9307" y="220725"/>
            <a:ext cx="52984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40" dirty="0"/>
              <a:t>Z-</a:t>
            </a:r>
            <a:r>
              <a:rPr u="none" dirty="0"/>
              <a:t>Transform</a:t>
            </a:r>
            <a:r>
              <a:rPr u="none" spc="-254" dirty="0"/>
              <a:t> </a:t>
            </a:r>
            <a:r>
              <a:rPr u="none" spc="-10" dirty="0"/>
              <a:t>Definition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408" y="1075689"/>
            <a:ext cx="631380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20" dirty="0">
                <a:latin typeface="Times New Roman"/>
                <a:cs typeface="Times New Roman"/>
              </a:rPr>
              <a:t>-</a:t>
            </a:r>
            <a:r>
              <a:rPr sz="2000" spc="-10" dirty="0">
                <a:latin typeface="Times New Roman"/>
                <a:cs typeface="Times New Roman"/>
              </a:rPr>
              <a:t>Counterpart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Laplace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transform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discrete-</a:t>
            </a:r>
            <a:r>
              <a:rPr sz="2000" dirty="0">
                <a:latin typeface="Times New Roman"/>
                <a:cs typeface="Times New Roman"/>
              </a:rPr>
              <a:t>time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signals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Times New Roman"/>
                <a:cs typeface="Times New Roman"/>
              </a:rPr>
              <a:t>-Generalization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Fourier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Transform</a:t>
            </a:r>
            <a:endParaRPr sz="2000">
              <a:latin typeface="Times New Roman"/>
              <a:cs typeface="Times New Roman"/>
            </a:endParaRPr>
          </a:p>
          <a:p>
            <a:pPr marL="466725">
              <a:lnSpc>
                <a:spcPct val="100000"/>
              </a:lnSpc>
            </a:pPr>
            <a:r>
              <a:rPr sz="2000" spc="-20" dirty="0">
                <a:latin typeface="Times New Roman"/>
                <a:cs typeface="Times New Roman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Fourier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Transform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does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exist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signals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408" y="2226162"/>
            <a:ext cx="4838700" cy="62420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i="1" spc="-15" dirty="0">
                <a:latin typeface="Times New Roman"/>
                <a:cs typeface="Times New Roman"/>
              </a:rPr>
              <a:t>z</a:t>
            </a:r>
            <a:r>
              <a:rPr sz="2000" spc="-15" dirty="0">
                <a:latin typeface="Times New Roman"/>
                <a:cs typeface="Times New Roman"/>
              </a:rPr>
              <a:t>-</a:t>
            </a:r>
            <a:r>
              <a:rPr sz="2000" spc="-10" dirty="0">
                <a:latin typeface="Times New Roman"/>
                <a:cs typeface="Times New Roman"/>
              </a:rPr>
              <a:t>transform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sequence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x</a:t>
            </a:r>
            <a:r>
              <a:rPr sz="2000" dirty="0">
                <a:latin typeface="Times New Roman"/>
                <a:cs typeface="Times New Roman"/>
              </a:rPr>
              <a:t>[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]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defined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as</a:t>
            </a:r>
            <a:endParaRPr sz="2000">
              <a:latin typeface="Times New Roman"/>
              <a:cs typeface="Times New Roman"/>
            </a:endParaRPr>
          </a:p>
          <a:p>
            <a:pPr marL="1464945" algn="ctr">
              <a:lnSpc>
                <a:spcPct val="100000"/>
              </a:lnSpc>
              <a:spcBef>
                <a:spcPts val="350"/>
              </a:spcBef>
            </a:pPr>
            <a:r>
              <a:rPr sz="1100" spc="-50" dirty="0">
                <a:latin typeface="Symbol"/>
                <a:cs typeface="Symbol"/>
              </a:rPr>
              <a:t>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2395" y="2873501"/>
            <a:ext cx="126492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8870" algn="l"/>
              </a:tabLst>
            </a:pPr>
            <a:r>
              <a:rPr sz="2850" i="1" baseline="1461" dirty="0">
                <a:latin typeface="Times New Roman"/>
                <a:cs typeface="Times New Roman"/>
              </a:rPr>
              <a:t>Z</a:t>
            </a:r>
            <a:r>
              <a:rPr sz="2850" i="1" spc="-60" baseline="1461" dirty="0">
                <a:latin typeface="Times New Roman"/>
                <a:cs typeface="Times New Roman"/>
              </a:rPr>
              <a:t> </a:t>
            </a:r>
            <a:r>
              <a:rPr sz="2850" baseline="1461" dirty="0">
                <a:latin typeface="Times New Roman"/>
                <a:cs typeface="Times New Roman"/>
              </a:rPr>
              <a:t>{</a:t>
            </a:r>
            <a:r>
              <a:rPr sz="2850" spc="-232" baseline="1461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x</a:t>
            </a:r>
            <a:r>
              <a:rPr sz="2850" i="1" spc="-375" baseline="1461" dirty="0">
                <a:latin typeface="Times New Roman"/>
                <a:cs typeface="Times New Roman"/>
              </a:rPr>
              <a:t> </a:t>
            </a:r>
            <a:r>
              <a:rPr sz="2850" spc="-15" baseline="1461" dirty="0">
                <a:latin typeface="Times New Roman"/>
                <a:cs typeface="Times New Roman"/>
              </a:rPr>
              <a:t>[</a:t>
            </a:r>
            <a:r>
              <a:rPr sz="2850" spc="-382" baseline="1461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n</a:t>
            </a:r>
            <a:r>
              <a:rPr sz="2850" i="1" spc="-97" baseline="1461" dirty="0">
                <a:latin typeface="Times New Roman"/>
                <a:cs typeface="Times New Roman"/>
              </a:rPr>
              <a:t> </a:t>
            </a:r>
            <a:r>
              <a:rPr sz="2850" spc="-37" baseline="1461" dirty="0">
                <a:latin typeface="Times New Roman"/>
                <a:cs typeface="Times New Roman"/>
              </a:rPr>
              <a:t>]}</a:t>
            </a:r>
            <a:r>
              <a:rPr sz="2850" baseline="1461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1267" y="2740913"/>
            <a:ext cx="23926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448945" algn="l"/>
                <a:tab pos="1450340" algn="l"/>
                <a:tab pos="1744980" algn="l"/>
              </a:tabLst>
            </a:pPr>
            <a:r>
              <a:rPr sz="4200" spc="-75" baseline="-9920" dirty="0">
                <a:latin typeface="Symbol"/>
                <a:cs typeface="Symbol"/>
              </a:rPr>
              <a:t></a:t>
            </a:r>
            <a:r>
              <a:rPr sz="4200" baseline="-9920" dirty="0">
                <a:latin typeface="Times New Roman"/>
                <a:cs typeface="Times New Roman"/>
              </a:rPr>
              <a:t>	</a:t>
            </a:r>
            <a:r>
              <a:rPr sz="2850" i="1" baseline="1461" dirty="0">
                <a:latin typeface="Times New Roman"/>
                <a:cs typeface="Times New Roman"/>
              </a:rPr>
              <a:t>x</a:t>
            </a:r>
            <a:r>
              <a:rPr sz="2850" i="1" spc="-450" baseline="1461" dirty="0">
                <a:latin typeface="Times New Roman"/>
                <a:cs typeface="Times New Roman"/>
              </a:rPr>
              <a:t> </a:t>
            </a:r>
            <a:r>
              <a:rPr sz="2850" spc="-15" baseline="1461" dirty="0">
                <a:latin typeface="Times New Roman"/>
                <a:cs typeface="Times New Roman"/>
              </a:rPr>
              <a:t>[</a:t>
            </a:r>
            <a:r>
              <a:rPr sz="2850" spc="-390" baseline="1461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n</a:t>
            </a:r>
            <a:r>
              <a:rPr sz="2850" i="1" spc="-217" baseline="1461" dirty="0">
                <a:latin typeface="Times New Roman"/>
                <a:cs typeface="Times New Roman"/>
              </a:rPr>
              <a:t> </a:t>
            </a:r>
            <a:r>
              <a:rPr sz="2850" spc="-15" baseline="1461" dirty="0">
                <a:latin typeface="Times New Roman"/>
                <a:cs typeface="Times New Roman"/>
              </a:rPr>
              <a:t>]</a:t>
            </a:r>
            <a:r>
              <a:rPr sz="2850" spc="-390" baseline="1461" dirty="0">
                <a:latin typeface="Times New Roman"/>
                <a:cs typeface="Times New Roman"/>
              </a:rPr>
              <a:t> </a:t>
            </a:r>
            <a:r>
              <a:rPr sz="2850" i="1" baseline="1461" dirty="0">
                <a:latin typeface="Times New Roman"/>
                <a:cs typeface="Times New Roman"/>
              </a:rPr>
              <a:t>z</a:t>
            </a:r>
            <a:r>
              <a:rPr sz="2850" i="1" spc="-187" baseline="1461" dirty="0">
                <a:latin typeface="Times New Roman"/>
                <a:cs typeface="Times New Roman"/>
              </a:rPr>
              <a:t> </a:t>
            </a:r>
            <a:r>
              <a:rPr sz="1875" baseline="26666" dirty="0">
                <a:latin typeface="Symbol"/>
                <a:cs typeface="Symbol"/>
              </a:rPr>
              <a:t></a:t>
            </a:r>
            <a:r>
              <a:rPr sz="1875" spc="-22" baseline="26666" dirty="0">
                <a:latin typeface="Times New Roman"/>
                <a:cs typeface="Times New Roman"/>
              </a:rPr>
              <a:t> </a:t>
            </a:r>
            <a:r>
              <a:rPr sz="1875" i="1" spc="-75" baseline="26666" dirty="0">
                <a:latin typeface="Times New Roman"/>
                <a:cs typeface="Times New Roman"/>
              </a:rPr>
              <a:t>n</a:t>
            </a:r>
            <a:r>
              <a:rPr sz="1875" i="1" baseline="26666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33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0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2648" y="3271773"/>
            <a:ext cx="3315970" cy="892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1305"/>
              </a:lnSpc>
              <a:spcBef>
                <a:spcPts val="95"/>
              </a:spcBef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Symbol"/>
                <a:cs typeface="Symbol"/>
              </a:rPr>
              <a:t></a:t>
            </a:r>
            <a:endParaRPr sz="1100">
              <a:latin typeface="Symbol"/>
              <a:cs typeface="Symbol"/>
            </a:endParaRPr>
          </a:p>
          <a:p>
            <a:pPr marL="12700">
              <a:lnSpc>
                <a:spcPts val="2145"/>
              </a:lnSpc>
            </a:pP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inverse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z-</a:t>
            </a:r>
            <a:r>
              <a:rPr sz="1800" spc="-10" dirty="0">
                <a:latin typeface="Times New Roman"/>
                <a:cs typeface="Times New Roman"/>
              </a:rPr>
              <a:t>transform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given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by</a:t>
            </a:r>
            <a:endParaRPr sz="1800">
              <a:latin typeface="Times New Roman"/>
              <a:cs typeface="Times New Roman"/>
            </a:endParaRPr>
          </a:p>
          <a:p>
            <a:pPr marL="2813685">
              <a:lnSpc>
                <a:spcPct val="100000"/>
              </a:lnSpc>
              <a:spcBef>
                <a:spcPts val="1095"/>
              </a:spcBef>
            </a:pP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50770" y="4136135"/>
            <a:ext cx="76263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04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]</a:t>
            </a:r>
            <a:r>
              <a:rPr sz="1900" spc="254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41294" y="4376165"/>
            <a:ext cx="49720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17195" algn="l"/>
              </a:tabLst>
            </a:pPr>
            <a:r>
              <a:rPr sz="1900" spc="-25" dirty="0">
                <a:latin typeface="Times New Roman"/>
                <a:cs typeface="Times New Roman"/>
              </a:rPr>
              <a:t>2</a:t>
            </a:r>
            <a:r>
              <a:rPr sz="2000" spc="-25" dirty="0">
                <a:latin typeface="Symbol"/>
                <a:cs typeface="Symbol"/>
              </a:rPr>
              <a:t>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1900" i="1" spc="-50" dirty="0">
                <a:latin typeface="Times New Roman"/>
                <a:cs typeface="Times New Roman"/>
              </a:rPr>
              <a:t>j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2005" y="4129278"/>
            <a:ext cx="138874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409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55" dirty="0">
                <a:latin typeface="Times New Roman"/>
                <a:cs typeface="Times New Roman"/>
              </a:rPr>
              <a:t> </a:t>
            </a:r>
            <a:r>
              <a:rPr sz="1875" i="1" baseline="24444" dirty="0">
                <a:latin typeface="Times New Roman"/>
                <a:cs typeface="Times New Roman"/>
              </a:rPr>
              <a:t>n</a:t>
            </a:r>
            <a:r>
              <a:rPr sz="1875" i="1" spc="-30" baseline="24444" dirty="0">
                <a:latin typeface="Times New Roman"/>
                <a:cs typeface="Times New Roman"/>
              </a:rPr>
              <a:t> </a:t>
            </a:r>
            <a:r>
              <a:rPr sz="1875" spc="-30" baseline="24444" dirty="0">
                <a:latin typeface="Symbol"/>
                <a:cs typeface="Symbol"/>
              </a:rPr>
              <a:t></a:t>
            </a:r>
            <a:r>
              <a:rPr sz="1875" spc="-30" baseline="24444" dirty="0">
                <a:latin typeface="Times New Roman"/>
                <a:cs typeface="Times New Roman"/>
              </a:rPr>
              <a:t>1</a:t>
            </a:r>
            <a:r>
              <a:rPr sz="1900" i="1" spc="-20" dirty="0">
                <a:latin typeface="Times New Roman"/>
                <a:cs typeface="Times New Roman"/>
              </a:rPr>
              <a:t>dz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27094" y="4420108"/>
            <a:ext cx="1187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50" dirty="0">
                <a:latin typeface="Times New Roman"/>
                <a:cs typeface="Times New Roman"/>
              </a:rPr>
              <a:t>C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648" y="5039105"/>
            <a:ext cx="7769859" cy="123571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190"/>
              </a:spcBef>
            </a:pP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expression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denotes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closed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contour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integral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taken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counterclockwise </a:t>
            </a:r>
            <a:r>
              <a:rPr sz="2000" dirty="0">
                <a:latin typeface="Times New Roman"/>
                <a:cs typeface="Times New Roman"/>
              </a:rPr>
              <a:t>about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origin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region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convergence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(ROC).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incorporates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i="1" dirty="0">
                <a:latin typeface="Times New Roman"/>
                <a:cs typeface="Times New Roman"/>
              </a:rPr>
              <a:t>Cauchy</a:t>
            </a:r>
            <a:r>
              <a:rPr sz="2000" i="1" spc="-5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integral</a:t>
            </a:r>
            <a:r>
              <a:rPr sz="2000" i="1" spc="-6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theorem</a:t>
            </a:r>
            <a:r>
              <a:rPr sz="2000" i="1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theory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complex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variables.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given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directly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Oppenheim, but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may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found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Proakis.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25926" y="4319396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546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2671" y="4245864"/>
            <a:ext cx="113537" cy="12268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838702" y="4141978"/>
            <a:ext cx="125095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-50" dirty="0">
                <a:latin typeface="Symbol"/>
                <a:cs typeface="Symbol"/>
              </a:rPr>
              <a:t></a:t>
            </a:r>
            <a:endParaRPr sz="28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34" rIns="0" bIns="0" rtlCol="0">
            <a:spAutoFit/>
          </a:bodyPr>
          <a:lstStyle/>
          <a:p>
            <a:pPr marL="33274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Sample</a:t>
            </a:r>
            <a:r>
              <a:rPr u="none" spc="-175" dirty="0"/>
              <a:t> </a:t>
            </a:r>
            <a:r>
              <a:rPr u="none" dirty="0"/>
              <a:t>and</a:t>
            </a:r>
            <a:r>
              <a:rPr u="none" spc="-195" dirty="0"/>
              <a:t> </a:t>
            </a:r>
            <a:r>
              <a:rPr u="none" dirty="0"/>
              <a:t>hold</a:t>
            </a:r>
            <a:r>
              <a:rPr u="none" spc="-204" dirty="0"/>
              <a:t> </a:t>
            </a:r>
            <a:r>
              <a:rPr u="none" spc="-10" dirty="0"/>
              <a:t>(S/H)circuit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701" y="930402"/>
            <a:ext cx="7518654" cy="558393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99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Relationship</a:t>
            </a:r>
            <a:r>
              <a:rPr sz="4000" u="none" spc="-110" dirty="0"/>
              <a:t> </a:t>
            </a:r>
            <a:r>
              <a:rPr sz="4000" u="none" dirty="0"/>
              <a:t>to</a:t>
            </a:r>
            <a:r>
              <a:rPr sz="4000" u="none" spc="-80" dirty="0"/>
              <a:t> </a:t>
            </a:r>
            <a:r>
              <a:rPr sz="4000" u="none" dirty="0"/>
              <a:t>Fourier</a:t>
            </a:r>
            <a:r>
              <a:rPr sz="4000" u="none" spc="-95" dirty="0"/>
              <a:t> </a:t>
            </a:r>
            <a:r>
              <a:rPr sz="4000" u="none" spc="-10" dirty="0"/>
              <a:t>Transform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71754" y="1272794"/>
            <a:ext cx="4991735" cy="214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z</a:t>
            </a:r>
            <a:r>
              <a:rPr sz="1800" spc="-25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transform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sequence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defined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as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10"/>
              </a:spcBef>
            </a:pPr>
            <a:endParaRPr sz="1800">
              <a:latin typeface="Times New Roman"/>
              <a:cs typeface="Times New Roman"/>
            </a:endParaRPr>
          </a:p>
          <a:p>
            <a:pPr marL="2190115" algn="ctr">
              <a:lnSpc>
                <a:spcPts val="1175"/>
              </a:lnSpc>
            </a:pPr>
            <a:r>
              <a:rPr sz="1100" spc="-50" dirty="0">
                <a:latin typeface="Symbol"/>
                <a:cs typeface="Symbol"/>
              </a:rPr>
              <a:t></a:t>
            </a:r>
            <a:endParaRPr sz="1100">
              <a:latin typeface="Symbol"/>
              <a:cs typeface="Symbol"/>
            </a:endParaRPr>
          </a:p>
          <a:p>
            <a:pPr marL="2121535" algn="ctr">
              <a:lnSpc>
                <a:spcPts val="3275"/>
              </a:lnSpc>
              <a:tabLst>
                <a:tab pos="3155315" algn="l"/>
                <a:tab pos="3551554" algn="l"/>
              </a:tabLst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3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0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34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4275" spc="-75" baseline="-9746" dirty="0">
                <a:latin typeface="Symbol"/>
                <a:cs typeface="Symbol"/>
              </a:rPr>
              <a:t></a:t>
            </a:r>
            <a:r>
              <a:rPr sz="4275" baseline="-9746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8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54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]</a:t>
            </a:r>
            <a:r>
              <a:rPr sz="1900" spc="-23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50" dirty="0">
                <a:latin typeface="Times New Roman"/>
                <a:cs typeface="Times New Roman"/>
              </a:rPr>
              <a:t> </a:t>
            </a:r>
            <a:r>
              <a:rPr sz="1875" baseline="24444" dirty="0">
                <a:latin typeface="Symbol"/>
                <a:cs typeface="Symbol"/>
              </a:rPr>
              <a:t></a:t>
            </a:r>
            <a:r>
              <a:rPr sz="1875" spc="-30" baseline="24444" dirty="0">
                <a:latin typeface="Times New Roman"/>
                <a:cs typeface="Times New Roman"/>
              </a:rPr>
              <a:t> </a:t>
            </a:r>
            <a:r>
              <a:rPr sz="1875" i="1" spc="-75" baseline="24444" dirty="0">
                <a:latin typeface="Times New Roman"/>
                <a:cs typeface="Times New Roman"/>
              </a:rPr>
              <a:t>n</a:t>
            </a:r>
            <a:endParaRPr sz="1875" baseline="24444">
              <a:latin typeface="Times New Roman"/>
              <a:cs typeface="Times New Roman"/>
            </a:endParaRPr>
          </a:p>
          <a:p>
            <a:pPr marL="2157095" algn="ctr">
              <a:lnSpc>
                <a:spcPct val="100000"/>
              </a:lnSpc>
              <a:spcBef>
                <a:spcPts val="860"/>
              </a:spcBef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Symbol"/>
                <a:cs typeface="Symbol"/>
              </a:rPr>
              <a:t></a:t>
            </a:r>
            <a:endParaRPr sz="11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1100">
              <a:latin typeface="Symbol"/>
              <a:cs typeface="Symbol"/>
            </a:endParaRPr>
          </a:p>
          <a:p>
            <a:pPr marL="6223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Fourier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transform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sequence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[</a:t>
            </a:r>
            <a:r>
              <a:rPr sz="1800" i="1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]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defined</a:t>
            </a:r>
            <a:r>
              <a:rPr sz="1800" spc="-25" dirty="0">
                <a:latin typeface="Times New Roman"/>
                <a:cs typeface="Times New Roman"/>
              </a:rPr>
              <a:t> as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6867" y="3870452"/>
            <a:ext cx="11334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5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Symbol"/>
                <a:cs typeface="Symbol"/>
              </a:rPr>
              <a:t></a:t>
            </a:r>
            <a:r>
              <a:rPr sz="1900" i="1" dirty="0">
                <a:latin typeface="Times New Roman"/>
                <a:cs typeface="Times New Roman"/>
              </a:rPr>
              <a:t>e</a:t>
            </a:r>
            <a:r>
              <a:rPr sz="1900" i="1" spc="45" dirty="0">
                <a:latin typeface="Times New Roman"/>
                <a:cs typeface="Times New Roman"/>
              </a:rPr>
              <a:t> </a:t>
            </a:r>
            <a:r>
              <a:rPr sz="1875" i="1" baseline="24444" dirty="0">
                <a:latin typeface="Times New Roman"/>
                <a:cs typeface="Times New Roman"/>
              </a:rPr>
              <a:t>j</a:t>
            </a:r>
            <a:r>
              <a:rPr sz="1875" baseline="24444" dirty="0">
                <a:latin typeface="Symbol"/>
                <a:cs typeface="Symbol"/>
              </a:rPr>
              <a:t></a:t>
            </a:r>
            <a:r>
              <a:rPr sz="1875" spc="382" baseline="24444" dirty="0">
                <a:latin typeface="Times New Roman"/>
                <a:cs typeface="Times New Roman"/>
              </a:rPr>
              <a:t> </a:t>
            </a:r>
            <a:r>
              <a:rPr sz="3000" spc="-10" dirty="0">
                <a:latin typeface="Symbol"/>
                <a:cs typeface="Symbol"/>
              </a:rPr>
              <a:t></a:t>
            </a:r>
            <a:r>
              <a:rPr sz="3000" spc="-24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2097" y="3760470"/>
            <a:ext cx="1626870" cy="854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137285" algn="ctr">
              <a:lnSpc>
                <a:spcPts val="1155"/>
              </a:lnSpc>
              <a:spcBef>
                <a:spcPts val="95"/>
              </a:spcBef>
            </a:pPr>
            <a:r>
              <a:rPr sz="1100" spc="-50" dirty="0">
                <a:latin typeface="Symbol"/>
                <a:cs typeface="Symbol"/>
              </a:rPr>
              <a:t></a:t>
            </a:r>
            <a:endParaRPr sz="1100">
              <a:latin typeface="Symbol"/>
              <a:cs typeface="Symbol"/>
            </a:endParaRPr>
          </a:p>
          <a:p>
            <a:pPr marL="82550">
              <a:lnSpc>
                <a:spcPts val="3195"/>
              </a:lnSpc>
              <a:tabLst>
                <a:tab pos="485140" algn="l"/>
              </a:tabLst>
            </a:pPr>
            <a:r>
              <a:rPr sz="4200" spc="-75" baseline="-9920" dirty="0">
                <a:latin typeface="Symbol"/>
                <a:cs typeface="Symbol"/>
              </a:rPr>
              <a:t></a:t>
            </a:r>
            <a:r>
              <a:rPr sz="4200" baseline="-9920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8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1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1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]</a:t>
            </a:r>
            <a:r>
              <a:rPr sz="1900" i="1" dirty="0">
                <a:latin typeface="Times New Roman"/>
                <a:cs typeface="Times New Roman"/>
              </a:rPr>
              <a:t>e</a:t>
            </a:r>
            <a:r>
              <a:rPr sz="1900" i="1" spc="-100" dirty="0">
                <a:latin typeface="Times New Roman"/>
                <a:cs typeface="Times New Roman"/>
              </a:rPr>
              <a:t> </a:t>
            </a:r>
            <a:r>
              <a:rPr sz="1875" baseline="24444" dirty="0">
                <a:latin typeface="Symbol"/>
                <a:cs typeface="Symbol"/>
              </a:rPr>
              <a:t></a:t>
            </a:r>
            <a:r>
              <a:rPr sz="1875" spc="457" baseline="24444" dirty="0">
                <a:latin typeface="Times New Roman"/>
                <a:cs typeface="Times New Roman"/>
              </a:rPr>
              <a:t> </a:t>
            </a:r>
            <a:r>
              <a:rPr sz="1875" i="1" baseline="24444" dirty="0">
                <a:latin typeface="Times New Roman"/>
                <a:cs typeface="Times New Roman"/>
              </a:rPr>
              <a:t>j</a:t>
            </a:r>
            <a:r>
              <a:rPr sz="1875" baseline="24444" dirty="0">
                <a:latin typeface="Symbol"/>
                <a:cs typeface="Symbol"/>
              </a:rPr>
              <a:t></a:t>
            </a:r>
            <a:r>
              <a:rPr sz="1875" spc="179" baseline="24444" dirty="0">
                <a:latin typeface="Times New Roman"/>
                <a:cs typeface="Times New Roman"/>
              </a:rPr>
              <a:t> </a:t>
            </a:r>
            <a:r>
              <a:rPr sz="1875" i="1" spc="-75" baseline="24444" dirty="0">
                <a:latin typeface="Times New Roman"/>
                <a:cs typeface="Times New Roman"/>
              </a:rPr>
              <a:t>n</a:t>
            </a:r>
            <a:endParaRPr sz="1875" baseline="24444">
              <a:latin typeface="Times New Roman"/>
              <a:cs typeface="Times New Roman"/>
            </a:endParaRPr>
          </a:p>
          <a:p>
            <a:pPr marR="1177925" algn="ctr">
              <a:lnSpc>
                <a:spcPct val="100000"/>
              </a:lnSpc>
              <a:spcBef>
                <a:spcPts val="855"/>
              </a:spcBef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Symbol"/>
                <a:cs typeface="Symbol"/>
              </a:rPr>
              <a:t>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2396" y="4880102"/>
            <a:ext cx="6002655" cy="143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94055" algn="l"/>
              </a:tabLst>
            </a:pPr>
            <a:r>
              <a:rPr sz="1800" spc="-25" dirty="0">
                <a:latin typeface="Times New Roman"/>
                <a:cs typeface="Times New Roman"/>
              </a:rPr>
              <a:t>For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2850" i="1" baseline="-13157" dirty="0">
                <a:latin typeface="Times New Roman"/>
                <a:cs typeface="Times New Roman"/>
              </a:rPr>
              <a:t>z</a:t>
            </a:r>
            <a:r>
              <a:rPr sz="2850" i="1" spc="547" baseline="-13157" dirty="0">
                <a:latin typeface="Times New Roman"/>
                <a:cs typeface="Times New Roman"/>
              </a:rPr>
              <a:t> </a:t>
            </a:r>
            <a:r>
              <a:rPr sz="2850" baseline="-13157" dirty="0">
                <a:latin typeface="Symbol"/>
                <a:cs typeface="Symbol"/>
              </a:rPr>
              <a:t></a:t>
            </a:r>
            <a:r>
              <a:rPr sz="2850" spc="600" baseline="-13157" dirty="0">
                <a:latin typeface="Times New Roman"/>
                <a:cs typeface="Times New Roman"/>
              </a:rPr>
              <a:t> </a:t>
            </a:r>
            <a:r>
              <a:rPr sz="2850" i="1" baseline="-13157" dirty="0">
                <a:latin typeface="Times New Roman"/>
                <a:cs typeface="Times New Roman"/>
              </a:rPr>
              <a:t>e</a:t>
            </a:r>
            <a:r>
              <a:rPr sz="2850" i="1" spc="-75" baseline="-13157" dirty="0">
                <a:latin typeface="Times New Roman"/>
                <a:cs typeface="Times New Roman"/>
              </a:rPr>
              <a:t> </a:t>
            </a:r>
            <a:r>
              <a:rPr sz="1800" spc="-200" dirty="0">
                <a:latin typeface="Times New Roman"/>
                <a:cs typeface="Times New Roman"/>
              </a:rPr>
              <a:t>t</a:t>
            </a:r>
            <a:r>
              <a:rPr sz="1650" i="1" spc="-300" baseline="20202" dirty="0">
                <a:latin typeface="Times New Roman"/>
                <a:cs typeface="Times New Roman"/>
              </a:rPr>
              <a:t>j</a:t>
            </a:r>
            <a:r>
              <a:rPr sz="1800" spc="-200" dirty="0">
                <a:latin typeface="Times New Roman"/>
                <a:cs typeface="Times New Roman"/>
              </a:rPr>
              <a:t>h</a:t>
            </a:r>
            <a:r>
              <a:rPr sz="1725" spc="-300" baseline="19323" dirty="0">
                <a:latin typeface="Symbol"/>
                <a:cs typeface="Symbol"/>
              </a:rPr>
              <a:t></a:t>
            </a:r>
            <a:r>
              <a:rPr sz="1800" spc="-200" dirty="0">
                <a:latin typeface="Times New Roman"/>
                <a:cs typeface="Times New Roman"/>
              </a:rPr>
              <a:t>e</a:t>
            </a:r>
            <a:r>
              <a:rPr sz="1800" spc="-225" dirty="0">
                <a:latin typeface="Times New Roman"/>
                <a:cs typeface="Times New Roman"/>
              </a:rPr>
              <a:t> </a:t>
            </a:r>
            <a:r>
              <a:rPr sz="1800" i="1" spc="-35" dirty="0">
                <a:latin typeface="Times New Roman"/>
                <a:cs typeface="Times New Roman"/>
              </a:rPr>
              <a:t>z</a:t>
            </a:r>
            <a:r>
              <a:rPr sz="1800" spc="-35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transform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reduces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Fourier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transform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1800">
              <a:latin typeface="Times New Roman"/>
              <a:cs typeface="Times New Roman"/>
            </a:endParaRPr>
          </a:p>
          <a:p>
            <a:pPr marL="4762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domain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radius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complex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plane,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is</a:t>
            </a:r>
            <a:endParaRPr sz="1800">
              <a:latin typeface="Times New Roman"/>
              <a:cs typeface="Times New Roman"/>
            </a:endParaRPr>
          </a:p>
          <a:p>
            <a:pPr marL="4762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|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800" dirty="0">
                <a:latin typeface="Times New Roman"/>
                <a:cs typeface="Times New Roman"/>
              </a:rPr>
              <a:t>|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1.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49773" y="5101590"/>
            <a:ext cx="0" cy="395605"/>
          </a:xfrm>
          <a:custGeom>
            <a:avLst/>
            <a:gdLst/>
            <a:ahLst/>
            <a:cxnLst/>
            <a:rect l="l" t="t" r="r" b="b"/>
            <a:pathLst>
              <a:path h="395604">
                <a:moveTo>
                  <a:pt x="0" y="0"/>
                </a:moveTo>
                <a:lnTo>
                  <a:pt x="0" y="39547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29223" y="3142234"/>
            <a:ext cx="56388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latin typeface="Symbol"/>
                <a:cs typeface="Symbol"/>
              </a:rPr>
              <a:t></a:t>
            </a:r>
            <a:r>
              <a:rPr sz="2550" spc="30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2250" spc="34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Symbol"/>
                <a:cs typeface="Symbol"/>
              </a:rPr>
              <a:t>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68871" y="3028696"/>
            <a:ext cx="29591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n</a:t>
            </a:r>
            <a:r>
              <a:rPr sz="900" spc="-20" dirty="0">
                <a:latin typeface="Verdana"/>
                <a:cs typeface="Verdana"/>
              </a:rPr>
              <a:t> </a:t>
            </a:r>
            <a:r>
              <a:rPr sz="3825" spc="-75" baseline="-17429" dirty="0">
                <a:latin typeface="Symbol"/>
                <a:cs typeface="Symbol"/>
              </a:rPr>
              <a:t></a:t>
            </a:r>
            <a:endParaRPr sz="3825" baseline="-17429">
              <a:latin typeface="Symbol"/>
              <a:cs typeface="Symbo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5152" y="175006"/>
            <a:ext cx="72656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Convergence</a:t>
            </a:r>
            <a:r>
              <a:rPr u="none" spc="-215" dirty="0"/>
              <a:t> </a:t>
            </a:r>
            <a:r>
              <a:rPr u="none" dirty="0"/>
              <a:t>of</a:t>
            </a:r>
            <a:r>
              <a:rPr u="none" spc="-140" dirty="0"/>
              <a:t> </a:t>
            </a:r>
            <a:r>
              <a:rPr u="none" dirty="0"/>
              <a:t>the</a:t>
            </a:r>
            <a:r>
              <a:rPr u="none" spc="-120" dirty="0"/>
              <a:t> </a:t>
            </a:r>
            <a:r>
              <a:rPr u="none" spc="-15" dirty="0"/>
              <a:t>z-</a:t>
            </a:r>
            <a:r>
              <a:rPr u="none" spc="-10" dirty="0"/>
              <a:t>Transform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52771" y="1057655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8791" y="753483"/>
            <a:ext cx="5207635" cy="99123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72745" indent="-347345">
              <a:lnSpc>
                <a:spcPct val="100000"/>
              </a:lnSpc>
              <a:spcBef>
                <a:spcPts val="370"/>
              </a:spcBef>
              <a:buChar char="•"/>
              <a:tabLst>
                <a:tab pos="372745" algn="l"/>
              </a:tabLst>
            </a:pPr>
            <a:r>
              <a:rPr sz="1800" spc="-20" dirty="0">
                <a:latin typeface="Times New Roman"/>
                <a:cs typeface="Times New Roman"/>
              </a:rPr>
              <a:t>DTFT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does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always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converge</a:t>
            </a:r>
            <a:endParaRPr sz="1800">
              <a:latin typeface="Times New Roman"/>
              <a:cs typeface="Times New Roman"/>
            </a:endParaRPr>
          </a:p>
          <a:p>
            <a:pPr marL="2793365">
              <a:lnSpc>
                <a:spcPct val="100000"/>
              </a:lnSpc>
              <a:spcBef>
                <a:spcPts val="385"/>
              </a:spcBef>
              <a:tabLst>
                <a:tab pos="3830954" algn="l"/>
              </a:tabLst>
            </a:pPr>
            <a:r>
              <a:rPr sz="2325" spc="-30" baseline="1792" dirty="0">
                <a:latin typeface="Verdana"/>
                <a:cs typeface="Verdana"/>
              </a:rPr>
              <a:t>X</a:t>
            </a:r>
            <a:r>
              <a:rPr sz="2325" spc="-434" baseline="1792" dirty="0">
                <a:latin typeface="Verdana"/>
                <a:cs typeface="Verdana"/>
              </a:rPr>
              <a:t> </a:t>
            </a:r>
            <a:r>
              <a:rPr sz="3825" spc="-135" baseline="1089" dirty="0">
                <a:latin typeface="Symbol"/>
                <a:cs typeface="Symbol"/>
              </a:rPr>
              <a:t></a:t>
            </a:r>
            <a:r>
              <a:rPr sz="2325" spc="-135" baseline="1792" dirty="0">
                <a:latin typeface="Verdana"/>
                <a:cs typeface="Verdana"/>
              </a:rPr>
              <a:t>e</a:t>
            </a:r>
            <a:r>
              <a:rPr sz="2325" spc="-345" baseline="1792" dirty="0">
                <a:latin typeface="Verdana"/>
                <a:cs typeface="Verdana"/>
              </a:rPr>
              <a:t> </a:t>
            </a:r>
            <a:r>
              <a:rPr sz="1500" spc="-44" baseline="27777" dirty="0">
                <a:latin typeface="Verdana"/>
                <a:cs typeface="Verdana"/>
              </a:rPr>
              <a:t>j</a:t>
            </a:r>
            <a:r>
              <a:rPr sz="1500" spc="-44" baseline="27777" dirty="0">
                <a:latin typeface="Symbol"/>
                <a:cs typeface="Symbol"/>
              </a:rPr>
              <a:t></a:t>
            </a:r>
            <a:r>
              <a:rPr sz="1500" spc="-89" baseline="27777" dirty="0">
                <a:latin typeface="Times New Roman"/>
                <a:cs typeface="Times New Roman"/>
              </a:rPr>
              <a:t> </a:t>
            </a:r>
            <a:r>
              <a:rPr sz="3825" baseline="1089" dirty="0">
                <a:latin typeface="Symbol"/>
                <a:cs typeface="Symbol"/>
              </a:rPr>
              <a:t></a:t>
            </a:r>
            <a:r>
              <a:rPr sz="3825" spc="-30" baseline="1089" dirty="0">
                <a:latin typeface="Times New Roman"/>
                <a:cs typeface="Times New Roman"/>
              </a:rPr>
              <a:t> </a:t>
            </a:r>
            <a:r>
              <a:rPr sz="2325" spc="-75" baseline="1792" dirty="0">
                <a:latin typeface="Symbol"/>
                <a:cs typeface="Symbol"/>
              </a:rPr>
              <a:t></a:t>
            </a:r>
            <a:r>
              <a:rPr sz="2325" baseline="1792" dirty="0">
                <a:latin typeface="Times New Roman"/>
                <a:cs typeface="Times New Roman"/>
              </a:rPr>
              <a:t>	</a:t>
            </a:r>
            <a:r>
              <a:rPr sz="3525" baseline="-9456" dirty="0">
                <a:latin typeface="Symbol"/>
                <a:cs typeface="Symbol"/>
              </a:rPr>
              <a:t></a:t>
            </a:r>
            <a:r>
              <a:rPr sz="3525" spc="359" baseline="-9456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-400" dirty="0">
                <a:latin typeface="Verdana"/>
                <a:cs typeface="Verdana"/>
              </a:rPr>
              <a:t> 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1550" dirty="0">
                <a:latin typeface="Verdana"/>
                <a:cs typeface="Verdana"/>
              </a:rPr>
              <a:t>n</a:t>
            </a:r>
            <a:r>
              <a:rPr sz="2250" dirty="0">
                <a:latin typeface="Symbol"/>
                <a:cs typeface="Symbol"/>
              </a:rPr>
              <a:t></a:t>
            </a:r>
            <a:r>
              <a:rPr sz="2250" spc="55" dirty="0">
                <a:latin typeface="Times New Roman"/>
                <a:cs typeface="Times New Roman"/>
              </a:rPr>
              <a:t> </a:t>
            </a:r>
            <a:r>
              <a:rPr sz="2325" spc="-15" baseline="1792" dirty="0">
                <a:latin typeface="Verdana"/>
                <a:cs typeface="Verdana"/>
              </a:rPr>
              <a:t>e</a:t>
            </a:r>
            <a:r>
              <a:rPr sz="2325" spc="-345" baseline="1792" dirty="0">
                <a:latin typeface="Verdana"/>
                <a:cs typeface="Verdana"/>
              </a:rPr>
              <a:t> </a:t>
            </a:r>
            <a:r>
              <a:rPr sz="1500" baseline="27777" dirty="0">
                <a:latin typeface="Symbol"/>
                <a:cs typeface="Symbol"/>
              </a:rPr>
              <a:t></a:t>
            </a:r>
            <a:r>
              <a:rPr sz="1500" spc="247" baseline="27777" dirty="0">
                <a:latin typeface="Times New Roman"/>
                <a:cs typeface="Times New Roman"/>
              </a:rPr>
              <a:t> </a:t>
            </a:r>
            <a:r>
              <a:rPr sz="1500" spc="-89" baseline="25000" dirty="0">
                <a:latin typeface="Verdana"/>
                <a:cs typeface="Verdana"/>
              </a:rPr>
              <a:t>j</a:t>
            </a:r>
            <a:r>
              <a:rPr sz="1500" spc="-89" baseline="27777" dirty="0">
                <a:latin typeface="Symbol"/>
                <a:cs typeface="Symbol"/>
              </a:rPr>
              <a:t></a:t>
            </a:r>
            <a:r>
              <a:rPr sz="1500" spc="-120" baseline="27777" dirty="0">
                <a:latin typeface="Times New Roman"/>
                <a:cs typeface="Times New Roman"/>
              </a:rPr>
              <a:t> </a:t>
            </a:r>
            <a:r>
              <a:rPr sz="1500" spc="-75" baseline="25000" dirty="0">
                <a:latin typeface="Verdana"/>
                <a:cs typeface="Verdana"/>
              </a:rPr>
              <a:t>n</a:t>
            </a:r>
            <a:endParaRPr sz="1500" baseline="25000">
              <a:latin typeface="Verdana"/>
              <a:cs typeface="Verdana"/>
            </a:endParaRPr>
          </a:p>
          <a:p>
            <a:pPr marR="1083310" algn="r">
              <a:lnSpc>
                <a:spcPct val="100000"/>
              </a:lnSpc>
              <a:spcBef>
                <a:spcPts val="645"/>
              </a:spcBef>
            </a:pP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5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1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900" y="1709470"/>
            <a:ext cx="5923280" cy="12833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797560" indent="-290195">
              <a:lnSpc>
                <a:spcPct val="100000"/>
              </a:lnSpc>
              <a:spcBef>
                <a:spcPts val="495"/>
              </a:spcBef>
              <a:buChar char="–"/>
              <a:tabLst>
                <a:tab pos="797560" algn="l"/>
              </a:tabLst>
            </a:pPr>
            <a:r>
              <a:rPr sz="1600" dirty="0">
                <a:latin typeface="Times New Roman"/>
                <a:cs typeface="Times New Roman"/>
              </a:rPr>
              <a:t>Infinite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sum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not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always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finite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x[n]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no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absolute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summable</a:t>
            </a:r>
            <a:endParaRPr sz="1600">
              <a:latin typeface="Times New Roman"/>
              <a:cs typeface="Times New Roman"/>
            </a:endParaRPr>
          </a:p>
          <a:p>
            <a:pPr marL="797560" indent="-287020">
              <a:lnSpc>
                <a:spcPct val="100000"/>
              </a:lnSpc>
              <a:spcBef>
                <a:spcPts val="395"/>
              </a:spcBef>
              <a:buChar char="–"/>
              <a:tabLst>
                <a:tab pos="797560" algn="l"/>
              </a:tabLst>
            </a:pPr>
            <a:r>
              <a:rPr sz="1600" dirty="0">
                <a:latin typeface="Times New Roman"/>
                <a:cs typeface="Times New Roman"/>
              </a:rPr>
              <a:t>Example: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x[n]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575" baseline="21164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u[n]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|a|&gt;1 does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not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have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DTFT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1600">
              <a:latin typeface="Times New Roman"/>
              <a:cs typeface="Times New Roman"/>
            </a:endParaRPr>
          </a:p>
          <a:p>
            <a:pPr marL="398145" indent="-347345">
              <a:lnSpc>
                <a:spcPct val="100000"/>
              </a:lnSpc>
              <a:buChar char="•"/>
              <a:tabLst>
                <a:tab pos="398145" algn="l"/>
              </a:tabLst>
            </a:pPr>
            <a:r>
              <a:rPr sz="1800" dirty="0">
                <a:latin typeface="Times New Roman"/>
                <a:cs typeface="Times New Roman"/>
              </a:rPr>
              <a:t>Complex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variable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written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e</a:t>
            </a:r>
            <a:r>
              <a:rPr sz="1800" spc="-30" baseline="20833" dirty="0">
                <a:latin typeface="Times New Roman"/>
                <a:cs typeface="Times New Roman"/>
              </a:rPr>
              <a:t>j</a:t>
            </a:r>
            <a:r>
              <a:rPr sz="1800" spc="-30" baseline="20833" dirty="0">
                <a:latin typeface="Symbol"/>
                <a:cs typeface="Symbol"/>
              </a:rPr>
              <a:t></a:t>
            </a:r>
            <a:r>
              <a:rPr sz="1800" spc="-89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z-</a:t>
            </a:r>
            <a:r>
              <a:rPr sz="1800" spc="-10" dirty="0">
                <a:latin typeface="Times New Roman"/>
                <a:cs typeface="Times New Roman"/>
              </a:rPr>
              <a:t>transform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08934" y="3129026"/>
            <a:ext cx="13481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6559" algn="l"/>
                <a:tab pos="1097280" algn="l"/>
              </a:tabLst>
            </a:pPr>
            <a:r>
              <a:rPr sz="900" spc="-50" dirty="0">
                <a:latin typeface="Symbol"/>
                <a:cs typeface="Symbol"/>
              </a:rPr>
              <a:t>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Symbol"/>
                <a:cs typeface="Symbol"/>
              </a:rPr>
              <a:t></a:t>
            </a:r>
            <a:r>
              <a:rPr sz="2250" spc="20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Symbol"/>
                <a:cs typeface="Symbol"/>
              </a:rPr>
              <a:t></a:t>
            </a:r>
            <a:r>
              <a:rPr sz="2250" spc="-295" dirty="0">
                <a:latin typeface="Times New Roman"/>
                <a:cs typeface="Times New Roman"/>
              </a:rPr>
              <a:t> </a:t>
            </a:r>
            <a:r>
              <a:rPr sz="2550" spc="-50" dirty="0">
                <a:latin typeface="Symbol"/>
                <a:cs typeface="Symbol"/>
              </a:rPr>
              <a:t></a:t>
            </a:r>
            <a:r>
              <a:rPr sz="2550" dirty="0">
                <a:latin typeface="Times New Roman"/>
                <a:cs typeface="Times New Roman"/>
              </a:rPr>
              <a:t>	</a:t>
            </a:r>
            <a:r>
              <a:rPr sz="900" dirty="0">
                <a:latin typeface="Symbol"/>
                <a:cs typeface="Symbol"/>
              </a:rPr>
              <a:t></a:t>
            </a:r>
            <a:r>
              <a:rPr sz="900" spc="15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Verdana"/>
                <a:cs typeface="Verdana"/>
              </a:rPr>
              <a:t>j</a:t>
            </a:r>
            <a:r>
              <a:rPr sz="900" spc="-25" dirty="0">
                <a:latin typeface="Symbol"/>
                <a:cs typeface="Symbol"/>
              </a:rPr>
              <a:t>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1666" y="3336544"/>
            <a:ext cx="1447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latin typeface="Verdana"/>
                <a:cs typeface="Verdana"/>
              </a:rPr>
              <a:t>j</a:t>
            </a:r>
            <a:r>
              <a:rPr sz="900" spc="-25" dirty="0">
                <a:latin typeface="Symbol"/>
                <a:cs typeface="Symbol"/>
              </a:rPr>
              <a:t>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33600" y="3208528"/>
            <a:ext cx="840105" cy="612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>
              <a:lnSpc>
                <a:spcPts val="2910"/>
              </a:lnSpc>
              <a:spcBef>
                <a:spcPts val="100"/>
              </a:spcBef>
              <a:tabLst>
                <a:tab pos="718820" algn="l"/>
              </a:tabLst>
            </a:pPr>
            <a:r>
              <a:rPr sz="3825" spc="-75" baseline="1089" dirty="0">
                <a:latin typeface="Symbol"/>
                <a:cs typeface="Symbol"/>
              </a:rPr>
              <a:t></a:t>
            </a:r>
            <a:r>
              <a:rPr sz="3825" baseline="1089" dirty="0">
                <a:latin typeface="Times New Roman"/>
                <a:cs typeface="Times New Roman"/>
              </a:rPr>
              <a:t>	</a:t>
            </a:r>
            <a:r>
              <a:rPr sz="2550" spc="-50" dirty="0">
                <a:latin typeface="Symbol"/>
                <a:cs typeface="Symbol"/>
              </a:rPr>
              <a:t></a:t>
            </a:r>
            <a:endParaRPr sz="2550">
              <a:latin typeface="Symbol"/>
              <a:cs typeface="Symbol"/>
            </a:endParaRPr>
          </a:p>
          <a:p>
            <a:pPr marL="12700">
              <a:lnSpc>
                <a:spcPts val="1710"/>
              </a:lnSpc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130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re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7805" y="3208528"/>
            <a:ext cx="13335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50" dirty="0">
                <a:latin typeface="Symbol"/>
                <a:cs typeface="Symbol"/>
              </a:rPr>
              <a:t>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4673" y="3288538"/>
            <a:ext cx="1644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latin typeface="Symbol"/>
                <a:cs typeface="Symbol"/>
              </a:rPr>
              <a:t></a:t>
            </a:r>
            <a:r>
              <a:rPr sz="900" spc="-25" dirty="0">
                <a:latin typeface="Verdana"/>
                <a:cs typeface="Verdana"/>
              </a:rPr>
              <a:t>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82335" y="3338576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92064" y="3241040"/>
            <a:ext cx="8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</a:t>
            </a:r>
            <a:endParaRPr sz="9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Symbol"/>
                <a:cs typeface="Symbol"/>
              </a:rPr>
              <a:t>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55611" y="3379723"/>
            <a:ext cx="2552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j</a:t>
            </a:r>
            <a:r>
              <a:rPr sz="900" dirty="0">
                <a:latin typeface="Symbol"/>
                <a:cs typeface="Symbol"/>
              </a:rPr>
              <a:t></a:t>
            </a:r>
            <a:r>
              <a:rPr sz="900" spc="7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Verdana"/>
                <a:cs typeface="Verdana"/>
              </a:rPr>
              <a:t>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80182" y="3515614"/>
            <a:ext cx="1478915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352425" algn="l"/>
                <a:tab pos="1245235" algn="l"/>
              </a:tabLst>
            </a:pPr>
            <a:r>
              <a:rPr sz="1550" spc="-50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3525" baseline="-7092" dirty="0">
                <a:latin typeface="Symbol"/>
                <a:cs typeface="Symbol"/>
              </a:rPr>
              <a:t></a:t>
            </a:r>
            <a:r>
              <a:rPr sz="3525" spc="509" baseline="-7092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165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25" dirty="0">
                <a:latin typeface="Verdana"/>
                <a:cs typeface="Verdana"/>
              </a:rPr>
              <a:t>re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9182" y="3518661"/>
            <a:ext cx="1800860" cy="38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666115" algn="l"/>
                <a:tab pos="1153795" algn="l"/>
                <a:tab pos="1644650" algn="l"/>
              </a:tabLst>
            </a:pPr>
            <a:r>
              <a:rPr sz="1550" dirty="0">
                <a:latin typeface="Symbol"/>
                <a:cs typeface="Symbol"/>
              </a:rPr>
              <a:t></a:t>
            </a:r>
            <a:r>
              <a:rPr sz="1550" spc="420" dirty="0">
                <a:latin typeface="Times New Roman"/>
                <a:cs typeface="Times New Roman"/>
              </a:rPr>
              <a:t> </a:t>
            </a:r>
            <a:r>
              <a:rPr sz="3525" spc="-75" baseline="-7092" dirty="0">
                <a:latin typeface="Symbol"/>
                <a:cs typeface="Symbol"/>
              </a:rPr>
              <a:t></a:t>
            </a:r>
            <a:r>
              <a:rPr sz="3525" baseline="-7092" dirty="0">
                <a:latin typeface="Times New Roman"/>
                <a:cs typeface="Times New Roman"/>
              </a:rPr>
              <a:t>	</a:t>
            </a:r>
            <a:r>
              <a:rPr sz="1550" dirty="0">
                <a:latin typeface="Verdana"/>
                <a:cs typeface="Verdana"/>
              </a:rPr>
              <a:t>x</a:t>
            </a:r>
            <a:r>
              <a:rPr sz="1550" spc="155" dirty="0">
                <a:latin typeface="Verdana"/>
                <a:cs typeface="Verdana"/>
              </a:rPr>
              <a:t> </a:t>
            </a:r>
            <a:r>
              <a:rPr sz="1550" spc="-50" dirty="0">
                <a:latin typeface="Verdana"/>
                <a:cs typeface="Verdana"/>
              </a:rPr>
              <a:t>n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Verdana"/>
                <a:cs typeface="Verdana"/>
              </a:rPr>
              <a:t>r</a:t>
            </a:r>
            <a:r>
              <a:rPr sz="1550" dirty="0">
                <a:latin typeface="Verdana"/>
                <a:cs typeface="Verdana"/>
              </a:rPr>
              <a:t>	</a:t>
            </a:r>
            <a:r>
              <a:rPr sz="1550" spc="-50" dirty="0">
                <a:latin typeface="Verdana"/>
                <a:cs typeface="Verdana"/>
              </a:rPr>
              <a:t>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59582" y="3873500"/>
            <a:ext cx="242887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5814" algn="l"/>
              </a:tabLst>
            </a:pP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8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spc="-35" dirty="0">
                <a:latin typeface="Symbol"/>
                <a:cs typeface="Symbol"/>
              </a:rPr>
              <a:t>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9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6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3900" y="3941357"/>
            <a:ext cx="5472430" cy="65278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98145" indent="-347345">
              <a:lnSpc>
                <a:spcPct val="100000"/>
              </a:lnSpc>
              <a:spcBef>
                <a:spcPts val="550"/>
              </a:spcBef>
              <a:buChar char="•"/>
              <a:tabLst>
                <a:tab pos="398145" algn="l"/>
              </a:tabLst>
            </a:pPr>
            <a:r>
              <a:rPr sz="1800" dirty="0">
                <a:latin typeface="Times New Roman"/>
                <a:cs typeface="Times New Roman"/>
              </a:rPr>
              <a:t>DTFT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x[n]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multiplied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exponential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sequence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5" baseline="20833" dirty="0">
                <a:latin typeface="Times New Roman"/>
                <a:cs typeface="Times New Roman"/>
              </a:rPr>
              <a:t>-</a:t>
            </a:r>
            <a:r>
              <a:rPr sz="1800" spc="-75" baseline="20833" dirty="0">
                <a:latin typeface="Times New Roman"/>
                <a:cs typeface="Times New Roman"/>
              </a:rPr>
              <a:t>n</a:t>
            </a:r>
            <a:endParaRPr sz="1800" baseline="20833">
              <a:latin typeface="Times New Roman"/>
              <a:cs typeface="Times New Roman"/>
            </a:endParaRPr>
          </a:p>
          <a:p>
            <a:pPr marL="510540">
              <a:lnSpc>
                <a:spcPct val="100000"/>
              </a:lnSpc>
              <a:spcBef>
                <a:spcPts val="405"/>
              </a:spcBef>
              <a:tabLst>
                <a:tab pos="797560" algn="l"/>
              </a:tabLst>
            </a:pPr>
            <a:r>
              <a:rPr sz="1600" spc="-50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	For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certain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choices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sum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maybe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made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finite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88917" y="4970271"/>
            <a:ext cx="350520" cy="68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  <a:p>
            <a:pPr marL="6350" algn="ctr">
              <a:lnSpc>
                <a:spcPct val="100000"/>
              </a:lnSpc>
              <a:spcBef>
                <a:spcPts val="75"/>
              </a:spcBef>
            </a:pPr>
            <a:r>
              <a:rPr sz="2350" spc="-50" dirty="0">
                <a:latin typeface="Symbol"/>
                <a:cs typeface="Symbol"/>
              </a:rPr>
              <a:t></a:t>
            </a:r>
            <a:endParaRPr sz="235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Verdana"/>
                <a:cs typeface="Verdana"/>
              </a:rPr>
              <a:t>n</a:t>
            </a:r>
            <a:r>
              <a:rPr sz="900" spc="-150" dirty="0">
                <a:latin typeface="Verdana"/>
                <a:cs typeface="Verdana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Symbol"/>
                <a:cs typeface="Symbol"/>
              </a:rPr>
              <a:t>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75759" y="5060441"/>
            <a:ext cx="14998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083945" algn="l"/>
                <a:tab pos="1320800" algn="l"/>
              </a:tabLst>
            </a:pPr>
            <a:r>
              <a:rPr sz="1550" dirty="0">
                <a:latin typeface="Verdana"/>
                <a:cs typeface="Verdana"/>
              </a:rPr>
              <a:t>x</a:t>
            </a:r>
            <a:r>
              <a:rPr sz="1550" spc="-355" dirty="0">
                <a:latin typeface="Verdana"/>
                <a:cs typeface="Verdana"/>
              </a:rPr>
              <a:t> </a:t>
            </a:r>
            <a:r>
              <a:rPr sz="2250" spc="-85" dirty="0">
                <a:latin typeface="Symbol"/>
                <a:cs typeface="Symbol"/>
              </a:rPr>
              <a:t></a:t>
            </a:r>
            <a:r>
              <a:rPr sz="1550" spc="-85" dirty="0">
                <a:latin typeface="Verdana"/>
                <a:cs typeface="Verdana"/>
              </a:rPr>
              <a:t>n</a:t>
            </a:r>
            <a:r>
              <a:rPr sz="1550" spc="-380" dirty="0">
                <a:latin typeface="Verdana"/>
                <a:cs typeface="Verdana"/>
              </a:rPr>
              <a:t> </a:t>
            </a:r>
            <a:r>
              <a:rPr sz="2250" spc="-10" dirty="0">
                <a:latin typeface="Symbol"/>
                <a:cs typeface="Symbol"/>
              </a:rPr>
              <a:t></a:t>
            </a:r>
            <a:r>
              <a:rPr sz="2250" spc="-24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Verdana"/>
                <a:cs typeface="Verdana"/>
              </a:rPr>
              <a:t>r</a:t>
            </a:r>
            <a:r>
              <a:rPr sz="1550" spc="-270" dirty="0">
                <a:latin typeface="Verdana"/>
                <a:cs typeface="Verdana"/>
              </a:rPr>
              <a:t> </a:t>
            </a:r>
            <a:r>
              <a:rPr sz="1500" baseline="25000" dirty="0">
                <a:latin typeface="Verdana"/>
                <a:cs typeface="Verdana"/>
              </a:rPr>
              <a:t>-</a:t>
            </a:r>
            <a:r>
              <a:rPr sz="1500" spc="-75" baseline="25000" dirty="0">
                <a:latin typeface="Verdana"/>
                <a:cs typeface="Verdana"/>
              </a:rPr>
              <a:t>n</a:t>
            </a:r>
            <a:r>
              <a:rPr sz="1500" baseline="25000" dirty="0">
                <a:latin typeface="Verdana"/>
                <a:cs typeface="Verdana"/>
              </a:rPr>
              <a:t>	</a:t>
            </a:r>
            <a:r>
              <a:rPr sz="1550" spc="-50" dirty="0">
                <a:latin typeface="Symbol"/>
                <a:cs typeface="Symbol"/>
              </a:rPr>
              <a:t></a:t>
            </a:r>
            <a:r>
              <a:rPr sz="1550" dirty="0">
                <a:latin typeface="Times New Roman"/>
                <a:cs typeface="Times New Roman"/>
              </a:rPr>
              <a:t>	</a:t>
            </a:r>
            <a:r>
              <a:rPr sz="1550" spc="-50" dirty="0">
                <a:latin typeface="Symbol"/>
                <a:cs typeface="Symbol"/>
              </a:rPr>
              <a:t>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01667" y="5100828"/>
            <a:ext cx="0" cy="395605"/>
          </a:xfrm>
          <a:custGeom>
            <a:avLst/>
            <a:gdLst/>
            <a:ahLst/>
            <a:cxnLst/>
            <a:rect l="l" t="t" r="r" b="b"/>
            <a:pathLst>
              <a:path h="395604">
                <a:moveTo>
                  <a:pt x="0" y="0"/>
                </a:moveTo>
                <a:lnTo>
                  <a:pt x="0" y="39547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4580" y="2210180"/>
            <a:ext cx="3581400" cy="3048000"/>
            <a:chOff x="3124580" y="2210180"/>
            <a:chExt cx="3581400" cy="3048000"/>
          </a:xfrm>
        </p:grpSpPr>
        <p:sp>
          <p:nvSpPr>
            <p:cNvPr id="3" name="object 3"/>
            <p:cNvSpPr/>
            <p:nvPr/>
          </p:nvSpPr>
          <p:spPr>
            <a:xfrm>
              <a:off x="3810000" y="2743200"/>
              <a:ext cx="2133600" cy="2057400"/>
            </a:xfrm>
            <a:custGeom>
              <a:avLst/>
              <a:gdLst/>
              <a:ahLst/>
              <a:cxnLst/>
              <a:rect l="l" t="t" r="r" b="b"/>
              <a:pathLst>
                <a:path w="2133600" h="2057400">
                  <a:moveTo>
                    <a:pt x="1066800" y="0"/>
                  </a:moveTo>
                  <a:lnTo>
                    <a:pt x="1017905" y="1270"/>
                  </a:lnTo>
                  <a:lnTo>
                    <a:pt x="969644" y="4445"/>
                  </a:lnTo>
                  <a:lnTo>
                    <a:pt x="922019" y="9525"/>
                  </a:lnTo>
                  <a:lnTo>
                    <a:pt x="875030" y="16510"/>
                  </a:lnTo>
                  <a:lnTo>
                    <a:pt x="828675" y="26034"/>
                  </a:lnTo>
                  <a:lnTo>
                    <a:pt x="782955" y="36830"/>
                  </a:lnTo>
                  <a:lnTo>
                    <a:pt x="738505" y="49530"/>
                  </a:lnTo>
                  <a:lnTo>
                    <a:pt x="694690" y="64135"/>
                  </a:lnTo>
                  <a:lnTo>
                    <a:pt x="651510" y="80645"/>
                  </a:lnTo>
                  <a:lnTo>
                    <a:pt x="609600" y="99060"/>
                  </a:lnTo>
                  <a:lnTo>
                    <a:pt x="568325" y="118745"/>
                  </a:lnTo>
                  <a:lnTo>
                    <a:pt x="528320" y="140335"/>
                  </a:lnTo>
                  <a:lnTo>
                    <a:pt x="489584" y="163830"/>
                  </a:lnTo>
                  <a:lnTo>
                    <a:pt x="451484" y="187960"/>
                  </a:lnTo>
                  <a:lnTo>
                    <a:pt x="414655" y="214629"/>
                  </a:lnTo>
                  <a:lnTo>
                    <a:pt x="379730" y="241935"/>
                  </a:lnTo>
                  <a:lnTo>
                    <a:pt x="345440" y="271145"/>
                  </a:lnTo>
                  <a:lnTo>
                    <a:pt x="312420" y="301625"/>
                  </a:lnTo>
                  <a:lnTo>
                    <a:pt x="280670" y="332740"/>
                  </a:lnTo>
                  <a:lnTo>
                    <a:pt x="250825" y="365760"/>
                  </a:lnTo>
                  <a:lnTo>
                    <a:pt x="222250" y="400050"/>
                  </a:lnTo>
                  <a:lnTo>
                    <a:pt x="194944" y="435609"/>
                  </a:lnTo>
                  <a:lnTo>
                    <a:pt x="169544" y="471805"/>
                  </a:lnTo>
                  <a:lnTo>
                    <a:pt x="145415" y="509270"/>
                  </a:lnTo>
                  <a:lnTo>
                    <a:pt x="123190" y="548005"/>
                  </a:lnTo>
                  <a:lnTo>
                    <a:pt x="102869" y="588010"/>
                  </a:lnTo>
                  <a:lnTo>
                    <a:pt x="83819" y="628650"/>
                  </a:lnTo>
                  <a:lnTo>
                    <a:pt x="66675" y="669925"/>
                  </a:lnTo>
                  <a:lnTo>
                    <a:pt x="51434" y="711835"/>
                  </a:lnTo>
                  <a:lnTo>
                    <a:pt x="38100" y="755015"/>
                  </a:lnTo>
                  <a:lnTo>
                    <a:pt x="26669" y="799465"/>
                  </a:lnTo>
                  <a:lnTo>
                    <a:pt x="17144" y="843915"/>
                  </a:lnTo>
                  <a:lnTo>
                    <a:pt x="9525" y="889000"/>
                  </a:lnTo>
                  <a:lnTo>
                    <a:pt x="4444" y="935355"/>
                  </a:lnTo>
                  <a:lnTo>
                    <a:pt x="1269" y="981710"/>
                  </a:lnTo>
                  <a:lnTo>
                    <a:pt x="0" y="1028700"/>
                  </a:lnTo>
                  <a:lnTo>
                    <a:pt x="1269" y="1075690"/>
                  </a:lnTo>
                  <a:lnTo>
                    <a:pt x="4444" y="1122680"/>
                  </a:lnTo>
                  <a:lnTo>
                    <a:pt x="9525" y="1168400"/>
                  </a:lnTo>
                  <a:lnTo>
                    <a:pt x="17144" y="1213485"/>
                  </a:lnTo>
                  <a:lnTo>
                    <a:pt x="26669" y="1258570"/>
                  </a:lnTo>
                  <a:lnTo>
                    <a:pt x="38100" y="1302385"/>
                  </a:lnTo>
                  <a:lnTo>
                    <a:pt x="51434" y="1345565"/>
                  </a:lnTo>
                  <a:lnTo>
                    <a:pt x="66675" y="1387475"/>
                  </a:lnTo>
                  <a:lnTo>
                    <a:pt x="83819" y="1429385"/>
                  </a:lnTo>
                  <a:lnTo>
                    <a:pt x="102869" y="1470025"/>
                  </a:lnTo>
                  <a:lnTo>
                    <a:pt x="123190" y="1509395"/>
                  </a:lnTo>
                  <a:lnTo>
                    <a:pt x="145415" y="1548130"/>
                  </a:lnTo>
                  <a:lnTo>
                    <a:pt x="169544" y="1585595"/>
                  </a:lnTo>
                  <a:lnTo>
                    <a:pt x="194944" y="1621790"/>
                  </a:lnTo>
                  <a:lnTo>
                    <a:pt x="222250" y="1657350"/>
                  </a:lnTo>
                  <a:lnTo>
                    <a:pt x="250825" y="1691639"/>
                  </a:lnTo>
                  <a:lnTo>
                    <a:pt x="280670" y="1724660"/>
                  </a:lnTo>
                  <a:lnTo>
                    <a:pt x="312420" y="1756410"/>
                  </a:lnTo>
                  <a:lnTo>
                    <a:pt x="345440" y="1786255"/>
                  </a:lnTo>
                  <a:lnTo>
                    <a:pt x="379730" y="1815464"/>
                  </a:lnTo>
                  <a:lnTo>
                    <a:pt x="414655" y="1843405"/>
                  </a:lnTo>
                  <a:lnTo>
                    <a:pt x="451484" y="1869439"/>
                  </a:lnTo>
                  <a:lnTo>
                    <a:pt x="489584" y="1894205"/>
                  </a:lnTo>
                  <a:lnTo>
                    <a:pt x="528320" y="1917064"/>
                  </a:lnTo>
                  <a:lnTo>
                    <a:pt x="568325" y="1938655"/>
                  </a:lnTo>
                  <a:lnTo>
                    <a:pt x="609600" y="1958339"/>
                  </a:lnTo>
                  <a:lnTo>
                    <a:pt x="651510" y="1976755"/>
                  </a:lnTo>
                  <a:lnTo>
                    <a:pt x="694690" y="1993264"/>
                  </a:lnTo>
                  <a:lnTo>
                    <a:pt x="738505" y="2007870"/>
                  </a:lnTo>
                  <a:lnTo>
                    <a:pt x="782955" y="2020570"/>
                  </a:lnTo>
                  <a:lnTo>
                    <a:pt x="828675" y="2032000"/>
                  </a:lnTo>
                  <a:lnTo>
                    <a:pt x="875030" y="2040889"/>
                  </a:lnTo>
                  <a:lnTo>
                    <a:pt x="922019" y="2047875"/>
                  </a:lnTo>
                  <a:lnTo>
                    <a:pt x="969644" y="2052955"/>
                  </a:lnTo>
                  <a:lnTo>
                    <a:pt x="1017905" y="2056130"/>
                  </a:lnTo>
                  <a:lnTo>
                    <a:pt x="1066800" y="2057400"/>
                  </a:lnTo>
                  <a:lnTo>
                    <a:pt x="1115695" y="2056130"/>
                  </a:lnTo>
                  <a:lnTo>
                    <a:pt x="1163955" y="2052955"/>
                  </a:lnTo>
                  <a:lnTo>
                    <a:pt x="1211580" y="2047875"/>
                  </a:lnTo>
                  <a:lnTo>
                    <a:pt x="1258570" y="2040889"/>
                  </a:lnTo>
                  <a:lnTo>
                    <a:pt x="1304925" y="2032000"/>
                  </a:lnTo>
                  <a:lnTo>
                    <a:pt x="1350645" y="2020570"/>
                  </a:lnTo>
                  <a:lnTo>
                    <a:pt x="1395095" y="2007870"/>
                  </a:lnTo>
                  <a:lnTo>
                    <a:pt x="1438910" y="1993264"/>
                  </a:lnTo>
                  <a:lnTo>
                    <a:pt x="1482090" y="1976755"/>
                  </a:lnTo>
                  <a:lnTo>
                    <a:pt x="1524000" y="1958339"/>
                  </a:lnTo>
                  <a:lnTo>
                    <a:pt x="1565275" y="1938655"/>
                  </a:lnTo>
                  <a:lnTo>
                    <a:pt x="1605280" y="1917064"/>
                  </a:lnTo>
                  <a:lnTo>
                    <a:pt x="1644014" y="1894205"/>
                  </a:lnTo>
                  <a:lnTo>
                    <a:pt x="1682114" y="1869439"/>
                  </a:lnTo>
                  <a:lnTo>
                    <a:pt x="1718945" y="1843405"/>
                  </a:lnTo>
                  <a:lnTo>
                    <a:pt x="1753870" y="1815464"/>
                  </a:lnTo>
                  <a:lnTo>
                    <a:pt x="1788160" y="1786255"/>
                  </a:lnTo>
                  <a:lnTo>
                    <a:pt x="1821180" y="1756410"/>
                  </a:lnTo>
                  <a:lnTo>
                    <a:pt x="1852930" y="1724660"/>
                  </a:lnTo>
                  <a:lnTo>
                    <a:pt x="1882775" y="1691639"/>
                  </a:lnTo>
                  <a:lnTo>
                    <a:pt x="1911350" y="1657350"/>
                  </a:lnTo>
                  <a:lnTo>
                    <a:pt x="1938655" y="1621790"/>
                  </a:lnTo>
                  <a:lnTo>
                    <a:pt x="1964055" y="1585595"/>
                  </a:lnTo>
                  <a:lnTo>
                    <a:pt x="1988185" y="1548130"/>
                  </a:lnTo>
                  <a:lnTo>
                    <a:pt x="2010410" y="1509395"/>
                  </a:lnTo>
                  <a:lnTo>
                    <a:pt x="2030730" y="1470025"/>
                  </a:lnTo>
                  <a:lnTo>
                    <a:pt x="2049780" y="1429385"/>
                  </a:lnTo>
                  <a:lnTo>
                    <a:pt x="2066925" y="1387475"/>
                  </a:lnTo>
                  <a:lnTo>
                    <a:pt x="2082164" y="1345565"/>
                  </a:lnTo>
                  <a:lnTo>
                    <a:pt x="2095500" y="1302385"/>
                  </a:lnTo>
                  <a:lnTo>
                    <a:pt x="2106930" y="1258570"/>
                  </a:lnTo>
                  <a:lnTo>
                    <a:pt x="2116455" y="1213485"/>
                  </a:lnTo>
                  <a:lnTo>
                    <a:pt x="2124075" y="1168400"/>
                  </a:lnTo>
                  <a:lnTo>
                    <a:pt x="2129155" y="1122680"/>
                  </a:lnTo>
                  <a:lnTo>
                    <a:pt x="2132330" y="1075690"/>
                  </a:lnTo>
                  <a:lnTo>
                    <a:pt x="2133600" y="1028700"/>
                  </a:lnTo>
                  <a:lnTo>
                    <a:pt x="2132330" y="981710"/>
                  </a:lnTo>
                  <a:lnTo>
                    <a:pt x="2129155" y="935355"/>
                  </a:lnTo>
                  <a:lnTo>
                    <a:pt x="2124075" y="889000"/>
                  </a:lnTo>
                  <a:lnTo>
                    <a:pt x="2116455" y="843915"/>
                  </a:lnTo>
                  <a:lnTo>
                    <a:pt x="2106930" y="799465"/>
                  </a:lnTo>
                  <a:lnTo>
                    <a:pt x="2095500" y="755015"/>
                  </a:lnTo>
                  <a:lnTo>
                    <a:pt x="2082164" y="711835"/>
                  </a:lnTo>
                  <a:lnTo>
                    <a:pt x="2066925" y="669925"/>
                  </a:lnTo>
                  <a:lnTo>
                    <a:pt x="2049780" y="628015"/>
                  </a:lnTo>
                  <a:lnTo>
                    <a:pt x="2030730" y="588010"/>
                  </a:lnTo>
                  <a:lnTo>
                    <a:pt x="2010410" y="548005"/>
                  </a:lnTo>
                  <a:lnTo>
                    <a:pt x="1988185" y="509270"/>
                  </a:lnTo>
                  <a:lnTo>
                    <a:pt x="1964055" y="471805"/>
                  </a:lnTo>
                  <a:lnTo>
                    <a:pt x="1938655" y="435609"/>
                  </a:lnTo>
                  <a:lnTo>
                    <a:pt x="1911350" y="400050"/>
                  </a:lnTo>
                  <a:lnTo>
                    <a:pt x="1882775" y="365760"/>
                  </a:lnTo>
                  <a:lnTo>
                    <a:pt x="1852295" y="332740"/>
                  </a:lnTo>
                  <a:lnTo>
                    <a:pt x="1821180" y="301625"/>
                  </a:lnTo>
                  <a:lnTo>
                    <a:pt x="1788160" y="271145"/>
                  </a:lnTo>
                  <a:lnTo>
                    <a:pt x="1753870" y="241935"/>
                  </a:lnTo>
                  <a:lnTo>
                    <a:pt x="1718310" y="214629"/>
                  </a:lnTo>
                  <a:lnTo>
                    <a:pt x="1682114" y="187960"/>
                  </a:lnTo>
                  <a:lnTo>
                    <a:pt x="1644014" y="163830"/>
                  </a:lnTo>
                  <a:lnTo>
                    <a:pt x="1605280" y="140335"/>
                  </a:lnTo>
                  <a:lnTo>
                    <a:pt x="1565275" y="118745"/>
                  </a:lnTo>
                  <a:lnTo>
                    <a:pt x="1524000" y="99060"/>
                  </a:lnTo>
                  <a:lnTo>
                    <a:pt x="1482090" y="80645"/>
                  </a:lnTo>
                  <a:lnTo>
                    <a:pt x="1438910" y="64135"/>
                  </a:lnTo>
                  <a:lnTo>
                    <a:pt x="1395095" y="49530"/>
                  </a:lnTo>
                  <a:lnTo>
                    <a:pt x="1350645" y="36830"/>
                  </a:lnTo>
                  <a:lnTo>
                    <a:pt x="1304925" y="26034"/>
                  </a:lnTo>
                  <a:lnTo>
                    <a:pt x="1258570" y="16510"/>
                  </a:lnTo>
                  <a:lnTo>
                    <a:pt x="1211580" y="9525"/>
                  </a:lnTo>
                  <a:lnTo>
                    <a:pt x="1163955" y="4445"/>
                  </a:lnTo>
                  <a:lnTo>
                    <a:pt x="1115695" y="127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10000" y="2743200"/>
              <a:ext cx="2133600" cy="2057400"/>
            </a:xfrm>
            <a:custGeom>
              <a:avLst/>
              <a:gdLst/>
              <a:ahLst/>
              <a:cxnLst/>
              <a:rect l="l" t="t" r="r" b="b"/>
              <a:pathLst>
                <a:path w="2133600" h="2057400">
                  <a:moveTo>
                    <a:pt x="0" y="1028700"/>
                  </a:moveTo>
                  <a:lnTo>
                    <a:pt x="1270" y="981710"/>
                  </a:lnTo>
                  <a:lnTo>
                    <a:pt x="4445" y="935355"/>
                  </a:lnTo>
                  <a:lnTo>
                    <a:pt x="9525" y="889000"/>
                  </a:lnTo>
                  <a:lnTo>
                    <a:pt x="17145" y="843915"/>
                  </a:lnTo>
                  <a:lnTo>
                    <a:pt x="26670" y="799465"/>
                  </a:lnTo>
                  <a:lnTo>
                    <a:pt x="38100" y="755015"/>
                  </a:lnTo>
                  <a:lnTo>
                    <a:pt x="51435" y="711835"/>
                  </a:lnTo>
                  <a:lnTo>
                    <a:pt x="66675" y="669925"/>
                  </a:lnTo>
                  <a:lnTo>
                    <a:pt x="83820" y="628015"/>
                  </a:lnTo>
                  <a:lnTo>
                    <a:pt x="102870" y="588010"/>
                  </a:lnTo>
                  <a:lnTo>
                    <a:pt x="123189" y="548005"/>
                  </a:lnTo>
                  <a:lnTo>
                    <a:pt x="145415" y="509270"/>
                  </a:lnTo>
                  <a:lnTo>
                    <a:pt x="169545" y="471805"/>
                  </a:lnTo>
                  <a:lnTo>
                    <a:pt x="194945" y="435609"/>
                  </a:lnTo>
                  <a:lnTo>
                    <a:pt x="222250" y="400050"/>
                  </a:lnTo>
                  <a:lnTo>
                    <a:pt x="250825" y="365759"/>
                  </a:lnTo>
                  <a:lnTo>
                    <a:pt x="280670" y="332740"/>
                  </a:lnTo>
                  <a:lnTo>
                    <a:pt x="312420" y="301625"/>
                  </a:lnTo>
                  <a:lnTo>
                    <a:pt x="345440" y="271145"/>
                  </a:lnTo>
                  <a:lnTo>
                    <a:pt x="379730" y="241934"/>
                  </a:lnTo>
                  <a:lnTo>
                    <a:pt x="414655" y="214630"/>
                  </a:lnTo>
                  <a:lnTo>
                    <a:pt x="451484" y="187959"/>
                  </a:lnTo>
                  <a:lnTo>
                    <a:pt x="489584" y="163830"/>
                  </a:lnTo>
                  <a:lnTo>
                    <a:pt x="528320" y="140334"/>
                  </a:lnTo>
                  <a:lnTo>
                    <a:pt x="568325" y="118744"/>
                  </a:lnTo>
                  <a:lnTo>
                    <a:pt x="609600" y="99059"/>
                  </a:lnTo>
                  <a:lnTo>
                    <a:pt x="651510" y="80644"/>
                  </a:lnTo>
                  <a:lnTo>
                    <a:pt x="694690" y="64134"/>
                  </a:lnTo>
                  <a:lnTo>
                    <a:pt x="738505" y="49530"/>
                  </a:lnTo>
                  <a:lnTo>
                    <a:pt x="782955" y="36830"/>
                  </a:lnTo>
                  <a:lnTo>
                    <a:pt x="828675" y="26034"/>
                  </a:lnTo>
                  <a:lnTo>
                    <a:pt x="875030" y="16509"/>
                  </a:lnTo>
                  <a:lnTo>
                    <a:pt x="922019" y="9525"/>
                  </a:lnTo>
                  <a:lnTo>
                    <a:pt x="969644" y="4444"/>
                  </a:lnTo>
                  <a:lnTo>
                    <a:pt x="1017905" y="1269"/>
                  </a:lnTo>
                  <a:lnTo>
                    <a:pt x="1066800" y="0"/>
                  </a:lnTo>
                  <a:lnTo>
                    <a:pt x="1115695" y="1269"/>
                  </a:lnTo>
                  <a:lnTo>
                    <a:pt x="1163955" y="4444"/>
                  </a:lnTo>
                  <a:lnTo>
                    <a:pt x="1211580" y="9525"/>
                  </a:lnTo>
                  <a:lnTo>
                    <a:pt x="1258570" y="16509"/>
                  </a:lnTo>
                  <a:lnTo>
                    <a:pt x="1304925" y="26034"/>
                  </a:lnTo>
                  <a:lnTo>
                    <a:pt x="1350645" y="36830"/>
                  </a:lnTo>
                  <a:lnTo>
                    <a:pt x="1395095" y="49530"/>
                  </a:lnTo>
                  <a:lnTo>
                    <a:pt x="1438910" y="64134"/>
                  </a:lnTo>
                  <a:lnTo>
                    <a:pt x="1482090" y="80644"/>
                  </a:lnTo>
                  <a:lnTo>
                    <a:pt x="1524000" y="99059"/>
                  </a:lnTo>
                  <a:lnTo>
                    <a:pt x="1565275" y="118744"/>
                  </a:lnTo>
                  <a:lnTo>
                    <a:pt x="1605280" y="140334"/>
                  </a:lnTo>
                  <a:lnTo>
                    <a:pt x="1644014" y="163830"/>
                  </a:lnTo>
                  <a:lnTo>
                    <a:pt x="1682114" y="187959"/>
                  </a:lnTo>
                  <a:lnTo>
                    <a:pt x="1718945" y="214630"/>
                  </a:lnTo>
                  <a:lnTo>
                    <a:pt x="1753870" y="241934"/>
                  </a:lnTo>
                  <a:lnTo>
                    <a:pt x="1788160" y="271145"/>
                  </a:lnTo>
                  <a:lnTo>
                    <a:pt x="1821180" y="301625"/>
                  </a:lnTo>
                  <a:lnTo>
                    <a:pt x="1852930" y="332740"/>
                  </a:lnTo>
                  <a:lnTo>
                    <a:pt x="1882775" y="365759"/>
                  </a:lnTo>
                  <a:lnTo>
                    <a:pt x="1911350" y="400050"/>
                  </a:lnTo>
                  <a:lnTo>
                    <a:pt x="1938655" y="435609"/>
                  </a:lnTo>
                  <a:lnTo>
                    <a:pt x="1964055" y="471805"/>
                  </a:lnTo>
                  <a:lnTo>
                    <a:pt x="1988185" y="509270"/>
                  </a:lnTo>
                  <a:lnTo>
                    <a:pt x="2010410" y="548005"/>
                  </a:lnTo>
                  <a:lnTo>
                    <a:pt x="2030730" y="588010"/>
                  </a:lnTo>
                  <a:lnTo>
                    <a:pt x="2049780" y="628650"/>
                  </a:lnTo>
                  <a:lnTo>
                    <a:pt x="2066925" y="669925"/>
                  </a:lnTo>
                  <a:lnTo>
                    <a:pt x="2082164" y="711835"/>
                  </a:lnTo>
                  <a:lnTo>
                    <a:pt x="2095500" y="755015"/>
                  </a:lnTo>
                  <a:lnTo>
                    <a:pt x="2106930" y="799465"/>
                  </a:lnTo>
                  <a:lnTo>
                    <a:pt x="2116455" y="843915"/>
                  </a:lnTo>
                  <a:lnTo>
                    <a:pt x="2124075" y="889000"/>
                  </a:lnTo>
                  <a:lnTo>
                    <a:pt x="2129155" y="935355"/>
                  </a:lnTo>
                  <a:lnTo>
                    <a:pt x="2132330" y="981710"/>
                  </a:lnTo>
                  <a:lnTo>
                    <a:pt x="2133600" y="1028700"/>
                  </a:lnTo>
                  <a:lnTo>
                    <a:pt x="2132330" y="1075690"/>
                  </a:lnTo>
                  <a:lnTo>
                    <a:pt x="2129155" y="1122680"/>
                  </a:lnTo>
                  <a:lnTo>
                    <a:pt x="2124075" y="1168400"/>
                  </a:lnTo>
                  <a:lnTo>
                    <a:pt x="2116455" y="1213485"/>
                  </a:lnTo>
                  <a:lnTo>
                    <a:pt x="2106930" y="1258570"/>
                  </a:lnTo>
                  <a:lnTo>
                    <a:pt x="2095500" y="1302385"/>
                  </a:lnTo>
                  <a:lnTo>
                    <a:pt x="2082164" y="1345565"/>
                  </a:lnTo>
                  <a:lnTo>
                    <a:pt x="2066925" y="1387475"/>
                  </a:lnTo>
                  <a:lnTo>
                    <a:pt x="2049780" y="1429385"/>
                  </a:lnTo>
                  <a:lnTo>
                    <a:pt x="2030730" y="1470025"/>
                  </a:lnTo>
                  <a:lnTo>
                    <a:pt x="2010410" y="1509395"/>
                  </a:lnTo>
                  <a:lnTo>
                    <a:pt x="1988185" y="1548130"/>
                  </a:lnTo>
                  <a:lnTo>
                    <a:pt x="1964055" y="1585595"/>
                  </a:lnTo>
                  <a:lnTo>
                    <a:pt x="1938655" y="1621790"/>
                  </a:lnTo>
                  <a:lnTo>
                    <a:pt x="1911350" y="1657350"/>
                  </a:lnTo>
                  <a:lnTo>
                    <a:pt x="1882775" y="1691639"/>
                  </a:lnTo>
                  <a:lnTo>
                    <a:pt x="1852930" y="1724660"/>
                  </a:lnTo>
                  <a:lnTo>
                    <a:pt x="1821180" y="1756410"/>
                  </a:lnTo>
                  <a:lnTo>
                    <a:pt x="1788160" y="1786255"/>
                  </a:lnTo>
                  <a:lnTo>
                    <a:pt x="1753870" y="1815464"/>
                  </a:lnTo>
                  <a:lnTo>
                    <a:pt x="1718945" y="1843405"/>
                  </a:lnTo>
                  <a:lnTo>
                    <a:pt x="1682114" y="1869439"/>
                  </a:lnTo>
                  <a:lnTo>
                    <a:pt x="1644014" y="1894205"/>
                  </a:lnTo>
                  <a:lnTo>
                    <a:pt x="1605280" y="1917064"/>
                  </a:lnTo>
                  <a:lnTo>
                    <a:pt x="1565275" y="1938655"/>
                  </a:lnTo>
                  <a:lnTo>
                    <a:pt x="1524000" y="1958339"/>
                  </a:lnTo>
                  <a:lnTo>
                    <a:pt x="1482090" y="1976755"/>
                  </a:lnTo>
                  <a:lnTo>
                    <a:pt x="1438910" y="1993264"/>
                  </a:lnTo>
                  <a:lnTo>
                    <a:pt x="1395095" y="2007870"/>
                  </a:lnTo>
                  <a:lnTo>
                    <a:pt x="1350645" y="2020570"/>
                  </a:lnTo>
                  <a:lnTo>
                    <a:pt x="1304925" y="2032000"/>
                  </a:lnTo>
                  <a:lnTo>
                    <a:pt x="1258570" y="2040889"/>
                  </a:lnTo>
                  <a:lnTo>
                    <a:pt x="1211580" y="2047875"/>
                  </a:lnTo>
                  <a:lnTo>
                    <a:pt x="1163955" y="2052955"/>
                  </a:lnTo>
                  <a:lnTo>
                    <a:pt x="1115695" y="2056130"/>
                  </a:lnTo>
                  <a:lnTo>
                    <a:pt x="1066800" y="2057400"/>
                  </a:lnTo>
                  <a:lnTo>
                    <a:pt x="1017905" y="2056130"/>
                  </a:lnTo>
                  <a:lnTo>
                    <a:pt x="969644" y="2052955"/>
                  </a:lnTo>
                  <a:lnTo>
                    <a:pt x="922019" y="2047875"/>
                  </a:lnTo>
                  <a:lnTo>
                    <a:pt x="875030" y="2040889"/>
                  </a:lnTo>
                  <a:lnTo>
                    <a:pt x="828675" y="2032000"/>
                  </a:lnTo>
                  <a:lnTo>
                    <a:pt x="782955" y="2020570"/>
                  </a:lnTo>
                  <a:lnTo>
                    <a:pt x="738505" y="2007870"/>
                  </a:lnTo>
                  <a:lnTo>
                    <a:pt x="694690" y="1993264"/>
                  </a:lnTo>
                  <a:lnTo>
                    <a:pt x="651510" y="1976755"/>
                  </a:lnTo>
                  <a:lnTo>
                    <a:pt x="609600" y="1958339"/>
                  </a:lnTo>
                  <a:lnTo>
                    <a:pt x="568325" y="1938655"/>
                  </a:lnTo>
                  <a:lnTo>
                    <a:pt x="528320" y="1917064"/>
                  </a:lnTo>
                  <a:lnTo>
                    <a:pt x="489584" y="1894205"/>
                  </a:lnTo>
                  <a:lnTo>
                    <a:pt x="451484" y="1869439"/>
                  </a:lnTo>
                  <a:lnTo>
                    <a:pt x="414655" y="1843405"/>
                  </a:lnTo>
                  <a:lnTo>
                    <a:pt x="379730" y="1815464"/>
                  </a:lnTo>
                  <a:lnTo>
                    <a:pt x="345440" y="1786255"/>
                  </a:lnTo>
                  <a:lnTo>
                    <a:pt x="312420" y="1756410"/>
                  </a:lnTo>
                  <a:lnTo>
                    <a:pt x="280670" y="1724660"/>
                  </a:lnTo>
                  <a:lnTo>
                    <a:pt x="250825" y="1691639"/>
                  </a:lnTo>
                  <a:lnTo>
                    <a:pt x="222250" y="1657350"/>
                  </a:lnTo>
                  <a:lnTo>
                    <a:pt x="194945" y="1621790"/>
                  </a:lnTo>
                  <a:lnTo>
                    <a:pt x="169545" y="1585595"/>
                  </a:lnTo>
                  <a:lnTo>
                    <a:pt x="145415" y="1548130"/>
                  </a:lnTo>
                  <a:lnTo>
                    <a:pt x="123189" y="1509395"/>
                  </a:lnTo>
                  <a:lnTo>
                    <a:pt x="102870" y="1470025"/>
                  </a:lnTo>
                  <a:lnTo>
                    <a:pt x="83820" y="1429385"/>
                  </a:lnTo>
                  <a:lnTo>
                    <a:pt x="66675" y="1387475"/>
                  </a:lnTo>
                  <a:lnTo>
                    <a:pt x="51435" y="1345565"/>
                  </a:lnTo>
                  <a:lnTo>
                    <a:pt x="38100" y="1302385"/>
                  </a:lnTo>
                  <a:lnTo>
                    <a:pt x="26670" y="1258570"/>
                  </a:lnTo>
                  <a:lnTo>
                    <a:pt x="17145" y="1213485"/>
                  </a:lnTo>
                  <a:lnTo>
                    <a:pt x="9525" y="1168400"/>
                  </a:lnTo>
                  <a:lnTo>
                    <a:pt x="4445" y="1122680"/>
                  </a:lnTo>
                  <a:lnTo>
                    <a:pt x="1270" y="1075690"/>
                  </a:lnTo>
                  <a:lnTo>
                    <a:pt x="0" y="102870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4580" y="3810380"/>
              <a:ext cx="3581400" cy="0"/>
            </a:xfrm>
            <a:custGeom>
              <a:avLst/>
              <a:gdLst/>
              <a:ahLst/>
              <a:cxnLst/>
              <a:rect l="l" t="t" r="r" b="b"/>
              <a:pathLst>
                <a:path w="3581400">
                  <a:moveTo>
                    <a:pt x="0" y="0"/>
                  </a:moveTo>
                  <a:lnTo>
                    <a:pt x="3581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77180" y="2210180"/>
              <a:ext cx="0" cy="3048000"/>
            </a:xfrm>
            <a:custGeom>
              <a:avLst/>
              <a:gdLst/>
              <a:ahLst/>
              <a:cxnLst/>
              <a:rect l="l" t="t" r="r" b="b"/>
              <a:pathLst>
                <a:path h="3048000">
                  <a:moveTo>
                    <a:pt x="0" y="0"/>
                  </a:moveTo>
                  <a:lnTo>
                    <a:pt x="0" y="30480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7180" y="3048380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0" y="762000"/>
                  </a:moveTo>
                  <a:lnTo>
                    <a:pt x="762000" y="0"/>
                  </a:lnTo>
                </a:path>
              </a:pathLst>
            </a:custGeom>
            <a:ln w="1295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98114" y="2965576"/>
              <a:ext cx="2308860" cy="821055"/>
            </a:xfrm>
            <a:custGeom>
              <a:avLst/>
              <a:gdLst/>
              <a:ahLst/>
              <a:cxnLst/>
              <a:rect l="l" t="t" r="r" b="b"/>
              <a:pathLst>
                <a:path w="2308860" h="821054">
                  <a:moveTo>
                    <a:pt x="688213" y="310515"/>
                  </a:moveTo>
                  <a:lnTo>
                    <a:pt x="671703" y="290830"/>
                  </a:lnTo>
                  <a:lnTo>
                    <a:pt x="657733" y="273685"/>
                  </a:lnTo>
                  <a:lnTo>
                    <a:pt x="634238" y="244475"/>
                  </a:lnTo>
                  <a:lnTo>
                    <a:pt x="620903" y="273685"/>
                  </a:lnTo>
                  <a:lnTo>
                    <a:pt x="5080" y="0"/>
                  </a:lnTo>
                  <a:lnTo>
                    <a:pt x="0" y="11430"/>
                  </a:lnTo>
                  <a:lnTo>
                    <a:pt x="615823" y="285750"/>
                  </a:lnTo>
                  <a:lnTo>
                    <a:pt x="603123" y="314198"/>
                  </a:lnTo>
                  <a:lnTo>
                    <a:pt x="688213" y="310515"/>
                  </a:lnTo>
                  <a:close/>
                </a:path>
                <a:path w="2308860" h="821054">
                  <a:moveTo>
                    <a:pt x="2308352" y="818896"/>
                  </a:moveTo>
                  <a:lnTo>
                    <a:pt x="2293747" y="745871"/>
                  </a:lnTo>
                  <a:lnTo>
                    <a:pt x="2277872" y="696341"/>
                  </a:lnTo>
                  <a:lnTo>
                    <a:pt x="2255139" y="650621"/>
                  </a:lnTo>
                  <a:lnTo>
                    <a:pt x="2222754" y="608838"/>
                  </a:lnTo>
                  <a:lnTo>
                    <a:pt x="2194179" y="583438"/>
                  </a:lnTo>
                  <a:lnTo>
                    <a:pt x="2178304" y="572643"/>
                  </a:lnTo>
                  <a:lnTo>
                    <a:pt x="2177669" y="572008"/>
                  </a:lnTo>
                  <a:lnTo>
                    <a:pt x="2173859" y="566293"/>
                  </a:lnTo>
                  <a:lnTo>
                    <a:pt x="2168779" y="559308"/>
                  </a:lnTo>
                  <a:lnTo>
                    <a:pt x="2158619" y="547243"/>
                  </a:lnTo>
                  <a:lnTo>
                    <a:pt x="2140204" y="547243"/>
                  </a:lnTo>
                  <a:lnTo>
                    <a:pt x="2149094" y="555498"/>
                  </a:lnTo>
                  <a:lnTo>
                    <a:pt x="2158619" y="566928"/>
                  </a:lnTo>
                  <a:lnTo>
                    <a:pt x="2168779" y="580898"/>
                  </a:lnTo>
                  <a:lnTo>
                    <a:pt x="2168779" y="581533"/>
                  </a:lnTo>
                  <a:lnTo>
                    <a:pt x="2169414" y="581533"/>
                  </a:lnTo>
                  <a:lnTo>
                    <a:pt x="2170049" y="582168"/>
                  </a:lnTo>
                  <a:lnTo>
                    <a:pt x="2185924" y="593598"/>
                  </a:lnTo>
                  <a:lnTo>
                    <a:pt x="2200529" y="605028"/>
                  </a:lnTo>
                  <a:lnTo>
                    <a:pt x="2234819" y="643128"/>
                  </a:lnTo>
                  <a:lnTo>
                    <a:pt x="2259584" y="685546"/>
                  </a:lnTo>
                  <a:lnTo>
                    <a:pt x="2276602" y="732536"/>
                  </a:lnTo>
                  <a:lnTo>
                    <a:pt x="2289302" y="783971"/>
                  </a:lnTo>
                  <a:lnTo>
                    <a:pt x="2296287" y="820801"/>
                  </a:lnTo>
                  <a:lnTo>
                    <a:pt x="2308352" y="8188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6248" y="3456939"/>
              <a:ext cx="81914" cy="793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0130" y="2964306"/>
              <a:ext cx="73660" cy="8318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50610" y="2436875"/>
              <a:ext cx="146685" cy="535305"/>
            </a:xfrm>
            <a:custGeom>
              <a:avLst/>
              <a:gdLst/>
              <a:ahLst/>
              <a:cxnLst/>
              <a:rect l="l" t="t" r="r" b="b"/>
              <a:pathLst>
                <a:path w="146685" h="535305">
                  <a:moveTo>
                    <a:pt x="133985" y="0"/>
                  </a:moveTo>
                  <a:lnTo>
                    <a:pt x="0" y="535051"/>
                  </a:lnTo>
                  <a:lnTo>
                    <a:pt x="13335" y="535051"/>
                  </a:lnTo>
                  <a:lnTo>
                    <a:pt x="146685" y="2540"/>
                  </a:lnTo>
                  <a:lnTo>
                    <a:pt x="1339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14400" y="-7874"/>
            <a:ext cx="71247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Unit</a:t>
            </a:r>
            <a:r>
              <a:rPr u="none" spc="-204" dirty="0"/>
              <a:t> </a:t>
            </a:r>
            <a:r>
              <a:rPr u="none" dirty="0"/>
              <a:t>Circle</a:t>
            </a:r>
            <a:r>
              <a:rPr u="none" spc="-15" dirty="0"/>
              <a:t> </a:t>
            </a:r>
            <a:r>
              <a:rPr u="none" dirty="0"/>
              <a:t>in</a:t>
            </a:r>
            <a:r>
              <a:rPr u="none" spc="-235" dirty="0"/>
              <a:t> </a:t>
            </a:r>
            <a:r>
              <a:rPr u="none" dirty="0"/>
              <a:t>Complex</a:t>
            </a:r>
            <a:r>
              <a:rPr u="none" spc="-135" dirty="0"/>
              <a:t> </a:t>
            </a:r>
            <a:r>
              <a:rPr i="1" u="none" spc="-40" dirty="0">
                <a:latin typeface="Times New Roman"/>
                <a:cs typeface="Times New Roman"/>
              </a:rPr>
              <a:t>Z</a:t>
            </a:r>
            <a:r>
              <a:rPr u="none" spc="-40" dirty="0"/>
              <a:t>-</a:t>
            </a:r>
            <a:r>
              <a:rPr u="none" spc="-10" dirty="0"/>
              <a:t>Plane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47040" y="684784"/>
            <a:ext cx="5111750" cy="1377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z-</a:t>
            </a:r>
            <a:r>
              <a:rPr sz="1800" spc="-10" dirty="0">
                <a:latin typeface="Times New Roman"/>
                <a:cs typeface="Times New Roman"/>
              </a:rPr>
              <a:t>transform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function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complex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variable</a:t>
            </a:r>
            <a:endParaRPr sz="18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800" spc="-15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Convenient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describe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complex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z-</a:t>
            </a:r>
            <a:r>
              <a:rPr sz="1800" spc="-10" dirty="0">
                <a:latin typeface="Times New Roman"/>
                <a:cs typeface="Times New Roman"/>
              </a:rPr>
              <a:t>plane</a:t>
            </a:r>
            <a:endParaRPr sz="18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sz="1800" spc="-3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plot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z=e</a:t>
            </a:r>
            <a:r>
              <a:rPr sz="1800" baseline="20833" dirty="0">
                <a:latin typeface="Times New Roman"/>
                <a:cs typeface="Times New Roman"/>
              </a:rPr>
              <a:t>j</a:t>
            </a:r>
            <a:r>
              <a:rPr sz="1800" baseline="20833" dirty="0">
                <a:latin typeface="Symbol"/>
                <a:cs typeface="Symbol"/>
              </a:rPr>
              <a:t></a:t>
            </a:r>
            <a:r>
              <a:rPr sz="1800" spc="217" baseline="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</a:t>
            </a:r>
            <a:r>
              <a:rPr sz="1800" dirty="0">
                <a:latin typeface="Times New Roman"/>
                <a:cs typeface="Times New Roman"/>
              </a:rPr>
              <a:t>=0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Symbol"/>
                <a:cs typeface="Symbol"/>
              </a:rPr>
              <a:t>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circle</a:t>
            </a:r>
            <a:endParaRPr sz="1800">
              <a:latin typeface="Times New Roman"/>
              <a:cs typeface="Times New Roman"/>
            </a:endParaRPr>
          </a:p>
          <a:p>
            <a:pPr marR="374015" algn="r">
              <a:lnSpc>
                <a:spcPct val="100000"/>
              </a:lnSpc>
              <a:spcBef>
                <a:spcPts val="1585"/>
              </a:spcBef>
            </a:pPr>
            <a:r>
              <a:rPr sz="2000" spc="-25" dirty="0">
                <a:latin typeface="Times New Roman"/>
                <a:cs typeface="Times New Roman"/>
              </a:rPr>
              <a:t>Im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66994" y="1921002"/>
            <a:ext cx="90805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925" i="1" baseline="-25641" dirty="0">
                <a:latin typeface="Times New Roman"/>
                <a:cs typeface="Times New Roman"/>
              </a:rPr>
              <a:t>z</a:t>
            </a:r>
            <a:r>
              <a:rPr sz="2925" i="1" spc="75" baseline="-25641" dirty="0">
                <a:latin typeface="Times New Roman"/>
                <a:cs typeface="Times New Roman"/>
              </a:rPr>
              <a:t> </a:t>
            </a:r>
            <a:r>
              <a:rPr sz="2925" baseline="-25641" dirty="0">
                <a:latin typeface="Symbol"/>
                <a:cs typeface="Symbol"/>
              </a:rPr>
              <a:t></a:t>
            </a:r>
            <a:r>
              <a:rPr sz="2925" spc="22" baseline="-25641" dirty="0">
                <a:latin typeface="Times New Roman"/>
                <a:cs typeface="Times New Roman"/>
              </a:rPr>
              <a:t> </a:t>
            </a:r>
            <a:r>
              <a:rPr sz="2925" i="1" baseline="-25641" dirty="0">
                <a:latin typeface="Times New Roman"/>
                <a:cs typeface="Times New Roman"/>
              </a:rPr>
              <a:t>e</a:t>
            </a:r>
            <a:r>
              <a:rPr sz="2925" i="1" spc="-157" baseline="-25641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</a:t>
            </a:r>
            <a:r>
              <a:rPr sz="1150" spc="370" dirty="0">
                <a:latin typeface="Times New Roman"/>
                <a:cs typeface="Times New Roman"/>
              </a:rPr>
              <a:t> </a:t>
            </a:r>
            <a:r>
              <a:rPr sz="1150" i="1" spc="-25" dirty="0">
                <a:latin typeface="Times New Roman"/>
                <a:cs typeface="Times New Roman"/>
              </a:rPr>
              <a:t>j</a:t>
            </a:r>
            <a:r>
              <a:rPr sz="1200" spc="-25" dirty="0">
                <a:latin typeface="Symbol"/>
                <a:cs typeface="Symbol"/>
              </a:rPr>
              <a:t>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50770" y="2608579"/>
            <a:ext cx="1029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Unit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Circle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4528" y="3272028"/>
            <a:ext cx="1664335" cy="83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10"/>
              </a:lnSpc>
              <a:spcBef>
                <a:spcPts val="100"/>
              </a:spcBef>
            </a:pPr>
            <a:r>
              <a:rPr sz="1900" spc="-50" dirty="0">
                <a:latin typeface="Symbol"/>
                <a:cs typeface="Symbol"/>
              </a:rPr>
              <a:t></a:t>
            </a:r>
            <a:endParaRPr sz="1900">
              <a:latin typeface="Symbol"/>
              <a:cs typeface="Symbol"/>
            </a:endParaRPr>
          </a:p>
          <a:p>
            <a:pPr marR="5080" algn="r">
              <a:lnSpc>
                <a:spcPts val="2155"/>
              </a:lnSpc>
            </a:pPr>
            <a:r>
              <a:rPr sz="2000" spc="-25" dirty="0">
                <a:latin typeface="Times New Roman"/>
                <a:cs typeface="Times New Roman"/>
              </a:rPr>
              <a:t>Re</a:t>
            </a:r>
            <a:endParaRPr sz="2000">
              <a:latin typeface="Times New Roman"/>
              <a:cs typeface="Times New Roman"/>
            </a:endParaRPr>
          </a:p>
          <a:p>
            <a:pPr marL="466725">
              <a:lnSpc>
                <a:spcPts val="2085"/>
              </a:lnSpc>
            </a:pPr>
            <a:r>
              <a:rPr sz="1800" spc="-5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45716" y="4596892"/>
            <a:ext cx="676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25" dirty="0">
                <a:latin typeface="Times New Roman"/>
                <a:cs typeface="Times New Roman"/>
              </a:rPr>
              <a:t>z</a:t>
            </a:r>
            <a:r>
              <a:rPr sz="1800" spc="-25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plane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1594" y="2991230"/>
            <a:ext cx="47625" cy="323850"/>
            <a:chOff x="4371594" y="2991230"/>
            <a:chExt cx="47625" cy="323850"/>
          </a:xfrm>
        </p:grpSpPr>
        <p:sp>
          <p:nvSpPr>
            <p:cNvPr id="3" name="object 3"/>
            <p:cNvSpPr/>
            <p:nvPr/>
          </p:nvSpPr>
          <p:spPr>
            <a:xfrm>
              <a:off x="4377309" y="2991230"/>
              <a:ext cx="0" cy="323850"/>
            </a:xfrm>
            <a:custGeom>
              <a:avLst/>
              <a:gdLst/>
              <a:ahLst/>
              <a:cxnLst/>
              <a:rect l="l" t="t" r="r" b="b"/>
              <a:pathLst>
                <a:path h="323850">
                  <a:moveTo>
                    <a:pt x="0" y="0"/>
                  </a:moveTo>
                  <a:lnTo>
                    <a:pt x="0" y="32385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13123" y="2991230"/>
              <a:ext cx="0" cy="323850"/>
            </a:xfrm>
            <a:custGeom>
              <a:avLst/>
              <a:gdLst/>
              <a:ahLst/>
              <a:cxnLst/>
              <a:rect l="l" t="t" r="r" b="b"/>
              <a:pathLst>
                <a:path h="323850">
                  <a:moveTo>
                    <a:pt x="0" y="0"/>
                  </a:moveTo>
                  <a:lnTo>
                    <a:pt x="0" y="32385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583048" y="2991230"/>
            <a:ext cx="0" cy="323850"/>
          </a:xfrm>
          <a:custGeom>
            <a:avLst/>
            <a:gdLst/>
            <a:ahLst/>
            <a:cxnLst/>
            <a:rect l="l" t="t" r="r" b="b"/>
            <a:pathLst>
              <a:path h="323850">
                <a:moveTo>
                  <a:pt x="0" y="0"/>
                </a:moveTo>
                <a:lnTo>
                  <a:pt x="0" y="32385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8198" y="2991230"/>
            <a:ext cx="0" cy="323850"/>
          </a:xfrm>
          <a:custGeom>
            <a:avLst/>
            <a:gdLst/>
            <a:ahLst/>
            <a:cxnLst/>
            <a:rect l="l" t="t" r="r" b="b"/>
            <a:pathLst>
              <a:path h="323850">
                <a:moveTo>
                  <a:pt x="0" y="0"/>
                </a:moveTo>
                <a:lnTo>
                  <a:pt x="0" y="32385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Region</a:t>
            </a:r>
            <a:r>
              <a:rPr u="none" spc="-200" dirty="0"/>
              <a:t> </a:t>
            </a:r>
            <a:r>
              <a:rPr u="none" dirty="0"/>
              <a:t>of</a:t>
            </a:r>
            <a:r>
              <a:rPr u="none" spc="-220" dirty="0"/>
              <a:t> </a:t>
            </a:r>
            <a:r>
              <a:rPr u="none" spc="-10" dirty="0"/>
              <a:t>Convergence</a:t>
            </a:r>
            <a:r>
              <a:rPr u="none" spc="-215" dirty="0"/>
              <a:t> </a:t>
            </a:r>
            <a:r>
              <a:rPr u="none" spc="-10" dirty="0"/>
              <a:t>(ROC)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19246" y="2786634"/>
            <a:ext cx="1073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6154" y="2844800"/>
            <a:ext cx="88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Symbol"/>
                <a:cs typeface="Symbol"/>
              </a:rPr>
              <a:t>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2396" y="2842514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39997" y="3017265"/>
            <a:ext cx="2432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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0141" y="3059175"/>
            <a:ext cx="129349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9644" algn="l"/>
              </a:tabLst>
            </a:pPr>
            <a:r>
              <a:rPr sz="1600" i="1" spc="-10" dirty="0">
                <a:latin typeface="Times New Roman"/>
                <a:cs typeface="Times New Roman"/>
              </a:rPr>
              <a:t>x</a:t>
            </a:r>
            <a:r>
              <a:rPr sz="1600" i="1" spc="-1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[</a:t>
            </a:r>
            <a:r>
              <a:rPr sz="1600" spc="-204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400" dirty="0">
                <a:latin typeface="Times New Roman"/>
                <a:cs typeface="Times New Roman"/>
              </a:rPr>
              <a:t> </a:t>
            </a:r>
            <a:r>
              <a:rPr sz="1600" i="1" spc="-50" dirty="0">
                <a:latin typeface="Times New Roman"/>
                <a:cs typeface="Times New Roman"/>
              </a:rPr>
              <a:t>z</a:t>
            </a:r>
            <a:r>
              <a:rPr sz="1600" i="1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Symbol"/>
                <a:cs typeface="Symbol"/>
              </a:rPr>
              <a:t>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Symbol"/>
                <a:cs typeface="Symbol"/>
              </a:rPr>
              <a:t></a:t>
            </a:r>
            <a:endParaRPr sz="1600">
              <a:latin typeface="Symbol"/>
              <a:cs typeface="Symbo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8536" y="1386839"/>
            <a:ext cx="7827645" cy="881380"/>
            <a:chOff x="478536" y="1386839"/>
            <a:chExt cx="7827645" cy="88138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840" y="1523237"/>
              <a:ext cx="5537454" cy="2423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6271" y="1386839"/>
              <a:ext cx="393953" cy="3870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2471" y="1386839"/>
              <a:ext cx="2243328" cy="3870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536" y="1632965"/>
              <a:ext cx="1462277" cy="3878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4583" y="1632965"/>
              <a:ext cx="2343912" cy="3878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1503" y="1632965"/>
              <a:ext cx="4456176" cy="3878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8536" y="1879853"/>
              <a:ext cx="749808" cy="3878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352" y="1879853"/>
              <a:ext cx="393953" cy="3878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7552" y="1879853"/>
              <a:ext cx="2535936" cy="3878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6496" y="1879853"/>
              <a:ext cx="1249680" cy="3878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9183" y="1879853"/>
              <a:ext cx="381000" cy="38785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12648" y="1430528"/>
            <a:ext cx="7388225" cy="79883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91000"/>
              </a:lnSpc>
              <a:spcBef>
                <a:spcPts val="295"/>
              </a:spcBef>
            </a:pP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any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given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sequence,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which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z-</a:t>
            </a:r>
            <a:r>
              <a:rPr sz="1800" dirty="0">
                <a:latin typeface="Times New Roman"/>
                <a:cs typeface="Times New Roman"/>
              </a:rPr>
              <a:t>transform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converges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called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region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of</a:t>
            </a:r>
            <a:r>
              <a:rPr sz="1800" i="1" spc="-7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convergence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ROC.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criterion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convergence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that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z-</a:t>
            </a:r>
            <a:r>
              <a:rPr sz="1800" dirty="0">
                <a:latin typeface="Times New Roman"/>
                <a:cs typeface="Times New Roman"/>
              </a:rPr>
              <a:t>transform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absolutely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summable: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01574" y="3539490"/>
            <a:ext cx="8151495" cy="1374775"/>
            <a:chOff x="401574" y="3539490"/>
            <a:chExt cx="8151495" cy="1374775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212" y="3675888"/>
              <a:ext cx="1537715" cy="1965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47671" y="3539490"/>
              <a:ext cx="405384" cy="38709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36063" y="3539490"/>
              <a:ext cx="838200" cy="3870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57272" y="3539490"/>
              <a:ext cx="405384" cy="3870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02813" y="3539490"/>
              <a:ext cx="500634" cy="3870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86456" y="3539490"/>
              <a:ext cx="405383" cy="38709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19806" y="3691890"/>
              <a:ext cx="302514" cy="2346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50285" y="3539490"/>
              <a:ext cx="3423666" cy="38709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56959" y="3539490"/>
              <a:ext cx="405384" cy="3870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03264" y="3539490"/>
              <a:ext cx="2249424" cy="38709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1574" y="3786378"/>
              <a:ext cx="640079" cy="38785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5424" y="3786378"/>
              <a:ext cx="405383" cy="38785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3815" y="3786378"/>
              <a:ext cx="652272" cy="38785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8334" y="3786378"/>
              <a:ext cx="406146" cy="38785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82446" y="3938778"/>
              <a:ext cx="302514" cy="23545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12926" y="3786378"/>
              <a:ext cx="6578346" cy="38785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4280" y="3786378"/>
              <a:ext cx="393953" cy="38785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50480" y="3786378"/>
              <a:ext cx="871727" cy="38785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1574" y="4033266"/>
              <a:ext cx="5928360" cy="38785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13703" y="4033266"/>
              <a:ext cx="2520696" cy="38785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1574" y="4280916"/>
              <a:ext cx="2011680" cy="3870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97024" y="4280916"/>
              <a:ext cx="4096512" cy="3870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76544" y="4280916"/>
              <a:ext cx="2551176" cy="3870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1574" y="4530090"/>
              <a:ext cx="2179320" cy="38404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64663" y="4530090"/>
              <a:ext cx="451104" cy="384048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532383" y="3303523"/>
            <a:ext cx="7747634" cy="158051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R="1456690" algn="ctr">
              <a:lnSpc>
                <a:spcPct val="100000"/>
              </a:lnSpc>
              <a:spcBef>
                <a:spcPts val="475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spc="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Symbol"/>
                <a:cs typeface="Symbol"/>
              </a:rPr>
              <a:t></a:t>
            </a:r>
            <a:endParaRPr sz="900">
              <a:latin typeface="Symbol"/>
              <a:cs typeface="Symbol"/>
            </a:endParaRPr>
          </a:p>
          <a:p>
            <a:pPr marL="15240" marR="5080" indent="-3175">
              <a:lnSpc>
                <a:spcPct val="91100"/>
              </a:lnSpc>
              <a:spcBef>
                <a:spcPts val="950"/>
              </a:spcBef>
            </a:pPr>
            <a:r>
              <a:rPr sz="1800" dirty="0">
                <a:latin typeface="Times New Roman"/>
                <a:cs typeface="Times New Roman"/>
              </a:rPr>
              <a:t>If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some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say,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800" i="1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725" baseline="-4830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ROC,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all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values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800" i="1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defined </a:t>
            </a:r>
            <a:r>
              <a:rPr sz="1800" dirty="0">
                <a:latin typeface="Times New Roman"/>
                <a:cs typeface="Times New Roman"/>
              </a:rPr>
              <a:t>by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|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800" dirty="0">
                <a:latin typeface="Times New Roman"/>
                <a:cs typeface="Times New Roman"/>
              </a:rPr>
              <a:t>|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|</a:t>
            </a:r>
            <a:r>
              <a:rPr sz="1800" i="1" dirty="0">
                <a:latin typeface="Times New Roman"/>
                <a:cs typeface="Times New Roman"/>
              </a:rPr>
              <a:t>z</a:t>
            </a:r>
            <a:r>
              <a:rPr sz="1725" baseline="-4830" dirty="0">
                <a:latin typeface="Times New Roman"/>
                <a:cs typeface="Times New Roman"/>
              </a:rPr>
              <a:t>1</a:t>
            </a:r>
            <a:r>
              <a:rPr sz="1800" dirty="0">
                <a:latin typeface="Times New Roman"/>
                <a:cs typeface="Times New Roman"/>
              </a:rPr>
              <a:t>|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will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also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 the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ROC.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ROC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will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consist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ring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z-plane </a:t>
            </a:r>
            <a:r>
              <a:rPr sz="1800" dirty="0">
                <a:latin typeface="Times New Roman"/>
                <a:cs typeface="Times New Roman"/>
              </a:rPr>
              <a:t>centered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about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origin.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outer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boundary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will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or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the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ROC</a:t>
            </a:r>
            <a:r>
              <a:rPr sz="1800" i="1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may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extend </a:t>
            </a:r>
            <a:r>
              <a:rPr sz="1800" i="1" dirty="0">
                <a:latin typeface="Times New Roman"/>
                <a:cs typeface="Times New Roman"/>
              </a:rPr>
              <a:t>outward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to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infinity</a:t>
            </a:r>
            <a:r>
              <a:rPr sz="1800" dirty="0">
                <a:latin typeface="Times New Roman"/>
                <a:cs typeface="Times New Roman"/>
              </a:rPr>
              <a:t>),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inner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boundary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will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circle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or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it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may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extend</a:t>
            </a:r>
            <a:r>
              <a:rPr sz="1800" i="1" spc="-3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inward </a:t>
            </a:r>
            <a:r>
              <a:rPr sz="1800" i="1" dirty="0">
                <a:latin typeface="Times New Roman"/>
                <a:cs typeface="Times New Roman"/>
              </a:rPr>
              <a:t>to</a:t>
            </a:r>
            <a:r>
              <a:rPr sz="1800" i="1" spc="-6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include</a:t>
            </a:r>
            <a:r>
              <a:rPr sz="1800" i="1" spc="-7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the</a:t>
            </a:r>
            <a:r>
              <a:rPr sz="1800" i="1" spc="-8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origin</a:t>
            </a:r>
            <a:r>
              <a:rPr sz="1800" spc="-10" dirty="0">
                <a:latin typeface="Times New Roman"/>
                <a:cs typeface="Times New Roman"/>
              </a:rPr>
              <a:t>).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0180" y="1371219"/>
            <a:ext cx="4572000" cy="4038600"/>
            <a:chOff x="2210180" y="1371219"/>
            <a:chExt cx="4572000" cy="4038600"/>
          </a:xfrm>
        </p:grpSpPr>
        <p:sp>
          <p:nvSpPr>
            <p:cNvPr id="3" name="object 3"/>
            <p:cNvSpPr/>
            <p:nvPr/>
          </p:nvSpPr>
          <p:spPr>
            <a:xfrm>
              <a:off x="3200400" y="2209038"/>
              <a:ext cx="2590800" cy="2514600"/>
            </a:xfrm>
            <a:custGeom>
              <a:avLst/>
              <a:gdLst/>
              <a:ahLst/>
              <a:cxnLst/>
              <a:rect l="l" t="t" r="r" b="b"/>
              <a:pathLst>
                <a:path w="2590800" h="2514600">
                  <a:moveTo>
                    <a:pt x="1295400" y="0"/>
                  </a:moveTo>
                  <a:lnTo>
                    <a:pt x="1247140" y="1270"/>
                  </a:lnTo>
                  <a:lnTo>
                    <a:pt x="1198880" y="3810"/>
                  </a:lnTo>
                  <a:lnTo>
                    <a:pt x="1151255" y="8255"/>
                  </a:lnTo>
                  <a:lnTo>
                    <a:pt x="1104265" y="13970"/>
                  </a:lnTo>
                  <a:lnTo>
                    <a:pt x="1057275" y="21590"/>
                  </a:lnTo>
                  <a:lnTo>
                    <a:pt x="1011555" y="30480"/>
                  </a:lnTo>
                  <a:lnTo>
                    <a:pt x="965835" y="41275"/>
                  </a:lnTo>
                  <a:lnTo>
                    <a:pt x="921385" y="53340"/>
                  </a:lnTo>
                  <a:lnTo>
                    <a:pt x="876935" y="67310"/>
                  </a:lnTo>
                  <a:lnTo>
                    <a:pt x="833755" y="82550"/>
                  </a:lnTo>
                  <a:lnTo>
                    <a:pt x="791210" y="99060"/>
                  </a:lnTo>
                  <a:lnTo>
                    <a:pt x="749300" y="116839"/>
                  </a:lnTo>
                  <a:lnTo>
                    <a:pt x="708025" y="136525"/>
                  </a:lnTo>
                  <a:lnTo>
                    <a:pt x="668020" y="157480"/>
                  </a:lnTo>
                  <a:lnTo>
                    <a:pt x="628650" y="179705"/>
                  </a:lnTo>
                  <a:lnTo>
                    <a:pt x="589915" y="202565"/>
                  </a:lnTo>
                  <a:lnTo>
                    <a:pt x="552450" y="227329"/>
                  </a:lnTo>
                  <a:lnTo>
                    <a:pt x="515620" y="253365"/>
                  </a:lnTo>
                  <a:lnTo>
                    <a:pt x="480059" y="280670"/>
                  </a:lnTo>
                  <a:lnTo>
                    <a:pt x="445769" y="308610"/>
                  </a:lnTo>
                  <a:lnTo>
                    <a:pt x="412115" y="337820"/>
                  </a:lnTo>
                  <a:lnTo>
                    <a:pt x="379730" y="368300"/>
                  </a:lnTo>
                  <a:lnTo>
                    <a:pt x="347980" y="400050"/>
                  </a:lnTo>
                  <a:lnTo>
                    <a:pt x="317500" y="432434"/>
                  </a:lnTo>
                  <a:lnTo>
                    <a:pt x="288925" y="466090"/>
                  </a:lnTo>
                  <a:lnTo>
                    <a:pt x="260984" y="501015"/>
                  </a:lnTo>
                  <a:lnTo>
                    <a:pt x="234315" y="536575"/>
                  </a:lnTo>
                  <a:lnTo>
                    <a:pt x="208915" y="572770"/>
                  </a:lnTo>
                  <a:lnTo>
                    <a:pt x="184784" y="610235"/>
                  </a:lnTo>
                  <a:lnTo>
                    <a:pt x="161925" y="648335"/>
                  </a:lnTo>
                  <a:lnTo>
                    <a:pt x="140334" y="687705"/>
                  </a:lnTo>
                  <a:lnTo>
                    <a:pt x="120650" y="727710"/>
                  </a:lnTo>
                  <a:lnTo>
                    <a:pt x="101600" y="768350"/>
                  </a:lnTo>
                  <a:lnTo>
                    <a:pt x="84455" y="809625"/>
                  </a:lnTo>
                  <a:lnTo>
                    <a:pt x="69215" y="851535"/>
                  </a:lnTo>
                  <a:lnTo>
                    <a:pt x="54609" y="894715"/>
                  </a:lnTo>
                  <a:lnTo>
                    <a:pt x="42544" y="937894"/>
                  </a:lnTo>
                  <a:lnTo>
                    <a:pt x="31115" y="981710"/>
                  </a:lnTo>
                  <a:lnTo>
                    <a:pt x="21590" y="1026794"/>
                  </a:lnTo>
                  <a:lnTo>
                    <a:pt x="13969" y="1071880"/>
                  </a:lnTo>
                  <a:lnTo>
                    <a:pt x="8255" y="1117600"/>
                  </a:lnTo>
                  <a:lnTo>
                    <a:pt x="3809" y="1163955"/>
                  </a:lnTo>
                  <a:lnTo>
                    <a:pt x="634" y="1210310"/>
                  </a:lnTo>
                  <a:lnTo>
                    <a:pt x="0" y="1257300"/>
                  </a:lnTo>
                  <a:lnTo>
                    <a:pt x="634" y="1304925"/>
                  </a:lnTo>
                  <a:lnTo>
                    <a:pt x="3809" y="1351280"/>
                  </a:lnTo>
                  <a:lnTo>
                    <a:pt x="8255" y="1397635"/>
                  </a:lnTo>
                  <a:lnTo>
                    <a:pt x="13969" y="1443355"/>
                  </a:lnTo>
                  <a:lnTo>
                    <a:pt x="21590" y="1488440"/>
                  </a:lnTo>
                  <a:lnTo>
                    <a:pt x="31115" y="1533525"/>
                  </a:lnTo>
                  <a:lnTo>
                    <a:pt x="42544" y="1577340"/>
                  </a:lnTo>
                  <a:lnTo>
                    <a:pt x="54609" y="1620520"/>
                  </a:lnTo>
                  <a:lnTo>
                    <a:pt x="69215" y="1663700"/>
                  </a:lnTo>
                  <a:lnTo>
                    <a:pt x="84455" y="1705610"/>
                  </a:lnTo>
                  <a:lnTo>
                    <a:pt x="101600" y="1746885"/>
                  </a:lnTo>
                  <a:lnTo>
                    <a:pt x="120650" y="1787525"/>
                  </a:lnTo>
                  <a:lnTo>
                    <a:pt x="140334" y="1827530"/>
                  </a:lnTo>
                  <a:lnTo>
                    <a:pt x="161925" y="1866900"/>
                  </a:lnTo>
                  <a:lnTo>
                    <a:pt x="184784" y="1905000"/>
                  </a:lnTo>
                  <a:lnTo>
                    <a:pt x="208915" y="1942464"/>
                  </a:lnTo>
                  <a:lnTo>
                    <a:pt x="234315" y="1978660"/>
                  </a:lnTo>
                  <a:lnTo>
                    <a:pt x="260984" y="2014220"/>
                  </a:lnTo>
                  <a:lnTo>
                    <a:pt x="288925" y="2049145"/>
                  </a:lnTo>
                  <a:lnTo>
                    <a:pt x="317500" y="2082164"/>
                  </a:lnTo>
                  <a:lnTo>
                    <a:pt x="347980" y="2115185"/>
                  </a:lnTo>
                  <a:lnTo>
                    <a:pt x="379730" y="2146935"/>
                  </a:lnTo>
                  <a:lnTo>
                    <a:pt x="412115" y="2177415"/>
                  </a:lnTo>
                  <a:lnTo>
                    <a:pt x="445769" y="2206625"/>
                  </a:lnTo>
                  <a:lnTo>
                    <a:pt x="480059" y="2234565"/>
                  </a:lnTo>
                  <a:lnTo>
                    <a:pt x="515620" y="2261870"/>
                  </a:lnTo>
                  <a:lnTo>
                    <a:pt x="552450" y="2287905"/>
                  </a:lnTo>
                  <a:lnTo>
                    <a:pt x="589915" y="2312035"/>
                  </a:lnTo>
                  <a:lnTo>
                    <a:pt x="628650" y="2335530"/>
                  </a:lnTo>
                  <a:lnTo>
                    <a:pt x="668020" y="2357755"/>
                  </a:lnTo>
                  <a:lnTo>
                    <a:pt x="708025" y="2378710"/>
                  </a:lnTo>
                  <a:lnTo>
                    <a:pt x="749300" y="2397760"/>
                  </a:lnTo>
                  <a:lnTo>
                    <a:pt x="791210" y="2416175"/>
                  </a:lnTo>
                  <a:lnTo>
                    <a:pt x="833755" y="2432685"/>
                  </a:lnTo>
                  <a:lnTo>
                    <a:pt x="876935" y="2447925"/>
                  </a:lnTo>
                  <a:lnTo>
                    <a:pt x="921385" y="2461895"/>
                  </a:lnTo>
                  <a:lnTo>
                    <a:pt x="965835" y="2473960"/>
                  </a:lnTo>
                  <a:lnTo>
                    <a:pt x="1011555" y="2484755"/>
                  </a:lnTo>
                  <a:lnTo>
                    <a:pt x="1057275" y="2493645"/>
                  </a:lnTo>
                  <a:lnTo>
                    <a:pt x="1104265" y="2501265"/>
                  </a:lnTo>
                  <a:lnTo>
                    <a:pt x="1151255" y="2506980"/>
                  </a:lnTo>
                  <a:lnTo>
                    <a:pt x="1198880" y="2511425"/>
                  </a:lnTo>
                  <a:lnTo>
                    <a:pt x="1247140" y="2513965"/>
                  </a:lnTo>
                  <a:lnTo>
                    <a:pt x="1295400" y="2514600"/>
                  </a:lnTo>
                  <a:lnTo>
                    <a:pt x="1343660" y="2513965"/>
                  </a:lnTo>
                  <a:lnTo>
                    <a:pt x="1391920" y="2511425"/>
                  </a:lnTo>
                  <a:lnTo>
                    <a:pt x="1439545" y="2506980"/>
                  </a:lnTo>
                  <a:lnTo>
                    <a:pt x="1486535" y="2501265"/>
                  </a:lnTo>
                  <a:lnTo>
                    <a:pt x="1533525" y="2493645"/>
                  </a:lnTo>
                  <a:lnTo>
                    <a:pt x="1579245" y="2484755"/>
                  </a:lnTo>
                  <a:lnTo>
                    <a:pt x="1624965" y="2473960"/>
                  </a:lnTo>
                  <a:lnTo>
                    <a:pt x="1669414" y="2461895"/>
                  </a:lnTo>
                  <a:lnTo>
                    <a:pt x="1713864" y="2447925"/>
                  </a:lnTo>
                  <a:lnTo>
                    <a:pt x="1757045" y="2432685"/>
                  </a:lnTo>
                  <a:lnTo>
                    <a:pt x="1799589" y="2416175"/>
                  </a:lnTo>
                  <a:lnTo>
                    <a:pt x="1841500" y="2397760"/>
                  </a:lnTo>
                  <a:lnTo>
                    <a:pt x="1882775" y="2378710"/>
                  </a:lnTo>
                  <a:lnTo>
                    <a:pt x="1922780" y="2357755"/>
                  </a:lnTo>
                  <a:lnTo>
                    <a:pt x="1962150" y="2335530"/>
                  </a:lnTo>
                  <a:lnTo>
                    <a:pt x="2000885" y="2312035"/>
                  </a:lnTo>
                  <a:lnTo>
                    <a:pt x="2038350" y="2287905"/>
                  </a:lnTo>
                  <a:lnTo>
                    <a:pt x="2075180" y="2261870"/>
                  </a:lnTo>
                  <a:lnTo>
                    <a:pt x="2110740" y="2234565"/>
                  </a:lnTo>
                  <a:lnTo>
                    <a:pt x="2145030" y="2206625"/>
                  </a:lnTo>
                  <a:lnTo>
                    <a:pt x="2178685" y="2177415"/>
                  </a:lnTo>
                  <a:lnTo>
                    <a:pt x="2211070" y="2146935"/>
                  </a:lnTo>
                  <a:lnTo>
                    <a:pt x="2242820" y="2115185"/>
                  </a:lnTo>
                  <a:lnTo>
                    <a:pt x="2273300" y="2082164"/>
                  </a:lnTo>
                  <a:lnTo>
                    <a:pt x="2301875" y="2049145"/>
                  </a:lnTo>
                  <a:lnTo>
                    <a:pt x="2329815" y="2014220"/>
                  </a:lnTo>
                  <a:lnTo>
                    <a:pt x="2356485" y="1978660"/>
                  </a:lnTo>
                  <a:lnTo>
                    <a:pt x="2381885" y="1942464"/>
                  </a:lnTo>
                  <a:lnTo>
                    <a:pt x="2406015" y="1905000"/>
                  </a:lnTo>
                  <a:lnTo>
                    <a:pt x="2428875" y="1866900"/>
                  </a:lnTo>
                  <a:lnTo>
                    <a:pt x="2450465" y="1827530"/>
                  </a:lnTo>
                  <a:lnTo>
                    <a:pt x="2470150" y="1787525"/>
                  </a:lnTo>
                  <a:lnTo>
                    <a:pt x="2489200" y="1746885"/>
                  </a:lnTo>
                  <a:lnTo>
                    <a:pt x="2506345" y="1705610"/>
                  </a:lnTo>
                  <a:lnTo>
                    <a:pt x="2521585" y="1663700"/>
                  </a:lnTo>
                  <a:lnTo>
                    <a:pt x="2536190" y="1620520"/>
                  </a:lnTo>
                  <a:lnTo>
                    <a:pt x="2548255" y="1577340"/>
                  </a:lnTo>
                  <a:lnTo>
                    <a:pt x="2559685" y="1533525"/>
                  </a:lnTo>
                  <a:lnTo>
                    <a:pt x="2569210" y="1488440"/>
                  </a:lnTo>
                  <a:lnTo>
                    <a:pt x="2576830" y="1443355"/>
                  </a:lnTo>
                  <a:lnTo>
                    <a:pt x="2582545" y="1397635"/>
                  </a:lnTo>
                  <a:lnTo>
                    <a:pt x="2586990" y="1351280"/>
                  </a:lnTo>
                  <a:lnTo>
                    <a:pt x="2590165" y="1304925"/>
                  </a:lnTo>
                  <a:lnTo>
                    <a:pt x="2590800" y="1257300"/>
                  </a:lnTo>
                  <a:lnTo>
                    <a:pt x="2590165" y="1210310"/>
                  </a:lnTo>
                  <a:lnTo>
                    <a:pt x="2586990" y="1163955"/>
                  </a:lnTo>
                  <a:lnTo>
                    <a:pt x="2582545" y="1117600"/>
                  </a:lnTo>
                  <a:lnTo>
                    <a:pt x="2576830" y="1071880"/>
                  </a:lnTo>
                  <a:lnTo>
                    <a:pt x="2569210" y="1026794"/>
                  </a:lnTo>
                  <a:lnTo>
                    <a:pt x="2559685" y="981710"/>
                  </a:lnTo>
                  <a:lnTo>
                    <a:pt x="2548255" y="937894"/>
                  </a:lnTo>
                  <a:lnTo>
                    <a:pt x="2536190" y="894715"/>
                  </a:lnTo>
                  <a:lnTo>
                    <a:pt x="2521585" y="851535"/>
                  </a:lnTo>
                  <a:lnTo>
                    <a:pt x="2506345" y="809625"/>
                  </a:lnTo>
                  <a:lnTo>
                    <a:pt x="2489200" y="768350"/>
                  </a:lnTo>
                  <a:lnTo>
                    <a:pt x="2470150" y="727710"/>
                  </a:lnTo>
                  <a:lnTo>
                    <a:pt x="2450465" y="687705"/>
                  </a:lnTo>
                  <a:lnTo>
                    <a:pt x="2428875" y="648335"/>
                  </a:lnTo>
                  <a:lnTo>
                    <a:pt x="2406015" y="610235"/>
                  </a:lnTo>
                  <a:lnTo>
                    <a:pt x="2381885" y="572770"/>
                  </a:lnTo>
                  <a:lnTo>
                    <a:pt x="2356485" y="536575"/>
                  </a:lnTo>
                  <a:lnTo>
                    <a:pt x="2329815" y="501015"/>
                  </a:lnTo>
                  <a:lnTo>
                    <a:pt x="2301875" y="466090"/>
                  </a:lnTo>
                  <a:lnTo>
                    <a:pt x="2273300" y="432434"/>
                  </a:lnTo>
                  <a:lnTo>
                    <a:pt x="2242820" y="400050"/>
                  </a:lnTo>
                  <a:lnTo>
                    <a:pt x="2211070" y="368300"/>
                  </a:lnTo>
                  <a:lnTo>
                    <a:pt x="2178685" y="337820"/>
                  </a:lnTo>
                  <a:lnTo>
                    <a:pt x="2145030" y="308610"/>
                  </a:lnTo>
                  <a:lnTo>
                    <a:pt x="2110740" y="280670"/>
                  </a:lnTo>
                  <a:lnTo>
                    <a:pt x="2075180" y="253365"/>
                  </a:lnTo>
                  <a:lnTo>
                    <a:pt x="2038350" y="227329"/>
                  </a:lnTo>
                  <a:lnTo>
                    <a:pt x="2000885" y="202565"/>
                  </a:lnTo>
                  <a:lnTo>
                    <a:pt x="1962150" y="179705"/>
                  </a:lnTo>
                  <a:lnTo>
                    <a:pt x="1922780" y="157480"/>
                  </a:lnTo>
                  <a:lnTo>
                    <a:pt x="1882775" y="136525"/>
                  </a:lnTo>
                  <a:lnTo>
                    <a:pt x="1841500" y="116839"/>
                  </a:lnTo>
                  <a:lnTo>
                    <a:pt x="1799589" y="99060"/>
                  </a:lnTo>
                  <a:lnTo>
                    <a:pt x="1757045" y="82550"/>
                  </a:lnTo>
                  <a:lnTo>
                    <a:pt x="1713864" y="67310"/>
                  </a:lnTo>
                  <a:lnTo>
                    <a:pt x="1669414" y="53340"/>
                  </a:lnTo>
                  <a:lnTo>
                    <a:pt x="1624965" y="41275"/>
                  </a:lnTo>
                  <a:lnTo>
                    <a:pt x="1579245" y="30480"/>
                  </a:lnTo>
                  <a:lnTo>
                    <a:pt x="1533525" y="21590"/>
                  </a:lnTo>
                  <a:lnTo>
                    <a:pt x="1486535" y="13970"/>
                  </a:lnTo>
                  <a:lnTo>
                    <a:pt x="1439545" y="8255"/>
                  </a:lnTo>
                  <a:lnTo>
                    <a:pt x="1391920" y="3810"/>
                  </a:lnTo>
                  <a:lnTo>
                    <a:pt x="1343660" y="127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0780" y="2209419"/>
              <a:ext cx="2590800" cy="2514600"/>
            </a:xfrm>
            <a:custGeom>
              <a:avLst/>
              <a:gdLst/>
              <a:ahLst/>
              <a:cxnLst/>
              <a:rect l="l" t="t" r="r" b="b"/>
              <a:pathLst>
                <a:path w="2590800" h="2514600">
                  <a:moveTo>
                    <a:pt x="0" y="1257300"/>
                  </a:moveTo>
                  <a:lnTo>
                    <a:pt x="635" y="1210310"/>
                  </a:lnTo>
                  <a:lnTo>
                    <a:pt x="3810" y="1163955"/>
                  </a:lnTo>
                  <a:lnTo>
                    <a:pt x="8255" y="1117600"/>
                  </a:lnTo>
                  <a:lnTo>
                    <a:pt x="13970" y="1071880"/>
                  </a:lnTo>
                  <a:lnTo>
                    <a:pt x="21590" y="1026794"/>
                  </a:lnTo>
                  <a:lnTo>
                    <a:pt x="31115" y="981710"/>
                  </a:lnTo>
                  <a:lnTo>
                    <a:pt x="42545" y="937894"/>
                  </a:lnTo>
                  <a:lnTo>
                    <a:pt x="54610" y="894715"/>
                  </a:lnTo>
                  <a:lnTo>
                    <a:pt x="69215" y="851535"/>
                  </a:lnTo>
                  <a:lnTo>
                    <a:pt x="84455" y="809625"/>
                  </a:lnTo>
                  <a:lnTo>
                    <a:pt x="101600" y="768350"/>
                  </a:lnTo>
                  <a:lnTo>
                    <a:pt x="120650" y="727710"/>
                  </a:lnTo>
                  <a:lnTo>
                    <a:pt x="140335" y="687705"/>
                  </a:lnTo>
                  <a:lnTo>
                    <a:pt x="161925" y="648335"/>
                  </a:lnTo>
                  <a:lnTo>
                    <a:pt x="184785" y="610235"/>
                  </a:lnTo>
                  <a:lnTo>
                    <a:pt x="208915" y="572770"/>
                  </a:lnTo>
                  <a:lnTo>
                    <a:pt x="234315" y="536575"/>
                  </a:lnTo>
                  <a:lnTo>
                    <a:pt x="260985" y="501015"/>
                  </a:lnTo>
                  <a:lnTo>
                    <a:pt x="288925" y="466090"/>
                  </a:lnTo>
                  <a:lnTo>
                    <a:pt x="317500" y="432434"/>
                  </a:lnTo>
                  <a:lnTo>
                    <a:pt x="347980" y="400050"/>
                  </a:lnTo>
                  <a:lnTo>
                    <a:pt x="379730" y="368300"/>
                  </a:lnTo>
                  <a:lnTo>
                    <a:pt x="412115" y="337819"/>
                  </a:lnTo>
                  <a:lnTo>
                    <a:pt x="445770" y="308609"/>
                  </a:lnTo>
                  <a:lnTo>
                    <a:pt x="480059" y="280669"/>
                  </a:lnTo>
                  <a:lnTo>
                    <a:pt x="515620" y="253365"/>
                  </a:lnTo>
                  <a:lnTo>
                    <a:pt x="552450" y="227330"/>
                  </a:lnTo>
                  <a:lnTo>
                    <a:pt x="589915" y="202565"/>
                  </a:lnTo>
                  <a:lnTo>
                    <a:pt x="628650" y="179705"/>
                  </a:lnTo>
                  <a:lnTo>
                    <a:pt x="668020" y="157480"/>
                  </a:lnTo>
                  <a:lnTo>
                    <a:pt x="708025" y="136525"/>
                  </a:lnTo>
                  <a:lnTo>
                    <a:pt x="749300" y="116840"/>
                  </a:lnTo>
                  <a:lnTo>
                    <a:pt x="791210" y="99059"/>
                  </a:lnTo>
                  <a:lnTo>
                    <a:pt x="833755" y="82550"/>
                  </a:lnTo>
                  <a:lnTo>
                    <a:pt x="876935" y="67309"/>
                  </a:lnTo>
                  <a:lnTo>
                    <a:pt x="921385" y="53340"/>
                  </a:lnTo>
                  <a:lnTo>
                    <a:pt x="965835" y="41275"/>
                  </a:lnTo>
                  <a:lnTo>
                    <a:pt x="1011555" y="30480"/>
                  </a:lnTo>
                  <a:lnTo>
                    <a:pt x="1057275" y="21590"/>
                  </a:lnTo>
                  <a:lnTo>
                    <a:pt x="1104265" y="13969"/>
                  </a:lnTo>
                  <a:lnTo>
                    <a:pt x="1151255" y="8255"/>
                  </a:lnTo>
                  <a:lnTo>
                    <a:pt x="1198880" y="3809"/>
                  </a:lnTo>
                  <a:lnTo>
                    <a:pt x="1247140" y="1269"/>
                  </a:lnTo>
                  <a:lnTo>
                    <a:pt x="1295400" y="0"/>
                  </a:lnTo>
                  <a:lnTo>
                    <a:pt x="1343660" y="1269"/>
                  </a:lnTo>
                  <a:lnTo>
                    <a:pt x="1391920" y="3809"/>
                  </a:lnTo>
                  <a:lnTo>
                    <a:pt x="1439545" y="8255"/>
                  </a:lnTo>
                  <a:lnTo>
                    <a:pt x="1486535" y="13969"/>
                  </a:lnTo>
                  <a:lnTo>
                    <a:pt x="1533525" y="21590"/>
                  </a:lnTo>
                  <a:lnTo>
                    <a:pt x="1579245" y="30480"/>
                  </a:lnTo>
                  <a:lnTo>
                    <a:pt x="1624965" y="41275"/>
                  </a:lnTo>
                  <a:lnTo>
                    <a:pt x="1669414" y="53340"/>
                  </a:lnTo>
                  <a:lnTo>
                    <a:pt x="1713864" y="67309"/>
                  </a:lnTo>
                  <a:lnTo>
                    <a:pt x="1757045" y="82550"/>
                  </a:lnTo>
                  <a:lnTo>
                    <a:pt x="1799589" y="99059"/>
                  </a:lnTo>
                  <a:lnTo>
                    <a:pt x="1841500" y="116840"/>
                  </a:lnTo>
                  <a:lnTo>
                    <a:pt x="1882775" y="136525"/>
                  </a:lnTo>
                  <a:lnTo>
                    <a:pt x="1922780" y="157480"/>
                  </a:lnTo>
                  <a:lnTo>
                    <a:pt x="1962150" y="179705"/>
                  </a:lnTo>
                  <a:lnTo>
                    <a:pt x="2000885" y="202565"/>
                  </a:lnTo>
                  <a:lnTo>
                    <a:pt x="2038350" y="227330"/>
                  </a:lnTo>
                  <a:lnTo>
                    <a:pt x="2075180" y="253365"/>
                  </a:lnTo>
                  <a:lnTo>
                    <a:pt x="2110740" y="280669"/>
                  </a:lnTo>
                  <a:lnTo>
                    <a:pt x="2145030" y="308609"/>
                  </a:lnTo>
                  <a:lnTo>
                    <a:pt x="2178685" y="337819"/>
                  </a:lnTo>
                  <a:lnTo>
                    <a:pt x="2211070" y="368300"/>
                  </a:lnTo>
                  <a:lnTo>
                    <a:pt x="2242820" y="400050"/>
                  </a:lnTo>
                  <a:lnTo>
                    <a:pt x="2273300" y="432434"/>
                  </a:lnTo>
                  <a:lnTo>
                    <a:pt x="2301875" y="466090"/>
                  </a:lnTo>
                  <a:lnTo>
                    <a:pt x="2329815" y="501015"/>
                  </a:lnTo>
                  <a:lnTo>
                    <a:pt x="2356485" y="536575"/>
                  </a:lnTo>
                  <a:lnTo>
                    <a:pt x="2381885" y="572770"/>
                  </a:lnTo>
                  <a:lnTo>
                    <a:pt x="2406015" y="610235"/>
                  </a:lnTo>
                  <a:lnTo>
                    <a:pt x="2428875" y="648335"/>
                  </a:lnTo>
                  <a:lnTo>
                    <a:pt x="2450465" y="687705"/>
                  </a:lnTo>
                  <a:lnTo>
                    <a:pt x="2470150" y="727710"/>
                  </a:lnTo>
                  <a:lnTo>
                    <a:pt x="2489200" y="768350"/>
                  </a:lnTo>
                  <a:lnTo>
                    <a:pt x="2506345" y="809625"/>
                  </a:lnTo>
                  <a:lnTo>
                    <a:pt x="2521585" y="851535"/>
                  </a:lnTo>
                  <a:lnTo>
                    <a:pt x="2536190" y="894715"/>
                  </a:lnTo>
                  <a:lnTo>
                    <a:pt x="2548255" y="937894"/>
                  </a:lnTo>
                  <a:lnTo>
                    <a:pt x="2559685" y="981710"/>
                  </a:lnTo>
                  <a:lnTo>
                    <a:pt x="2569210" y="1026794"/>
                  </a:lnTo>
                  <a:lnTo>
                    <a:pt x="2576830" y="1071880"/>
                  </a:lnTo>
                  <a:lnTo>
                    <a:pt x="2582545" y="1117600"/>
                  </a:lnTo>
                  <a:lnTo>
                    <a:pt x="2586990" y="1163955"/>
                  </a:lnTo>
                  <a:lnTo>
                    <a:pt x="2590165" y="1210310"/>
                  </a:lnTo>
                  <a:lnTo>
                    <a:pt x="2590800" y="1257300"/>
                  </a:lnTo>
                  <a:lnTo>
                    <a:pt x="2590165" y="1304925"/>
                  </a:lnTo>
                  <a:lnTo>
                    <a:pt x="2586990" y="1351280"/>
                  </a:lnTo>
                  <a:lnTo>
                    <a:pt x="2582545" y="1397635"/>
                  </a:lnTo>
                  <a:lnTo>
                    <a:pt x="2576830" y="1443355"/>
                  </a:lnTo>
                  <a:lnTo>
                    <a:pt x="2569210" y="1488440"/>
                  </a:lnTo>
                  <a:lnTo>
                    <a:pt x="2559685" y="1533525"/>
                  </a:lnTo>
                  <a:lnTo>
                    <a:pt x="2548255" y="1577340"/>
                  </a:lnTo>
                  <a:lnTo>
                    <a:pt x="2536190" y="1620520"/>
                  </a:lnTo>
                  <a:lnTo>
                    <a:pt x="2521585" y="1663700"/>
                  </a:lnTo>
                  <a:lnTo>
                    <a:pt x="2506345" y="1705610"/>
                  </a:lnTo>
                  <a:lnTo>
                    <a:pt x="2489200" y="1746885"/>
                  </a:lnTo>
                  <a:lnTo>
                    <a:pt x="2470150" y="1787525"/>
                  </a:lnTo>
                  <a:lnTo>
                    <a:pt x="2450465" y="1827530"/>
                  </a:lnTo>
                  <a:lnTo>
                    <a:pt x="2428875" y="1866900"/>
                  </a:lnTo>
                  <a:lnTo>
                    <a:pt x="2406015" y="1905000"/>
                  </a:lnTo>
                  <a:lnTo>
                    <a:pt x="2381885" y="1942464"/>
                  </a:lnTo>
                  <a:lnTo>
                    <a:pt x="2356485" y="1978660"/>
                  </a:lnTo>
                  <a:lnTo>
                    <a:pt x="2329815" y="2014220"/>
                  </a:lnTo>
                  <a:lnTo>
                    <a:pt x="2301875" y="2049145"/>
                  </a:lnTo>
                  <a:lnTo>
                    <a:pt x="2273300" y="2082164"/>
                  </a:lnTo>
                  <a:lnTo>
                    <a:pt x="2242820" y="2115185"/>
                  </a:lnTo>
                  <a:lnTo>
                    <a:pt x="2211070" y="2146935"/>
                  </a:lnTo>
                  <a:lnTo>
                    <a:pt x="2178685" y="2177415"/>
                  </a:lnTo>
                  <a:lnTo>
                    <a:pt x="2145030" y="2206625"/>
                  </a:lnTo>
                  <a:lnTo>
                    <a:pt x="2110740" y="2234565"/>
                  </a:lnTo>
                  <a:lnTo>
                    <a:pt x="2075180" y="2261870"/>
                  </a:lnTo>
                  <a:lnTo>
                    <a:pt x="2038350" y="2287905"/>
                  </a:lnTo>
                  <a:lnTo>
                    <a:pt x="2000885" y="2312035"/>
                  </a:lnTo>
                  <a:lnTo>
                    <a:pt x="1962150" y="2335530"/>
                  </a:lnTo>
                  <a:lnTo>
                    <a:pt x="1922780" y="2357755"/>
                  </a:lnTo>
                  <a:lnTo>
                    <a:pt x="1882775" y="2378710"/>
                  </a:lnTo>
                  <a:lnTo>
                    <a:pt x="1841500" y="2397760"/>
                  </a:lnTo>
                  <a:lnTo>
                    <a:pt x="1799589" y="2416175"/>
                  </a:lnTo>
                  <a:lnTo>
                    <a:pt x="1757045" y="2432685"/>
                  </a:lnTo>
                  <a:lnTo>
                    <a:pt x="1713864" y="2447925"/>
                  </a:lnTo>
                  <a:lnTo>
                    <a:pt x="1669414" y="2461895"/>
                  </a:lnTo>
                  <a:lnTo>
                    <a:pt x="1624965" y="2473960"/>
                  </a:lnTo>
                  <a:lnTo>
                    <a:pt x="1579245" y="2484755"/>
                  </a:lnTo>
                  <a:lnTo>
                    <a:pt x="1533525" y="2493645"/>
                  </a:lnTo>
                  <a:lnTo>
                    <a:pt x="1486535" y="2501265"/>
                  </a:lnTo>
                  <a:lnTo>
                    <a:pt x="1439545" y="2506980"/>
                  </a:lnTo>
                  <a:lnTo>
                    <a:pt x="1391920" y="2511425"/>
                  </a:lnTo>
                  <a:lnTo>
                    <a:pt x="1343660" y="2513965"/>
                  </a:lnTo>
                  <a:lnTo>
                    <a:pt x="1295400" y="2514600"/>
                  </a:lnTo>
                  <a:lnTo>
                    <a:pt x="1247140" y="2513965"/>
                  </a:lnTo>
                  <a:lnTo>
                    <a:pt x="1198880" y="2511425"/>
                  </a:lnTo>
                  <a:lnTo>
                    <a:pt x="1151255" y="2506980"/>
                  </a:lnTo>
                  <a:lnTo>
                    <a:pt x="1104265" y="2501265"/>
                  </a:lnTo>
                  <a:lnTo>
                    <a:pt x="1057275" y="2493645"/>
                  </a:lnTo>
                  <a:lnTo>
                    <a:pt x="1011555" y="2484755"/>
                  </a:lnTo>
                  <a:lnTo>
                    <a:pt x="965835" y="2473960"/>
                  </a:lnTo>
                  <a:lnTo>
                    <a:pt x="921385" y="2461895"/>
                  </a:lnTo>
                  <a:lnTo>
                    <a:pt x="876935" y="2447925"/>
                  </a:lnTo>
                  <a:lnTo>
                    <a:pt x="833755" y="2432685"/>
                  </a:lnTo>
                  <a:lnTo>
                    <a:pt x="791210" y="2416175"/>
                  </a:lnTo>
                  <a:lnTo>
                    <a:pt x="749300" y="2397760"/>
                  </a:lnTo>
                  <a:lnTo>
                    <a:pt x="708025" y="2378710"/>
                  </a:lnTo>
                  <a:lnTo>
                    <a:pt x="668020" y="2357755"/>
                  </a:lnTo>
                  <a:lnTo>
                    <a:pt x="628650" y="2335530"/>
                  </a:lnTo>
                  <a:lnTo>
                    <a:pt x="589915" y="2312035"/>
                  </a:lnTo>
                  <a:lnTo>
                    <a:pt x="552450" y="2287905"/>
                  </a:lnTo>
                  <a:lnTo>
                    <a:pt x="515620" y="2261870"/>
                  </a:lnTo>
                  <a:lnTo>
                    <a:pt x="480059" y="2234565"/>
                  </a:lnTo>
                  <a:lnTo>
                    <a:pt x="445770" y="2206625"/>
                  </a:lnTo>
                  <a:lnTo>
                    <a:pt x="412115" y="2177415"/>
                  </a:lnTo>
                  <a:lnTo>
                    <a:pt x="379730" y="2146935"/>
                  </a:lnTo>
                  <a:lnTo>
                    <a:pt x="347980" y="2115185"/>
                  </a:lnTo>
                  <a:lnTo>
                    <a:pt x="317500" y="2082164"/>
                  </a:lnTo>
                  <a:lnTo>
                    <a:pt x="288925" y="2049145"/>
                  </a:lnTo>
                  <a:lnTo>
                    <a:pt x="260985" y="2014220"/>
                  </a:lnTo>
                  <a:lnTo>
                    <a:pt x="234315" y="1978660"/>
                  </a:lnTo>
                  <a:lnTo>
                    <a:pt x="208915" y="1942464"/>
                  </a:lnTo>
                  <a:lnTo>
                    <a:pt x="184785" y="1905000"/>
                  </a:lnTo>
                  <a:lnTo>
                    <a:pt x="161925" y="1866900"/>
                  </a:lnTo>
                  <a:lnTo>
                    <a:pt x="140335" y="1827530"/>
                  </a:lnTo>
                  <a:lnTo>
                    <a:pt x="120650" y="1787525"/>
                  </a:lnTo>
                  <a:lnTo>
                    <a:pt x="101600" y="1746885"/>
                  </a:lnTo>
                  <a:lnTo>
                    <a:pt x="84455" y="1705610"/>
                  </a:lnTo>
                  <a:lnTo>
                    <a:pt x="69215" y="1663700"/>
                  </a:lnTo>
                  <a:lnTo>
                    <a:pt x="54610" y="1620520"/>
                  </a:lnTo>
                  <a:lnTo>
                    <a:pt x="42545" y="1577340"/>
                  </a:lnTo>
                  <a:lnTo>
                    <a:pt x="31115" y="1533525"/>
                  </a:lnTo>
                  <a:lnTo>
                    <a:pt x="21590" y="1488440"/>
                  </a:lnTo>
                  <a:lnTo>
                    <a:pt x="13970" y="1443355"/>
                  </a:lnTo>
                  <a:lnTo>
                    <a:pt x="8255" y="1397635"/>
                  </a:lnTo>
                  <a:lnTo>
                    <a:pt x="3810" y="1351280"/>
                  </a:lnTo>
                  <a:lnTo>
                    <a:pt x="635" y="1304925"/>
                  </a:lnTo>
                  <a:lnTo>
                    <a:pt x="0" y="12573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62400" y="2894838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571500" y="0"/>
                  </a:moveTo>
                  <a:lnTo>
                    <a:pt x="524510" y="1905"/>
                  </a:lnTo>
                  <a:lnTo>
                    <a:pt x="478790" y="7620"/>
                  </a:lnTo>
                  <a:lnTo>
                    <a:pt x="434340" y="17145"/>
                  </a:lnTo>
                  <a:lnTo>
                    <a:pt x="391160" y="29209"/>
                  </a:lnTo>
                  <a:lnTo>
                    <a:pt x="349250" y="45085"/>
                  </a:lnTo>
                  <a:lnTo>
                    <a:pt x="308610" y="64135"/>
                  </a:lnTo>
                  <a:lnTo>
                    <a:pt x="270510" y="85725"/>
                  </a:lnTo>
                  <a:lnTo>
                    <a:pt x="233679" y="110489"/>
                  </a:lnTo>
                  <a:lnTo>
                    <a:pt x="199390" y="137795"/>
                  </a:lnTo>
                  <a:lnTo>
                    <a:pt x="167640" y="167640"/>
                  </a:lnTo>
                  <a:lnTo>
                    <a:pt x="137795" y="200025"/>
                  </a:lnTo>
                  <a:lnTo>
                    <a:pt x="110490" y="234315"/>
                  </a:lnTo>
                  <a:lnTo>
                    <a:pt x="85725" y="270510"/>
                  </a:lnTo>
                  <a:lnTo>
                    <a:pt x="63500" y="309245"/>
                  </a:lnTo>
                  <a:lnTo>
                    <a:pt x="45084" y="349250"/>
                  </a:lnTo>
                  <a:lnTo>
                    <a:pt x="29209" y="391160"/>
                  </a:lnTo>
                  <a:lnTo>
                    <a:pt x="16509" y="434340"/>
                  </a:lnTo>
                  <a:lnTo>
                    <a:pt x="7620" y="478790"/>
                  </a:lnTo>
                  <a:lnTo>
                    <a:pt x="1904" y="525145"/>
                  </a:lnTo>
                  <a:lnTo>
                    <a:pt x="0" y="571500"/>
                  </a:lnTo>
                  <a:lnTo>
                    <a:pt x="1904" y="618490"/>
                  </a:lnTo>
                  <a:lnTo>
                    <a:pt x="7620" y="664210"/>
                  </a:lnTo>
                  <a:lnTo>
                    <a:pt x="16509" y="709295"/>
                  </a:lnTo>
                  <a:lnTo>
                    <a:pt x="29209" y="752475"/>
                  </a:lnTo>
                  <a:lnTo>
                    <a:pt x="45084" y="794385"/>
                  </a:lnTo>
                  <a:lnTo>
                    <a:pt x="63500" y="834390"/>
                  </a:lnTo>
                  <a:lnTo>
                    <a:pt x="85725" y="872490"/>
                  </a:lnTo>
                  <a:lnTo>
                    <a:pt x="110490" y="909319"/>
                  </a:lnTo>
                  <a:lnTo>
                    <a:pt x="137795" y="943610"/>
                  </a:lnTo>
                  <a:lnTo>
                    <a:pt x="167640" y="975994"/>
                  </a:lnTo>
                  <a:lnTo>
                    <a:pt x="199390" y="1005840"/>
                  </a:lnTo>
                  <a:lnTo>
                    <a:pt x="233679" y="1033144"/>
                  </a:lnTo>
                  <a:lnTo>
                    <a:pt x="270510" y="1057910"/>
                  </a:lnTo>
                  <a:lnTo>
                    <a:pt x="308610" y="1079500"/>
                  </a:lnTo>
                  <a:lnTo>
                    <a:pt x="349250" y="1098550"/>
                  </a:lnTo>
                  <a:lnTo>
                    <a:pt x="391160" y="1114425"/>
                  </a:lnTo>
                  <a:lnTo>
                    <a:pt x="434340" y="1126490"/>
                  </a:lnTo>
                  <a:lnTo>
                    <a:pt x="478790" y="1136015"/>
                  </a:lnTo>
                  <a:lnTo>
                    <a:pt x="524510" y="1141095"/>
                  </a:lnTo>
                  <a:lnTo>
                    <a:pt x="571500" y="1143000"/>
                  </a:lnTo>
                  <a:lnTo>
                    <a:pt x="618490" y="1141095"/>
                  </a:lnTo>
                  <a:lnTo>
                    <a:pt x="664210" y="1136015"/>
                  </a:lnTo>
                  <a:lnTo>
                    <a:pt x="708660" y="1126490"/>
                  </a:lnTo>
                  <a:lnTo>
                    <a:pt x="751840" y="1114425"/>
                  </a:lnTo>
                  <a:lnTo>
                    <a:pt x="793750" y="1098550"/>
                  </a:lnTo>
                  <a:lnTo>
                    <a:pt x="834390" y="1079500"/>
                  </a:lnTo>
                  <a:lnTo>
                    <a:pt x="872490" y="1057910"/>
                  </a:lnTo>
                  <a:lnTo>
                    <a:pt x="909319" y="1033144"/>
                  </a:lnTo>
                  <a:lnTo>
                    <a:pt x="943610" y="1005840"/>
                  </a:lnTo>
                  <a:lnTo>
                    <a:pt x="975360" y="975994"/>
                  </a:lnTo>
                  <a:lnTo>
                    <a:pt x="1005205" y="943610"/>
                  </a:lnTo>
                  <a:lnTo>
                    <a:pt x="1032510" y="909319"/>
                  </a:lnTo>
                  <a:lnTo>
                    <a:pt x="1057275" y="872490"/>
                  </a:lnTo>
                  <a:lnTo>
                    <a:pt x="1079500" y="834390"/>
                  </a:lnTo>
                  <a:lnTo>
                    <a:pt x="1097915" y="794385"/>
                  </a:lnTo>
                  <a:lnTo>
                    <a:pt x="1113790" y="752475"/>
                  </a:lnTo>
                  <a:lnTo>
                    <a:pt x="1126490" y="709295"/>
                  </a:lnTo>
                  <a:lnTo>
                    <a:pt x="1135380" y="664210"/>
                  </a:lnTo>
                  <a:lnTo>
                    <a:pt x="1141095" y="618490"/>
                  </a:lnTo>
                  <a:lnTo>
                    <a:pt x="1143000" y="571500"/>
                  </a:lnTo>
                  <a:lnTo>
                    <a:pt x="1141095" y="525145"/>
                  </a:lnTo>
                  <a:lnTo>
                    <a:pt x="1135380" y="478790"/>
                  </a:lnTo>
                  <a:lnTo>
                    <a:pt x="1126490" y="434340"/>
                  </a:lnTo>
                  <a:lnTo>
                    <a:pt x="1113790" y="391160"/>
                  </a:lnTo>
                  <a:lnTo>
                    <a:pt x="1097915" y="349250"/>
                  </a:lnTo>
                  <a:lnTo>
                    <a:pt x="1079500" y="309245"/>
                  </a:lnTo>
                  <a:lnTo>
                    <a:pt x="1057275" y="270510"/>
                  </a:lnTo>
                  <a:lnTo>
                    <a:pt x="1032510" y="234315"/>
                  </a:lnTo>
                  <a:lnTo>
                    <a:pt x="1005205" y="200025"/>
                  </a:lnTo>
                  <a:lnTo>
                    <a:pt x="975360" y="167640"/>
                  </a:lnTo>
                  <a:lnTo>
                    <a:pt x="943610" y="137795"/>
                  </a:lnTo>
                  <a:lnTo>
                    <a:pt x="909319" y="110489"/>
                  </a:lnTo>
                  <a:lnTo>
                    <a:pt x="872490" y="85725"/>
                  </a:lnTo>
                  <a:lnTo>
                    <a:pt x="834390" y="64135"/>
                  </a:lnTo>
                  <a:lnTo>
                    <a:pt x="793750" y="45085"/>
                  </a:lnTo>
                  <a:lnTo>
                    <a:pt x="751840" y="29209"/>
                  </a:lnTo>
                  <a:lnTo>
                    <a:pt x="708660" y="17145"/>
                  </a:lnTo>
                  <a:lnTo>
                    <a:pt x="664210" y="7620"/>
                  </a:lnTo>
                  <a:lnTo>
                    <a:pt x="618490" y="1905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62780" y="2895219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571500"/>
                  </a:moveTo>
                  <a:lnTo>
                    <a:pt x="1905" y="525145"/>
                  </a:lnTo>
                  <a:lnTo>
                    <a:pt x="7620" y="478790"/>
                  </a:lnTo>
                  <a:lnTo>
                    <a:pt x="16510" y="434340"/>
                  </a:lnTo>
                  <a:lnTo>
                    <a:pt x="29209" y="391160"/>
                  </a:lnTo>
                  <a:lnTo>
                    <a:pt x="45085" y="349250"/>
                  </a:lnTo>
                  <a:lnTo>
                    <a:pt x="63500" y="309245"/>
                  </a:lnTo>
                  <a:lnTo>
                    <a:pt x="85725" y="270510"/>
                  </a:lnTo>
                  <a:lnTo>
                    <a:pt x="110489" y="234315"/>
                  </a:lnTo>
                  <a:lnTo>
                    <a:pt x="137795" y="200025"/>
                  </a:lnTo>
                  <a:lnTo>
                    <a:pt x="167640" y="167640"/>
                  </a:lnTo>
                  <a:lnTo>
                    <a:pt x="199390" y="137795"/>
                  </a:lnTo>
                  <a:lnTo>
                    <a:pt x="233679" y="110490"/>
                  </a:lnTo>
                  <a:lnTo>
                    <a:pt x="270510" y="85725"/>
                  </a:lnTo>
                  <a:lnTo>
                    <a:pt x="308610" y="64134"/>
                  </a:lnTo>
                  <a:lnTo>
                    <a:pt x="349250" y="45084"/>
                  </a:lnTo>
                  <a:lnTo>
                    <a:pt x="391160" y="29209"/>
                  </a:lnTo>
                  <a:lnTo>
                    <a:pt x="434340" y="17145"/>
                  </a:lnTo>
                  <a:lnTo>
                    <a:pt x="478790" y="7620"/>
                  </a:lnTo>
                  <a:lnTo>
                    <a:pt x="524510" y="1904"/>
                  </a:lnTo>
                  <a:lnTo>
                    <a:pt x="571500" y="0"/>
                  </a:lnTo>
                  <a:lnTo>
                    <a:pt x="618490" y="1904"/>
                  </a:lnTo>
                  <a:lnTo>
                    <a:pt x="664210" y="7620"/>
                  </a:lnTo>
                  <a:lnTo>
                    <a:pt x="708660" y="17145"/>
                  </a:lnTo>
                  <a:lnTo>
                    <a:pt x="751840" y="29209"/>
                  </a:lnTo>
                  <a:lnTo>
                    <a:pt x="793750" y="45084"/>
                  </a:lnTo>
                  <a:lnTo>
                    <a:pt x="834390" y="64134"/>
                  </a:lnTo>
                  <a:lnTo>
                    <a:pt x="872490" y="85725"/>
                  </a:lnTo>
                  <a:lnTo>
                    <a:pt x="909319" y="110490"/>
                  </a:lnTo>
                  <a:lnTo>
                    <a:pt x="943610" y="137795"/>
                  </a:lnTo>
                  <a:lnTo>
                    <a:pt x="975360" y="167640"/>
                  </a:lnTo>
                  <a:lnTo>
                    <a:pt x="1005205" y="200025"/>
                  </a:lnTo>
                  <a:lnTo>
                    <a:pt x="1032510" y="234315"/>
                  </a:lnTo>
                  <a:lnTo>
                    <a:pt x="1057275" y="270510"/>
                  </a:lnTo>
                  <a:lnTo>
                    <a:pt x="1079500" y="309245"/>
                  </a:lnTo>
                  <a:lnTo>
                    <a:pt x="1097915" y="349250"/>
                  </a:lnTo>
                  <a:lnTo>
                    <a:pt x="1113790" y="391160"/>
                  </a:lnTo>
                  <a:lnTo>
                    <a:pt x="1126490" y="434340"/>
                  </a:lnTo>
                  <a:lnTo>
                    <a:pt x="1135380" y="478790"/>
                  </a:lnTo>
                  <a:lnTo>
                    <a:pt x="1141095" y="525145"/>
                  </a:lnTo>
                  <a:lnTo>
                    <a:pt x="1143000" y="571500"/>
                  </a:lnTo>
                  <a:lnTo>
                    <a:pt x="1141095" y="618490"/>
                  </a:lnTo>
                  <a:lnTo>
                    <a:pt x="1135380" y="664210"/>
                  </a:lnTo>
                  <a:lnTo>
                    <a:pt x="1126490" y="709295"/>
                  </a:lnTo>
                  <a:lnTo>
                    <a:pt x="1113790" y="752475"/>
                  </a:lnTo>
                  <a:lnTo>
                    <a:pt x="1097915" y="794385"/>
                  </a:lnTo>
                  <a:lnTo>
                    <a:pt x="1079500" y="834390"/>
                  </a:lnTo>
                  <a:lnTo>
                    <a:pt x="1057275" y="872490"/>
                  </a:lnTo>
                  <a:lnTo>
                    <a:pt x="1032510" y="909319"/>
                  </a:lnTo>
                  <a:lnTo>
                    <a:pt x="1005205" y="943610"/>
                  </a:lnTo>
                  <a:lnTo>
                    <a:pt x="975360" y="975994"/>
                  </a:lnTo>
                  <a:lnTo>
                    <a:pt x="943610" y="1005840"/>
                  </a:lnTo>
                  <a:lnTo>
                    <a:pt x="909319" y="1033144"/>
                  </a:lnTo>
                  <a:lnTo>
                    <a:pt x="872490" y="1057910"/>
                  </a:lnTo>
                  <a:lnTo>
                    <a:pt x="834390" y="1079500"/>
                  </a:lnTo>
                  <a:lnTo>
                    <a:pt x="793750" y="1098550"/>
                  </a:lnTo>
                  <a:lnTo>
                    <a:pt x="751840" y="1114425"/>
                  </a:lnTo>
                  <a:lnTo>
                    <a:pt x="708660" y="1126490"/>
                  </a:lnTo>
                  <a:lnTo>
                    <a:pt x="664210" y="1136015"/>
                  </a:lnTo>
                  <a:lnTo>
                    <a:pt x="618490" y="1141095"/>
                  </a:lnTo>
                  <a:lnTo>
                    <a:pt x="571500" y="1143000"/>
                  </a:lnTo>
                  <a:lnTo>
                    <a:pt x="524510" y="1141095"/>
                  </a:lnTo>
                  <a:lnTo>
                    <a:pt x="478790" y="1136015"/>
                  </a:lnTo>
                  <a:lnTo>
                    <a:pt x="434340" y="1126490"/>
                  </a:lnTo>
                  <a:lnTo>
                    <a:pt x="391160" y="1114425"/>
                  </a:lnTo>
                  <a:lnTo>
                    <a:pt x="349250" y="1098550"/>
                  </a:lnTo>
                  <a:lnTo>
                    <a:pt x="308610" y="1079500"/>
                  </a:lnTo>
                  <a:lnTo>
                    <a:pt x="270510" y="1057910"/>
                  </a:lnTo>
                  <a:lnTo>
                    <a:pt x="233679" y="1033144"/>
                  </a:lnTo>
                  <a:lnTo>
                    <a:pt x="199390" y="1005840"/>
                  </a:lnTo>
                  <a:lnTo>
                    <a:pt x="167640" y="975994"/>
                  </a:lnTo>
                  <a:lnTo>
                    <a:pt x="137795" y="943610"/>
                  </a:lnTo>
                  <a:lnTo>
                    <a:pt x="110489" y="909319"/>
                  </a:lnTo>
                  <a:lnTo>
                    <a:pt x="85725" y="872490"/>
                  </a:lnTo>
                  <a:lnTo>
                    <a:pt x="63500" y="834390"/>
                  </a:lnTo>
                  <a:lnTo>
                    <a:pt x="45085" y="794385"/>
                  </a:lnTo>
                  <a:lnTo>
                    <a:pt x="29209" y="752475"/>
                  </a:lnTo>
                  <a:lnTo>
                    <a:pt x="16510" y="709295"/>
                  </a:lnTo>
                  <a:lnTo>
                    <a:pt x="7620" y="664210"/>
                  </a:lnTo>
                  <a:lnTo>
                    <a:pt x="1905" y="618490"/>
                  </a:lnTo>
                  <a:lnTo>
                    <a:pt x="0" y="5715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6180" y="1371219"/>
              <a:ext cx="0" cy="4038600"/>
            </a:xfrm>
            <a:custGeom>
              <a:avLst/>
              <a:gdLst/>
              <a:ahLst/>
              <a:cxnLst/>
              <a:rect l="l" t="t" r="r" b="b"/>
              <a:pathLst>
                <a:path h="4038600">
                  <a:moveTo>
                    <a:pt x="0" y="0"/>
                  </a:moveTo>
                  <a:lnTo>
                    <a:pt x="0" y="40386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10180" y="3504819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91227" y="3096767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403351" y="0"/>
                  </a:moveTo>
                  <a:lnTo>
                    <a:pt x="0" y="403352"/>
                  </a:lnTo>
                  <a:lnTo>
                    <a:pt x="8889" y="412242"/>
                  </a:lnTo>
                  <a:lnTo>
                    <a:pt x="412241" y="8890"/>
                  </a:lnTo>
                  <a:lnTo>
                    <a:pt x="4033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2354" y="3047238"/>
              <a:ext cx="80645" cy="812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29580" y="2819019"/>
              <a:ext cx="1295400" cy="228600"/>
            </a:xfrm>
            <a:custGeom>
              <a:avLst/>
              <a:gdLst/>
              <a:ahLst/>
              <a:cxnLst/>
              <a:rect l="l" t="t" r="r" b="b"/>
              <a:pathLst>
                <a:path w="1295400" h="228600">
                  <a:moveTo>
                    <a:pt x="1295400" y="0"/>
                  </a:moveTo>
                  <a:lnTo>
                    <a:pt x="0" y="2286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30930" y="2639568"/>
              <a:ext cx="869950" cy="869950"/>
            </a:xfrm>
            <a:custGeom>
              <a:avLst/>
              <a:gdLst/>
              <a:ahLst/>
              <a:cxnLst/>
              <a:rect l="l" t="t" r="r" b="b"/>
              <a:pathLst>
                <a:path w="869950" h="869950">
                  <a:moveTo>
                    <a:pt x="8889" y="0"/>
                  </a:moveTo>
                  <a:lnTo>
                    <a:pt x="0" y="8890"/>
                  </a:lnTo>
                  <a:lnTo>
                    <a:pt x="860551" y="869441"/>
                  </a:lnTo>
                  <a:lnTo>
                    <a:pt x="869441" y="860552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400" y="2590038"/>
              <a:ext cx="80645" cy="8127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38451" y="220725"/>
            <a:ext cx="52895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Region</a:t>
            </a:r>
            <a:r>
              <a:rPr u="none" spc="-160" dirty="0"/>
              <a:t> </a:t>
            </a:r>
            <a:r>
              <a:rPr u="none" dirty="0"/>
              <a:t>of</a:t>
            </a:r>
            <a:r>
              <a:rPr u="none" spc="-190" dirty="0"/>
              <a:t> </a:t>
            </a:r>
            <a:r>
              <a:rPr u="none" spc="-10" dirty="0"/>
              <a:t>Convergence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561332" y="1069594"/>
            <a:ext cx="3016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25" dirty="0">
                <a:latin typeface="Times New Roman"/>
                <a:cs typeface="Times New Roman"/>
              </a:rPr>
              <a:t>Im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77516" y="2319020"/>
            <a:ext cx="1170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31570" algn="l"/>
              </a:tabLst>
            </a:pPr>
            <a:r>
              <a:rPr sz="2700" i="1" baseline="1234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1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28994" y="2568955"/>
            <a:ext cx="733425" cy="1045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800" i="1" spc="-25" dirty="0">
                <a:latin typeface="Times New Roman"/>
                <a:cs typeface="Times New Roman"/>
              </a:rPr>
              <a:t>r</a:t>
            </a:r>
            <a:r>
              <a:rPr sz="1800" spc="-37" baseline="-13888" dirty="0">
                <a:latin typeface="Times New Roman"/>
                <a:cs typeface="Times New Roman"/>
              </a:rPr>
              <a:t>2</a:t>
            </a:r>
            <a:endParaRPr sz="1800" baseline="-13888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10"/>
              </a:spcBef>
            </a:pPr>
            <a:endParaRPr sz="1200">
              <a:latin typeface="Times New Roman"/>
              <a:cs typeface="Times New Roman"/>
            </a:endParaRPr>
          </a:p>
          <a:p>
            <a:pPr marL="431800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Re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40916" y="4564379"/>
            <a:ext cx="7626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30" dirty="0">
                <a:latin typeface="Times New Roman"/>
                <a:cs typeface="Times New Roman"/>
              </a:rPr>
              <a:t>z-</a:t>
            </a:r>
            <a:r>
              <a:rPr sz="2000" spc="-10" dirty="0">
                <a:latin typeface="Times New Roman"/>
                <a:cs typeface="Times New Roman"/>
              </a:rPr>
              <a:t>plane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6448" y="5720334"/>
            <a:ext cx="7901305" cy="7550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500"/>
              </a:lnSpc>
              <a:spcBef>
                <a:spcPts val="110"/>
              </a:spcBef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region of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convergence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(ROC)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ring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 the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z-</a:t>
            </a:r>
            <a:r>
              <a:rPr sz="1600" dirty="0">
                <a:latin typeface="Times New Roman"/>
                <a:cs typeface="Times New Roman"/>
              </a:rPr>
              <a:t>plane.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specific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cases,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inner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boundary </a:t>
            </a:r>
            <a:r>
              <a:rPr sz="1600" dirty="0">
                <a:latin typeface="Times New Roman"/>
                <a:cs typeface="Times New Roman"/>
              </a:rPr>
              <a:t>can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extend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inward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origin,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becomes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disk.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 other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cases,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outer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boundary can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extend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outward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infinity.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997710">
              <a:lnSpc>
                <a:spcPct val="100000"/>
              </a:lnSpc>
              <a:spcBef>
                <a:spcPts val="95"/>
              </a:spcBef>
            </a:pPr>
            <a:r>
              <a:rPr u="none" dirty="0"/>
              <a:t>Laurent</a:t>
            </a:r>
            <a:r>
              <a:rPr u="none" spc="-195" dirty="0"/>
              <a:t> </a:t>
            </a:r>
            <a:r>
              <a:rPr u="none" spc="-10" dirty="0"/>
              <a:t>Series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1340" y="1474215"/>
            <a:ext cx="8102600" cy="4798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83285" algn="ctr">
              <a:lnSpc>
                <a:spcPts val="1175"/>
              </a:lnSpc>
              <a:spcBef>
                <a:spcPts val="95"/>
              </a:spcBef>
            </a:pPr>
            <a:r>
              <a:rPr sz="1100" spc="-50" dirty="0">
                <a:latin typeface="Symbol"/>
                <a:cs typeface="Symbol"/>
              </a:rPr>
              <a:t></a:t>
            </a:r>
            <a:endParaRPr sz="1100">
              <a:latin typeface="Symbol"/>
              <a:cs typeface="Symbol"/>
            </a:endParaRPr>
          </a:p>
          <a:p>
            <a:pPr marR="957580" algn="ctr">
              <a:lnSpc>
                <a:spcPts val="3275"/>
              </a:lnSpc>
              <a:tabLst>
                <a:tab pos="1033780" algn="l"/>
                <a:tab pos="1430020" algn="l"/>
              </a:tabLst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3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0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34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4275" spc="-75" baseline="-9746" dirty="0">
                <a:latin typeface="Symbol"/>
                <a:cs typeface="Symbol"/>
              </a:rPr>
              <a:t></a:t>
            </a:r>
            <a:r>
              <a:rPr sz="4275" baseline="-9746" dirty="0">
                <a:latin typeface="Times New Roman"/>
                <a:cs typeface="Times New Roman"/>
              </a:rPr>
              <a:t>	</a:t>
            </a: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-28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[</a:t>
            </a:r>
            <a:r>
              <a:rPr sz="1900" spc="-254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n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]</a:t>
            </a:r>
            <a:r>
              <a:rPr sz="1900" spc="-23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95" dirty="0">
                <a:latin typeface="Times New Roman"/>
                <a:cs typeface="Times New Roman"/>
              </a:rPr>
              <a:t> </a:t>
            </a:r>
            <a:r>
              <a:rPr sz="1875" baseline="24444" dirty="0">
                <a:latin typeface="Symbol"/>
                <a:cs typeface="Symbol"/>
              </a:rPr>
              <a:t></a:t>
            </a:r>
            <a:r>
              <a:rPr sz="1875" spc="-30" baseline="24444" dirty="0">
                <a:latin typeface="Times New Roman"/>
                <a:cs typeface="Times New Roman"/>
              </a:rPr>
              <a:t> </a:t>
            </a:r>
            <a:r>
              <a:rPr sz="1875" i="1" spc="-75" baseline="24444" dirty="0">
                <a:latin typeface="Times New Roman"/>
                <a:cs typeface="Times New Roman"/>
              </a:rPr>
              <a:t>n</a:t>
            </a:r>
            <a:endParaRPr sz="1875" baseline="24444">
              <a:latin typeface="Times New Roman"/>
              <a:cs typeface="Times New Roman"/>
            </a:endParaRPr>
          </a:p>
          <a:p>
            <a:pPr marR="916305" algn="ctr">
              <a:lnSpc>
                <a:spcPct val="100000"/>
              </a:lnSpc>
              <a:spcBef>
                <a:spcPts val="860"/>
              </a:spcBef>
            </a:pP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Symbol"/>
                <a:cs typeface="Symbol"/>
              </a:rPr>
              <a:t></a:t>
            </a:r>
            <a:endParaRPr sz="1100">
              <a:latin typeface="Symbol"/>
              <a:cs typeface="Symbol"/>
            </a:endParaRPr>
          </a:p>
          <a:p>
            <a:pPr marL="63500" marR="55880" algn="just">
              <a:lnSpc>
                <a:spcPts val="2380"/>
              </a:lnSpc>
              <a:spcBef>
                <a:spcPts val="1235"/>
              </a:spcBef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power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series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form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i="1" spc="-50" dirty="0">
                <a:latin typeface="Times New Roman"/>
                <a:cs typeface="Times New Roman"/>
              </a:rPr>
              <a:t>Laurent</a:t>
            </a:r>
            <a:r>
              <a:rPr sz="2000" i="1" spc="-65" dirty="0">
                <a:latin typeface="Times New Roman"/>
                <a:cs typeface="Times New Roman"/>
              </a:rPr>
              <a:t> </a:t>
            </a:r>
            <a:r>
              <a:rPr sz="2000" i="1" spc="-30" dirty="0">
                <a:latin typeface="Times New Roman"/>
                <a:cs typeface="Times New Roman"/>
              </a:rPr>
              <a:t>series</a:t>
            </a:r>
            <a:r>
              <a:rPr sz="2000" spc="-30" dirty="0">
                <a:latin typeface="Times New Roman"/>
                <a:cs typeface="Times New Roman"/>
              </a:rPr>
              <a:t>.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Laurent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series,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therefore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z-</a:t>
            </a:r>
            <a:r>
              <a:rPr sz="2000" dirty="0">
                <a:latin typeface="Times New Roman"/>
                <a:cs typeface="Times New Roman"/>
              </a:rPr>
              <a:t>transform,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represents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analytic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at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every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point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within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region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convergence.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means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z-</a:t>
            </a:r>
            <a:r>
              <a:rPr sz="2000" dirty="0">
                <a:latin typeface="Times New Roman"/>
                <a:cs typeface="Times New Roman"/>
              </a:rPr>
              <a:t>transform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derivatives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must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be </a:t>
            </a:r>
            <a:r>
              <a:rPr sz="2000" dirty="0">
                <a:latin typeface="Times New Roman"/>
                <a:cs typeface="Times New Roman"/>
              </a:rPr>
              <a:t>continuous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functions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within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region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convergence.</a:t>
            </a:r>
            <a:endParaRPr sz="2000">
              <a:latin typeface="Times New Roman"/>
              <a:cs typeface="Times New Roman"/>
            </a:endParaRPr>
          </a:p>
          <a:p>
            <a:pPr marL="4189095" algn="just">
              <a:lnSpc>
                <a:spcPts val="2145"/>
              </a:lnSpc>
              <a:spcBef>
                <a:spcPts val="635"/>
              </a:spcBef>
            </a:pPr>
            <a:r>
              <a:rPr sz="1900" i="1" dirty="0">
                <a:latin typeface="Times New Roman"/>
                <a:cs typeface="Times New Roman"/>
              </a:rPr>
              <a:t>P</a:t>
            </a:r>
            <a:r>
              <a:rPr sz="1900" i="1" spc="-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0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  <a:p>
            <a:pPr marL="3176270" algn="just">
              <a:lnSpc>
                <a:spcPts val="2050"/>
              </a:lnSpc>
            </a:pPr>
            <a:r>
              <a:rPr sz="1900" i="1" dirty="0">
                <a:latin typeface="Times New Roman"/>
                <a:cs typeface="Times New Roman"/>
              </a:rPr>
              <a:t>X</a:t>
            </a:r>
            <a:r>
              <a:rPr sz="1900" i="1" spc="30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55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)</a:t>
            </a:r>
            <a:r>
              <a:rPr sz="1900" spc="32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  <a:p>
            <a:pPr marL="4158615" algn="just">
              <a:lnSpc>
                <a:spcPts val="2185"/>
              </a:lnSpc>
            </a:pPr>
            <a:r>
              <a:rPr sz="1900" i="1" dirty="0">
                <a:latin typeface="Times New Roman"/>
                <a:cs typeface="Times New Roman"/>
              </a:rPr>
              <a:t>Q</a:t>
            </a:r>
            <a:r>
              <a:rPr sz="1900" i="1" spc="5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(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z</a:t>
            </a:r>
            <a:r>
              <a:rPr sz="1900" i="1" spc="-11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65"/>
              </a:spcBef>
            </a:pPr>
            <a:endParaRPr sz="1900">
              <a:latin typeface="Times New Roman"/>
              <a:cs typeface="Times New Roman"/>
            </a:endParaRPr>
          </a:p>
          <a:p>
            <a:pPr marL="215900" marR="109220">
              <a:lnSpc>
                <a:spcPts val="2380"/>
              </a:lnSpc>
            </a:pPr>
            <a:r>
              <a:rPr sz="2000" dirty="0">
                <a:latin typeface="Times New Roman"/>
                <a:cs typeface="Times New Roman"/>
              </a:rPr>
              <a:t>Among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most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useful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z</a:t>
            </a:r>
            <a:r>
              <a:rPr sz="2000" spc="-20" dirty="0">
                <a:latin typeface="Times New Roman"/>
                <a:cs typeface="Times New Roman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transforms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those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X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i="1" dirty="0">
                <a:latin typeface="Times New Roman"/>
                <a:cs typeface="Times New Roman"/>
              </a:rPr>
              <a:t>z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rational </a:t>
            </a:r>
            <a:r>
              <a:rPr sz="2000" dirty="0">
                <a:latin typeface="Times New Roman"/>
                <a:cs typeface="Times New Roman"/>
              </a:rPr>
              <a:t>function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inside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region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convergence,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example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where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P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i="1" dirty="0">
                <a:latin typeface="Times New Roman"/>
                <a:cs typeface="Times New Roman"/>
              </a:rPr>
              <a:t>z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Q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z</a:t>
            </a:r>
            <a:r>
              <a:rPr sz="2000" spc="-20" dirty="0">
                <a:latin typeface="Times New Roman"/>
                <a:cs typeface="Times New Roman"/>
              </a:rPr>
              <a:t>)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polynomials.</a:t>
            </a:r>
            <a:r>
              <a:rPr sz="2000" spc="3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values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z</a:t>
            </a:r>
            <a:r>
              <a:rPr sz="2000" i="1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X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i="1" dirty="0">
                <a:latin typeface="Times New Roman"/>
                <a:cs typeface="Times New Roman"/>
              </a:rPr>
              <a:t>z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zero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zeros</a:t>
            </a:r>
            <a:r>
              <a:rPr sz="2000" i="1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X</a:t>
            </a:r>
            <a:r>
              <a:rPr sz="2000" spc="-20" dirty="0">
                <a:latin typeface="Times New Roman"/>
                <a:cs typeface="Times New Roman"/>
              </a:rPr>
              <a:t>(</a:t>
            </a:r>
            <a:r>
              <a:rPr sz="2000" i="1" spc="-20" dirty="0">
                <a:latin typeface="Times New Roman"/>
                <a:cs typeface="Times New Roman"/>
              </a:rPr>
              <a:t>z</a:t>
            </a:r>
            <a:r>
              <a:rPr sz="2000" spc="-20" dirty="0">
                <a:latin typeface="Times New Roman"/>
                <a:cs typeface="Times New Roman"/>
              </a:rPr>
              <a:t>)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values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X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i="1" dirty="0">
                <a:latin typeface="Times New Roman"/>
                <a:cs typeface="Times New Roman"/>
              </a:rPr>
              <a:t>z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infinite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poles</a:t>
            </a:r>
            <a:r>
              <a:rPr sz="2000" i="1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i="1" spc="-10" dirty="0">
                <a:latin typeface="Times New Roman"/>
                <a:cs typeface="Times New Roman"/>
              </a:rPr>
              <a:t>X</a:t>
            </a:r>
            <a:r>
              <a:rPr sz="2000" spc="-10" dirty="0">
                <a:latin typeface="Times New Roman"/>
                <a:cs typeface="Times New Roman"/>
              </a:rPr>
              <a:t>(</a:t>
            </a:r>
            <a:r>
              <a:rPr sz="2000" i="1" spc="-10" dirty="0">
                <a:latin typeface="Times New Roman"/>
                <a:cs typeface="Times New Roman"/>
              </a:rPr>
              <a:t>z</a:t>
            </a:r>
            <a:r>
              <a:rPr sz="2000" spc="-10" dirty="0"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8016" y="4234053"/>
            <a:ext cx="655320" cy="0"/>
          </a:xfrm>
          <a:custGeom>
            <a:avLst/>
            <a:gdLst/>
            <a:ahLst/>
            <a:cxnLst/>
            <a:rect l="l" t="t" r="r" b="b"/>
            <a:pathLst>
              <a:path w="655320">
                <a:moveTo>
                  <a:pt x="0" y="0"/>
                </a:moveTo>
                <a:lnTo>
                  <a:pt x="65532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5709" y="158115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4967" y="158115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9100" y="1139436"/>
            <a:ext cx="7406005" cy="520382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825"/>
              </a:spcBef>
            </a:pPr>
            <a:r>
              <a:rPr sz="1600" dirty="0">
                <a:latin typeface="Times New Roman"/>
                <a:cs typeface="Times New Roman"/>
              </a:rPr>
              <a:t>1.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ring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disk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i="1" spc="-35" dirty="0">
                <a:latin typeface="Times New Roman"/>
                <a:cs typeface="Times New Roman"/>
              </a:rPr>
              <a:t>z</a:t>
            </a:r>
            <a:r>
              <a:rPr sz="1600" spc="-35" dirty="0">
                <a:latin typeface="Times New Roman"/>
                <a:cs typeface="Times New Roman"/>
              </a:rPr>
              <a:t>-</a:t>
            </a:r>
            <a:r>
              <a:rPr sz="1600" dirty="0">
                <a:latin typeface="Times New Roman"/>
                <a:cs typeface="Times New Roman"/>
              </a:rPr>
              <a:t>plane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centered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at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origin</a:t>
            </a:r>
            <a:endParaRPr sz="1600">
              <a:latin typeface="Times New Roman"/>
              <a:cs typeface="Times New Roman"/>
            </a:endParaRPr>
          </a:p>
          <a:p>
            <a:pPr marR="544195" algn="ctr">
              <a:lnSpc>
                <a:spcPts val="1565"/>
              </a:lnSpc>
              <a:spcBef>
                <a:spcPts val="635"/>
              </a:spcBef>
              <a:tabLst>
                <a:tab pos="630555" algn="l"/>
                <a:tab pos="880744" algn="l"/>
                <a:tab pos="1490980" algn="l"/>
              </a:tabLst>
            </a:pPr>
            <a:r>
              <a:rPr sz="1400" dirty="0">
                <a:latin typeface="Times New Roman"/>
                <a:cs typeface="Times New Roman"/>
              </a:rPr>
              <a:t>0</a:t>
            </a:r>
            <a:r>
              <a:rPr sz="1400" spc="30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</a:t>
            </a:r>
            <a:r>
              <a:rPr sz="1400" spc="75" dirty="0">
                <a:latin typeface="Times New Roman"/>
                <a:cs typeface="Times New Roman"/>
              </a:rPr>
              <a:t>  </a:t>
            </a:r>
            <a:r>
              <a:rPr sz="1400" i="1" spc="-50" dirty="0">
                <a:latin typeface="Times New Roman"/>
                <a:cs typeface="Times New Roman"/>
              </a:rPr>
              <a:t>r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1400" spc="-50" dirty="0">
                <a:latin typeface="Symbol"/>
                <a:cs typeface="Symbol"/>
              </a:rPr>
              <a:t>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i="1" dirty="0">
                <a:latin typeface="Times New Roman"/>
                <a:cs typeface="Times New Roman"/>
              </a:rPr>
              <a:t>z</a:t>
            </a:r>
            <a:r>
              <a:rPr sz="1400" i="1" spc="12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Symbol"/>
                <a:cs typeface="Symbol"/>
              </a:rPr>
              <a:t></a:t>
            </a:r>
            <a:r>
              <a:rPr sz="1400" spc="475" dirty="0">
                <a:latin typeface="Times New Roman"/>
                <a:cs typeface="Times New Roman"/>
              </a:rPr>
              <a:t> </a:t>
            </a:r>
            <a:r>
              <a:rPr sz="1400" i="1" spc="-50" dirty="0">
                <a:latin typeface="Times New Roman"/>
                <a:cs typeface="Times New Roman"/>
              </a:rPr>
              <a:t>r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1400" dirty="0">
                <a:latin typeface="Symbol"/>
                <a:cs typeface="Symbol"/>
              </a:rPr>
              <a:t></a:t>
            </a:r>
            <a:r>
              <a:rPr sz="1400" spc="42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Symbol"/>
                <a:cs typeface="Symbol"/>
              </a:rPr>
              <a:t></a:t>
            </a:r>
            <a:endParaRPr sz="1400">
              <a:latin typeface="Symbol"/>
              <a:cs typeface="Symbol"/>
            </a:endParaRPr>
          </a:p>
          <a:p>
            <a:pPr marR="478790" algn="ctr">
              <a:lnSpc>
                <a:spcPts val="844"/>
              </a:lnSpc>
              <a:tabLst>
                <a:tab pos="895985" algn="l"/>
              </a:tabLst>
            </a:pPr>
            <a:r>
              <a:rPr sz="800" i="1" spc="-50" dirty="0">
                <a:latin typeface="Times New Roman"/>
                <a:cs typeface="Times New Roman"/>
              </a:rPr>
              <a:t>R</a:t>
            </a:r>
            <a:r>
              <a:rPr sz="800" i="1" dirty="0">
                <a:latin typeface="Times New Roman"/>
                <a:cs typeface="Times New Roman"/>
              </a:rPr>
              <a:t>	</a:t>
            </a:r>
            <a:r>
              <a:rPr sz="800" i="1" spc="-50" dirty="0"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endParaRPr sz="800">
              <a:latin typeface="Times New Roman"/>
              <a:cs typeface="Times New Roman"/>
            </a:endParaRPr>
          </a:p>
          <a:p>
            <a:pPr marL="52705" marR="463550" indent="193675">
              <a:lnSpc>
                <a:spcPct val="100000"/>
              </a:lnSpc>
              <a:buAutoNum type="arabicPeriod" startAt="2"/>
              <a:tabLst>
                <a:tab pos="246379" algn="l"/>
              </a:tabLst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Fourier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transform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converges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absolutely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only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z- </a:t>
            </a:r>
            <a:r>
              <a:rPr sz="1600" spc="-10" dirty="0">
                <a:latin typeface="Times New Roman"/>
                <a:cs typeface="Times New Roman"/>
              </a:rPr>
              <a:t>transform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includes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unit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circle.</a:t>
            </a:r>
            <a:endParaRPr sz="1600">
              <a:latin typeface="Times New Roman"/>
              <a:cs typeface="Times New Roman"/>
            </a:endParaRPr>
          </a:p>
          <a:p>
            <a:pPr marL="247015" indent="-196215">
              <a:lnSpc>
                <a:spcPct val="100000"/>
              </a:lnSpc>
              <a:spcBef>
                <a:spcPts val="900"/>
              </a:spcBef>
              <a:buAutoNum type="arabicPeriod" startAt="2"/>
              <a:tabLst>
                <a:tab pos="247015" algn="l"/>
              </a:tabLst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cannot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contain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any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poles.</a:t>
            </a:r>
            <a:endParaRPr sz="1600">
              <a:latin typeface="Times New Roman"/>
              <a:cs typeface="Times New Roman"/>
            </a:endParaRPr>
          </a:p>
          <a:p>
            <a:pPr marL="252095" indent="-199390">
              <a:lnSpc>
                <a:spcPct val="100000"/>
              </a:lnSpc>
              <a:spcBef>
                <a:spcPts val="1005"/>
              </a:spcBef>
              <a:buAutoNum type="arabicPeriod" startAt="2"/>
              <a:tabLst>
                <a:tab pos="252095" algn="l"/>
              </a:tabLst>
            </a:pP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i="1" spc="-25" dirty="0">
                <a:latin typeface="Times New Roman"/>
                <a:cs typeface="Times New Roman"/>
              </a:rPr>
              <a:t>finite-</a:t>
            </a:r>
            <a:r>
              <a:rPr sz="1600" i="1" spc="-10" dirty="0">
                <a:latin typeface="Times New Roman"/>
                <a:cs typeface="Times New Roman"/>
              </a:rPr>
              <a:t>duration</a:t>
            </a:r>
            <a:r>
              <a:rPr sz="1600" i="1" spc="-80" dirty="0">
                <a:latin typeface="Times New Roman"/>
                <a:cs typeface="Times New Roman"/>
              </a:rPr>
              <a:t> </a:t>
            </a:r>
            <a:r>
              <a:rPr sz="1600" i="1" spc="-20" dirty="0">
                <a:latin typeface="Times New Roman"/>
                <a:cs typeface="Times New Roman"/>
              </a:rPr>
              <a:t>sequence</a:t>
            </a:r>
            <a:r>
              <a:rPr sz="1600" spc="-20" dirty="0">
                <a:latin typeface="Times New Roman"/>
                <a:cs typeface="Times New Roman"/>
              </a:rPr>
              <a:t>,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then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entire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i="1" spc="-30" dirty="0">
                <a:latin typeface="Times New Roman"/>
                <a:cs typeface="Times New Roman"/>
              </a:rPr>
              <a:t>z</a:t>
            </a:r>
            <a:r>
              <a:rPr sz="1600" spc="-30" dirty="0">
                <a:latin typeface="Times New Roman"/>
                <a:cs typeface="Times New Roman"/>
              </a:rPr>
              <a:t>-</a:t>
            </a:r>
            <a:r>
              <a:rPr sz="1600" dirty="0">
                <a:latin typeface="Times New Roman"/>
                <a:cs typeface="Times New Roman"/>
              </a:rPr>
              <a:t>plane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except</a:t>
            </a:r>
            <a:r>
              <a:rPr sz="1600" spc="-10" dirty="0">
                <a:latin typeface="Times New Roman"/>
                <a:cs typeface="Times New Roman"/>
              </a:rPr>
              <a:t> possibly</a:t>
            </a:r>
            <a:endParaRPr sz="1600">
              <a:latin typeface="Times New Roman"/>
              <a:cs typeface="Times New Roman"/>
            </a:endParaRPr>
          </a:p>
          <a:p>
            <a:pPr marL="52705">
              <a:lnSpc>
                <a:spcPct val="100000"/>
              </a:lnSpc>
              <a:spcBef>
                <a:spcPts val="5"/>
              </a:spcBef>
            </a:pP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dirty="0">
                <a:latin typeface="Times New Roman"/>
                <a:cs typeface="Times New Roman"/>
              </a:rPr>
              <a:t>=0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i="1" spc="-20" dirty="0">
                <a:latin typeface="Times New Roman"/>
                <a:cs typeface="Times New Roman"/>
              </a:rPr>
              <a:t>z</a:t>
            </a:r>
            <a:r>
              <a:rPr sz="1600" spc="-20" dirty="0">
                <a:latin typeface="Times New Roman"/>
                <a:cs typeface="Times New Roman"/>
              </a:rPr>
              <a:t>=</a:t>
            </a:r>
            <a:r>
              <a:rPr sz="1600" spc="-20" dirty="0">
                <a:latin typeface="Symbol"/>
                <a:cs typeface="Symbol"/>
              </a:rPr>
              <a:t></a:t>
            </a:r>
            <a:r>
              <a:rPr sz="1600" spc="-20" dirty="0"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52705" marR="43180" indent="199390">
              <a:lnSpc>
                <a:spcPts val="1889"/>
              </a:lnSpc>
              <a:spcBef>
                <a:spcPts val="1165"/>
              </a:spcBef>
              <a:buAutoNum type="arabicPeriod" startAt="5"/>
              <a:tabLst>
                <a:tab pos="252095" algn="l"/>
              </a:tabLst>
            </a:pP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i="1" spc="-25" dirty="0">
                <a:latin typeface="Times New Roman"/>
                <a:cs typeface="Times New Roman"/>
              </a:rPr>
              <a:t>right-</a:t>
            </a:r>
            <a:r>
              <a:rPr sz="1600" i="1" dirty="0">
                <a:latin typeface="Times New Roman"/>
                <a:cs typeface="Times New Roman"/>
              </a:rPr>
              <a:t>handed</a:t>
            </a:r>
            <a:r>
              <a:rPr sz="1600" i="1" spc="-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sequence</a:t>
            </a:r>
            <a:r>
              <a:rPr sz="1600" i="1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(zero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&lt;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575" baseline="-5291" dirty="0">
                <a:latin typeface="Times New Roman"/>
                <a:cs typeface="Times New Roman"/>
              </a:rPr>
              <a:t>1</a:t>
            </a:r>
            <a:r>
              <a:rPr sz="1575" spc="104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&lt;</a:t>
            </a:r>
            <a:r>
              <a:rPr sz="1600" dirty="0">
                <a:latin typeface="Symbol"/>
                <a:cs typeface="Symbol"/>
              </a:rPr>
              <a:t>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),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extends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outward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from </a:t>
            </a:r>
            <a:r>
              <a:rPr sz="1600" spc="-10" dirty="0">
                <a:latin typeface="Times New Roman"/>
                <a:cs typeface="Times New Roman"/>
              </a:rPr>
              <a:t>the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outermost (largest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magnitude)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finite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pole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(and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possibly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including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infinity).</a:t>
            </a:r>
            <a:endParaRPr sz="1600">
              <a:latin typeface="Times New Roman"/>
              <a:cs typeface="Times New Roman"/>
            </a:endParaRPr>
          </a:p>
          <a:p>
            <a:pPr marL="52705" marR="166370" indent="199390">
              <a:lnSpc>
                <a:spcPts val="1889"/>
              </a:lnSpc>
              <a:spcBef>
                <a:spcPts val="1019"/>
              </a:spcBef>
              <a:buAutoNum type="arabicPeriod" startAt="5"/>
              <a:tabLst>
                <a:tab pos="252095" algn="l"/>
              </a:tabLst>
            </a:pP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i="1" spc="-35" dirty="0">
                <a:latin typeface="Times New Roman"/>
                <a:cs typeface="Times New Roman"/>
              </a:rPr>
              <a:t>left-</a:t>
            </a:r>
            <a:r>
              <a:rPr sz="1600" i="1" dirty="0">
                <a:latin typeface="Times New Roman"/>
                <a:cs typeface="Times New Roman"/>
              </a:rPr>
              <a:t>handed</a:t>
            </a:r>
            <a:r>
              <a:rPr sz="1600" i="1" spc="-3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sequence</a:t>
            </a:r>
            <a:r>
              <a:rPr sz="1600" i="1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(zero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for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i="1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&gt;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575" baseline="-5291" dirty="0">
                <a:latin typeface="Times New Roman"/>
                <a:cs typeface="Times New Roman"/>
              </a:rPr>
              <a:t>2</a:t>
            </a:r>
            <a:r>
              <a:rPr sz="1575" spc="120" baseline="-529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&gt;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65" dirty="0">
                <a:latin typeface="Times New Roman"/>
                <a:cs typeface="Times New Roman"/>
              </a:rPr>
              <a:t>-</a:t>
            </a:r>
            <a:r>
              <a:rPr sz="1600" dirty="0">
                <a:latin typeface="Symbol"/>
                <a:cs typeface="Symbol"/>
              </a:rPr>
              <a:t>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),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extends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inward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from </a:t>
            </a:r>
            <a:r>
              <a:rPr sz="1600" spc="-10" dirty="0">
                <a:latin typeface="Times New Roman"/>
                <a:cs typeface="Times New Roman"/>
              </a:rPr>
              <a:t>the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innermost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(smallest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magnitude)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nonzero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pole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(</a:t>
            </a:r>
            <a:r>
              <a:rPr sz="1600" i="1" dirty="0">
                <a:latin typeface="Times New Roman"/>
                <a:cs typeface="Times New Roman"/>
              </a:rPr>
              <a:t>z</a:t>
            </a:r>
            <a:r>
              <a:rPr sz="1600" dirty="0">
                <a:latin typeface="Times New Roman"/>
                <a:cs typeface="Times New Roman"/>
              </a:rPr>
              <a:t>)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(and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possibly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including)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zero.</a:t>
            </a:r>
            <a:endParaRPr sz="1600">
              <a:latin typeface="Times New Roman"/>
              <a:cs typeface="Times New Roman"/>
            </a:endParaRPr>
          </a:p>
          <a:p>
            <a:pPr marL="52705" marR="144780" indent="187960">
              <a:lnSpc>
                <a:spcPct val="100000"/>
              </a:lnSpc>
              <a:spcBef>
                <a:spcPts val="844"/>
              </a:spcBef>
              <a:buAutoNum type="arabicPeriod" startAt="5"/>
              <a:tabLst>
                <a:tab pos="240665" algn="l"/>
              </a:tabLst>
            </a:pP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two-</a:t>
            </a:r>
            <a:r>
              <a:rPr sz="1600" i="1" dirty="0">
                <a:latin typeface="Times New Roman"/>
                <a:cs typeface="Times New Roman"/>
              </a:rPr>
              <a:t>sided</a:t>
            </a:r>
            <a:r>
              <a:rPr sz="1600" i="1" spc="-5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sequence</a:t>
            </a:r>
            <a:r>
              <a:rPr sz="1600" i="1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infinite-</a:t>
            </a:r>
            <a:r>
              <a:rPr sz="1600" dirty="0">
                <a:latin typeface="Times New Roman"/>
                <a:cs typeface="Times New Roman"/>
              </a:rPr>
              <a:t>duration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sequence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that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neither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right-</a:t>
            </a:r>
            <a:r>
              <a:rPr sz="1600" dirty="0">
                <a:latin typeface="Times New Roman"/>
                <a:cs typeface="Times New Roman"/>
              </a:rPr>
              <a:t>sided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left- </a:t>
            </a:r>
            <a:r>
              <a:rPr sz="1600" dirty="0">
                <a:latin typeface="Times New Roman"/>
                <a:cs typeface="Times New Roman"/>
              </a:rPr>
              <a:t>sided.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If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x</a:t>
            </a:r>
            <a:r>
              <a:rPr sz="1600" dirty="0">
                <a:latin typeface="Times New Roman"/>
                <a:cs typeface="Times New Roman"/>
              </a:rPr>
              <a:t>[</a:t>
            </a:r>
            <a:r>
              <a:rPr sz="1600" i="1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]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two-</a:t>
            </a:r>
            <a:r>
              <a:rPr sz="1600" dirty="0">
                <a:latin typeface="Times New Roman"/>
                <a:cs typeface="Times New Roman"/>
              </a:rPr>
              <a:t>sided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sequence,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will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consist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ring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 </a:t>
            </a:r>
            <a:r>
              <a:rPr sz="1600" i="1" spc="-35" dirty="0">
                <a:latin typeface="Times New Roman"/>
                <a:cs typeface="Times New Roman"/>
              </a:rPr>
              <a:t>z</a:t>
            </a:r>
            <a:r>
              <a:rPr sz="1600" spc="-35" dirty="0">
                <a:latin typeface="Times New Roman"/>
                <a:cs typeface="Times New Roman"/>
              </a:rPr>
              <a:t>-</a:t>
            </a:r>
            <a:r>
              <a:rPr sz="1600" spc="-10" dirty="0">
                <a:latin typeface="Times New Roman"/>
                <a:cs typeface="Times New Roman"/>
              </a:rPr>
              <a:t>plane, </a:t>
            </a:r>
            <a:r>
              <a:rPr sz="1600" dirty="0">
                <a:latin typeface="Times New Roman"/>
                <a:cs typeface="Times New Roman"/>
              </a:rPr>
              <a:t>bounded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interior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exterior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by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pole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,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consistent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with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property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3,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not </a:t>
            </a:r>
            <a:r>
              <a:rPr sz="1600" spc="-20" dirty="0">
                <a:latin typeface="Times New Roman"/>
                <a:cs typeface="Times New Roman"/>
              </a:rPr>
              <a:t>containing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any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poles.</a:t>
            </a:r>
            <a:endParaRPr sz="1600">
              <a:latin typeface="Times New Roman"/>
              <a:cs typeface="Times New Roman"/>
            </a:endParaRPr>
          </a:p>
          <a:p>
            <a:pPr marL="247015" indent="-196215">
              <a:lnSpc>
                <a:spcPct val="100000"/>
              </a:lnSpc>
              <a:spcBef>
                <a:spcPts val="1005"/>
              </a:spcBef>
              <a:buAutoNum type="arabicPeriod" startAt="5"/>
              <a:tabLst>
                <a:tab pos="247015" algn="l"/>
              </a:tabLst>
            </a:pP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ROC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must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be</a:t>
            </a:r>
            <a:r>
              <a:rPr sz="1600" spc="-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connected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region.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03044" y="220725"/>
            <a:ext cx="49536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10" dirty="0"/>
              <a:t>Properties</a:t>
            </a:r>
            <a:r>
              <a:rPr u="none" spc="-200" dirty="0"/>
              <a:t> </a:t>
            </a:r>
            <a:r>
              <a:rPr u="none" dirty="0"/>
              <a:t>of</a:t>
            </a:r>
            <a:r>
              <a:rPr u="none" spc="-165" dirty="0"/>
              <a:t> </a:t>
            </a:r>
            <a:r>
              <a:rPr u="none" dirty="0"/>
              <a:t>the</a:t>
            </a:r>
            <a:r>
              <a:rPr u="none" spc="-175" dirty="0"/>
              <a:t> </a:t>
            </a:r>
            <a:r>
              <a:rPr u="none" spc="-25" dirty="0"/>
              <a:t>ROC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780" y="1675257"/>
            <a:ext cx="2057400" cy="548005"/>
            <a:chOff x="1295780" y="1675257"/>
            <a:chExt cx="2057400" cy="548005"/>
          </a:xfrm>
        </p:grpSpPr>
        <p:sp>
          <p:nvSpPr>
            <p:cNvPr id="3" name="object 3"/>
            <p:cNvSpPr/>
            <p:nvPr/>
          </p:nvSpPr>
          <p:spPr>
            <a:xfrm>
              <a:off x="1295780" y="2208657"/>
              <a:ext cx="2057400" cy="0"/>
            </a:xfrm>
            <a:custGeom>
              <a:avLst/>
              <a:gdLst/>
              <a:ahLst/>
              <a:cxnLst/>
              <a:rect l="l" t="t" r="r" b="b"/>
              <a:pathLst>
                <a:path w="2057400">
                  <a:moveTo>
                    <a:pt x="0" y="0"/>
                  </a:moveTo>
                  <a:lnTo>
                    <a:pt x="2057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10180" y="1675257"/>
              <a:ext cx="0" cy="533400"/>
            </a:xfrm>
            <a:custGeom>
              <a:avLst/>
              <a:gdLst/>
              <a:ahLst/>
              <a:cxnLst/>
              <a:rect l="l" t="t" r="r" b="b"/>
              <a:pathLst>
                <a:path h="533400">
                  <a:moveTo>
                    <a:pt x="0" y="0"/>
                  </a:moveTo>
                  <a:lnTo>
                    <a:pt x="0" y="5334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09800" y="1827276"/>
              <a:ext cx="0" cy="381000"/>
            </a:xfrm>
            <a:custGeom>
              <a:avLst/>
              <a:gdLst/>
              <a:ahLst/>
              <a:cxnLst/>
              <a:rect l="l" t="t" r="r" b="b"/>
              <a:pathLst>
                <a:path h="381000">
                  <a:moveTo>
                    <a:pt x="0" y="0"/>
                  </a:moveTo>
                  <a:lnTo>
                    <a:pt x="0" y="3810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62200" y="19796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14600" y="2055876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42922" y="2194560"/>
              <a:ext cx="29209" cy="28575"/>
            </a:xfrm>
            <a:custGeom>
              <a:avLst/>
              <a:gdLst/>
              <a:ahLst/>
              <a:cxnLst/>
              <a:rect l="l" t="t" r="r" b="b"/>
              <a:pathLst>
                <a:path w="29210" h="28575">
                  <a:moveTo>
                    <a:pt x="14478" y="0"/>
                  </a:moveTo>
                  <a:lnTo>
                    <a:pt x="4191" y="4191"/>
                  </a:lnTo>
                  <a:lnTo>
                    <a:pt x="0" y="14097"/>
                  </a:lnTo>
                  <a:lnTo>
                    <a:pt x="4191" y="24003"/>
                  </a:lnTo>
                  <a:lnTo>
                    <a:pt x="14478" y="28194"/>
                  </a:lnTo>
                  <a:lnTo>
                    <a:pt x="24765" y="24003"/>
                  </a:lnTo>
                  <a:lnTo>
                    <a:pt x="28956" y="14097"/>
                  </a:lnTo>
                  <a:lnTo>
                    <a:pt x="24765" y="4191"/>
                  </a:lnTo>
                  <a:lnTo>
                    <a:pt x="144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95780" y="2437257"/>
            <a:ext cx="2057400" cy="540385"/>
            <a:chOff x="1295780" y="2437257"/>
            <a:chExt cx="2057400" cy="540385"/>
          </a:xfrm>
        </p:grpSpPr>
        <p:sp>
          <p:nvSpPr>
            <p:cNvPr id="10" name="object 10"/>
            <p:cNvSpPr/>
            <p:nvPr/>
          </p:nvSpPr>
          <p:spPr>
            <a:xfrm>
              <a:off x="1295780" y="2970657"/>
              <a:ext cx="2057400" cy="0"/>
            </a:xfrm>
            <a:custGeom>
              <a:avLst/>
              <a:gdLst/>
              <a:ahLst/>
              <a:cxnLst/>
              <a:rect l="l" t="t" r="r" b="b"/>
              <a:pathLst>
                <a:path w="2057400">
                  <a:moveTo>
                    <a:pt x="0" y="0"/>
                  </a:moveTo>
                  <a:lnTo>
                    <a:pt x="2057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10180" y="2437257"/>
              <a:ext cx="0" cy="533400"/>
            </a:xfrm>
            <a:custGeom>
              <a:avLst/>
              <a:gdLst/>
              <a:ahLst/>
              <a:cxnLst/>
              <a:rect l="l" t="t" r="r" b="b"/>
              <a:pathLst>
                <a:path h="533400">
                  <a:moveTo>
                    <a:pt x="0" y="0"/>
                  </a:moveTo>
                  <a:lnTo>
                    <a:pt x="0" y="5334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09800" y="2589276"/>
              <a:ext cx="0" cy="381000"/>
            </a:xfrm>
            <a:custGeom>
              <a:avLst/>
              <a:gdLst/>
              <a:ahLst/>
              <a:cxnLst/>
              <a:rect l="l" t="t" r="r" b="b"/>
              <a:pathLst>
                <a:path h="381000">
                  <a:moveTo>
                    <a:pt x="0" y="0"/>
                  </a:moveTo>
                  <a:lnTo>
                    <a:pt x="0" y="3810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57400" y="27416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05000" y="2817876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219580" y="3198495"/>
            <a:ext cx="2057400" cy="540385"/>
            <a:chOff x="1219580" y="3198495"/>
            <a:chExt cx="2057400" cy="540385"/>
          </a:xfrm>
        </p:grpSpPr>
        <p:sp>
          <p:nvSpPr>
            <p:cNvPr id="16" name="object 16"/>
            <p:cNvSpPr/>
            <p:nvPr/>
          </p:nvSpPr>
          <p:spPr>
            <a:xfrm>
              <a:off x="1219580" y="3731895"/>
              <a:ext cx="2057400" cy="0"/>
            </a:xfrm>
            <a:custGeom>
              <a:avLst/>
              <a:gdLst/>
              <a:ahLst/>
              <a:cxnLst/>
              <a:rect l="l" t="t" r="r" b="b"/>
              <a:pathLst>
                <a:path w="2057400">
                  <a:moveTo>
                    <a:pt x="0" y="0"/>
                  </a:moveTo>
                  <a:lnTo>
                    <a:pt x="2057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10180" y="3198495"/>
              <a:ext cx="0" cy="533400"/>
            </a:xfrm>
            <a:custGeom>
              <a:avLst/>
              <a:gdLst/>
              <a:ahLst/>
              <a:cxnLst/>
              <a:rect l="l" t="t" r="r" b="b"/>
              <a:pathLst>
                <a:path h="533400">
                  <a:moveTo>
                    <a:pt x="0" y="0"/>
                  </a:moveTo>
                  <a:lnTo>
                    <a:pt x="0" y="5334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09800" y="3350514"/>
              <a:ext cx="0" cy="381000"/>
            </a:xfrm>
            <a:custGeom>
              <a:avLst/>
              <a:gdLst/>
              <a:ahLst/>
              <a:cxnLst/>
              <a:rect l="l" t="t" r="r" b="b"/>
              <a:pathLst>
                <a:path h="381000">
                  <a:moveTo>
                    <a:pt x="0" y="0"/>
                  </a:moveTo>
                  <a:lnTo>
                    <a:pt x="0" y="3810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62200" y="3502914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57400" y="3502914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05000" y="3579114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14600" y="3579114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35583" y="4507610"/>
            <a:ext cx="2057400" cy="540385"/>
            <a:chOff x="1235583" y="4507610"/>
            <a:chExt cx="2057400" cy="540385"/>
          </a:xfrm>
        </p:grpSpPr>
        <p:sp>
          <p:nvSpPr>
            <p:cNvPr id="24" name="object 24"/>
            <p:cNvSpPr/>
            <p:nvPr/>
          </p:nvSpPr>
          <p:spPr>
            <a:xfrm>
              <a:off x="1235583" y="5041010"/>
              <a:ext cx="2057400" cy="0"/>
            </a:xfrm>
            <a:custGeom>
              <a:avLst/>
              <a:gdLst/>
              <a:ahLst/>
              <a:cxnLst/>
              <a:rect l="l" t="t" r="r" b="b"/>
              <a:pathLst>
                <a:path w="2057400">
                  <a:moveTo>
                    <a:pt x="0" y="0"/>
                  </a:moveTo>
                  <a:lnTo>
                    <a:pt x="2057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073783" y="4507610"/>
              <a:ext cx="0" cy="533400"/>
            </a:xfrm>
            <a:custGeom>
              <a:avLst/>
              <a:gdLst/>
              <a:ahLst/>
              <a:cxnLst/>
              <a:rect l="l" t="t" r="r" b="b"/>
              <a:pathLst>
                <a:path h="533400">
                  <a:moveTo>
                    <a:pt x="0" y="0"/>
                  </a:moveTo>
                  <a:lnTo>
                    <a:pt x="0" y="5334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73402" y="4659629"/>
              <a:ext cx="0" cy="381000"/>
            </a:xfrm>
            <a:custGeom>
              <a:avLst/>
              <a:gdLst/>
              <a:ahLst/>
              <a:cxnLst/>
              <a:rect l="l" t="t" r="r" b="b"/>
              <a:pathLst>
                <a:path h="381000">
                  <a:moveTo>
                    <a:pt x="0" y="0"/>
                  </a:moveTo>
                  <a:lnTo>
                    <a:pt x="0" y="3810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25802" y="4735829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78202" y="4812029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30602" y="4888229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83002" y="4888229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235583" y="5270372"/>
            <a:ext cx="2057400" cy="540385"/>
            <a:chOff x="1235583" y="5270372"/>
            <a:chExt cx="2057400" cy="540385"/>
          </a:xfrm>
        </p:grpSpPr>
        <p:sp>
          <p:nvSpPr>
            <p:cNvPr id="32" name="object 32"/>
            <p:cNvSpPr/>
            <p:nvPr/>
          </p:nvSpPr>
          <p:spPr>
            <a:xfrm>
              <a:off x="1235583" y="5803772"/>
              <a:ext cx="2057400" cy="0"/>
            </a:xfrm>
            <a:custGeom>
              <a:avLst/>
              <a:gdLst/>
              <a:ahLst/>
              <a:cxnLst/>
              <a:rect l="l" t="t" r="r" b="b"/>
              <a:pathLst>
                <a:path w="2057400">
                  <a:moveTo>
                    <a:pt x="0" y="0"/>
                  </a:moveTo>
                  <a:lnTo>
                    <a:pt x="2057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073783" y="5270372"/>
              <a:ext cx="0" cy="533400"/>
            </a:xfrm>
            <a:custGeom>
              <a:avLst/>
              <a:gdLst/>
              <a:ahLst/>
              <a:cxnLst/>
              <a:rect l="l" t="t" r="r" b="b"/>
              <a:pathLst>
                <a:path h="533400">
                  <a:moveTo>
                    <a:pt x="0" y="0"/>
                  </a:moveTo>
                  <a:lnTo>
                    <a:pt x="0" y="533399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73402" y="5422391"/>
              <a:ext cx="0" cy="381000"/>
            </a:xfrm>
            <a:custGeom>
              <a:avLst/>
              <a:gdLst/>
              <a:ahLst/>
              <a:cxnLst/>
              <a:rect l="l" t="t" r="r" b="b"/>
              <a:pathLst>
                <a:path h="381000">
                  <a:moveTo>
                    <a:pt x="0" y="0"/>
                  </a:moveTo>
                  <a:lnTo>
                    <a:pt x="0" y="3810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21002" y="5498591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8602" y="5574791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16202" y="5650991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63802" y="5650991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311783" y="6033134"/>
            <a:ext cx="2057400" cy="540385"/>
            <a:chOff x="1311783" y="6033134"/>
            <a:chExt cx="2057400" cy="540385"/>
          </a:xfrm>
        </p:grpSpPr>
        <p:sp>
          <p:nvSpPr>
            <p:cNvPr id="40" name="object 40"/>
            <p:cNvSpPr/>
            <p:nvPr/>
          </p:nvSpPr>
          <p:spPr>
            <a:xfrm>
              <a:off x="1311783" y="6566534"/>
              <a:ext cx="2057400" cy="0"/>
            </a:xfrm>
            <a:custGeom>
              <a:avLst/>
              <a:gdLst/>
              <a:ahLst/>
              <a:cxnLst/>
              <a:rect l="l" t="t" r="r" b="b"/>
              <a:pathLst>
                <a:path w="2057400">
                  <a:moveTo>
                    <a:pt x="0" y="0"/>
                  </a:moveTo>
                  <a:lnTo>
                    <a:pt x="20574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073783" y="6033134"/>
              <a:ext cx="0" cy="533400"/>
            </a:xfrm>
            <a:custGeom>
              <a:avLst/>
              <a:gdLst/>
              <a:ahLst/>
              <a:cxnLst/>
              <a:rect l="l" t="t" r="r" b="b"/>
              <a:pathLst>
                <a:path h="533400">
                  <a:moveTo>
                    <a:pt x="0" y="0"/>
                  </a:moveTo>
                  <a:lnTo>
                    <a:pt x="0" y="533399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073402" y="6185153"/>
              <a:ext cx="0" cy="381000"/>
            </a:xfrm>
            <a:custGeom>
              <a:avLst/>
              <a:gdLst/>
              <a:ahLst/>
              <a:cxnLst/>
              <a:rect l="l" t="t" r="r" b="b"/>
              <a:pathLst>
                <a:path h="381000">
                  <a:moveTo>
                    <a:pt x="0" y="0"/>
                  </a:moveTo>
                  <a:lnTo>
                    <a:pt x="0" y="3810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21002" y="6261353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225802" y="6261353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8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378202" y="6337553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768602" y="6337553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30602" y="6413753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16202" y="6413753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683002" y="6413753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63802" y="6413753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6089903" y="4639817"/>
            <a:ext cx="318135" cy="318135"/>
            <a:chOff x="6089903" y="4639817"/>
            <a:chExt cx="318135" cy="318135"/>
          </a:xfrm>
        </p:grpSpPr>
        <p:sp>
          <p:nvSpPr>
            <p:cNvPr id="52" name="object 52"/>
            <p:cNvSpPr/>
            <p:nvPr/>
          </p:nvSpPr>
          <p:spPr>
            <a:xfrm>
              <a:off x="6095999" y="464591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139" y="7620"/>
                  </a:lnTo>
                  <a:lnTo>
                    <a:pt x="62230" y="29209"/>
                  </a:lnTo>
                  <a:lnTo>
                    <a:pt x="29210" y="62230"/>
                  </a:lnTo>
                  <a:lnTo>
                    <a:pt x="7619" y="104139"/>
                  </a:lnTo>
                  <a:lnTo>
                    <a:pt x="0" y="152400"/>
                  </a:lnTo>
                  <a:lnTo>
                    <a:pt x="7619" y="200025"/>
                  </a:lnTo>
                  <a:lnTo>
                    <a:pt x="29210" y="241935"/>
                  </a:lnTo>
                  <a:lnTo>
                    <a:pt x="62230" y="274955"/>
                  </a:lnTo>
                  <a:lnTo>
                    <a:pt x="104139" y="296545"/>
                  </a:lnTo>
                  <a:lnTo>
                    <a:pt x="152400" y="304800"/>
                  </a:lnTo>
                  <a:lnTo>
                    <a:pt x="200660" y="296545"/>
                  </a:lnTo>
                  <a:lnTo>
                    <a:pt x="242570" y="274955"/>
                  </a:lnTo>
                  <a:lnTo>
                    <a:pt x="275590" y="241935"/>
                  </a:lnTo>
                  <a:lnTo>
                    <a:pt x="297180" y="200025"/>
                  </a:lnTo>
                  <a:lnTo>
                    <a:pt x="304800" y="152400"/>
                  </a:lnTo>
                  <a:lnTo>
                    <a:pt x="297180" y="104139"/>
                  </a:lnTo>
                  <a:lnTo>
                    <a:pt x="275590" y="62230"/>
                  </a:lnTo>
                  <a:lnTo>
                    <a:pt x="242570" y="29209"/>
                  </a:lnTo>
                  <a:lnTo>
                    <a:pt x="200660" y="762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96380" y="464629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399"/>
                  </a:moveTo>
                  <a:lnTo>
                    <a:pt x="7620" y="104139"/>
                  </a:lnTo>
                  <a:lnTo>
                    <a:pt x="29209" y="62229"/>
                  </a:lnTo>
                  <a:lnTo>
                    <a:pt x="62230" y="29209"/>
                  </a:lnTo>
                  <a:lnTo>
                    <a:pt x="104139" y="7619"/>
                  </a:lnTo>
                  <a:lnTo>
                    <a:pt x="152400" y="0"/>
                  </a:lnTo>
                  <a:lnTo>
                    <a:pt x="200660" y="7619"/>
                  </a:lnTo>
                  <a:lnTo>
                    <a:pt x="242570" y="29209"/>
                  </a:lnTo>
                  <a:lnTo>
                    <a:pt x="275590" y="62229"/>
                  </a:lnTo>
                  <a:lnTo>
                    <a:pt x="297180" y="104139"/>
                  </a:lnTo>
                  <a:lnTo>
                    <a:pt x="304800" y="152399"/>
                  </a:lnTo>
                  <a:lnTo>
                    <a:pt x="297180" y="200024"/>
                  </a:lnTo>
                  <a:lnTo>
                    <a:pt x="275590" y="241934"/>
                  </a:lnTo>
                  <a:lnTo>
                    <a:pt x="242570" y="274954"/>
                  </a:lnTo>
                  <a:lnTo>
                    <a:pt x="200660" y="296544"/>
                  </a:lnTo>
                  <a:lnTo>
                    <a:pt x="152400" y="304799"/>
                  </a:lnTo>
                  <a:lnTo>
                    <a:pt x="104139" y="296544"/>
                  </a:lnTo>
                  <a:lnTo>
                    <a:pt x="62230" y="274954"/>
                  </a:lnTo>
                  <a:lnTo>
                    <a:pt x="29209" y="241934"/>
                  </a:lnTo>
                  <a:lnTo>
                    <a:pt x="7620" y="200024"/>
                  </a:lnTo>
                  <a:lnTo>
                    <a:pt x="0" y="1523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095999" y="464591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139" y="7620"/>
                  </a:lnTo>
                  <a:lnTo>
                    <a:pt x="62230" y="29209"/>
                  </a:lnTo>
                  <a:lnTo>
                    <a:pt x="29210" y="62230"/>
                  </a:lnTo>
                  <a:lnTo>
                    <a:pt x="7619" y="104139"/>
                  </a:lnTo>
                  <a:lnTo>
                    <a:pt x="0" y="152400"/>
                  </a:lnTo>
                  <a:lnTo>
                    <a:pt x="7619" y="200025"/>
                  </a:lnTo>
                  <a:lnTo>
                    <a:pt x="29210" y="241935"/>
                  </a:lnTo>
                  <a:lnTo>
                    <a:pt x="62230" y="274955"/>
                  </a:lnTo>
                  <a:lnTo>
                    <a:pt x="104139" y="296545"/>
                  </a:lnTo>
                  <a:lnTo>
                    <a:pt x="152400" y="304800"/>
                  </a:lnTo>
                  <a:lnTo>
                    <a:pt x="200660" y="296545"/>
                  </a:lnTo>
                  <a:lnTo>
                    <a:pt x="242570" y="274955"/>
                  </a:lnTo>
                  <a:lnTo>
                    <a:pt x="275590" y="241935"/>
                  </a:lnTo>
                  <a:lnTo>
                    <a:pt x="297180" y="200025"/>
                  </a:lnTo>
                  <a:lnTo>
                    <a:pt x="304800" y="152400"/>
                  </a:lnTo>
                  <a:lnTo>
                    <a:pt x="297180" y="104139"/>
                  </a:lnTo>
                  <a:lnTo>
                    <a:pt x="275590" y="62230"/>
                  </a:lnTo>
                  <a:lnTo>
                    <a:pt x="242570" y="29209"/>
                  </a:lnTo>
                  <a:lnTo>
                    <a:pt x="200660" y="762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096380" y="464629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399"/>
                  </a:moveTo>
                  <a:lnTo>
                    <a:pt x="7620" y="104139"/>
                  </a:lnTo>
                  <a:lnTo>
                    <a:pt x="29209" y="62229"/>
                  </a:lnTo>
                  <a:lnTo>
                    <a:pt x="62230" y="29209"/>
                  </a:lnTo>
                  <a:lnTo>
                    <a:pt x="104139" y="7619"/>
                  </a:lnTo>
                  <a:lnTo>
                    <a:pt x="152400" y="0"/>
                  </a:lnTo>
                  <a:lnTo>
                    <a:pt x="200660" y="7619"/>
                  </a:lnTo>
                  <a:lnTo>
                    <a:pt x="242570" y="29209"/>
                  </a:lnTo>
                  <a:lnTo>
                    <a:pt x="275590" y="62229"/>
                  </a:lnTo>
                  <a:lnTo>
                    <a:pt x="297180" y="104139"/>
                  </a:lnTo>
                  <a:lnTo>
                    <a:pt x="304800" y="152399"/>
                  </a:lnTo>
                  <a:lnTo>
                    <a:pt x="297180" y="200024"/>
                  </a:lnTo>
                  <a:lnTo>
                    <a:pt x="275590" y="241934"/>
                  </a:lnTo>
                  <a:lnTo>
                    <a:pt x="242570" y="274954"/>
                  </a:lnTo>
                  <a:lnTo>
                    <a:pt x="200660" y="296544"/>
                  </a:lnTo>
                  <a:lnTo>
                    <a:pt x="152400" y="304799"/>
                  </a:lnTo>
                  <a:lnTo>
                    <a:pt x="104139" y="296544"/>
                  </a:lnTo>
                  <a:lnTo>
                    <a:pt x="62230" y="274954"/>
                  </a:lnTo>
                  <a:lnTo>
                    <a:pt x="29209" y="241934"/>
                  </a:lnTo>
                  <a:lnTo>
                    <a:pt x="7620" y="200024"/>
                  </a:lnTo>
                  <a:lnTo>
                    <a:pt x="0" y="1523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5410580" y="5179695"/>
            <a:ext cx="1905000" cy="609600"/>
            <a:chOff x="5410580" y="5179695"/>
            <a:chExt cx="1905000" cy="609600"/>
          </a:xfrm>
        </p:grpSpPr>
        <p:sp>
          <p:nvSpPr>
            <p:cNvPr id="57" name="object 57"/>
            <p:cNvSpPr/>
            <p:nvPr/>
          </p:nvSpPr>
          <p:spPr>
            <a:xfrm>
              <a:off x="6096000" y="533171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139" y="7620"/>
                  </a:lnTo>
                  <a:lnTo>
                    <a:pt x="62230" y="29209"/>
                  </a:lnTo>
                  <a:lnTo>
                    <a:pt x="29210" y="62230"/>
                  </a:lnTo>
                  <a:lnTo>
                    <a:pt x="7619" y="104139"/>
                  </a:lnTo>
                  <a:lnTo>
                    <a:pt x="0" y="152400"/>
                  </a:lnTo>
                  <a:lnTo>
                    <a:pt x="7619" y="200025"/>
                  </a:lnTo>
                  <a:lnTo>
                    <a:pt x="29210" y="241935"/>
                  </a:lnTo>
                  <a:lnTo>
                    <a:pt x="62230" y="274955"/>
                  </a:lnTo>
                  <a:lnTo>
                    <a:pt x="104139" y="296545"/>
                  </a:lnTo>
                  <a:lnTo>
                    <a:pt x="152400" y="304800"/>
                  </a:lnTo>
                  <a:lnTo>
                    <a:pt x="200660" y="296545"/>
                  </a:lnTo>
                  <a:lnTo>
                    <a:pt x="242570" y="274955"/>
                  </a:lnTo>
                  <a:lnTo>
                    <a:pt x="275590" y="241935"/>
                  </a:lnTo>
                  <a:lnTo>
                    <a:pt x="297180" y="200025"/>
                  </a:lnTo>
                  <a:lnTo>
                    <a:pt x="304800" y="152400"/>
                  </a:lnTo>
                  <a:lnTo>
                    <a:pt x="297180" y="104139"/>
                  </a:lnTo>
                  <a:lnTo>
                    <a:pt x="275590" y="62230"/>
                  </a:lnTo>
                  <a:lnTo>
                    <a:pt x="242570" y="29209"/>
                  </a:lnTo>
                  <a:lnTo>
                    <a:pt x="200660" y="762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C0C0C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096380" y="533209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399"/>
                  </a:moveTo>
                  <a:lnTo>
                    <a:pt x="7620" y="104139"/>
                  </a:lnTo>
                  <a:lnTo>
                    <a:pt x="29209" y="62229"/>
                  </a:lnTo>
                  <a:lnTo>
                    <a:pt x="62230" y="29209"/>
                  </a:lnTo>
                  <a:lnTo>
                    <a:pt x="104139" y="7619"/>
                  </a:lnTo>
                  <a:lnTo>
                    <a:pt x="152400" y="0"/>
                  </a:lnTo>
                  <a:lnTo>
                    <a:pt x="200660" y="7619"/>
                  </a:lnTo>
                  <a:lnTo>
                    <a:pt x="242570" y="29209"/>
                  </a:lnTo>
                  <a:lnTo>
                    <a:pt x="275590" y="62229"/>
                  </a:lnTo>
                  <a:lnTo>
                    <a:pt x="297180" y="104139"/>
                  </a:lnTo>
                  <a:lnTo>
                    <a:pt x="304800" y="152399"/>
                  </a:lnTo>
                  <a:lnTo>
                    <a:pt x="297180" y="200024"/>
                  </a:lnTo>
                  <a:lnTo>
                    <a:pt x="275590" y="241934"/>
                  </a:lnTo>
                  <a:lnTo>
                    <a:pt x="242570" y="274954"/>
                  </a:lnTo>
                  <a:lnTo>
                    <a:pt x="200660" y="296544"/>
                  </a:lnTo>
                  <a:lnTo>
                    <a:pt x="152400" y="304799"/>
                  </a:lnTo>
                  <a:lnTo>
                    <a:pt x="104139" y="296544"/>
                  </a:lnTo>
                  <a:lnTo>
                    <a:pt x="62230" y="274954"/>
                  </a:lnTo>
                  <a:lnTo>
                    <a:pt x="29209" y="241934"/>
                  </a:lnTo>
                  <a:lnTo>
                    <a:pt x="7620" y="200024"/>
                  </a:lnTo>
                  <a:lnTo>
                    <a:pt x="0" y="152399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10580" y="5484495"/>
              <a:ext cx="1905000" cy="0"/>
            </a:xfrm>
            <a:custGeom>
              <a:avLst/>
              <a:gdLst/>
              <a:ahLst/>
              <a:cxnLst/>
              <a:rect l="l" t="t" r="r" b="b"/>
              <a:pathLst>
                <a:path w="1905000">
                  <a:moveTo>
                    <a:pt x="0" y="0"/>
                  </a:moveTo>
                  <a:lnTo>
                    <a:pt x="1905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248780" y="5179695"/>
              <a:ext cx="0" cy="609600"/>
            </a:xfrm>
            <a:custGeom>
              <a:avLst/>
              <a:gdLst/>
              <a:ahLst/>
              <a:cxnLst/>
              <a:rect l="l" t="t" r="r" b="b"/>
              <a:pathLst>
                <a:path h="609600">
                  <a:moveTo>
                    <a:pt x="0" y="0"/>
                  </a:moveTo>
                  <a:lnTo>
                    <a:pt x="0" y="609599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410580" y="5943980"/>
            <a:ext cx="1905000" cy="609600"/>
            <a:chOff x="5410580" y="5943980"/>
            <a:chExt cx="1905000" cy="609600"/>
          </a:xfrm>
        </p:grpSpPr>
        <p:sp>
          <p:nvSpPr>
            <p:cNvPr id="62" name="object 62"/>
            <p:cNvSpPr/>
            <p:nvPr/>
          </p:nvSpPr>
          <p:spPr>
            <a:xfrm>
              <a:off x="6019800" y="6019799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245" y="4445"/>
                  </a:lnTo>
                  <a:lnTo>
                    <a:pt x="139700" y="17780"/>
                  </a:lnTo>
                  <a:lnTo>
                    <a:pt x="100964" y="38735"/>
                  </a:lnTo>
                  <a:lnTo>
                    <a:pt x="66675" y="66675"/>
                  </a:lnTo>
                  <a:lnTo>
                    <a:pt x="38735" y="100965"/>
                  </a:lnTo>
                  <a:lnTo>
                    <a:pt x="17779" y="139700"/>
                  </a:lnTo>
                  <a:lnTo>
                    <a:pt x="4445" y="182245"/>
                  </a:lnTo>
                  <a:lnTo>
                    <a:pt x="0" y="228600"/>
                  </a:lnTo>
                  <a:lnTo>
                    <a:pt x="4445" y="274955"/>
                  </a:lnTo>
                  <a:lnTo>
                    <a:pt x="17779" y="317500"/>
                  </a:lnTo>
                  <a:lnTo>
                    <a:pt x="38735" y="356235"/>
                  </a:lnTo>
                  <a:lnTo>
                    <a:pt x="66675" y="390525"/>
                  </a:lnTo>
                  <a:lnTo>
                    <a:pt x="100964" y="418465"/>
                  </a:lnTo>
                  <a:lnTo>
                    <a:pt x="139700" y="439420"/>
                  </a:lnTo>
                  <a:lnTo>
                    <a:pt x="182245" y="452755"/>
                  </a:lnTo>
                  <a:lnTo>
                    <a:pt x="228600" y="457200"/>
                  </a:lnTo>
                  <a:lnTo>
                    <a:pt x="274955" y="452755"/>
                  </a:lnTo>
                  <a:lnTo>
                    <a:pt x="317500" y="439420"/>
                  </a:lnTo>
                  <a:lnTo>
                    <a:pt x="356235" y="418465"/>
                  </a:lnTo>
                  <a:lnTo>
                    <a:pt x="390525" y="390525"/>
                  </a:lnTo>
                  <a:lnTo>
                    <a:pt x="418465" y="356235"/>
                  </a:lnTo>
                  <a:lnTo>
                    <a:pt x="439420" y="317500"/>
                  </a:lnTo>
                  <a:lnTo>
                    <a:pt x="452755" y="274955"/>
                  </a:lnTo>
                  <a:lnTo>
                    <a:pt x="457200" y="228600"/>
                  </a:lnTo>
                  <a:lnTo>
                    <a:pt x="452755" y="182245"/>
                  </a:lnTo>
                  <a:lnTo>
                    <a:pt x="439420" y="139700"/>
                  </a:lnTo>
                  <a:lnTo>
                    <a:pt x="418465" y="100965"/>
                  </a:lnTo>
                  <a:lnTo>
                    <a:pt x="390525" y="66675"/>
                  </a:lnTo>
                  <a:lnTo>
                    <a:pt x="356235" y="38735"/>
                  </a:lnTo>
                  <a:lnTo>
                    <a:pt x="317500" y="17780"/>
                  </a:lnTo>
                  <a:lnTo>
                    <a:pt x="274955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020180" y="602018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228600"/>
                  </a:moveTo>
                  <a:lnTo>
                    <a:pt x="4445" y="182245"/>
                  </a:lnTo>
                  <a:lnTo>
                    <a:pt x="17780" y="139700"/>
                  </a:lnTo>
                  <a:lnTo>
                    <a:pt x="38735" y="100965"/>
                  </a:lnTo>
                  <a:lnTo>
                    <a:pt x="66675" y="66675"/>
                  </a:lnTo>
                  <a:lnTo>
                    <a:pt x="100965" y="38735"/>
                  </a:lnTo>
                  <a:lnTo>
                    <a:pt x="139700" y="17780"/>
                  </a:lnTo>
                  <a:lnTo>
                    <a:pt x="182245" y="4445"/>
                  </a:lnTo>
                  <a:lnTo>
                    <a:pt x="228600" y="0"/>
                  </a:lnTo>
                  <a:lnTo>
                    <a:pt x="274955" y="4445"/>
                  </a:lnTo>
                  <a:lnTo>
                    <a:pt x="317500" y="17780"/>
                  </a:lnTo>
                  <a:lnTo>
                    <a:pt x="356235" y="38735"/>
                  </a:lnTo>
                  <a:lnTo>
                    <a:pt x="390525" y="66675"/>
                  </a:lnTo>
                  <a:lnTo>
                    <a:pt x="418465" y="100965"/>
                  </a:lnTo>
                  <a:lnTo>
                    <a:pt x="439420" y="139700"/>
                  </a:lnTo>
                  <a:lnTo>
                    <a:pt x="452755" y="182245"/>
                  </a:lnTo>
                  <a:lnTo>
                    <a:pt x="457200" y="228600"/>
                  </a:lnTo>
                  <a:lnTo>
                    <a:pt x="452755" y="274955"/>
                  </a:lnTo>
                  <a:lnTo>
                    <a:pt x="439420" y="317500"/>
                  </a:lnTo>
                  <a:lnTo>
                    <a:pt x="418465" y="356235"/>
                  </a:lnTo>
                  <a:lnTo>
                    <a:pt x="390525" y="390525"/>
                  </a:lnTo>
                  <a:lnTo>
                    <a:pt x="356235" y="418465"/>
                  </a:lnTo>
                  <a:lnTo>
                    <a:pt x="317500" y="439420"/>
                  </a:lnTo>
                  <a:lnTo>
                    <a:pt x="274955" y="452755"/>
                  </a:lnTo>
                  <a:lnTo>
                    <a:pt x="228600" y="457200"/>
                  </a:lnTo>
                  <a:lnTo>
                    <a:pt x="182245" y="452755"/>
                  </a:lnTo>
                  <a:lnTo>
                    <a:pt x="139700" y="439420"/>
                  </a:lnTo>
                  <a:lnTo>
                    <a:pt x="100965" y="418465"/>
                  </a:lnTo>
                  <a:lnTo>
                    <a:pt x="66675" y="390525"/>
                  </a:lnTo>
                  <a:lnTo>
                    <a:pt x="38735" y="356235"/>
                  </a:lnTo>
                  <a:lnTo>
                    <a:pt x="17780" y="317500"/>
                  </a:lnTo>
                  <a:lnTo>
                    <a:pt x="4445" y="274955"/>
                  </a:lnTo>
                  <a:lnTo>
                    <a:pt x="0" y="2286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096000" y="6095999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139" y="7620"/>
                  </a:lnTo>
                  <a:lnTo>
                    <a:pt x="62230" y="29209"/>
                  </a:lnTo>
                  <a:lnTo>
                    <a:pt x="29210" y="62230"/>
                  </a:lnTo>
                  <a:lnTo>
                    <a:pt x="7619" y="104139"/>
                  </a:lnTo>
                  <a:lnTo>
                    <a:pt x="0" y="152400"/>
                  </a:lnTo>
                  <a:lnTo>
                    <a:pt x="7619" y="200660"/>
                  </a:lnTo>
                  <a:lnTo>
                    <a:pt x="29210" y="242570"/>
                  </a:lnTo>
                  <a:lnTo>
                    <a:pt x="62230" y="275590"/>
                  </a:lnTo>
                  <a:lnTo>
                    <a:pt x="104139" y="297180"/>
                  </a:lnTo>
                  <a:lnTo>
                    <a:pt x="152400" y="304800"/>
                  </a:lnTo>
                  <a:lnTo>
                    <a:pt x="200660" y="297180"/>
                  </a:lnTo>
                  <a:lnTo>
                    <a:pt x="242570" y="275590"/>
                  </a:lnTo>
                  <a:lnTo>
                    <a:pt x="275590" y="242570"/>
                  </a:lnTo>
                  <a:lnTo>
                    <a:pt x="297180" y="200660"/>
                  </a:lnTo>
                  <a:lnTo>
                    <a:pt x="304800" y="152400"/>
                  </a:lnTo>
                  <a:lnTo>
                    <a:pt x="297180" y="104139"/>
                  </a:lnTo>
                  <a:lnTo>
                    <a:pt x="275590" y="62230"/>
                  </a:lnTo>
                  <a:lnTo>
                    <a:pt x="242570" y="29209"/>
                  </a:lnTo>
                  <a:lnTo>
                    <a:pt x="200660" y="762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096380" y="609638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620" y="104140"/>
                  </a:lnTo>
                  <a:lnTo>
                    <a:pt x="29209" y="62230"/>
                  </a:lnTo>
                  <a:lnTo>
                    <a:pt x="62230" y="29210"/>
                  </a:lnTo>
                  <a:lnTo>
                    <a:pt x="104139" y="7620"/>
                  </a:lnTo>
                  <a:lnTo>
                    <a:pt x="152400" y="0"/>
                  </a:lnTo>
                  <a:lnTo>
                    <a:pt x="200660" y="7620"/>
                  </a:lnTo>
                  <a:lnTo>
                    <a:pt x="242570" y="29210"/>
                  </a:lnTo>
                  <a:lnTo>
                    <a:pt x="275590" y="62230"/>
                  </a:lnTo>
                  <a:lnTo>
                    <a:pt x="297180" y="104140"/>
                  </a:lnTo>
                  <a:lnTo>
                    <a:pt x="304800" y="152400"/>
                  </a:lnTo>
                  <a:lnTo>
                    <a:pt x="297180" y="200660"/>
                  </a:lnTo>
                  <a:lnTo>
                    <a:pt x="275590" y="242570"/>
                  </a:lnTo>
                  <a:lnTo>
                    <a:pt x="242570" y="275590"/>
                  </a:lnTo>
                  <a:lnTo>
                    <a:pt x="200660" y="297180"/>
                  </a:lnTo>
                  <a:lnTo>
                    <a:pt x="152400" y="304800"/>
                  </a:lnTo>
                  <a:lnTo>
                    <a:pt x="104139" y="297180"/>
                  </a:lnTo>
                  <a:lnTo>
                    <a:pt x="62230" y="275590"/>
                  </a:lnTo>
                  <a:lnTo>
                    <a:pt x="29209" y="242570"/>
                  </a:lnTo>
                  <a:lnTo>
                    <a:pt x="7620" y="200660"/>
                  </a:lnTo>
                  <a:lnTo>
                    <a:pt x="0" y="152400"/>
                  </a:lnTo>
                  <a:close/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410580" y="6248780"/>
              <a:ext cx="1905000" cy="0"/>
            </a:xfrm>
            <a:custGeom>
              <a:avLst/>
              <a:gdLst/>
              <a:ahLst/>
              <a:cxnLst/>
              <a:rect l="l" t="t" r="r" b="b"/>
              <a:pathLst>
                <a:path w="1905000">
                  <a:moveTo>
                    <a:pt x="0" y="0"/>
                  </a:moveTo>
                  <a:lnTo>
                    <a:pt x="1905000" y="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248780" y="5943980"/>
              <a:ext cx="0" cy="609600"/>
            </a:xfrm>
            <a:custGeom>
              <a:avLst/>
              <a:gdLst/>
              <a:ahLst/>
              <a:cxnLst/>
              <a:rect l="l" t="t" r="r" b="b"/>
              <a:pathLst>
                <a:path h="609600">
                  <a:moveTo>
                    <a:pt x="0" y="0"/>
                  </a:moveTo>
                  <a:lnTo>
                    <a:pt x="0" y="609600"/>
                  </a:lnTo>
                </a:path>
              </a:pathLst>
            </a:custGeom>
            <a:ln w="12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633983" y="251460"/>
            <a:ext cx="78244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none" spc="-10" dirty="0"/>
              <a:t>Properties</a:t>
            </a:r>
            <a:r>
              <a:rPr sz="4000" u="none" spc="-120" dirty="0"/>
              <a:t> </a:t>
            </a:r>
            <a:r>
              <a:rPr sz="4000" u="none" dirty="0"/>
              <a:t>of</a:t>
            </a:r>
            <a:r>
              <a:rPr sz="4000" u="none" spc="-50" dirty="0"/>
              <a:t> </a:t>
            </a:r>
            <a:r>
              <a:rPr sz="4000" u="none" dirty="0"/>
              <a:t>ROC</a:t>
            </a:r>
            <a:r>
              <a:rPr sz="4000" u="none" spc="-105" dirty="0"/>
              <a:t> </a:t>
            </a:r>
            <a:r>
              <a:rPr sz="4000" u="none" dirty="0"/>
              <a:t>Shown</a:t>
            </a:r>
            <a:r>
              <a:rPr sz="4000" u="none" spc="-150" dirty="0"/>
              <a:t> </a:t>
            </a:r>
            <a:r>
              <a:rPr sz="4000" u="none" spc="-10" dirty="0"/>
              <a:t>Graphically</a:t>
            </a:r>
            <a:endParaRPr sz="4000"/>
          </a:p>
        </p:txBody>
      </p:sp>
      <p:sp>
        <p:nvSpPr>
          <p:cNvPr id="69" name="object 69"/>
          <p:cNvSpPr txBox="1"/>
          <p:nvPr/>
        </p:nvSpPr>
        <p:spPr>
          <a:xfrm>
            <a:off x="1298447" y="1060450"/>
            <a:ext cx="191262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25" dirty="0">
                <a:solidFill>
                  <a:srgbClr val="3366FF"/>
                </a:solidFill>
                <a:latin typeface="Times New Roman"/>
                <a:cs typeface="Times New Roman"/>
              </a:rPr>
              <a:t>Finite-</a:t>
            </a:r>
            <a:r>
              <a:rPr sz="1600" spc="-10" dirty="0">
                <a:solidFill>
                  <a:srgbClr val="3366FF"/>
                </a:solidFill>
                <a:latin typeface="Times New Roman"/>
                <a:cs typeface="Times New Roman"/>
              </a:rPr>
              <a:t>Duration</a:t>
            </a:r>
            <a:r>
              <a:rPr sz="1600" spc="1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66FF"/>
                </a:solidFill>
                <a:latin typeface="Times New Roman"/>
                <a:cs typeface="Times New Roman"/>
              </a:rPr>
              <a:t>Signals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1048435" y="1582166"/>
          <a:ext cx="6727825" cy="2286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3470"/>
                <a:gridCol w="4269105"/>
              </a:tblGrid>
              <a:tr h="762635"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Causal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5430" marR="2872740">
                        <a:lnSpc>
                          <a:spcPts val="1800"/>
                        </a:lnSpc>
                        <a:spcBef>
                          <a:spcPts val="1035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Entire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35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plane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Except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31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Anticausal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04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ts val="1860"/>
                        </a:lnSpc>
                        <a:spcBef>
                          <a:spcPts val="869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Entire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35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plane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5430">
                        <a:lnSpc>
                          <a:spcPts val="1860"/>
                        </a:lnSpc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Except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infinity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1048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Two-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sided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Entire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35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plane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Except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0" dirty="0">
                          <a:latin typeface="Symbol"/>
                          <a:cs typeface="Symbol"/>
                        </a:rPr>
                        <a:t>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1009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1" name="object 71"/>
          <p:cNvSpPr txBox="1"/>
          <p:nvPr/>
        </p:nvSpPr>
        <p:spPr>
          <a:xfrm>
            <a:off x="1603755" y="3957828"/>
            <a:ext cx="20358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3366FF"/>
                </a:solidFill>
                <a:latin typeface="Times New Roman"/>
                <a:cs typeface="Times New Roman"/>
              </a:rPr>
              <a:t>Infinite-</a:t>
            </a:r>
            <a:r>
              <a:rPr sz="1600" spc="-10" dirty="0">
                <a:solidFill>
                  <a:srgbClr val="3366FF"/>
                </a:solidFill>
                <a:latin typeface="Times New Roman"/>
                <a:cs typeface="Times New Roman"/>
              </a:rPr>
              <a:t>Duration</a:t>
            </a:r>
            <a:r>
              <a:rPr sz="1600" spc="2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66FF"/>
                </a:solidFill>
                <a:latin typeface="Times New Roman"/>
                <a:cs typeface="Times New Roman"/>
              </a:rPr>
              <a:t>Signals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72" name="object 72"/>
          <p:cNvGraphicFramePr>
            <a:graphicFrameLocks noGrp="1"/>
          </p:cNvGraphicFramePr>
          <p:nvPr/>
        </p:nvGraphicFramePr>
        <p:xfrm>
          <a:off x="1048435" y="4326890"/>
          <a:ext cx="6727825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3470"/>
                <a:gridCol w="4269105"/>
              </a:tblGrid>
              <a:tr h="762000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Causal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41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|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|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&gt;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575" spc="-37" baseline="-5291" dirty="0">
                          <a:latin typeface="Times New Roman"/>
                          <a:cs typeface="Times New Roman"/>
                        </a:rPr>
                        <a:t>2</a:t>
                      </a:r>
                      <a:endParaRPr sz="1575" baseline="-5291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Anticausal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857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7830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|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|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575" spc="-37" baseline="-5291" dirty="0">
                          <a:latin typeface="Times New Roman"/>
                          <a:cs typeface="Times New Roman"/>
                        </a:rPr>
                        <a:t>1</a:t>
                      </a:r>
                      <a:endParaRPr sz="1575" baseline="-5291">
                        <a:latin typeface="Times New Roman"/>
                        <a:cs typeface="Times New Roman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Two-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sided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163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16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575" baseline="-5291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575" spc="142" baseline="-529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|</a:t>
                      </a: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|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575" spc="-37" baseline="-5291" dirty="0">
                          <a:latin typeface="Times New Roman"/>
                          <a:cs typeface="Times New Roman"/>
                        </a:rPr>
                        <a:t>1</a:t>
                      </a:r>
                      <a:endParaRPr sz="1575" baseline="-5291">
                        <a:latin typeface="Times New Roman"/>
                        <a:cs typeface="Times New Roman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3" name="object 73"/>
          <p:cNvGraphicFramePr>
            <a:graphicFrameLocks noGrp="1"/>
          </p:cNvGraphicFramePr>
          <p:nvPr/>
        </p:nvGraphicFramePr>
        <p:xfrm>
          <a:off x="5542788" y="1667891"/>
          <a:ext cx="1995170" cy="605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835"/>
                <a:gridCol w="1067435"/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300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4" name="object 74"/>
          <p:cNvGraphicFramePr>
            <a:graphicFrameLocks noGrp="1"/>
          </p:cNvGraphicFramePr>
          <p:nvPr/>
        </p:nvGraphicFramePr>
        <p:xfrm>
          <a:off x="5542788" y="2430272"/>
          <a:ext cx="1995170" cy="603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835"/>
                <a:gridCol w="1067435"/>
              </a:tblGrid>
              <a:tr h="379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" name="object 75"/>
          <p:cNvGraphicFramePr>
            <a:graphicFrameLocks noGrp="1"/>
          </p:cNvGraphicFramePr>
          <p:nvPr/>
        </p:nvGraphicFramePr>
        <p:xfrm>
          <a:off x="5542788" y="3192526"/>
          <a:ext cx="1995170" cy="605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835"/>
                <a:gridCol w="1067435"/>
              </a:tblGrid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6" name="object 76"/>
          <p:cNvGraphicFramePr>
            <a:graphicFrameLocks noGrp="1"/>
          </p:cNvGraphicFramePr>
          <p:nvPr/>
        </p:nvGraphicFramePr>
        <p:xfrm>
          <a:off x="5390388" y="4412360"/>
          <a:ext cx="1995170" cy="605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835"/>
                <a:gridCol w="1067435"/>
              </a:tblGrid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451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Example:</a:t>
            </a:r>
            <a:r>
              <a:rPr sz="4000" u="none" spc="-45" dirty="0"/>
              <a:t> </a:t>
            </a:r>
            <a:r>
              <a:rPr sz="4000" u="none" spc="-25" dirty="0"/>
              <a:t>Right-</a:t>
            </a:r>
            <a:r>
              <a:rPr sz="4000" u="none" dirty="0"/>
              <a:t>Sided</a:t>
            </a:r>
            <a:r>
              <a:rPr sz="4000" u="none" spc="15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7413117" y="4314825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4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95566" y="5092446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9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60564" y="5092446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9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95159" y="5092446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9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07202" y="2050795"/>
            <a:ext cx="1905635" cy="1231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sz="1850" i="1" spc="-10" dirty="0">
                <a:latin typeface="Times New Roman"/>
                <a:cs typeface="Times New Roman"/>
              </a:rPr>
              <a:t>x</a:t>
            </a:r>
            <a:r>
              <a:rPr sz="1850" i="1" spc="-21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[</a:t>
            </a:r>
            <a:r>
              <a:rPr sz="1850" spc="-23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n</a:t>
            </a:r>
            <a:r>
              <a:rPr sz="1850" i="1" spc="-9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]</a:t>
            </a:r>
            <a:r>
              <a:rPr sz="1850" spc="28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</a:t>
            </a:r>
            <a:r>
              <a:rPr sz="1850" spc="7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a</a:t>
            </a:r>
            <a:r>
              <a:rPr sz="1850" i="1" spc="40" dirty="0">
                <a:latin typeface="Times New Roman"/>
                <a:cs typeface="Times New Roman"/>
              </a:rPr>
              <a:t> </a:t>
            </a:r>
            <a:r>
              <a:rPr sz="1800" i="1" baseline="25462" dirty="0">
                <a:latin typeface="Times New Roman"/>
                <a:cs typeface="Times New Roman"/>
              </a:rPr>
              <a:t>n </a:t>
            </a:r>
            <a:r>
              <a:rPr sz="1850" i="1" spc="-10" dirty="0">
                <a:latin typeface="Times New Roman"/>
                <a:cs typeface="Times New Roman"/>
              </a:rPr>
              <a:t>u</a:t>
            </a:r>
            <a:r>
              <a:rPr sz="1850" i="1" spc="-20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[</a:t>
            </a:r>
            <a:r>
              <a:rPr sz="1850" spc="-210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n</a:t>
            </a:r>
            <a:r>
              <a:rPr sz="1850" i="1" spc="-2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Times New Roman"/>
                <a:cs typeface="Times New Roman"/>
              </a:rPr>
              <a:t>]</a:t>
            </a:r>
            <a:endParaRPr sz="1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66675" algn="ctr">
              <a:lnSpc>
                <a:spcPts val="919"/>
              </a:lnSpc>
            </a:pP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  <a:p>
            <a:pPr marL="52705">
              <a:lnSpc>
                <a:spcPts val="2540"/>
              </a:lnSpc>
              <a:tabLst>
                <a:tab pos="863600" algn="l"/>
              </a:tabLst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6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1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419" baseline="-11363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2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9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]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5" dirty="0">
                <a:latin typeface="Times New Roman"/>
                <a:cs typeface="Times New Roman"/>
              </a:rPr>
              <a:t> </a:t>
            </a:r>
            <a:r>
              <a:rPr sz="1425" spc="-15" baseline="29239" dirty="0">
                <a:latin typeface="Symbol"/>
                <a:cs typeface="Symbol"/>
              </a:rPr>
              <a:t></a:t>
            </a:r>
            <a:r>
              <a:rPr sz="1425" spc="-97" baseline="29239" dirty="0">
                <a:latin typeface="Times New Roman"/>
                <a:cs typeface="Times New Roman"/>
              </a:rPr>
              <a:t> </a:t>
            </a:r>
            <a:r>
              <a:rPr sz="1425" i="1" spc="-75" baseline="23391" dirty="0">
                <a:latin typeface="Times New Roman"/>
                <a:cs typeface="Times New Roman"/>
              </a:rPr>
              <a:t>n</a:t>
            </a:r>
            <a:endParaRPr sz="1425" baseline="23391">
              <a:latin typeface="Times New Roman"/>
              <a:cs typeface="Times New Roman"/>
            </a:endParaRPr>
          </a:p>
          <a:p>
            <a:pPr marL="33020" algn="ctr">
              <a:lnSpc>
                <a:spcPct val="100000"/>
              </a:lnSpc>
              <a:spcBef>
                <a:spcPts val="645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4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7976" y="3396996"/>
            <a:ext cx="10287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404" y="3397250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85740" y="3345597"/>
            <a:ext cx="1687195" cy="767080"/>
          </a:xfrm>
          <a:prstGeom prst="rect">
            <a:avLst/>
          </a:prstGeom>
        </p:spPr>
        <p:txBody>
          <a:bodyPr vert="horz" wrap="square" lIns="0" tIns="198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60"/>
              </a:spcBef>
            </a:pPr>
            <a:r>
              <a:rPr sz="2250" i="1" baseline="3703" dirty="0">
                <a:latin typeface="Times New Roman"/>
                <a:cs typeface="Times New Roman"/>
              </a:rPr>
              <a:t>X</a:t>
            </a:r>
            <a:r>
              <a:rPr sz="2250" i="1" spc="390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Times New Roman"/>
                <a:cs typeface="Times New Roman"/>
              </a:rPr>
              <a:t>(</a:t>
            </a:r>
            <a:r>
              <a:rPr sz="2250" spc="-104" baseline="3703" dirty="0">
                <a:latin typeface="Times New Roman"/>
                <a:cs typeface="Times New Roman"/>
              </a:rPr>
              <a:t> </a:t>
            </a:r>
            <a:r>
              <a:rPr sz="2250" i="1" baseline="3703" dirty="0">
                <a:latin typeface="Times New Roman"/>
                <a:cs typeface="Times New Roman"/>
              </a:rPr>
              <a:t>z</a:t>
            </a:r>
            <a:r>
              <a:rPr sz="2250" i="1" spc="-127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Times New Roman"/>
                <a:cs typeface="Times New Roman"/>
              </a:rPr>
              <a:t>)</a:t>
            </a:r>
            <a:r>
              <a:rPr sz="2250" spc="352" baseline="3703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r>
              <a:rPr sz="1500" spc="434" dirty="0">
                <a:latin typeface="Times New Roman"/>
                <a:cs typeface="Times New Roman"/>
              </a:rPr>
              <a:t> </a:t>
            </a:r>
            <a:r>
              <a:rPr sz="3300" baseline="-8838" dirty="0">
                <a:latin typeface="Symbol"/>
                <a:cs typeface="Symbol"/>
              </a:rPr>
              <a:t></a:t>
            </a:r>
            <a:r>
              <a:rPr sz="3300" spc="232" baseline="-8838" dirty="0">
                <a:latin typeface="Times New Roman"/>
                <a:cs typeface="Times New Roman"/>
              </a:rPr>
              <a:t> </a:t>
            </a:r>
            <a:r>
              <a:rPr sz="3525" spc="-30" baseline="1182" dirty="0">
                <a:latin typeface="Symbol"/>
                <a:cs typeface="Symbol"/>
              </a:rPr>
              <a:t></a:t>
            </a:r>
            <a:r>
              <a:rPr sz="2250" i="1" spc="-30" baseline="1851" dirty="0">
                <a:latin typeface="Times New Roman"/>
                <a:cs typeface="Times New Roman"/>
              </a:rPr>
              <a:t>az</a:t>
            </a:r>
            <a:r>
              <a:rPr sz="2250" i="1" baseline="1851" dirty="0">
                <a:latin typeface="Times New Roman"/>
                <a:cs typeface="Times New Roman"/>
              </a:rPr>
              <a:t> </a:t>
            </a:r>
            <a:r>
              <a:rPr sz="1425" spc="-44" baseline="40935" dirty="0">
                <a:latin typeface="Symbol"/>
                <a:cs typeface="Symbol"/>
              </a:rPr>
              <a:t></a:t>
            </a:r>
            <a:r>
              <a:rPr sz="1425" spc="-44" baseline="38011" dirty="0">
                <a:latin typeface="Times New Roman"/>
                <a:cs typeface="Times New Roman"/>
              </a:rPr>
              <a:t>1</a:t>
            </a:r>
            <a:r>
              <a:rPr sz="1425" spc="-52" baseline="38011" dirty="0">
                <a:latin typeface="Times New Roman"/>
                <a:cs typeface="Times New Roman"/>
              </a:rPr>
              <a:t> </a:t>
            </a:r>
            <a:r>
              <a:rPr sz="3525" spc="-75" baseline="4728" dirty="0">
                <a:latin typeface="Symbol"/>
                <a:cs typeface="Symbol"/>
              </a:rPr>
              <a:t></a:t>
            </a:r>
            <a:endParaRPr sz="3525" baseline="4728">
              <a:latin typeface="Symbol"/>
              <a:cs typeface="Symbol"/>
            </a:endParaRPr>
          </a:p>
          <a:p>
            <a:pPr marL="149225" algn="ctr">
              <a:lnSpc>
                <a:spcPct val="100000"/>
              </a:lnSpc>
              <a:spcBef>
                <a:spcPts val="535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4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95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10856" y="3281426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86092" y="3602482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87514" y="3818635"/>
            <a:ext cx="53149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8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75" dirty="0">
                <a:latin typeface="Times New Roman"/>
                <a:cs typeface="Times New Roman"/>
              </a:rPr>
              <a:t> </a:t>
            </a:r>
            <a:r>
              <a:rPr sz="1500" i="1" spc="-25" dirty="0">
                <a:latin typeface="Times New Roman"/>
                <a:cs typeface="Times New Roman"/>
              </a:rPr>
              <a:t>az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6031" y="3821683"/>
            <a:ext cx="14922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25" spc="-37" baseline="2923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49976" y="4343907"/>
            <a:ext cx="4895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56195" y="4370832"/>
            <a:ext cx="21082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10" dirty="0">
                <a:latin typeface="Symbol"/>
                <a:cs typeface="Symbol"/>
              </a:rPr>
              <a:t></a:t>
            </a:r>
            <a:r>
              <a:rPr sz="1250" spc="-165" dirty="0">
                <a:latin typeface="Times New Roman"/>
                <a:cs typeface="Times New Roman"/>
              </a:rPr>
              <a:t> </a:t>
            </a:r>
            <a:r>
              <a:rPr sz="1250" spc="-50" dirty="0">
                <a:latin typeface="Times New Roman"/>
                <a:cs typeface="Times New Roman"/>
              </a:rPr>
              <a:t>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60540" y="4367784"/>
            <a:ext cx="1010919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4685" algn="l"/>
              </a:tabLst>
            </a:pPr>
            <a:r>
              <a:rPr sz="1900" i="1" spc="-25" dirty="0">
                <a:latin typeface="Times New Roman"/>
                <a:cs typeface="Times New Roman"/>
              </a:rPr>
              <a:t>az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</a:t>
            </a:r>
            <a:r>
              <a:rPr sz="1900" spc="22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59246" y="5066538"/>
            <a:ext cx="210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28764" y="5098541"/>
            <a:ext cx="56578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i="1" dirty="0">
                <a:latin typeface="Times New Roman"/>
                <a:cs typeface="Times New Roman"/>
              </a:rPr>
              <a:t>z</a:t>
            </a:r>
            <a:r>
              <a:rPr sz="1950" i="1" spc="204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</a:t>
            </a:r>
            <a:r>
              <a:rPr sz="1950" spc="240" dirty="0">
                <a:latin typeface="Times New Roman"/>
                <a:cs typeface="Times New Roman"/>
              </a:rPr>
              <a:t> </a:t>
            </a:r>
            <a:r>
              <a:rPr sz="1950" i="1" spc="-50" dirty="0">
                <a:latin typeface="Times New Roman"/>
                <a:cs typeface="Times New Roman"/>
              </a:rPr>
              <a:t>a</a:t>
            </a:r>
            <a:endParaRPr sz="195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04" y="2144267"/>
            <a:ext cx="4510278" cy="2945129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6842379" y="4314825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4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03769" y="3771138"/>
            <a:ext cx="756285" cy="0"/>
          </a:xfrm>
          <a:custGeom>
            <a:avLst/>
            <a:gdLst/>
            <a:ahLst/>
            <a:cxnLst/>
            <a:rect l="l" t="t" r="r" b="b"/>
            <a:pathLst>
              <a:path w="756284">
                <a:moveTo>
                  <a:pt x="0" y="0"/>
                </a:moveTo>
                <a:lnTo>
                  <a:pt x="755904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80781" y="5092446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0"/>
                </a:moveTo>
                <a:lnTo>
                  <a:pt x="0" y="39319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451" rIns="0" bIns="0" rtlCol="0">
            <a:spAutoFit/>
          </a:bodyPr>
          <a:lstStyle/>
          <a:p>
            <a:pPr marL="448309">
              <a:lnSpc>
                <a:spcPct val="100000"/>
              </a:lnSpc>
              <a:spcBef>
                <a:spcPts val="100"/>
              </a:spcBef>
            </a:pPr>
            <a:r>
              <a:rPr sz="4000" u="none" dirty="0"/>
              <a:t>Example:</a:t>
            </a:r>
            <a:r>
              <a:rPr sz="4000" u="none" spc="-50" dirty="0"/>
              <a:t> </a:t>
            </a:r>
            <a:r>
              <a:rPr sz="4000" u="none" spc="-30" dirty="0"/>
              <a:t>Left-</a:t>
            </a:r>
            <a:r>
              <a:rPr sz="4000" u="none" dirty="0"/>
              <a:t>Sided</a:t>
            </a:r>
            <a:r>
              <a:rPr sz="4000" u="none" spc="-20" dirty="0"/>
              <a:t> </a:t>
            </a:r>
            <a:r>
              <a:rPr sz="4000" u="none" spc="-10" dirty="0"/>
              <a:t>Sequence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6766559" y="5931408"/>
            <a:ext cx="0" cy="394335"/>
          </a:xfrm>
          <a:custGeom>
            <a:avLst/>
            <a:gdLst/>
            <a:ahLst/>
            <a:cxnLst/>
            <a:rect l="l" t="t" r="r" b="b"/>
            <a:pathLst>
              <a:path h="394335">
                <a:moveTo>
                  <a:pt x="0" y="0"/>
                </a:moveTo>
                <a:lnTo>
                  <a:pt x="0" y="393953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66966" y="5931408"/>
            <a:ext cx="0" cy="394335"/>
          </a:xfrm>
          <a:custGeom>
            <a:avLst/>
            <a:gdLst/>
            <a:ahLst/>
            <a:cxnLst/>
            <a:rect l="l" t="t" r="r" b="b"/>
            <a:pathLst>
              <a:path h="394335">
                <a:moveTo>
                  <a:pt x="0" y="0"/>
                </a:moveTo>
                <a:lnTo>
                  <a:pt x="0" y="393953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28154" y="5931408"/>
            <a:ext cx="0" cy="394335"/>
          </a:xfrm>
          <a:custGeom>
            <a:avLst/>
            <a:gdLst/>
            <a:ahLst/>
            <a:cxnLst/>
            <a:rect l="l" t="t" r="r" b="b"/>
            <a:pathLst>
              <a:path h="394335">
                <a:moveTo>
                  <a:pt x="0" y="0"/>
                </a:moveTo>
                <a:lnTo>
                  <a:pt x="0" y="393953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61859" y="5153405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4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71338" y="1593341"/>
            <a:ext cx="251904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900430" algn="l"/>
              </a:tabLst>
            </a:pPr>
            <a:r>
              <a:rPr sz="1850" i="1" spc="-10" dirty="0">
                <a:latin typeface="Times New Roman"/>
                <a:cs typeface="Times New Roman"/>
              </a:rPr>
              <a:t>x</a:t>
            </a:r>
            <a:r>
              <a:rPr sz="1850" i="1" spc="-18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[</a:t>
            </a:r>
            <a:r>
              <a:rPr sz="1850" spc="-200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n </a:t>
            </a:r>
            <a:r>
              <a:rPr sz="1850" dirty="0">
                <a:latin typeface="Times New Roman"/>
                <a:cs typeface="Times New Roman"/>
              </a:rPr>
              <a:t>]</a:t>
            </a:r>
            <a:r>
              <a:rPr sz="1850" spc="290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Symbol"/>
                <a:cs typeface="Symbol"/>
              </a:rPr>
              <a:t>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dirty="0">
                <a:latin typeface="Symbol"/>
                <a:cs typeface="Symbol"/>
              </a:rPr>
              <a:t>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a</a:t>
            </a:r>
            <a:r>
              <a:rPr sz="1850" i="1" spc="15" dirty="0">
                <a:latin typeface="Times New Roman"/>
                <a:cs typeface="Times New Roman"/>
              </a:rPr>
              <a:t> </a:t>
            </a:r>
            <a:r>
              <a:rPr sz="1800" i="1" baseline="25462" dirty="0">
                <a:latin typeface="Times New Roman"/>
                <a:cs typeface="Times New Roman"/>
              </a:rPr>
              <a:t>n</a:t>
            </a:r>
            <a:r>
              <a:rPr sz="1800" i="1" spc="-22" baseline="25462" dirty="0">
                <a:latin typeface="Times New Roman"/>
                <a:cs typeface="Times New Roman"/>
              </a:rPr>
              <a:t> </a:t>
            </a:r>
            <a:r>
              <a:rPr sz="1850" i="1" spc="-10" dirty="0">
                <a:latin typeface="Times New Roman"/>
                <a:cs typeface="Times New Roman"/>
              </a:rPr>
              <a:t>u</a:t>
            </a:r>
            <a:r>
              <a:rPr sz="1850" i="1" spc="-17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[</a:t>
            </a:r>
            <a:r>
              <a:rPr sz="1850" spc="-17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</a:t>
            </a:r>
            <a:r>
              <a:rPr sz="1850" spc="-25" dirty="0">
                <a:latin typeface="Times New Roman"/>
                <a:cs typeface="Times New Roman"/>
              </a:rPr>
              <a:t> </a:t>
            </a:r>
            <a:r>
              <a:rPr sz="1850" i="1" dirty="0">
                <a:latin typeface="Times New Roman"/>
                <a:cs typeface="Times New Roman"/>
              </a:rPr>
              <a:t>n</a:t>
            </a:r>
            <a:r>
              <a:rPr sz="1850" i="1" spc="25" dirty="0">
                <a:latin typeface="Times New Roman"/>
                <a:cs typeface="Times New Roman"/>
              </a:rPr>
              <a:t>  </a:t>
            </a:r>
            <a:r>
              <a:rPr sz="1850" dirty="0">
                <a:latin typeface="Symbol"/>
                <a:cs typeface="Symbol"/>
              </a:rPr>
              <a:t></a:t>
            </a:r>
            <a:r>
              <a:rPr sz="1850" spc="100" dirty="0">
                <a:latin typeface="Times New Roman"/>
                <a:cs typeface="Times New Roman"/>
              </a:rPr>
              <a:t> </a:t>
            </a:r>
            <a:r>
              <a:rPr sz="1850" spc="25" dirty="0">
                <a:latin typeface="Times New Roman"/>
                <a:cs typeface="Times New Roman"/>
              </a:rPr>
              <a:t>1]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06135" y="2096515"/>
            <a:ext cx="1064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nonzero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for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46468" y="2147569"/>
            <a:ext cx="83502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4795" algn="l"/>
                <a:tab pos="530225" algn="l"/>
              </a:tabLst>
            </a:pPr>
            <a:r>
              <a:rPr sz="1900" i="1" spc="-50" dirty="0">
                <a:latin typeface="Times New Roman"/>
                <a:cs typeface="Times New Roman"/>
              </a:rPr>
              <a:t>n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r>
              <a:rPr sz="1900" spc="-50" dirty="0">
                <a:latin typeface="Symbol"/>
                <a:cs typeface="Symbol"/>
              </a:rPr>
              <a:t>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-17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8085" y="2592069"/>
            <a:ext cx="3550920" cy="131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400" algn="ctr">
              <a:lnSpc>
                <a:spcPts val="919"/>
              </a:lnSpc>
              <a:spcBef>
                <a:spcPts val="100"/>
              </a:spcBef>
            </a:pP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  <a:p>
            <a:pPr marL="977900" algn="ctr">
              <a:lnSpc>
                <a:spcPts val="2540"/>
              </a:lnSpc>
              <a:tabLst>
                <a:tab pos="1791970" algn="l"/>
              </a:tabLst>
            </a:pP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2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(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8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)</a:t>
            </a:r>
            <a:r>
              <a:rPr sz="1500" spc="26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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3300" baseline="-11363" dirty="0">
                <a:latin typeface="Symbol"/>
                <a:cs typeface="Symbol"/>
              </a:rPr>
              <a:t></a:t>
            </a:r>
            <a:r>
              <a:rPr sz="3300" spc="419" baseline="-11363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x</a:t>
            </a:r>
            <a:r>
              <a:rPr sz="1500" i="1" spc="-2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[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n</a:t>
            </a:r>
            <a:r>
              <a:rPr sz="1500" i="1" spc="-9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]</a:t>
            </a:r>
            <a:r>
              <a:rPr sz="1500" spc="-18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35" dirty="0">
                <a:latin typeface="Times New Roman"/>
                <a:cs typeface="Times New Roman"/>
              </a:rPr>
              <a:t> </a:t>
            </a:r>
            <a:r>
              <a:rPr sz="1425" spc="-15" baseline="32163" dirty="0">
                <a:latin typeface="Symbol"/>
                <a:cs typeface="Symbol"/>
              </a:rPr>
              <a:t></a:t>
            </a:r>
            <a:r>
              <a:rPr sz="1425" spc="-97" baseline="32163" dirty="0">
                <a:latin typeface="Times New Roman"/>
                <a:cs typeface="Times New Roman"/>
              </a:rPr>
              <a:t> </a:t>
            </a:r>
            <a:r>
              <a:rPr sz="1425" i="1" spc="-75" baseline="26315" dirty="0">
                <a:latin typeface="Times New Roman"/>
                <a:cs typeface="Times New Roman"/>
              </a:rPr>
              <a:t>n</a:t>
            </a:r>
            <a:endParaRPr sz="1425" baseline="26315">
              <a:latin typeface="Times New Roman"/>
              <a:cs typeface="Times New Roman"/>
            </a:endParaRPr>
          </a:p>
          <a:p>
            <a:pPr marL="1006475" algn="ctr">
              <a:lnSpc>
                <a:spcPct val="100000"/>
              </a:lnSpc>
              <a:spcBef>
                <a:spcPts val="745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4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70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endParaRPr sz="850">
              <a:latin typeface="Symbol"/>
              <a:cs typeface="Symbol"/>
            </a:endParaRPr>
          </a:p>
          <a:p>
            <a:pPr marL="1087755">
              <a:lnSpc>
                <a:spcPts val="800"/>
              </a:lnSpc>
              <a:spcBef>
                <a:spcPts val="5"/>
              </a:spcBef>
              <a:tabLst>
                <a:tab pos="2633980" algn="l"/>
              </a:tabLst>
            </a:pPr>
            <a:r>
              <a:rPr sz="850" dirty="0">
                <a:latin typeface="Symbol"/>
                <a:cs typeface="Symbol"/>
              </a:rPr>
              <a:t></a:t>
            </a:r>
            <a:r>
              <a:rPr sz="850" spc="-40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1</a:t>
            </a:r>
            <a:r>
              <a:rPr sz="850" dirty="0">
                <a:latin typeface="Times New Roman"/>
                <a:cs typeface="Times New Roman"/>
              </a:rPr>
              <a:t>	</a:t>
            </a:r>
            <a:r>
              <a:rPr sz="850" spc="-50" dirty="0">
                <a:latin typeface="Symbol"/>
                <a:cs typeface="Symbol"/>
              </a:rPr>
              <a:t></a:t>
            </a:r>
            <a:endParaRPr sz="850">
              <a:latin typeface="Symbol"/>
              <a:cs typeface="Symbol"/>
            </a:endParaRPr>
          </a:p>
          <a:p>
            <a:pPr marL="63500">
              <a:lnSpc>
                <a:spcPts val="2600"/>
              </a:lnSpc>
            </a:pPr>
            <a:r>
              <a:rPr sz="2250" i="1" baseline="3703" dirty="0">
                <a:latin typeface="Times New Roman"/>
                <a:cs typeface="Times New Roman"/>
              </a:rPr>
              <a:t>X</a:t>
            </a:r>
            <a:r>
              <a:rPr sz="2250" i="1" spc="359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Times New Roman"/>
                <a:cs typeface="Times New Roman"/>
              </a:rPr>
              <a:t>(</a:t>
            </a:r>
            <a:r>
              <a:rPr sz="2250" spc="-75" baseline="3703" dirty="0">
                <a:latin typeface="Times New Roman"/>
                <a:cs typeface="Times New Roman"/>
              </a:rPr>
              <a:t> </a:t>
            </a:r>
            <a:r>
              <a:rPr sz="2250" i="1" baseline="3703" dirty="0">
                <a:latin typeface="Times New Roman"/>
                <a:cs typeface="Times New Roman"/>
              </a:rPr>
              <a:t>z</a:t>
            </a:r>
            <a:r>
              <a:rPr sz="2250" i="1" spc="-120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Times New Roman"/>
                <a:cs typeface="Times New Roman"/>
              </a:rPr>
              <a:t>)</a:t>
            </a:r>
            <a:r>
              <a:rPr sz="2250" spc="352" baseline="3703" dirty="0">
                <a:latin typeface="Times New Roman"/>
                <a:cs typeface="Times New Roman"/>
              </a:rPr>
              <a:t> </a:t>
            </a:r>
            <a:r>
              <a:rPr sz="2250" baseline="3703" dirty="0">
                <a:latin typeface="Symbol"/>
                <a:cs typeface="Symbol"/>
              </a:rPr>
              <a:t></a:t>
            </a:r>
            <a:r>
              <a:rPr sz="2250" spc="547" baseline="3703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</a:t>
            </a:r>
            <a:r>
              <a:rPr sz="2250" spc="622" baseline="1851" dirty="0">
                <a:latin typeface="Times New Roman"/>
                <a:cs typeface="Times New Roman"/>
              </a:rPr>
              <a:t> </a:t>
            </a:r>
            <a:r>
              <a:rPr sz="3300" baseline="-7575" dirty="0">
                <a:latin typeface="Symbol"/>
                <a:cs typeface="Symbol"/>
              </a:rPr>
              <a:t></a:t>
            </a:r>
            <a:r>
              <a:rPr sz="3300" spc="307" baseline="-7575" dirty="0">
                <a:latin typeface="Times New Roman"/>
                <a:cs typeface="Times New Roman"/>
              </a:rPr>
              <a:t> </a:t>
            </a:r>
            <a:r>
              <a:rPr sz="3525" baseline="2364" dirty="0">
                <a:latin typeface="Symbol"/>
                <a:cs typeface="Symbol"/>
              </a:rPr>
              <a:t></a:t>
            </a:r>
            <a:r>
              <a:rPr sz="2250" i="1" baseline="3703" dirty="0">
                <a:latin typeface="Times New Roman"/>
                <a:cs typeface="Times New Roman"/>
              </a:rPr>
              <a:t>az</a:t>
            </a:r>
            <a:r>
              <a:rPr sz="2250" i="1" spc="44" baseline="3703" dirty="0">
                <a:latin typeface="Times New Roman"/>
                <a:cs typeface="Times New Roman"/>
              </a:rPr>
              <a:t> </a:t>
            </a:r>
            <a:r>
              <a:rPr sz="1425" baseline="38011" dirty="0">
                <a:latin typeface="Symbol"/>
                <a:cs typeface="Symbol"/>
              </a:rPr>
              <a:t></a:t>
            </a:r>
            <a:r>
              <a:rPr sz="1425" baseline="35087" dirty="0">
                <a:latin typeface="Times New Roman"/>
                <a:cs typeface="Times New Roman"/>
              </a:rPr>
              <a:t>1</a:t>
            </a:r>
            <a:r>
              <a:rPr sz="1425" spc="15" baseline="35087" dirty="0">
                <a:latin typeface="Times New Roman"/>
                <a:cs typeface="Times New Roman"/>
              </a:rPr>
              <a:t> </a:t>
            </a:r>
            <a:r>
              <a:rPr sz="3525" baseline="3546" dirty="0">
                <a:latin typeface="Symbol"/>
                <a:cs typeface="Symbol"/>
              </a:rPr>
              <a:t></a:t>
            </a:r>
            <a:r>
              <a:rPr sz="1275" i="1" baseline="78431" dirty="0">
                <a:latin typeface="Times New Roman"/>
                <a:cs typeface="Times New Roman"/>
              </a:rPr>
              <a:t>n</a:t>
            </a:r>
            <a:r>
              <a:rPr sz="1275" i="1" spc="622" baseline="7843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</a:t>
            </a:r>
            <a:r>
              <a:rPr sz="2250" spc="172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Times New Roman"/>
                <a:cs typeface="Times New Roman"/>
              </a:rPr>
              <a:t>1</a:t>
            </a:r>
            <a:r>
              <a:rPr sz="2250" spc="30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</a:t>
            </a:r>
            <a:r>
              <a:rPr sz="2250" spc="622" baseline="1851" dirty="0">
                <a:latin typeface="Times New Roman"/>
                <a:cs typeface="Times New Roman"/>
              </a:rPr>
              <a:t> </a:t>
            </a:r>
            <a:r>
              <a:rPr sz="3300" baseline="-8838" dirty="0">
                <a:latin typeface="Symbol"/>
                <a:cs typeface="Symbol"/>
              </a:rPr>
              <a:t></a:t>
            </a:r>
            <a:r>
              <a:rPr sz="3300" spc="322" baseline="-8838" dirty="0">
                <a:latin typeface="Times New Roman"/>
                <a:cs typeface="Times New Roman"/>
              </a:rPr>
              <a:t> </a:t>
            </a:r>
            <a:r>
              <a:rPr sz="2350" spc="-85" dirty="0">
                <a:latin typeface="Symbol"/>
                <a:cs typeface="Symbol"/>
              </a:rPr>
              <a:t></a:t>
            </a:r>
            <a:r>
              <a:rPr sz="1500" i="1" spc="-85" dirty="0">
                <a:latin typeface="Times New Roman"/>
                <a:cs typeface="Times New Roman"/>
              </a:rPr>
              <a:t>a</a:t>
            </a:r>
            <a:r>
              <a:rPr sz="1500" i="1" spc="-100" dirty="0">
                <a:latin typeface="Times New Roman"/>
                <a:cs typeface="Times New Roman"/>
              </a:rPr>
              <a:t> </a:t>
            </a:r>
            <a:r>
              <a:rPr sz="1425" baseline="29239" dirty="0">
                <a:latin typeface="Symbol"/>
                <a:cs typeface="Symbol"/>
              </a:rPr>
              <a:t></a:t>
            </a:r>
            <a:r>
              <a:rPr sz="1425" baseline="26315" dirty="0">
                <a:latin typeface="Times New Roman"/>
                <a:cs typeface="Times New Roman"/>
              </a:rPr>
              <a:t>1</a:t>
            </a:r>
            <a:r>
              <a:rPr sz="1425" spc="-97" baseline="26315" dirty="0">
                <a:latin typeface="Times New Roman"/>
                <a:cs typeface="Times New Roman"/>
              </a:rPr>
              <a:t> </a:t>
            </a:r>
            <a:r>
              <a:rPr sz="1500" i="1" dirty="0">
                <a:latin typeface="Times New Roman"/>
                <a:cs typeface="Times New Roman"/>
              </a:rPr>
              <a:t>z</a:t>
            </a:r>
            <a:r>
              <a:rPr sz="1500" i="1" spc="-30" dirty="0">
                <a:latin typeface="Times New Roman"/>
                <a:cs typeface="Times New Roman"/>
              </a:rPr>
              <a:t> </a:t>
            </a:r>
            <a:r>
              <a:rPr sz="2350" spc="-25" dirty="0">
                <a:latin typeface="Symbol"/>
                <a:cs typeface="Symbol"/>
              </a:rPr>
              <a:t></a:t>
            </a:r>
            <a:r>
              <a:rPr sz="1275" i="1" spc="-37" baseline="71895" dirty="0">
                <a:latin typeface="Times New Roman"/>
                <a:cs typeface="Times New Roman"/>
              </a:rPr>
              <a:t>n</a:t>
            </a:r>
            <a:endParaRPr sz="1275" baseline="71895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2684" y="3943096"/>
            <a:ext cx="30734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7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-25" dirty="0">
                <a:latin typeface="Symbol"/>
                <a:cs typeface="Symbol"/>
              </a:rPr>
              <a:t>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55359" y="4131055"/>
            <a:ext cx="1206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67295" y="3932003"/>
            <a:ext cx="227965" cy="45910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-4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114" dirty="0">
                <a:latin typeface="Times New Roman"/>
                <a:cs typeface="Times New Roman"/>
              </a:rPr>
              <a:t> </a:t>
            </a:r>
            <a:r>
              <a:rPr sz="850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  <a:p>
            <a:pPr marL="33655">
              <a:lnSpc>
                <a:spcPct val="100000"/>
              </a:lnSpc>
              <a:spcBef>
                <a:spcPts val="375"/>
              </a:spcBef>
            </a:pPr>
            <a:r>
              <a:rPr sz="1500" spc="-50" dirty="0">
                <a:latin typeface="Times New Roman"/>
                <a:cs typeface="Times New Roman"/>
              </a:rPr>
              <a:t>1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0809" y="4343654"/>
            <a:ext cx="4572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Symbol"/>
                <a:cs typeface="Symbol"/>
              </a:rPr>
              <a:t></a:t>
            </a:r>
            <a:r>
              <a:rPr sz="1500" spc="19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45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Symbol"/>
                <a:cs typeface="Symbol"/>
              </a:rPr>
              <a:t>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06617" y="4566157"/>
            <a:ext cx="7740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-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30" dirty="0">
                <a:latin typeface="Times New Roman"/>
                <a:cs typeface="Times New Roman"/>
              </a:rPr>
              <a:t> </a:t>
            </a:r>
            <a:r>
              <a:rPr sz="2250" i="1" baseline="1851" dirty="0">
                <a:latin typeface="Times New Roman"/>
                <a:cs typeface="Times New Roman"/>
              </a:rPr>
              <a:t>a</a:t>
            </a:r>
            <a:r>
              <a:rPr sz="2250" i="1" spc="7" baseline="1851" dirty="0">
                <a:latin typeface="Times New Roman"/>
                <a:cs typeface="Times New Roman"/>
              </a:rPr>
              <a:t> </a:t>
            </a:r>
            <a:r>
              <a:rPr sz="1425" spc="-30" baseline="32163" dirty="0">
                <a:latin typeface="Symbol"/>
                <a:cs typeface="Symbol"/>
              </a:rPr>
              <a:t></a:t>
            </a:r>
            <a:r>
              <a:rPr sz="1425" spc="-30" baseline="29239" dirty="0">
                <a:latin typeface="Times New Roman"/>
                <a:cs typeface="Times New Roman"/>
              </a:rPr>
              <a:t>1</a:t>
            </a:r>
            <a:r>
              <a:rPr sz="1425" spc="-60" baseline="29239" dirty="0">
                <a:latin typeface="Times New Roman"/>
                <a:cs typeface="Times New Roman"/>
              </a:rPr>
              <a:t> </a:t>
            </a:r>
            <a:r>
              <a:rPr sz="2250" i="1" spc="-75" baseline="1851" dirty="0">
                <a:latin typeface="Times New Roman"/>
                <a:cs typeface="Times New Roman"/>
              </a:rPr>
              <a:t>z</a:t>
            </a:r>
            <a:endParaRPr sz="2250" baseline="1851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70726" y="4340605"/>
            <a:ext cx="130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69100" y="4563109"/>
            <a:ext cx="533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1</a:t>
            </a:r>
            <a:r>
              <a:rPr sz="1500" spc="10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275" dirty="0">
                <a:latin typeface="Times New Roman"/>
                <a:cs typeface="Times New Roman"/>
              </a:rPr>
              <a:t> </a:t>
            </a:r>
            <a:r>
              <a:rPr sz="1500" i="1" spc="-35" dirty="0">
                <a:latin typeface="Times New Roman"/>
                <a:cs typeface="Times New Roman"/>
              </a:rPr>
              <a:t>az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63714" y="4566158"/>
            <a:ext cx="1492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25" spc="-37" baseline="2923" dirty="0">
                <a:latin typeface="Symbol"/>
                <a:cs typeface="Symbol"/>
              </a:rPr>
              <a:t></a:t>
            </a:r>
            <a:r>
              <a:rPr sz="950" spc="-2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97576" y="5182108"/>
            <a:ext cx="4902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ROC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70293" y="5123179"/>
            <a:ext cx="55816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i="1" baseline="-16081" dirty="0">
                <a:latin typeface="Times New Roman"/>
                <a:cs typeface="Times New Roman"/>
              </a:rPr>
              <a:t>a</a:t>
            </a:r>
            <a:r>
              <a:rPr sz="2850" i="1" spc="-82" baseline="-16081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Symbol"/>
                <a:cs typeface="Symbol"/>
              </a:rPr>
              <a:t></a:t>
            </a:r>
            <a:r>
              <a:rPr sz="1250" spc="-17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1</a:t>
            </a:r>
            <a:r>
              <a:rPr sz="1250" spc="-80" dirty="0">
                <a:latin typeface="Times New Roman"/>
                <a:cs typeface="Times New Roman"/>
              </a:rPr>
              <a:t> </a:t>
            </a:r>
            <a:r>
              <a:rPr sz="2850" i="1" spc="-89" baseline="-16081" dirty="0">
                <a:latin typeface="Times New Roman"/>
                <a:cs typeface="Times New Roman"/>
              </a:rPr>
              <a:t>z</a:t>
            </a:r>
            <a:endParaRPr sz="2850" baseline="-16081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42378" y="5206238"/>
            <a:ext cx="37782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Symbol"/>
                <a:cs typeface="Symbol"/>
              </a:rPr>
              <a:t></a:t>
            </a:r>
            <a:r>
              <a:rPr sz="1900" spc="30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33694" y="5905246"/>
            <a:ext cx="210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99580" y="5937503"/>
            <a:ext cx="55943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i="1" dirty="0">
                <a:latin typeface="Times New Roman"/>
                <a:cs typeface="Times New Roman"/>
              </a:rPr>
              <a:t>z</a:t>
            </a:r>
            <a:r>
              <a:rPr sz="1950" i="1" spc="1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</a:t>
            </a:r>
            <a:r>
              <a:rPr sz="1950" spc="240" dirty="0">
                <a:latin typeface="Times New Roman"/>
                <a:cs typeface="Times New Roman"/>
              </a:rPr>
              <a:t> </a:t>
            </a:r>
            <a:r>
              <a:rPr sz="1950" i="1" spc="-50" dirty="0">
                <a:latin typeface="Times New Roman"/>
                <a:cs typeface="Times New Roman"/>
              </a:rPr>
              <a:t>a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49671" y="4509134"/>
            <a:ext cx="760730" cy="0"/>
          </a:xfrm>
          <a:custGeom>
            <a:avLst/>
            <a:gdLst/>
            <a:ahLst/>
            <a:cxnLst/>
            <a:rect l="l" t="t" r="r" b="b"/>
            <a:pathLst>
              <a:path w="760729">
                <a:moveTo>
                  <a:pt x="0" y="0"/>
                </a:moveTo>
                <a:lnTo>
                  <a:pt x="76047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88277" y="4509896"/>
            <a:ext cx="753745" cy="0"/>
          </a:xfrm>
          <a:custGeom>
            <a:avLst/>
            <a:gdLst/>
            <a:ahLst/>
            <a:cxnLst/>
            <a:rect l="l" t="t" r="r" b="b"/>
            <a:pathLst>
              <a:path w="753745">
                <a:moveTo>
                  <a:pt x="0" y="0"/>
                </a:moveTo>
                <a:lnTo>
                  <a:pt x="753618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073401"/>
            <a:ext cx="3344417" cy="311658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7549133" y="5931408"/>
            <a:ext cx="0" cy="394335"/>
          </a:xfrm>
          <a:custGeom>
            <a:avLst/>
            <a:gdLst/>
            <a:ahLst/>
            <a:cxnLst/>
            <a:rect l="l" t="t" r="r" b="b"/>
            <a:pathLst>
              <a:path h="394335">
                <a:moveTo>
                  <a:pt x="0" y="0"/>
                </a:moveTo>
                <a:lnTo>
                  <a:pt x="0" y="393953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78168" y="5153405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4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19497</Words>
  <Application>Microsoft Office PowerPoint</Application>
  <PresentationFormat>On-screen Show (4:3)</PresentationFormat>
  <Paragraphs>5844</Paragraphs>
  <Slides>398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398</vt:i4>
      </vt:variant>
    </vt:vector>
  </HeadingPairs>
  <TitlesOfParts>
    <vt:vector size="412" baseType="lpstr">
      <vt:lpstr>Arial</vt:lpstr>
      <vt:lpstr>Arial MT</vt:lpstr>
      <vt:lpstr>Calibri</vt:lpstr>
      <vt:lpstr>Cambria Math</vt:lpstr>
      <vt:lpstr>Comic Sans MS</vt:lpstr>
      <vt:lpstr>Courier New</vt:lpstr>
      <vt:lpstr>Lucida Sans Unicode</vt:lpstr>
      <vt:lpstr>Microsoft Sans Serif</vt:lpstr>
      <vt:lpstr>Symbol</vt:lpstr>
      <vt:lpstr>Tahoma</vt:lpstr>
      <vt:lpstr>Times New Roman</vt:lpstr>
      <vt:lpstr>Verdana</vt:lpstr>
      <vt:lpstr>Wingdings</vt:lpstr>
      <vt:lpstr>Office Theme</vt:lpstr>
      <vt:lpstr>DIGITAL SIGNAL PROCESSING</vt:lpstr>
      <vt:lpstr>Signal Processing</vt:lpstr>
      <vt:lpstr>Limitations of Analog Signal Processing</vt:lpstr>
      <vt:lpstr>Digital Signal Processing</vt:lpstr>
      <vt:lpstr>Pros and Cons of Digital Signal Processing</vt:lpstr>
      <vt:lpstr>Analog, digital, mixed signal processing</vt:lpstr>
      <vt:lpstr>Digital Signal Processing</vt:lpstr>
      <vt:lpstr>Sampling and reconstruction</vt:lpstr>
      <vt:lpstr>Sample and hold (S/H)circuit</vt:lpstr>
      <vt:lpstr>A/D converter</vt:lpstr>
      <vt:lpstr>A/D converter</vt:lpstr>
      <vt:lpstr>Quantization noise</vt:lpstr>
      <vt:lpstr>D/A convertion</vt:lpstr>
      <vt:lpstr>D/A convertion</vt:lpstr>
      <vt:lpstr>Reconstruction</vt:lpstr>
      <vt:lpstr>Reconstruction</vt:lpstr>
      <vt:lpstr>Reconstruction</vt:lpstr>
      <vt:lpstr>Reconstruction</vt:lpstr>
      <vt:lpstr>Signals</vt:lpstr>
      <vt:lpstr>Discrete-time Signals and Systems</vt:lpstr>
      <vt:lpstr>Analog vs. Digital</vt:lpstr>
      <vt:lpstr>Periodic (Uniform) Sampling</vt:lpstr>
      <vt:lpstr>Periodic Sampling</vt:lpstr>
      <vt:lpstr>Representation of Sampling</vt:lpstr>
      <vt:lpstr>Unit Sample Sequence</vt:lpstr>
      <vt:lpstr>Impulse Function</vt:lpstr>
      <vt:lpstr>Definition of Impulse Function</vt:lpstr>
      <vt:lpstr>Graphical Representation</vt:lpstr>
      <vt:lpstr>Sampling Operation</vt:lpstr>
      <vt:lpstr>Unit Step Sequence</vt:lpstr>
      <vt:lpstr>Exponential Sequence</vt:lpstr>
      <vt:lpstr>Geometric Series</vt:lpstr>
      <vt:lpstr>Sinusoidal Sequence</vt:lpstr>
      <vt:lpstr>Sequence as a sum of scaled, delayed impulses</vt:lpstr>
      <vt:lpstr>Sequence Operations</vt:lpstr>
      <vt:lpstr>Systems</vt:lpstr>
      <vt:lpstr>Systems</vt:lpstr>
      <vt:lpstr>System Characteristics</vt:lpstr>
      <vt:lpstr>Discrete-Time Systems</vt:lpstr>
      <vt:lpstr>Linearity</vt:lpstr>
      <vt:lpstr>Linear Systems</vt:lpstr>
      <vt:lpstr>Time (Shift) Invariance</vt:lpstr>
      <vt:lpstr>Time-Invariant Systems</vt:lpstr>
      <vt:lpstr>Impulse Response</vt:lpstr>
      <vt:lpstr>Linear Shift-Invariant Systems</vt:lpstr>
      <vt:lpstr>Causality</vt:lpstr>
      <vt:lpstr>Causal System</vt:lpstr>
      <vt:lpstr>Stability</vt:lpstr>
      <vt:lpstr>Stable System</vt:lpstr>
      <vt:lpstr>Memory (State)</vt:lpstr>
      <vt:lpstr>Memoryless System</vt:lpstr>
      <vt:lpstr>Invertible System</vt:lpstr>
      <vt:lpstr>Passive and Lossless Systems</vt:lpstr>
      <vt:lpstr>Examples of Systems</vt:lpstr>
      <vt:lpstr>Impulse Response of LTI Systems</vt:lpstr>
      <vt:lpstr>Impulse Response for Examples</vt:lpstr>
      <vt:lpstr>Stability Condition for LTI Systems</vt:lpstr>
      <vt:lpstr>Stable and Causal LTI Systems</vt:lpstr>
      <vt:lpstr>Difference Equations</vt:lpstr>
      <vt:lpstr>Accumulator Example</vt:lpstr>
      <vt:lpstr>Total Solution Calculation</vt:lpstr>
      <vt:lpstr>Homogeneous Solution</vt:lpstr>
      <vt:lpstr>Particular Solution</vt:lpstr>
      <vt:lpstr>General Form of Particular Solution</vt:lpstr>
      <vt:lpstr>Example (66</vt:lpstr>
      <vt:lpstr>Example (67</vt:lpstr>
      <vt:lpstr>Example (68</vt:lpstr>
      <vt:lpstr>Initial-Rest Conditions</vt:lpstr>
      <vt:lpstr>Zero-input, Zero-state Response</vt:lpstr>
      <vt:lpstr>Example (1/2) y [ n ]   y[ n  1]  6 y[ n  2 ]  0</vt:lpstr>
      <vt:lpstr>Mitra Example (2/2) Zero-input response:</vt:lpstr>
      <vt:lpstr>Impulse Response</vt:lpstr>
      <vt:lpstr>Example Determine the impulse response for</vt:lpstr>
      <vt:lpstr>DSP Applications</vt:lpstr>
      <vt:lpstr>Some. Applications of DSP</vt:lpstr>
      <vt:lpstr>Image enhancement</vt:lpstr>
      <vt:lpstr>More Examples of Applications</vt:lpstr>
      <vt:lpstr>Reasons for Using DSP</vt:lpstr>
      <vt:lpstr>PowerPoint Presentation</vt:lpstr>
      <vt:lpstr>System Analysis</vt:lpstr>
      <vt:lpstr>Frequency Response</vt:lpstr>
      <vt:lpstr>Ideal lowpass filter-example</vt:lpstr>
      <vt:lpstr>Non causal to causal</vt:lpstr>
      <vt:lpstr>Phase distortion and delay</vt:lpstr>
      <vt:lpstr>Phase delay</vt:lpstr>
      <vt:lpstr>Phase delay</vt:lpstr>
      <vt:lpstr>Group delay</vt:lpstr>
      <vt:lpstr>Group delay</vt:lpstr>
      <vt:lpstr>Z-Transform Definition</vt:lpstr>
      <vt:lpstr>Relationship to Fourier Transform</vt:lpstr>
      <vt:lpstr>Convergence of the z-Transform</vt:lpstr>
      <vt:lpstr>Unit Circle in Complex Z-Plane</vt:lpstr>
      <vt:lpstr>Region of Convergence (ROC)</vt:lpstr>
      <vt:lpstr>Region of Convergence</vt:lpstr>
      <vt:lpstr>Laurent Series</vt:lpstr>
      <vt:lpstr>Properties of the ROC</vt:lpstr>
      <vt:lpstr>Properties of ROC Shown Graphically</vt:lpstr>
      <vt:lpstr>Example: Right-Sided Sequence</vt:lpstr>
      <vt:lpstr>Example: Left-Sided Sequence</vt:lpstr>
      <vt:lpstr>Example: Sum of Two Exponential Sequences</vt:lpstr>
      <vt:lpstr>Example: Two-Sided Sequence</vt:lpstr>
      <vt:lpstr>Example: Finite Length Sequence</vt:lpstr>
      <vt:lpstr>Z-transforms with the same pole-zero locations illustrating the different possibilities for the ROC. Each ROC corresponds to a different sequence.</vt:lpstr>
      <vt:lpstr>Common Z-Transform Pairs</vt:lpstr>
      <vt:lpstr>Z-Transform Properties (1/2)</vt:lpstr>
      <vt:lpstr>Z-Transform Properties (2/2</vt:lpstr>
      <vt:lpstr>Inverse z-Transform</vt:lpstr>
      <vt:lpstr>Example: Second-Order Z-Transform</vt:lpstr>
      <vt:lpstr>Partial Fraction Expansion</vt:lpstr>
      <vt:lpstr>Example</vt:lpstr>
      <vt:lpstr>Power Series Expansion</vt:lpstr>
      <vt:lpstr>Example</vt:lpstr>
      <vt:lpstr>Contour Integration</vt:lpstr>
      <vt:lpstr>Residue Calculation</vt:lpstr>
      <vt:lpstr>Quick Review of LTI Systems</vt:lpstr>
      <vt:lpstr>Phase Distortion and Delay</vt:lpstr>
      <vt:lpstr>System Functions for Difference Equations</vt:lpstr>
      <vt:lpstr>System Function</vt:lpstr>
      <vt:lpstr>Stability and Causality</vt:lpstr>
      <vt:lpstr>Example</vt:lpstr>
      <vt:lpstr>Structures for Discrete-Time Systems</vt:lpstr>
      <vt:lpstr>Introduction</vt:lpstr>
      <vt:lpstr>Block Diagram Representation of Linear Constant-coefficient Difference Equations</vt:lpstr>
      <vt:lpstr>Block Diagram Representation of Linear Constant-coefficient Difference Equations</vt:lpstr>
      <vt:lpstr>Direct Form 127</vt:lpstr>
      <vt:lpstr>Direct Form 128</vt:lpstr>
      <vt:lpstr>Combination of delay units (in case N = M)</vt:lpstr>
      <vt:lpstr>Block Diagram Representation of Linear Constant- coefficient Difference Equations 2</vt:lpstr>
      <vt:lpstr>Signal Flow Graph Representation of Linear Constant- coefficient Difference Equations</vt:lpstr>
      <vt:lpstr>Basic Structures for IIR Systems</vt:lpstr>
      <vt:lpstr>Basic Structures for IIR Systems</vt:lpstr>
      <vt:lpstr>Direct Form I (M = N)</vt:lpstr>
      <vt:lpstr>Direct Form II (M = N)</vt:lpstr>
      <vt:lpstr>Direct Form II</vt:lpstr>
      <vt:lpstr>PowerPoint Presentation</vt:lpstr>
      <vt:lpstr>PowerPoint Presentation</vt:lpstr>
      <vt:lpstr>Basic Structures for IIR Systems 2</vt:lpstr>
      <vt:lpstr>PowerPoint Presentation</vt:lpstr>
      <vt:lpstr>PowerPoint Presentation</vt:lpstr>
      <vt:lpstr>PowerPoint Presentation</vt:lpstr>
      <vt:lpstr>PowerPoint Presentation</vt:lpstr>
      <vt:lpstr>Transposed Forms</vt:lpstr>
      <vt:lpstr>PowerPoint Presentation</vt:lpstr>
      <vt:lpstr>PowerPoint Presentation</vt:lpstr>
      <vt:lpstr>Basic Network Structures for FIR Systems</vt:lpstr>
      <vt:lpstr>Direct Form</vt:lpstr>
      <vt:lpstr>Direct Form (Tapped Delay Line or Transversal Filter)</vt:lpstr>
      <vt:lpstr>Transposed Form of FIR Network</vt:lpstr>
      <vt:lpstr>Cascade Form Structure of a FIR System</vt:lpstr>
      <vt:lpstr>Structures for Linear-Phase FIR Systems</vt:lpstr>
      <vt:lpstr>Direct form structure for an FIR linear-phase when M is even.</vt:lpstr>
      <vt:lpstr>Lattice Structures</vt:lpstr>
      <vt:lpstr>Lattice Structures 2</vt:lpstr>
      <vt:lpstr>Reflection coefficients or PARCOR coefficients structure</vt:lpstr>
      <vt:lpstr>A recurrence formula for computing A(z) = H(z) = Y(z)/X(z) can be obtained in terms of intermediate system functions:</vt:lpstr>
      <vt:lpstr>Example:</vt:lpstr>
      <vt:lpstr>x[n]</vt:lpstr>
      <vt:lpstr>All-Pole Lattice</vt:lpstr>
      <vt:lpstr>Basic all-pole lattice structures</vt:lpstr>
      <vt:lpstr>PowerPoint Presentation</vt:lpstr>
      <vt:lpstr>Lattice Systems with Poles and Zeros</vt:lpstr>
      <vt:lpstr>Example of lattice IIR filter with poles and zeros</vt:lpstr>
      <vt:lpstr>Fourier representation of signals</vt:lpstr>
      <vt:lpstr>Fourier representation of signals</vt:lpstr>
      <vt:lpstr>Fourier representation of signals</vt:lpstr>
      <vt:lpstr>Discrete complex exponentials</vt:lpstr>
      <vt:lpstr>Discrete Fourier Series</vt:lpstr>
      <vt:lpstr>Discrete Fourier Series Pair</vt:lpstr>
      <vt:lpstr>Fourier series for discrete-time periodic signals</vt:lpstr>
      <vt:lpstr>Discrete-time Fourier series (DTFS)</vt:lpstr>
      <vt:lpstr>Fourier representation of aperiodic signals</vt:lpstr>
      <vt:lpstr>Discrete-time Fourier transform (DTFT)</vt:lpstr>
      <vt:lpstr>Discrete Fourier Transform</vt:lpstr>
      <vt:lpstr>Discrete Fourier Transform</vt:lpstr>
      <vt:lpstr>Discrete Fourier Transform</vt:lpstr>
      <vt:lpstr>Discrete Fourier Transform</vt:lpstr>
      <vt:lpstr>Discrete Fourier Transform</vt:lpstr>
      <vt:lpstr>Summary of properties</vt:lpstr>
      <vt:lpstr>DFT Pair &amp; Properties</vt:lpstr>
      <vt:lpstr>Circular convolution</vt:lpstr>
      <vt:lpstr>Modulo Indices and Periodic Repetition</vt:lpstr>
      <vt:lpstr>Overlap During Periodic Repetition</vt:lpstr>
      <vt:lpstr>Periodic repetition: N=4</vt:lpstr>
      <vt:lpstr>Periodic repetition: N=4</vt:lpstr>
      <vt:lpstr>Modulo Indices and the Periodic Repetition</vt:lpstr>
      <vt:lpstr>Modulo Indices and the Periodic Repetition</vt:lpstr>
      <vt:lpstr>Modulo Indices and the Periodic Repetition</vt:lpstr>
      <vt:lpstr>Modulo Indices and the Periodic Repetition</vt:lpstr>
      <vt:lpstr>Circular convolution</vt:lpstr>
      <vt:lpstr>Circular convolution</vt:lpstr>
      <vt:lpstr>Circular convolution-another interpretation</vt:lpstr>
      <vt:lpstr>Using DFT for Linear Convolution</vt:lpstr>
      <vt:lpstr>Using DFT for Linear Convolution</vt:lpstr>
      <vt:lpstr>Using DFT for Linear Convolution</vt:lpstr>
      <vt:lpstr>Using DFT for Linear Convolution</vt:lpstr>
      <vt:lpstr>Using DFT for Linear Convolution</vt:lpstr>
      <vt:lpstr>Using DFT for cicular Convolution</vt:lpstr>
      <vt:lpstr>Using DFT for cicular Convolution</vt:lpstr>
      <vt:lpstr>Using DFT for cicular Convolution</vt:lpstr>
      <vt:lpstr>Filtering of Long Data Sequences</vt:lpstr>
      <vt:lpstr>Filtering of Long Data Sequences</vt:lpstr>
      <vt:lpstr>Over-lap Add</vt:lpstr>
      <vt:lpstr>Over-lap Add</vt:lpstr>
      <vt:lpstr>Over-lap Add</vt:lpstr>
      <vt:lpstr>Over-lap Add</vt:lpstr>
      <vt:lpstr>Over-lap Add</vt:lpstr>
      <vt:lpstr>Over-lap Add</vt:lpstr>
      <vt:lpstr>Over-lap Add</vt:lpstr>
      <vt:lpstr>Over-lap save</vt:lpstr>
      <vt:lpstr>Over-lap save</vt:lpstr>
      <vt:lpstr>Over-lap save</vt:lpstr>
      <vt:lpstr>Over-lap save input segment stage</vt:lpstr>
      <vt:lpstr>Over-lap save input segment stage</vt:lpstr>
      <vt:lpstr>Over-lap save input segment stage</vt:lpstr>
      <vt:lpstr>Over-lap save filtering stage</vt:lpstr>
      <vt:lpstr>Over-lap save output blocks</vt:lpstr>
      <vt:lpstr>Over-lap save output blocks</vt:lpstr>
      <vt:lpstr>Over-lap save output blocks</vt:lpstr>
      <vt:lpstr>Over-lap save</vt:lpstr>
      <vt:lpstr>Over-lap save</vt:lpstr>
      <vt:lpstr>Relationships between CTFT, DTFT, &amp; DFT</vt:lpstr>
      <vt:lpstr>Relationships between CTFT, DTFT, &amp; DFT</vt:lpstr>
      <vt:lpstr>Relationships between CTFT, DTFT, &amp; DFT</vt:lpstr>
      <vt:lpstr>Discrete Fourier Transform</vt:lpstr>
      <vt:lpstr>Direct computation of DFT</vt:lpstr>
      <vt:lpstr>Direct computation of DFT</vt:lpstr>
      <vt:lpstr>PowerPoint Presentation</vt:lpstr>
      <vt:lpstr>PowerPoint Presentation</vt:lpstr>
      <vt:lpstr>Decimation-In-Time FFT Algorithms</vt:lpstr>
      <vt:lpstr>Decimation In Time</vt:lpstr>
      <vt:lpstr>Decimation In Time Cont’d</vt:lpstr>
      <vt:lpstr>Decimation-In-Time FFT Algorithm</vt:lpstr>
      <vt:lpstr>Butterfly Computation</vt:lpstr>
      <vt:lpstr>In-Place Computation</vt:lpstr>
      <vt:lpstr>Decimation-In-Frequency FFT Algorithm</vt:lpstr>
      <vt:lpstr>Decimation-In-Frequency FFT Algorithm</vt:lpstr>
      <vt:lpstr>Filter Design Techniques</vt:lpstr>
      <vt:lpstr>Digital Filter Specifications</vt:lpstr>
      <vt:lpstr>Digital Filter Specifications</vt:lpstr>
      <vt:lpstr>Digital Filter Specifications</vt:lpstr>
      <vt:lpstr>Digital Filter Specifications</vt:lpstr>
      <vt:lpstr>Digital Filter Specifications</vt:lpstr>
      <vt:lpstr>Digital Filter Specifications</vt:lpstr>
      <vt:lpstr>Digital Filter Specifications</vt:lpstr>
      <vt:lpstr>Digital Filter Specifications</vt:lpstr>
      <vt:lpstr>Digital Filter Specifications</vt:lpstr>
      <vt:lpstr>IIR Digital Filter Design</vt:lpstr>
      <vt:lpstr>IIR Digital Filter Design</vt:lpstr>
      <vt:lpstr>IIR Digital Filter Design</vt:lpstr>
      <vt:lpstr>IIR Digital Filter Design</vt:lpstr>
      <vt:lpstr>Specification for effective frequency response of a continuous-time lowpass filter and its corresponding specifications for discrete-time system.</vt:lpstr>
      <vt:lpstr>Design of Discrete-Time IIR Filters</vt:lpstr>
      <vt:lpstr>Reasons of Design of Discrete-Time IIR Filters from Continuous-Time Filters</vt:lpstr>
      <vt:lpstr>Characteristics of Commonly Used Analog Filters</vt:lpstr>
      <vt:lpstr>Butterworth Filter</vt:lpstr>
      <vt:lpstr>Butterworth Lowpass Filters</vt:lpstr>
      <vt:lpstr>PowerPoint Presentation</vt:lpstr>
      <vt:lpstr>Chebyshev Filters</vt:lpstr>
      <vt:lpstr>Chebyshev Filters</vt:lpstr>
      <vt:lpstr>PowerPoint Presentation</vt:lpstr>
      <vt:lpstr>[(W /W ) +  (W /W )2 – 1 ] s p s p</vt:lpstr>
      <vt:lpstr>PowerPoint Presentation</vt:lpstr>
      <vt:lpstr>Approximation of Derivative Method</vt:lpstr>
      <vt:lpstr>Approximation of Derivative Method</vt:lpstr>
      <vt:lpstr>Example: Approximation of derivative method</vt:lpstr>
      <vt:lpstr>Filter Design by Impulse Invariance</vt:lpstr>
      <vt:lpstr>Impulse Invariance of System Functions</vt:lpstr>
      <vt:lpstr>Impulse Invariant Algorithm</vt:lpstr>
      <vt:lpstr>PowerPoint Presentation</vt:lpstr>
      <vt:lpstr>Frequency response of digital filter.</vt:lpstr>
      <vt:lpstr>Disadvantage of previous techniques: frequency warping  aliasing effect and error in specifications</vt:lpstr>
      <vt:lpstr>Example</vt:lpstr>
      <vt:lpstr>Example Cont’d</vt:lpstr>
      <vt:lpstr>Example Cont’d</vt:lpstr>
      <vt:lpstr>Filter Design by Bilinear Transformation</vt:lpstr>
      <vt:lpstr>Bilinear Transformation</vt:lpstr>
      <vt:lpstr>Bilinear Transformation</vt:lpstr>
      <vt:lpstr>Example</vt:lpstr>
      <vt:lpstr>Example Cont’d</vt:lpstr>
      <vt:lpstr>Example Cont’d</vt:lpstr>
      <vt:lpstr>IIR Digital Filter: The bilinear transformation</vt:lpstr>
      <vt:lpstr>Bilinear Transformation</vt:lpstr>
      <vt:lpstr>Bilinear Transformation</vt:lpstr>
      <vt:lpstr>Bilinear Transformation</vt:lpstr>
      <vt:lpstr>Bilinear Transformation</vt:lpstr>
      <vt:lpstr>Spectral Transformations</vt:lpstr>
      <vt:lpstr>Spectral Transformations</vt:lpstr>
      <vt:lpstr>Spectral Transformations</vt:lpstr>
      <vt:lpstr>Lowpass-to-Lowpass Spectral Transformation</vt:lpstr>
      <vt:lpstr>Lowpass-to-Lowpass Spectral Transformation</vt:lpstr>
      <vt:lpstr>Lowpass-to-Lowpass Spectral Transformation</vt:lpstr>
      <vt:lpstr>Lowpass-to-Lowpass Spectral Transformation</vt:lpstr>
      <vt:lpstr>Lowpass-to-Highpass Spectral Transformation</vt:lpstr>
      <vt:lpstr>Lowpass-to-Highpass Spectral Transformation</vt:lpstr>
      <vt:lpstr>Lowpass-to-Highpass Spectral Transformation</vt:lpstr>
      <vt:lpstr>Lowpass-to-Highpass Spectral Transformation</vt:lpstr>
      <vt:lpstr>Lowpass-to-Bandpass Spectral Transformation</vt:lpstr>
      <vt:lpstr>Lowpass-to-Bandpass Spectral Transformation</vt:lpstr>
      <vt:lpstr>Lowpass-to-Bandpass Spectral Transformation</vt:lpstr>
      <vt:lpstr>Lowpass-to-Bandstop Spectral Transformation</vt:lpstr>
      <vt:lpstr>Lowpass-to-Bandstop Spectral Transformation</vt:lpstr>
      <vt:lpstr>Selection of Filter Type</vt:lpstr>
      <vt:lpstr>Selection of Filter Type</vt:lpstr>
      <vt:lpstr>Selection of Filter Type</vt:lpstr>
      <vt:lpstr>FIR Filter Design</vt:lpstr>
      <vt:lpstr>FIR Design</vt:lpstr>
      <vt:lpstr>Finite Impulse Response Filters</vt:lpstr>
      <vt:lpstr>FIR: Linear phase</vt:lpstr>
      <vt:lpstr>Linear Phase</vt:lpstr>
      <vt:lpstr>Linear phase</vt:lpstr>
      <vt:lpstr>FIR: Linear phase</vt:lpstr>
      <vt:lpstr>FIR: Linear phase</vt:lpstr>
      <vt:lpstr>FIR: Linear phase</vt:lpstr>
      <vt:lpstr>FIR: Linear phase</vt:lpstr>
      <vt:lpstr>FIR: Linear phase</vt:lpstr>
      <vt:lpstr>Summary of Properties</vt:lpstr>
      <vt:lpstr>Design of FIR filters: Windows</vt:lpstr>
      <vt:lpstr>Design of FIR filters: Windows</vt:lpstr>
      <vt:lpstr>Properties of Windows</vt:lpstr>
      <vt:lpstr>Windowing distortion</vt:lpstr>
      <vt:lpstr>Windows</vt:lpstr>
      <vt:lpstr>Rectangular Window</vt:lpstr>
      <vt:lpstr>Bartlett (Triangular) Window</vt:lpstr>
      <vt:lpstr>Hanning Window</vt:lpstr>
      <vt:lpstr>Hamming Window</vt:lpstr>
      <vt:lpstr>Blackman Window</vt:lpstr>
      <vt:lpstr>Kaiser Window Filter Design Method</vt:lpstr>
      <vt:lpstr>Comparison of windows</vt:lpstr>
      <vt:lpstr>Kaiser window</vt:lpstr>
      <vt:lpstr>Example</vt:lpstr>
      <vt:lpstr>Frequency Sampling Method</vt:lpstr>
      <vt:lpstr>FIR Digital Filter Order Estimation</vt:lpstr>
      <vt:lpstr>Single vs Multirate Processing</vt:lpstr>
      <vt:lpstr>Basic Multirate operations: Decimation and Interpolation</vt:lpstr>
      <vt:lpstr>M-fold Decimator</vt:lpstr>
      <vt:lpstr>Sampling Rate Reduction by an Integer Factor: Downsampling</vt:lpstr>
      <vt:lpstr>PowerPoint Presentation</vt:lpstr>
      <vt:lpstr>Frequency Domain Representation of Downsampling</vt:lpstr>
      <vt:lpstr>Aliasing</vt:lpstr>
      <vt:lpstr>Frequency Domain Representation of Downsampling w/ Prefilter</vt:lpstr>
      <vt:lpstr>Decimation filter</vt:lpstr>
      <vt:lpstr>L-fold Interpolator</vt:lpstr>
      <vt:lpstr>Increasing the Sampling Rate by an Integer Factor: Upsampling</vt:lpstr>
      <vt:lpstr>Frequency Domain Representation of Expander</vt:lpstr>
      <vt:lpstr>Input-output relation on the Spectrum</vt:lpstr>
      <vt:lpstr>Periodicity and spectrum images</vt:lpstr>
      <vt:lpstr>Frequency Domain Representation of Interpolator</vt:lpstr>
      <vt:lpstr>Interpolation filters</vt:lpstr>
      <vt:lpstr>Fractional sampling rate convertor</vt:lpstr>
      <vt:lpstr>Fractional sampling rate convertor</vt:lpstr>
      <vt:lpstr>Changing the Sampling Rate by Non-Integer Factor</vt:lpstr>
      <vt:lpstr>Time Domain</vt:lpstr>
      <vt:lpstr>Sampling of bandpass signals</vt:lpstr>
      <vt:lpstr>Sampling of bandpass signals</vt:lpstr>
      <vt:lpstr>Over sampling -ADC</vt:lpstr>
      <vt:lpstr>PowerPoint Presentation</vt:lpstr>
      <vt:lpstr>PowerPoint Presentation</vt:lpstr>
      <vt:lpstr>PowerPoint Presentation</vt:lpstr>
      <vt:lpstr>Sub band coding</vt:lpstr>
      <vt:lpstr>Sub band coding</vt:lpstr>
      <vt:lpstr>Digital filter banks</vt:lpstr>
      <vt:lpstr>PowerPoint Presentation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Limit-cycles; "Effective Pole" Model; Deadband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Finite Wordlength Effects</vt:lpstr>
      <vt:lpstr>Quantization in Implementing Systems</vt:lpstr>
      <vt:lpstr>Effects of Coefficient Quantization in IIR Systems</vt:lpstr>
      <vt:lpstr>Effects on Roots</vt:lpstr>
      <vt:lpstr>Poles of Quantized Second-Order Sections</vt:lpstr>
      <vt:lpstr>PowerPoint Presentation</vt:lpstr>
      <vt:lpstr>Effects of Coefficient Quantization in FIR Systems</vt:lpstr>
      <vt:lpstr>Round-Off Noise in Digital Filters</vt:lpstr>
      <vt:lpstr>Analysis of Quantization Error</vt:lpstr>
      <vt:lpstr>Round-Off Noise in a First-Order System</vt:lpstr>
      <vt:lpstr>PowerPoint Presentation</vt:lpstr>
      <vt:lpstr>Example Cont’d</vt:lpstr>
      <vt:lpstr>Example: Limit Cycles due to Overflow</vt:lpstr>
      <vt:lpstr>Avoiding Limit Cycles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smyle</dc:creator>
  <cp:lastModifiedBy>admin</cp:lastModifiedBy>
  <cp:revision>3</cp:revision>
  <cp:lastPrinted>2025-02-28T04:31:33Z</cp:lastPrinted>
  <dcterms:created xsi:type="dcterms:W3CDTF">2025-02-28T04:24:38Z</dcterms:created>
  <dcterms:modified xsi:type="dcterms:W3CDTF">2025-02-28T04:31:41Z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2025-02-28T00:00:00Z</vt:filetime>
  </property>
  <property fmtid="{D5CDD505-2E9C-101B-9397-08002B2CF9AE}" pid="5" name="Producer">
    <vt:lpwstr>Adobe PDF Services</vt:lpwstr>
  </property>
</Properties>
</file>