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74" r:id="rId3"/>
    <p:sldId id="311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60" r:id="rId33"/>
    <p:sldId id="359" r:id="rId34"/>
    <p:sldId id="361" r:id="rId35"/>
    <p:sldId id="362" r:id="rId36"/>
    <p:sldId id="363" r:id="rId37"/>
    <p:sldId id="364" r:id="rId38"/>
    <p:sldId id="365" r:id="rId39"/>
    <p:sldId id="366" r:id="rId40"/>
    <p:sldId id="367" r:id="rId41"/>
    <p:sldId id="368" r:id="rId42"/>
    <p:sldId id="369" r:id="rId43"/>
    <p:sldId id="370" r:id="rId44"/>
    <p:sldId id="371" r:id="rId45"/>
    <p:sldId id="372" r:id="rId46"/>
    <p:sldId id="373" r:id="rId47"/>
    <p:sldId id="374" r:id="rId48"/>
    <p:sldId id="375" r:id="rId49"/>
    <p:sldId id="376" r:id="rId50"/>
    <p:sldId id="377" r:id="rId51"/>
    <p:sldId id="378" r:id="rId52"/>
    <p:sldId id="379" r:id="rId53"/>
    <p:sldId id="380" r:id="rId54"/>
    <p:sldId id="381" r:id="rId55"/>
    <p:sldId id="382" r:id="rId56"/>
    <p:sldId id="383" r:id="rId57"/>
    <p:sldId id="384" r:id="rId58"/>
    <p:sldId id="385" r:id="rId59"/>
  </p:sldIdLst>
  <p:sldSz cx="9144000" cy="6858000" type="screen4x3"/>
  <p:notesSz cx="6858000" cy="9144000"/>
  <p:defaultTextStyle>
    <a:defPPr>
      <a:defRPr lang="en-US"/>
    </a:defPPr>
    <a:lvl1pPr marL="0" lvl="0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1pPr>
    <a:lvl2pPr marL="457200" lvl="1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2pPr>
    <a:lvl3pPr marL="914400" lvl="2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3pPr>
    <a:lvl4pPr marL="1371600" lvl="3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4pPr>
    <a:lvl5pPr marL="1828800" lvl="4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5pPr>
    <a:lvl6pPr marL="2286000" lvl="5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6pPr>
    <a:lvl7pPr marL="2743200" lvl="6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7pPr>
    <a:lvl8pPr marL="3200400" lvl="7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8pPr>
    <a:lvl9pPr marL="3657600" lvl="8" indent="0" algn="ctr" defTabSz="914400" rtl="0" eaLnBrk="0" fontAlgn="base" latinLnBrk="0" hangingPunct="0">
      <a:lnSpc>
        <a:spcPct val="100000"/>
      </a:lnSpc>
      <a:spcBef>
        <a:spcPct val="5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EAEAEA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747"/>
    <p:restoredTop sz="90929"/>
  </p:normalViewPr>
  <p:slideViewPr>
    <p:cSldViewPr snapToGrid="0" showGuides="1">
      <p:cViewPr>
        <p:scale>
          <a:sx n="100" d="100"/>
          <a:sy n="100" d="100"/>
        </p:scale>
        <p:origin x="-60" y="852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74"/>
    </p:cViewPr>
  </p:sorter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4" Type="http://schemas.openxmlformats.org/officeDocument/2006/relationships/tableStyles" Target="tableStyles.xml"/><Relationship Id="rId63" Type="http://schemas.openxmlformats.org/officeDocument/2006/relationships/viewProps" Target="viewProps.xml"/><Relationship Id="rId62" Type="http://schemas.openxmlformats.org/officeDocument/2006/relationships/presProps" Target="presProps.xml"/><Relationship Id="rId61" Type="http://schemas.openxmlformats.org/officeDocument/2006/relationships/handoutMaster" Target="handoutMasters/handoutMaster1.xml"/><Relationship Id="rId60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7154" name="Header Placeholder 1771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>
              <a:spcBef>
                <a:spcPct val="50000"/>
              </a:spcBef>
            </a:pPr>
            <a:endParaRPr lang="en-US" sz="1200"/>
          </a:p>
        </p:txBody>
      </p:sp>
      <p:sp>
        <p:nvSpPr>
          <p:cNvPr id="177155" name="Date Placeholder 177154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>
              <a:spcBef>
                <a:spcPct val="50000"/>
              </a:spcBef>
            </a:pPr>
            <a:endParaRPr lang="en-US" sz="1200"/>
          </a:p>
        </p:txBody>
      </p:sp>
      <p:sp>
        <p:nvSpPr>
          <p:cNvPr id="177156" name="Footer Placeholder 177155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>
              <a:spcBef>
                <a:spcPct val="50000"/>
              </a:spcBef>
            </a:pPr>
            <a:endParaRPr lang="en-US" sz="1200"/>
          </a:p>
        </p:txBody>
      </p:sp>
      <p:sp>
        <p:nvSpPr>
          <p:cNvPr id="177157" name="Slide Number Placeholder 177156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>
              <a:spcBef>
                <a:spcPct val="50000"/>
              </a:spcBef>
            </a:pPr>
            <a:fld id="{9A0DB2DC-4C9A-4742-B13C-FB6460FD3503}" type="slidenum">
              <a:rPr lang="en-US" sz="1200"/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Header Placeholder 102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10243" name="Date Placeholder 10242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10244" name="Slide Image Placeholder 10243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45" name="Text Placeholder 10244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46" name="Footer Placeholder 10245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10247" name="Slide Number Placeholder 10246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02" name="Date Placeholder 3101"/>
          <p:cNvSpPr>
            <a:spLocks noGrp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</a:ln>
        </p:spPr>
        <p:txBody>
          <a:bodyPr anchor="t" anchorCtr="0"/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pPr lvl="0">
              <a:spcBef>
                <a:spcPct val="50000"/>
              </a:spcBef>
            </a:pPr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3103" name="Footer Placeholder 310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</a:ln>
        </p:spPr>
        <p:txBody>
          <a:bodyPr anchor="t" anchorCtr="0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3104" name="Slide Number Placeholder 310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12700">
            <a:noFill/>
          </a:ln>
        </p:spPr>
        <p:txBody>
          <a:bodyPr anchor="t" anchorCtr="0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105" name="Rectangles 3104"/>
          <p:cNvSpPr/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 anchorCtr="0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600" u="none" kern="1200" baseline="0">
                <a:solidFill>
                  <a:schemeClr val="tx2"/>
                </a:solidFill>
                <a:latin typeface="Times New Roman" panose="02020603050405020304" charset="0"/>
              </a:defRPr>
            </a:lvl1pPr>
          </a:lstStyle>
          <a:p>
            <a:pPr lvl="0"/>
            <a:r>
              <a:t>Embedded Systems Design: A Unified Hardware/Software Introduction</a:t>
            </a:r>
          </a:p>
        </p:txBody>
      </p:sp>
      <p:sp>
        <p:nvSpPr>
          <p:cNvPr id="3106" name="Rectangles 3105"/>
          <p:cNvSpPr/>
          <p:nvPr/>
        </p:nvSpPr>
        <p:spPr>
          <a:xfrm>
            <a:off x="228600" y="1295400"/>
            <a:ext cx="8686800" cy="152400"/>
          </a:xfrm>
          <a:prstGeom prst="rect">
            <a:avLst/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/>
          <a:p>
            <a:endParaRPr lang="en-US"/>
          </a:p>
        </p:txBody>
      </p:sp>
      <p:sp>
        <p:nvSpPr>
          <p:cNvPr id="3107" name="Rectangles 3106"/>
          <p:cNvSpPr/>
          <p:nvPr/>
        </p:nvSpPr>
        <p:spPr>
          <a:xfrm>
            <a:off x="228600" y="6096000"/>
            <a:ext cx="8686800" cy="76200"/>
          </a:xfrm>
          <a:prstGeom prst="rect">
            <a:avLst/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65022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0718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820" y="1524000"/>
            <a:ext cx="410718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65" name="Title 206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143000"/>
          </a:xfrm>
          <a:prstGeom prst="rect">
            <a:avLst/>
          </a:prstGeom>
          <a:noFill/>
          <a:ln w="9525">
            <a:noFill/>
          </a:ln>
        </p:spPr>
        <p:txBody>
          <a:bodyPr lIns="0" tIns="46038" rIns="0" bIns="46038"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66" name="Text Placeholder 2065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382000" cy="44958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69" name="Slide Number Placeholder 2068"/>
          <p:cNvSpPr>
            <a:spLocks noGrp="1"/>
          </p:cNvSpPr>
          <p:nvPr>
            <p:ph type="sldNum" sz="quarter" idx="4"/>
          </p:nvPr>
        </p:nvSpPr>
        <p:spPr>
          <a:xfrm>
            <a:off x="8001000" y="6248400"/>
            <a:ext cx="914400" cy="457200"/>
          </a:xfrm>
          <a:prstGeom prst="rect">
            <a:avLst/>
          </a:prstGeom>
          <a:noFill/>
          <a:ln w="12700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70" name="Rectangles 2069"/>
          <p:cNvSpPr/>
          <p:nvPr/>
        </p:nvSpPr>
        <p:spPr>
          <a:xfrm>
            <a:off x="228600" y="1295400"/>
            <a:ext cx="8686800" cy="152400"/>
          </a:xfrm>
          <a:prstGeom prst="rect">
            <a:avLst/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/>
          <a:p>
            <a:endParaRPr lang="en-US"/>
          </a:p>
        </p:txBody>
      </p:sp>
      <p:sp>
        <p:nvSpPr>
          <p:cNvPr id="2071" name="Text Box 2070"/>
          <p:cNvSpPr txBox="1"/>
          <p:nvPr/>
        </p:nvSpPr>
        <p:spPr>
          <a:xfrm>
            <a:off x="381000" y="6172200"/>
            <a:ext cx="2590800" cy="30480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lvl="0" algn="l">
              <a:spcBef>
                <a:spcPct val="50000"/>
              </a:spcBef>
            </a:pPr>
            <a:endParaRPr sz="1400" dirty="0"/>
          </a:p>
        </p:txBody>
      </p:sp>
      <p:sp>
        <p:nvSpPr>
          <p:cNvPr id="2073" name="Text Box 2072"/>
          <p:cNvSpPr txBox="1"/>
          <p:nvPr/>
        </p:nvSpPr>
        <p:spPr>
          <a:xfrm>
            <a:off x="228600" y="6248400"/>
            <a:ext cx="3505200" cy="45720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/>
          <a:p>
            <a:pPr lvl="0" algn="ctr">
              <a:spcBef>
                <a:spcPct val="0"/>
              </a:spcBef>
            </a:pPr>
            <a:r>
              <a:rPr sz="1200" i="1"/>
              <a:t>Embedded Systems Design: A Unified Hardware/Software Introduction,</a:t>
            </a:r>
            <a:r>
              <a:rPr sz="1200"/>
              <a:t> </a:t>
            </a:r>
            <a:r>
              <a:rPr sz="1000"/>
              <a:t>(c) 2000 Vahid/Givargis</a:t>
            </a:r>
            <a:r>
              <a:rPr sz="1200"/>
              <a:t> </a:t>
            </a:r>
            <a:endParaRPr sz="1200"/>
          </a:p>
        </p:txBody>
      </p:sp>
      <p:sp>
        <p:nvSpPr>
          <p:cNvPr id="2079" name="Rectangles 2078"/>
          <p:cNvSpPr/>
          <p:nvPr/>
        </p:nvSpPr>
        <p:spPr>
          <a:xfrm>
            <a:off x="228600" y="6096000"/>
            <a:ext cx="8686800" cy="76200"/>
          </a:xfrm>
          <a:prstGeom prst="rect">
            <a:avLst/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4"/>
          </p:nvPr>
        </p:nvSpPr>
        <p:spPr/>
        <p:txBody>
          <a:bodyPr/>
          <a:p>
            <a:pPr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59394" name="Title 59393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549275"/>
          </a:xfrm>
          <a:ln/>
        </p:spPr>
        <p:txBody>
          <a:bodyPr lIns="0" tIns="0" rIns="0" bIns="0" anchor="ctr" anchorCtr="0">
            <a:spAutoFit/>
          </a:bodyPr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t>Chapter 11: Design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3954" name="Title 25395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Logic synthesis</a:t>
            </a:r>
          </a:p>
        </p:txBody>
      </p:sp>
      <p:sp>
        <p:nvSpPr>
          <p:cNvPr id="253955" name="Text Placeholder 253954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67725" cy="44958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1800"/>
              <a:t>Logic-level behavior to structural implementation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Logic equations and/or FSM to connected gates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Combinational logic synthesis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Two-level minimization (Sum of products/product of sums)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Best possible performance</a:t>
            </a:r>
            <a:endParaRPr sz="1400"/>
          </a:p>
          <a:p>
            <a:pPr lvl="3">
              <a:lnSpc>
                <a:spcPct val="90000"/>
              </a:lnSpc>
            </a:pPr>
            <a:r>
              <a:rPr sz="1200"/>
              <a:t>Longest path = 2 gates (AND gate + OR gate/OR gate + AND gate)</a:t>
            </a:r>
            <a:endParaRPr sz="1200"/>
          </a:p>
          <a:p>
            <a:pPr lvl="2">
              <a:lnSpc>
                <a:spcPct val="90000"/>
              </a:lnSpc>
            </a:pPr>
            <a:r>
              <a:rPr sz="1400"/>
              <a:t>Minimize size</a:t>
            </a:r>
            <a:endParaRPr sz="1400"/>
          </a:p>
          <a:p>
            <a:pPr lvl="3">
              <a:lnSpc>
                <a:spcPct val="90000"/>
              </a:lnSpc>
            </a:pPr>
            <a:r>
              <a:rPr sz="1200"/>
              <a:t>Minimum cover</a:t>
            </a:r>
            <a:endParaRPr sz="1200"/>
          </a:p>
          <a:p>
            <a:pPr lvl="3">
              <a:lnSpc>
                <a:spcPct val="90000"/>
              </a:lnSpc>
            </a:pPr>
            <a:r>
              <a:rPr sz="1200"/>
              <a:t>Minimum cover that is prime</a:t>
            </a:r>
            <a:endParaRPr sz="1200"/>
          </a:p>
          <a:p>
            <a:pPr lvl="3">
              <a:lnSpc>
                <a:spcPct val="90000"/>
              </a:lnSpc>
            </a:pPr>
            <a:r>
              <a:rPr sz="1200"/>
              <a:t>Heuristics</a:t>
            </a:r>
            <a:endParaRPr sz="1200"/>
          </a:p>
          <a:p>
            <a:pPr lvl="1">
              <a:lnSpc>
                <a:spcPct val="90000"/>
              </a:lnSpc>
            </a:pPr>
            <a:r>
              <a:rPr sz="1600"/>
              <a:t>Multilevel minimization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Trade performance for size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Pareto-optimal solution</a:t>
            </a:r>
            <a:endParaRPr sz="1400"/>
          </a:p>
          <a:p>
            <a:pPr lvl="3">
              <a:lnSpc>
                <a:spcPct val="90000"/>
              </a:lnSpc>
            </a:pPr>
            <a:r>
              <a:rPr sz="1200"/>
              <a:t>Heuristics</a:t>
            </a:r>
            <a:endParaRPr sz="1200"/>
          </a:p>
          <a:p>
            <a:pPr>
              <a:lnSpc>
                <a:spcPct val="90000"/>
              </a:lnSpc>
            </a:pPr>
            <a:r>
              <a:rPr sz="1800"/>
              <a:t>FSM synthesis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State minimization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State encoding</a:t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6002" name="Title 25600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Two-level minimization</a:t>
            </a:r>
          </a:p>
        </p:txBody>
      </p:sp>
      <p:sp>
        <p:nvSpPr>
          <p:cNvPr id="256003" name="Text Placeholder 25600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5724525" cy="4495800"/>
          </a:xfrm>
          <a:ln/>
        </p:spPr>
        <p:txBody>
          <a:bodyPr lIns="92075" tIns="46038" rIns="92075" bIns="46038"/>
          <a:p>
            <a:r>
              <a:rPr sz="2400"/>
              <a:t>Represent logic function as sum of products (or product of sums)</a:t>
            </a:r>
            <a:endParaRPr sz="2400"/>
          </a:p>
          <a:p>
            <a:pPr lvl="1"/>
            <a:r>
              <a:rPr sz="2000"/>
              <a:t>AND gate for each product</a:t>
            </a:r>
            <a:endParaRPr sz="2000"/>
          </a:p>
          <a:p>
            <a:pPr lvl="1"/>
            <a:r>
              <a:rPr sz="2000"/>
              <a:t>OR gate for each sum</a:t>
            </a:r>
            <a:endParaRPr sz="2000"/>
          </a:p>
          <a:p>
            <a:r>
              <a:rPr sz="2400"/>
              <a:t>Gives best possible performance</a:t>
            </a:r>
            <a:endParaRPr sz="2400"/>
          </a:p>
          <a:p>
            <a:pPr lvl="1"/>
            <a:r>
              <a:rPr sz="2000"/>
              <a:t>At most 2 gate delay</a:t>
            </a:r>
            <a:endParaRPr sz="2000"/>
          </a:p>
          <a:p>
            <a:r>
              <a:rPr sz="2400"/>
              <a:t>Goal: minimize size</a:t>
            </a:r>
            <a:endParaRPr sz="2400"/>
          </a:p>
          <a:p>
            <a:pPr lvl="1"/>
            <a:r>
              <a:rPr sz="2000"/>
              <a:t>Minimum cover</a:t>
            </a:r>
            <a:endParaRPr sz="2000"/>
          </a:p>
          <a:p>
            <a:pPr lvl="2"/>
            <a:r>
              <a:rPr sz="1800"/>
              <a:t>Minimum # of AND gates (sum of products)</a:t>
            </a:r>
            <a:endParaRPr sz="1800"/>
          </a:p>
          <a:p>
            <a:pPr lvl="1"/>
            <a:r>
              <a:rPr sz="2000"/>
              <a:t>Minimum cover that is prime</a:t>
            </a:r>
            <a:endParaRPr sz="2000"/>
          </a:p>
          <a:p>
            <a:pPr lvl="2"/>
            <a:r>
              <a:rPr sz="1800"/>
              <a:t>Minimum # of inputs to each AND gate (sum of products)</a:t>
            </a:r>
            <a:endParaRPr sz="1800"/>
          </a:p>
        </p:txBody>
      </p:sp>
      <p:grpSp>
        <p:nvGrpSpPr>
          <p:cNvPr id="256073" name="Group 256072"/>
          <p:cNvGrpSpPr/>
          <p:nvPr/>
        </p:nvGrpSpPr>
        <p:grpSpPr>
          <a:xfrm>
            <a:off x="6310313" y="2152650"/>
            <a:ext cx="2205037" cy="536575"/>
            <a:chOff x="3975" y="966"/>
            <a:chExt cx="1389" cy="338"/>
          </a:xfrm>
        </p:grpSpPr>
        <p:sp>
          <p:nvSpPr>
            <p:cNvPr id="256067" name="Text Box 256066"/>
            <p:cNvSpPr txBox="1"/>
            <p:nvPr/>
          </p:nvSpPr>
          <p:spPr>
            <a:xfrm>
              <a:off x="3975" y="1140"/>
              <a:ext cx="1389" cy="16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t>F = abc'd' + a'b'cd + a'bcd + ab'cd</a:t>
              </a:r>
            </a:p>
          </p:txBody>
        </p:sp>
        <p:sp>
          <p:nvSpPr>
            <p:cNvPr id="256069" name="Text Box 256068"/>
            <p:cNvSpPr txBox="1"/>
            <p:nvPr/>
          </p:nvSpPr>
          <p:spPr>
            <a:xfrm>
              <a:off x="4188" y="966"/>
              <a:ext cx="990" cy="13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400" b="1" u="sng"/>
                <a:t>Sum of products</a:t>
              </a:r>
              <a:endParaRPr sz="1400" b="1" u="sng"/>
            </a:p>
          </p:txBody>
        </p:sp>
      </p:grpSp>
      <p:grpSp>
        <p:nvGrpSpPr>
          <p:cNvPr id="256074" name="Group 256073"/>
          <p:cNvGrpSpPr/>
          <p:nvPr/>
        </p:nvGrpSpPr>
        <p:grpSpPr>
          <a:xfrm>
            <a:off x="6534150" y="3314700"/>
            <a:ext cx="2174875" cy="2465388"/>
            <a:chOff x="4116" y="2088"/>
            <a:chExt cx="1370" cy="1553"/>
          </a:xfrm>
        </p:grpSpPr>
        <p:sp>
          <p:nvSpPr>
            <p:cNvPr id="256006" name="Text Box 256005"/>
            <p:cNvSpPr txBox="1"/>
            <p:nvPr/>
          </p:nvSpPr>
          <p:spPr>
            <a:xfrm>
              <a:off x="4240" y="3231"/>
              <a:ext cx="1136" cy="41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t>4 4-input AND gates and 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t>1 4-input OR gate 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→</a:t>
              </a:r>
              <a:r>
                <a:rPr sz="1800">
                  <a:cs typeface="Times New Roman" panose="02020603050405020304" charset="0"/>
                </a:rPr>
                <a:t> </a:t>
              </a:r>
              <a:r>
                <a:t>40 transistors</a:t>
              </a:r>
            </a:p>
          </p:txBody>
        </p:sp>
        <p:grpSp>
          <p:nvGrpSpPr>
            <p:cNvPr id="256068" name="Group 256067"/>
            <p:cNvGrpSpPr/>
            <p:nvPr/>
          </p:nvGrpSpPr>
          <p:grpSpPr>
            <a:xfrm>
              <a:off x="4228" y="2248"/>
              <a:ext cx="1258" cy="875"/>
              <a:chOff x="4354" y="1504"/>
              <a:chExt cx="994" cy="563"/>
            </a:xfrm>
          </p:grpSpPr>
          <p:sp>
            <p:nvSpPr>
              <p:cNvPr id="256007" name="Flowchart: Delay 256006"/>
              <p:cNvSpPr/>
              <p:nvPr/>
            </p:nvSpPr>
            <p:spPr>
              <a:xfrm>
                <a:off x="4814" y="1680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08" name="Flowchart: Delay 256007"/>
              <p:cNvSpPr/>
              <p:nvPr/>
            </p:nvSpPr>
            <p:spPr>
              <a:xfrm>
                <a:off x="4814" y="1544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09" name="Flowchart: Delay 256008"/>
              <p:cNvSpPr/>
              <p:nvPr/>
            </p:nvSpPr>
            <p:spPr>
              <a:xfrm>
                <a:off x="4814" y="1816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0" name="Flowchart: Stored Data 256009"/>
              <p:cNvSpPr/>
              <p:nvPr/>
            </p:nvSpPr>
            <p:spPr>
              <a:xfrm flipH="1">
                <a:off x="5046" y="1748"/>
                <a:ext cx="115" cy="115"/>
              </a:xfrm>
              <a:prstGeom prst="flowChartOnlineStorag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1" name="Flowchart: Delay 256010"/>
              <p:cNvSpPr/>
              <p:nvPr/>
            </p:nvSpPr>
            <p:spPr>
              <a:xfrm>
                <a:off x="4814" y="1952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2" name="Text Box 256011"/>
              <p:cNvSpPr txBox="1"/>
              <p:nvPr/>
            </p:nvSpPr>
            <p:spPr>
              <a:xfrm>
                <a:off x="4354" y="1504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a</a:t>
                </a:r>
                <a:endParaRPr sz="1400"/>
              </a:p>
            </p:txBody>
          </p:sp>
          <p:sp>
            <p:nvSpPr>
              <p:cNvPr id="256013" name="Text Box 256012"/>
              <p:cNvSpPr txBox="1"/>
              <p:nvPr/>
            </p:nvSpPr>
            <p:spPr>
              <a:xfrm>
                <a:off x="4354" y="1616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b</a:t>
                </a:r>
                <a:endParaRPr sz="1400"/>
              </a:p>
            </p:txBody>
          </p:sp>
          <p:sp>
            <p:nvSpPr>
              <p:cNvPr id="256014" name="Text Box 256013"/>
              <p:cNvSpPr txBox="1"/>
              <p:nvPr/>
            </p:nvSpPr>
            <p:spPr>
              <a:xfrm>
                <a:off x="4354" y="1728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c</a:t>
                </a:r>
                <a:endParaRPr sz="1400"/>
              </a:p>
            </p:txBody>
          </p:sp>
          <p:sp>
            <p:nvSpPr>
              <p:cNvPr id="256015" name="Isosceles Triangle 256014"/>
              <p:cNvSpPr/>
              <p:nvPr/>
            </p:nvSpPr>
            <p:spPr>
              <a:xfrm rot="5400000">
                <a:off x="4728" y="1595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6" name="Oval 256015"/>
              <p:cNvSpPr/>
              <p:nvPr/>
            </p:nvSpPr>
            <p:spPr>
              <a:xfrm>
                <a:off x="4757" y="1601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7" name="Straight Connector 256016"/>
              <p:cNvSpPr/>
              <p:nvPr/>
            </p:nvSpPr>
            <p:spPr>
              <a:xfrm flipH="1">
                <a:off x="4420" y="1560"/>
                <a:ext cx="39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18" name="Freeform 256017"/>
              <p:cNvSpPr/>
              <p:nvPr/>
            </p:nvSpPr>
            <p:spPr>
              <a:xfrm>
                <a:off x="4422" y="1582"/>
                <a:ext cx="392" cy="74"/>
              </a:xfrm>
              <a:custGeom>
                <a:avLst/>
                <a:gdLst/>
                <a:ahLst/>
                <a:cxnLst/>
                <a:pathLst>
                  <a:path w="980" h="185">
                    <a:moveTo>
                      <a:pt x="980" y="0"/>
                    </a:moveTo>
                    <a:lnTo>
                      <a:pt x="195" y="0"/>
                    </a:lnTo>
                    <a:lnTo>
                      <a:pt x="195" y="185"/>
                    </a:lnTo>
                    <a:lnTo>
                      <a:pt x="0" y="18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19" name="Straight Connector 256018"/>
              <p:cNvSpPr/>
              <p:nvPr/>
            </p:nvSpPr>
            <p:spPr>
              <a:xfrm>
                <a:off x="4776" y="1610"/>
                <a:ext cx="3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20" name="Freeform 256019"/>
              <p:cNvSpPr/>
              <p:nvPr/>
            </p:nvSpPr>
            <p:spPr>
              <a:xfrm>
                <a:off x="4428" y="1610"/>
                <a:ext cx="300" cy="162"/>
              </a:xfrm>
              <a:custGeom>
                <a:avLst/>
                <a:gdLst/>
                <a:ahLst/>
                <a:cxnLst/>
                <a:pathLst>
                  <a:path w="750" h="405">
                    <a:moveTo>
                      <a:pt x="750" y="0"/>
                    </a:moveTo>
                    <a:lnTo>
                      <a:pt x="400" y="0"/>
                    </a:lnTo>
                    <a:lnTo>
                      <a:pt x="400" y="405"/>
                    </a:lnTo>
                    <a:lnTo>
                      <a:pt x="0" y="40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1" name="Straight Connector 256020"/>
              <p:cNvSpPr/>
              <p:nvPr/>
            </p:nvSpPr>
            <p:spPr>
              <a:xfrm>
                <a:off x="4776" y="1644"/>
                <a:ext cx="3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22" name="Freeform 256021"/>
              <p:cNvSpPr/>
              <p:nvPr/>
            </p:nvSpPr>
            <p:spPr>
              <a:xfrm>
                <a:off x="4420" y="1644"/>
                <a:ext cx="310" cy="272"/>
              </a:xfrm>
              <a:custGeom>
                <a:avLst/>
                <a:gdLst/>
                <a:ahLst/>
                <a:cxnLst/>
                <a:pathLst>
                  <a:path w="776" h="680">
                    <a:moveTo>
                      <a:pt x="776" y="0"/>
                    </a:moveTo>
                    <a:lnTo>
                      <a:pt x="590" y="0"/>
                    </a:lnTo>
                    <a:lnTo>
                      <a:pt x="590" y="680"/>
                    </a:lnTo>
                    <a:lnTo>
                      <a:pt x="0" y="68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3" name="Isosceles Triangle 256022"/>
              <p:cNvSpPr/>
              <p:nvPr/>
            </p:nvSpPr>
            <p:spPr>
              <a:xfrm rot="5400000">
                <a:off x="4728" y="1629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4" name="Oval 256023"/>
              <p:cNvSpPr/>
              <p:nvPr/>
            </p:nvSpPr>
            <p:spPr>
              <a:xfrm>
                <a:off x="4757" y="1635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5" name="Isosceles Triangle 256024"/>
              <p:cNvSpPr/>
              <p:nvPr/>
            </p:nvSpPr>
            <p:spPr>
              <a:xfrm rot="5400000">
                <a:off x="4730" y="1679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6" name="Oval 256025"/>
              <p:cNvSpPr/>
              <p:nvPr/>
            </p:nvSpPr>
            <p:spPr>
              <a:xfrm>
                <a:off x="4759" y="1685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7" name="Isosceles Triangle 256026"/>
              <p:cNvSpPr/>
              <p:nvPr/>
            </p:nvSpPr>
            <p:spPr>
              <a:xfrm rot="5400000">
                <a:off x="4730" y="1713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8" name="Oval 256027"/>
              <p:cNvSpPr/>
              <p:nvPr/>
            </p:nvSpPr>
            <p:spPr>
              <a:xfrm>
                <a:off x="4759" y="1719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29" name="Isosceles Triangle 256028"/>
              <p:cNvSpPr/>
              <p:nvPr/>
            </p:nvSpPr>
            <p:spPr>
              <a:xfrm rot="5400000">
                <a:off x="4730" y="1819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0" name="Oval 256029"/>
              <p:cNvSpPr/>
              <p:nvPr/>
            </p:nvSpPr>
            <p:spPr>
              <a:xfrm>
                <a:off x="4759" y="1825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1" name="Isosceles Triangle 256030"/>
              <p:cNvSpPr/>
              <p:nvPr/>
            </p:nvSpPr>
            <p:spPr>
              <a:xfrm rot="5400000">
                <a:off x="4730" y="1981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2" name="Oval 256031"/>
              <p:cNvSpPr/>
              <p:nvPr/>
            </p:nvSpPr>
            <p:spPr>
              <a:xfrm>
                <a:off x="4759" y="1987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3" name="Freeform 256032"/>
              <p:cNvSpPr/>
              <p:nvPr/>
            </p:nvSpPr>
            <p:spPr>
              <a:xfrm>
                <a:off x="4776" y="1694"/>
                <a:ext cx="34" cy="0"/>
              </a:xfrm>
              <a:custGeom>
                <a:avLst/>
                <a:gdLst/>
                <a:ahLst/>
                <a:cxnLst/>
                <a:pathLst>
                  <a:path w="85" h="1">
                    <a:moveTo>
                      <a:pt x="0" y="1"/>
                    </a:moveTo>
                    <a:lnTo>
                      <a:pt x="85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4" name="Freeform 256033"/>
              <p:cNvSpPr/>
              <p:nvPr/>
            </p:nvSpPr>
            <p:spPr>
              <a:xfrm>
                <a:off x="4460" y="1560"/>
                <a:ext cx="354" cy="408"/>
              </a:xfrm>
              <a:custGeom>
                <a:avLst/>
                <a:gdLst/>
                <a:ahLst/>
                <a:cxnLst/>
                <a:pathLst>
                  <a:path w="885" h="1020">
                    <a:moveTo>
                      <a:pt x="0" y="0"/>
                    </a:moveTo>
                    <a:lnTo>
                      <a:pt x="0" y="1020"/>
                    </a:lnTo>
                    <a:lnTo>
                      <a:pt x="885" y="102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5" name="Straight Connector 256034"/>
              <p:cNvSpPr/>
              <p:nvPr/>
            </p:nvSpPr>
            <p:spPr>
              <a:xfrm>
                <a:off x="4778" y="1996"/>
                <a:ext cx="34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36" name="Straight Connector 256035"/>
              <p:cNvSpPr/>
              <p:nvPr/>
            </p:nvSpPr>
            <p:spPr>
              <a:xfrm flipH="1">
                <a:off x="4462" y="1694"/>
                <a:ext cx="268" cy="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37" name="Freeform 256036"/>
              <p:cNvSpPr/>
              <p:nvPr/>
            </p:nvSpPr>
            <p:spPr>
              <a:xfrm>
                <a:off x="4776" y="1834"/>
                <a:ext cx="36" cy="0"/>
              </a:xfrm>
              <a:custGeom>
                <a:avLst/>
                <a:gdLst/>
                <a:ahLst/>
                <a:cxnLst/>
                <a:pathLst>
                  <a:path w="90" h="1">
                    <a:moveTo>
                      <a:pt x="0" y="0"/>
                    </a:moveTo>
                    <a:lnTo>
                      <a:pt x="9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38" name="Straight Connector 256037"/>
              <p:cNvSpPr/>
              <p:nvPr/>
            </p:nvSpPr>
            <p:spPr>
              <a:xfrm flipH="1">
                <a:off x="4462" y="1834"/>
                <a:ext cx="26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39" name="Straight Connector 256038"/>
              <p:cNvSpPr/>
              <p:nvPr/>
            </p:nvSpPr>
            <p:spPr>
              <a:xfrm>
                <a:off x="4776" y="1726"/>
                <a:ext cx="32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40" name="Freeform 256039"/>
              <p:cNvSpPr/>
              <p:nvPr/>
            </p:nvSpPr>
            <p:spPr>
              <a:xfrm>
                <a:off x="4500" y="1654"/>
                <a:ext cx="230" cy="342"/>
              </a:xfrm>
              <a:custGeom>
                <a:avLst/>
                <a:gdLst/>
                <a:ahLst/>
                <a:cxnLst/>
                <a:pathLst>
                  <a:path w="575" h="855">
                    <a:moveTo>
                      <a:pt x="0" y="0"/>
                    </a:moveTo>
                    <a:lnTo>
                      <a:pt x="0" y="855"/>
                    </a:lnTo>
                    <a:lnTo>
                      <a:pt x="575" y="85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41" name="Straight Connector 256040"/>
              <p:cNvSpPr/>
              <p:nvPr/>
            </p:nvSpPr>
            <p:spPr>
              <a:xfrm flipH="1">
                <a:off x="4590" y="1748"/>
                <a:ext cx="22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42" name="Freeform 256041"/>
              <p:cNvSpPr/>
              <p:nvPr/>
            </p:nvSpPr>
            <p:spPr>
              <a:xfrm>
                <a:off x="4588" y="1770"/>
                <a:ext cx="226" cy="258"/>
              </a:xfrm>
              <a:custGeom>
                <a:avLst/>
                <a:gdLst/>
                <a:ahLst/>
                <a:cxnLst/>
                <a:pathLst>
                  <a:path w="565" h="645">
                    <a:moveTo>
                      <a:pt x="0" y="0"/>
                    </a:moveTo>
                    <a:lnTo>
                      <a:pt x="0" y="645"/>
                    </a:lnTo>
                    <a:lnTo>
                      <a:pt x="565" y="64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43" name="Freeform 256042"/>
              <p:cNvSpPr/>
              <p:nvPr/>
            </p:nvSpPr>
            <p:spPr>
              <a:xfrm>
                <a:off x="4656" y="1878"/>
                <a:ext cx="158" cy="172"/>
              </a:xfrm>
              <a:custGeom>
                <a:avLst/>
                <a:gdLst/>
                <a:ahLst/>
                <a:cxnLst/>
                <a:pathLst>
                  <a:path w="395" h="430">
                    <a:moveTo>
                      <a:pt x="0" y="0"/>
                    </a:moveTo>
                    <a:lnTo>
                      <a:pt x="0" y="430"/>
                    </a:lnTo>
                    <a:lnTo>
                      <a:pt x="395" y="43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44" name="Straight Connector 256043"/>
              <p:cNvSpPr/>
              <p:nvPr/>
            </p:nvSpPr>
            <p:spPr>
              <a:xfrm flipH="1">
                <a:off x="4656" y="1774"/>
                <a:ext cx="15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45" name="Straight Connector 256044"/>
              <p:cNvSpPr/>
              <p:nvPr/>
            </p:nvSpPr>
            <p:spPr>
              <a:xfrm flipH="1">
                <a:off x="4500" y="1860"/>
                <a:ext cx="314" cy="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46" name="Freeform 256045"/>
              <p:cNvSpPr/>
              <p:nvPr/>
            </p:nvSpPr>
            <p:spPr>
              <a:xfrm>
                <a:off x="4584" y="1884"/>
                <a:ext cx="230" cy="0"/>
              </a:xfrm>
              <a:custGeom>
                <a:avLst/>
                <a:gdLst/>
                <a:ahLst/>
                <a:cxnLst/>
                <a:pathLst>
                  <a:path w="574" h="1">
                    <a:moveTo>
                      <a:pt x="574" y="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47" name="Straight Connector 256046"/>
              <p:cNvSpPr/>
              <p:nvPr/>
            </p:nvSpPr>
            <p:spPr>
              <a:xfrm>
                <a:off x="4658" y="1916"/>
                <a:ext cx="15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48" name="Freeform 256047"/>
              <p:cNvSpPr/>
              <p:nvPr/>
            </p:nvSpPr>
            <p:spPr>
              <a:xfrm>
                <a:off x="4932" y="1740"/>
                <a:ext cx="128" cy="50"/>
              </a:xfrm>
              <a:custGeom>
                <a:avLst/>
                <a:gdLst/>
                <a:ahLst/>
                <a:cxnLst/>
                <a:pathLst>
                  <a:path w="320" h="125">
                    <a:moveTo>
                      <a:pt x="320" y="125"/>
                    </a:moveTo>
                    <a:lnTo>
                      <a:pt x="140" y="125"/>
                    </a:lnTo>
                    <a:lnTo>
                      <a:pt x="14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49" name="Freeform 256048"/>
              <p:cNvSpPr/>
              <p:nvPr/>
            </p:nvSpPr>
            <p:spPr>
              <a:xfrm>
                <a:off x="4930" y="1818"/>
                <a:ext cx="134" cy="60"/>
              </a:xfrm>
              <a:custGeom>
                <a:avLst/>
                <a:gdLst/>
                <a:ahLst/>
                <a:cxnLst/>
                <a:pathLst>
                  <a:path w="336" h="150">
                    <a:moveTo>
                      <a:pt x="336" y="0"/>
                    </a:moveTo>
                    <a:lnTo>
                      <a:pt x="150" y="0"/>
                    </a:lnTo>
                    <a:lnTo>
                      <a:pt x="150" y="150"/>
                    </a:lnTo>
                    <a:lnTo>
                      <a:pt x="0" y="15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0" name="Freeform 256049"/>
              <p:cNvSpPr/>
              <p:nvPr/>
            </p:nvSpPr>
            <p:spPr>
              <a:xfrm>
                <a:off x="4932" y="1600"/>
                <a:ext cx="124" cy="162"/>
              </a:xfrm>
              <a:custGeom>
                <a:avLst/>
                <a:gdLst/>
                <a:ahLst/>
                <a:cxnLst/>
                <a:pathLst>
                  <a:path w="311" h="405">
                    <a:moveTo>
                      <a:pt x="311" y="405"/>
                    </a:moveTo>
                    <a:lnTo>
                      <a:pt x="210" y="405"/>
                    </a:lnTo>
                    <a:lnTo>
                      <a:pt x="21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1" name="Freeform 256050"/>
              <p:cNvSpPr/>
              <p:nvPr/>
            </p:nvSpPr>
            <p:spPr>
              <a:xfrm>
                <a:off x="4932" y="1846"/>
                <a:ext cx="124" cy="168"/>
              </a:xfrm>
              <a:custGeom>
                <a:avLst/>
                <a:gdLst/>
                <a:ahLst/>
                <a:cxnLst/>
                <a:pathLst>
                  <a:path w="310" h="420">
                    <a:moveTo>
                      <a:pt x="310" y="0"/>
                    </a:moveTo>
                    <a:lnTo>
                      <a:pt x="215" y="0"/>
                    </a:lnTo>
                    <a:lnTo>
                      <a:pt x="215" y="420"/>
                    </a:lnTo>
                    <a:lnTo>
                      <a:pt x="0" y="42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2" name="Straight Connector 256051"/>
              <p:cNvSpPr/>
              <p:nvPr/>
            </p:nvSpPr>
            <p:spPr>
              <a:xfrm>
                <a:off x="5166" y="1806"/>
                <a:ext cx="8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53" name="Text Box 256052"/>
              <p:cNvSpPr txBox="1"/>
              <p:nvPr/>
            </p:nvSpPr>
            <p:spPr>
              <a:xfrm>
                <a:off x="4354" y="1860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d</a:t>
                </a:r>
                <a:endParaRPr sz="1400"/>
              </a:p>
            </p:txBody>
          </p:sp>
          <p:sp>
            <p:nvSpPr>
              <p:cNvPr id="256054" name="Text Box 256053"/>
              <p:cNvSpPr txBox="1"/>
              <p:nvPr/>
            </p:nvSpPr>
            <p:spPr>
              <a:xfrm>
                <a:off x="5264" y="1760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56055" name="Oval 256054"/>
              <p:cNvSpPr/>
              <p:nvPr/>
            </p:nvSpPr>
            <p:spPr>
              <a:xfrm>
                <a:off x="4491" y="1644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6" name="Oval 256055"/>
              <p:cNvSpPr/>
              <p:nvPr/>
            </p:nvSpPr>
            <p:spPr>
              <a:xfrm>
                <a:off x="4449" y="1550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7" name="Oval 256056"/>
              <p:cNvSpPr/>
              <p:nvPr/>
            </p:nvSpPr>
            <p:spPr>
              <a:xfrm>
                <a:off x="4450" y="1686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8" name="Oval 256057"/>
              <p:cNvSpPr/>
              <p:nvPr/>
            </p:nvSpPr>
            <p:spPr>
              <a:xfrm>
                <a:off x="4575" y="1767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59" name="Oval 256058"/>
              <p:cNvSpPr/>
              <p:nvPr/>
            </p:nvSpPr>
            <p:spPr>
              <a:xfrm>
                <a:off x="4494" y="1851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0" name="Oval 256059"/>
              <p:cNvSpPr/>
              <p:nvPr/>
            </p:nvSpPr>
            <p:spPr>
              <a:xfrm>
                <a:off x="4575" y="1736"/>
                <a:ext cx="17" cy="18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1" name="Oval 256060"/>
              <p:cNvSpPr/>
              <p:nvPr/>
            </p:nvSpPr>
            <p:spPr>
              <a:xfrm>
                <a:off x="4578" y="1872"/>
                <a:ext cx="18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2" name="Oval 256061"/>
              <p:cNvSpPr/>
              <p:nvPr/>
            </p:nvSpPr>
            <p:spPr>
              <a:xfrm>
                <a:off x="4491" y="1718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3" name="Oval 256062"/>
              <p:cNvSpPr/>
              <p:nvPr/>
            </p:nvSpPr>
            <p:spPr>
              <a:xfrm>
                <a:off x="4449" y="1826"/>
                <a:ext cx="17" cy="18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4" name="Straight Connector 256063"/>
              <p:cNvSpPr/>
              <p:nvPr/>
            </p:nvSpPr>
            <p:spPr>
              <a:xfrm flipH="1">
                <a:off x="4500" y="1728"/>
                <a:ext cx="231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065" name="Oval 256064"/>
              <p:cNvSpPr/>
              <p:nvPr/>
            </p:nvSpPr>
            <p:spPr>
              <a:xfrm>
                <a:off x="4647" y="1904"/>
                <a:ext cx="17" cy="18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6066" name="Oval 256065"/>
              <p:cNvSpPr/>
              <p:nvPr/>
            </p:nvSpPr>
            <p:spPr>
              <a:xfrm>
                <a:off x="4647" y="1766"/>
                <a:ext cx="17" cy="18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56071" name="Text Box 256070"/>
            <p:cNvSpPr txBox="1"/>
            <p:nvPr/>
          </p:nvSpPr>
          <p:spPr>
            <a:xfrm>
              <a:off x="4116" y="2088"/>
              <a:ext cx="1146" cy="13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400" b="1" u="sng"/>
                <a:t>Direct implementation</a:t>
              </a:r>
              <a:endParaRPr sz="1400" b="1" u="sng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7026" name="Title 25702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Minimum cover</a:t>
            </a:r>
          </a:p>
        </p:txBody>
      </p:sp>
      <p:sp>
        <p:nvSpPr>
          <p:cNvPr id="257027" name="Text Placeholder 257026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20100" cy="4495800"/>
          </a:xfrm>
          <a:ln/>
        </p:spPr>
        <p:txBody>
          <a:bodyPr lIns="92075" tIns="46038" rIns="92075" bIns="46038"/>
          <a:p>
            <a:r>
              <a:rPr sz="2000"/>
              <a:t>Minimum # of AND gates (sum of products)</a:t>
            </a:r>
            <a:endParaRPr sz="2000"/>
          </a:p>
          <a:p>
            <a:r>
              <a:rPr sz="2000" b="1"/>
              <a:t>Literal</a:t>
            </a:r>
            <a:r>
              <a:rPr sz="2000"/>
              <a:t>: variable or its complement </a:t>
            </a:r>
            <a:endParaRPr sz="2000"/>
          </a:p>
          <a:p>
            <a:pPr lvl="1"/>
            <a:r>
              <a:rPr sz="1800"/>
              <a:t>a or a’, b or b’, etc.</a:t>
            </a:r>
            <a:endParaRPr sz="1800"/>
          </a:p>
          <a:p>
            <a:r>
              <a:rPr sz="2000" b="1"/>
              <a:t>Minterm</a:t>
            </a:r>
            <a:r>
              <a:rPr sz="2000"/>
              <a:t>: product of literals</a:t>
            </a:r>
            <a:endParaRPr sz="2000"/>
          </a:p>
          <a:p>
            <a:pPr lvl="1"/>
            <a:r>
              <a:rPr sz="1800"/>
              <a:t>Each literal appears exactly once </a:t>
            </a:r>
            <a:endParaRPr sz="1800"/>
          </a:p>
          <a:p>
            <a:pPr lvl="2"/>
            <a:r>
              <a:rPr sz="1600"/>
              <a:t>abc’d’, ab’cd, a’bcd, etc.</a:t>
            </a:r>
            <a:endParaRPr sz="1600"/>
          </a:p>
          <a:p>
            <a:r>
              <a:rPr sz="2000" b="1"/>
              <a:t>Implicant</a:t>
            </a:r>
            <a:r>
              <a:rPr sz="2000"/>
              <a:t>: product of literals</a:t>
            </a:r>
            <a:endParaRPr sz="2000"/>
          </a:p>
          <a:p>
            <a:pPr lvl="1"/>
            <a:r>
              <a:rPr sz="1800"/>
              <a:t>Each literal appears no more than once</a:t>
            </a:r>
            <a:endParaRPr sz="1800"/>
          </a:p>
          <a:p>
            <a:pPr lvl="2"/>
            <a:r>
              <a:rPr sz="1600"/>
              <a:t>abc’d’, a’cd, etc.</a:t>
            </a:r>
            <a:endParaRPr sz="1600"/>
          </a:p>
          <a:p>
            <a:pPr lvl="1"/>
            <a:r>
              <a:rPr sz="1800"/>
              <a:t>Covers 1 or more minterms</a:t>
            </a:r>
            <a:endParaRPr sz="1800"/>
          </a:p>
          <a:p>
            <a:pPr lvl="2"/>
            <a:r>
              <a:rPr sz="1600"/>
              <a:t>a’cd covers a’bcd and a’b’cd</a:t>
            </a:r>
            <a:endParaRPr sz="1600"/>
          </a:p>
          <a:p>
            <a:r>
              <a:rPr sz="2000" b="1"/>
              <a:t>Cover</a:t>
            </a:r>
            <a:r>
              <a:rPr sz="2000"/>
              <a:t>: set of implicants that covers all minterms of function</a:t>
            </a:r>
            <a:endParaRPr sz="2000"/>
          </a:p>
          <a:p>
            <a:r>
              <a:rPr sz="2000" b="1"/>
              <a:t>Minimum cover</a:t>
            </a:r>
            <a:r>
              <a:rPr sz="2000"/>
              <a:t>: cover with minimum # of implicants</a:t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8050" name="Title 25804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Minimum cover: K-map approach</a:t>
            </a:r>
          </a:p>
        </p:txBody>
      </p:sp>
      <p:sp>
        <p:nvSpPr>
          <p:cNvPr id="258051" name="Text Placeholder 258050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4381500" cy="4495800"/>
          </a:xfrm>
          <a:ln/>
        </p:spPr>
        <p:txBody>
          <a:bodyPr lIns="92075" tIns="46038" rIns="92075" bIns="46038"/>
          <a:p>
            <a:r>
              <a:rPr sz="2400"/>
              <a:t>Karnaugh map (K-map)</a:t>
            </a:r>
            <a:endParaRPr sz="2400"/>
          </a:p>
          <a:p>
            <a:pPr lvl="1"/>
            <a:r>
              <a:rPr sz="2000"/>
              <a:t>1 represents minterm</a:t>
            </a:r>
            <a:endParaRPr sz="2000"/>
          </a:p>
          <a:p>
            <a:pPr lvl="1"/>
            <a:r>
              <a:rPr sz="2000"/>
              <a:t>Circle represents implicant</a:t>
            </a:r>
            <a:endParaRPr sz="2000"/>
          </a:p>
          <a:p>
            <a:r>
              <a:rPr sz="2400"/>
              <a:t>Minimum cover</a:t>
            </a:r>
            <a:endParaRPr sz="2400"/>
          </a:p>
          <a:p>
            <a:pPr lvl="1"/>
            <a:r>
              <a:rPr sz="2000"/>
              <a:t>Covering all 1’s with min # of circles</a:t>
            </a:r>
            <a:endParaRPr sz="2000"/>
          </a:p>
          <a:p>
            <a:pPr lvl="1"/>
            <a:r>
              <a:rPr sz="2000"/>
              <a:t>Example: direct vs. min cover</a:t>
            </a:r>
            <a:endParaRPr sz="2000"/>
          </a:p>
          <a:p>
            <a:pPr lvl="2"/>
            <a:r>
              <a:rPr sz="1800"/>
              <a:t>Less gates</a:t>
            </a:r>
            <a:endParaRPr sz="1800"/>
          </a:p>
          <a:p>
            <a:pPr lvl="3"/>
            <a:r>
              <a:rPr sz="1600"/>
              <a:t>4 vs. 5</a:t>
            </a:r>
            <a:endParaRPr sz="1600"/>
          </a:p>
          <a:p>
            <a:pPr lvl="2"/>
            <a:r>
              <a:rPr sz="1800"/>
              <a:t>Less transistors</a:t>
            </a:r>
            <a:endParaRPr sz="1800"/>
          </a:p>
          <a:p>
            <a:pPr lvl="3"/>
            <a:r>
              <a:rPr sz="1600"/>
              <a:t>28 vs. 40</a:t>
            </a:r>
            <a:endParaRPr sz="1600"/>
          </a:p>
        </p:txBody>
      </p:sp>
      <p:grpSp>
        <p:nvGrpSpPr>
          <p:cNvPr id="258054" name="Group 258053"/>
          <p:cNvGrpSpPr/>
          <p:nvPr/>
        </p:nvGrpSpPr>
        <p:grpSpPr>
          <a:xfrm>
            <a:off x="5130800" y="2035175"/>
            <a:ext cx="1292225" cy="1333500"/>
            <a:chOff x="3484" y="790"/>
            <a:chExt cx="634" cy="636"/>
          </a:xfrm>
        </p:grpSpPr>
        <p:sp>
          <p:nvSpPr>
            <p:cNvPr id="258055" name="Text Box 258054"/>
            <p:cNvSpPr txBox="1"/>
            <p:nvPr/>
          </p:nvSpPr>
          <p:spPr>
            <a:xfrm>
              <a:off x="3897" y="872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11</a:t>
              </a:r>
              <a:endParaRPr sz="800"/>
            </a:p>
          </p:txBody>
        </p:sp>
        <p:sp>
          <p:nvSpPr>
            <p:cNvPr id="258056" name="Text Box 258055"/>
            <p:cNvSpPr txBox="1"/>
            <p:nvPr/>
          </p:nvSpPr>
          <p:spPr>
            <a:xfrm>
              <a:off x="3888" y="962"/>
              <a:ext cx="116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57" name="Text Box 258056"/>
            <p:cNvSpPr txBox="1"/>
            <p:nvPr/>
          </p:nvSpPr>
          <p:spPr>
            <a:xfrm>
              <a:off x="3658" y="962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58" name="Text Box 258057"/>
            <p:cNvSpPr txBox="1"/>
            <p:nvPr/>
          </p:nvSpPr>
          <p:spPr>
            <a:xfrm>
              <a:off x="3774" y="962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59" name="Text Box 258058"/>
            <p:cNvSpPr txBox="1"/>
            <p:nvPr/>
          </p:nvSpPr>
          <p:spPr>
            <a:xfrm>
              <a:off x="4003" y="962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0" name="Text Box 258059"/>
            <p:cNvSpPr txBox="1"/>
            <p:nvPr/>
          </p:nvSpPr>
          <p:spPr>
            <a:xfrm>
              <a:off x="3658" y="1079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1" name="Text Box 258060"/>
            <p:cNvSpPr txBox="1"/>
            <p:nvPr/>
          </p:nvSpPr>
          <p:spPr>
            <a:xfrm>
              <a:off x="3774" y="1079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2" name="Text Box 258061"/>
            <p:cNvSpPr txBox="1"/>
            <p:nvPr/>
          </p:nvSpPr>
          <p:spPr>
            <a:xfrm>
              <a:off x="3888" y="1079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63" name="Text Box 258062"/>
            <p:cNvSpPr txBox="1"/>
            <p:nvPr/>
          </p:nvSpPr>
          <p:spPr>
            <a:xfrm>
              <a:off x="4003" y="1079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4" name="Text Box 258063"/>
            <p:cNvSpPr txBox="1"/>
            <p:nvPr/>
          </p:nvSpPr>
          <p:spPr>
            <a:xfrm>
              <a:off x="3658" y="1195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65" name="Text Box 258064"/>
            <p:cNvSpPr txBox="1"/>
            <p:nvPr/>
          </p:nvSpPr>
          <p:spPr>
            <a:xfrm>
              <a:off x="3774" y="1195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6" name="Text Box 258065"/>
            <p:cNvSpPr txBox="1"/>
            <p:nvPr/>
          </p:nvSpPr>
          <p:spPr>
            <a:xfrm>
              <a:off x="3888" y="1195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7" name="Text Box 258066"/>
            <p:cNvSpPr txBox="1"/>
            <p:nvPr/>
          </p:nvSpPr>
          <p:spPr>
            <a:xfrm>
              <a:off x="4003" y="1195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8" name="Text Box 258067"/>
            <p:cNvSpPr txBox="1"/>
            <p:nvPr/>
          </p:nvSpPr>
          <p:spPr>
            <a:xfrm>
              <a:off x="3658" y="131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69" name="Text Box 258068"/>
            <p:cNvSpPr txBox="1"/>
            <p:nvPr/>
          </p:nvSpPr>
          <p:spPr>
            <a:xfrm>
              <a:off x="3774" y="131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70" name="Text Box 258069"/>
            <p:cNvSpPr txBox="1"/>
            <p:nvPr/>
          </p:nvSpPr>
          <p:spPr>
            <a:xfrm>
              <a:off x="4003" y="131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71" name="Freeform 258070"/>
            <p:cNvSpPr/>
            <p:nvPr/>
          </p:nvSpPr>
          <p:spPr>
            <a:xfrm>
              <a:off x="3597" y="896"/>
              <a:ext cx="60" cy="66"/>
            </a:xfrm>
            <a:custGeom>
              <a:avLst/>
              <a:gdLst/>
              <a:ahLst/>
              <a:cxnLst/>
              <a:pathLst>
                <a:path w="150" h="165">
                  <a:moveTo>
                    <a:pt x="150" y="16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072" name="Text Box 258071"/>
            <p:cNvSpPr txBox="1"/>
            <p:nvPr/>
          </p:nvSpPr>
          <p:spPr>
            <a:xfrm>
              <a:off x="3484" y="855"/>
              <a:ext cx="99" cy="9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ab</a:t>
              </a:r>
              <a:endParaRPr sz="1400"/>
            </a:p>
          </p:txBody>
        </p:sp>
        <p:sp>
          <p:nvSpPr>
            <p:cNvPr id="258073" name="Text Box 258072"/>
            <p:cNvSpPr txBox="1"/>
            <p:nvPr/>
          </p:nvSpPr>
          <p:spPr>
            <a:xfrm>
              <a:off x="3602" y="790"/>
              <a:ext cx="99" cy="9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cd</a:t>
              </a:r>
              <a:endParaRPr sz="1400"/>
            </a:p>
          </p:txBody>
        </p:sp>
        <p:sp>
          <p:nvSpPr>
            <p:cNvPr id="258074" name="Text Box 258073"/>
            <p:cNvSpPr txBox="1"/>
            <p:nvPr/>
          </p:nvSpPr>
          <p:spPr>
            <a:xfrm>
              <a:off x="3552" y="981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00</a:t>
              </a:r>
              <a:endParaRPr sz="800"/>
            </a:p>
          </p:txBody>
        </p:sp>
        <p:sp>
          <p:nvSpPr>
            <p:cNvPr id="258075" name="Text Box 258074"/>
            <p:cNvSpPr txBox="1"/>
            <p:nvPr/>
          </p:nvSpPr>
          <p:spPr>
            <a:xfrm>
              <a:off x="3552" y="1097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01</a:t>
              </a:r>
              <a:endParaRPr sz="800"/>
            </a:p>
          </p:txBody>
        </p:sp>
        <p:sp>
          <p:nvSpPr>
            <p:cNvPr id="258076" name="Text Box 258075"/>
            <p:cNvSpPr txBox="1"/>
            <p:nvPr/>
          </p:nvSpPr>
          <p:spPr>
            <a:xfrm>
              <a:off x="3552" y="1214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11</a:t>
              </a:r>
              <a:endParaRPr sz="800"/>
            </a:p>
          </p:txBody>
        </p:sp>
        <p:sp>
          <p:nvSpPr>
            <p:cNvPr id="258077" name="Text Box 258076"/>
            <p:cNvSpPr txBox="1"/>
            <p:nvPr/>
          </p:nvSpPr>
          <p:spPr>
            <a:xfrm>
              <a:off x="3552" y="1330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10</a:t>
              </a:r>
              <a:endParaRPr sz="800"/>
            </a:p>
          </p:txBody>
        </p:sp>
        <p:sp>
          <p:nvSpPr>
            <p:cNvPr id="258078" name="Text Box 258077"/>
            <p:cNvSpPr txBox="1"/>
            <p:nvPr/>
          </p:nvSpPr>
          <p:spPr>
            <a:xfrm>
              <a:off x="3670" y="872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00</a:t>
              </a:r>
              <a:endParaRPr sz="800"/>
            </a:p>
          </p:txBody>
        </p:sp>
        <p:sp>
          <p:nvSpPr>
            <p:cNvPr id="258079" name="Text Box 258078"/>
            <p:cNvSpPr txBox="1"/>
            <p:nvPr/>
          </p:nvSpPr>
          <p:spPr>
            <a:xfrm>
              <a:off x="3783" y="872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01</a:t>
              </a:r>
              <a:endParaRPr sz="800"/>
            </a:p>
          </p:txBody>
        </p:sp>
        <p:sp>
          <p:nvSpPr>
            <p:cNvPr id="258080" name="Text Box 258079"/>
            <p:cNvSpPr txBox="1"/>
            <p:nvPr/>
          </p:nvSpPr>
          <p:spPr>
            <a:xfrm>
              <a:off x="4011" y="872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10</a:t>
              </a:r>
              <a:endParaRPr sz="800"/>
            </a:p>
          </p:txBody>
        </p:sp>
        <p:sp>
          <p:nvSpPr>
            <p:cNvPr id="258081" name="Text Box 258080"/>
            <p:cNvSpPr txBox="1"/>
            <p:nvPr/>
          </p:nvSpPr>
          <p:spPr>
            <a:xfrm>
              <a:off x="3888" y="1311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</p:grpSp>
      <p:grpSp>
        <p:nvGrpSpPr>
          <p:cNvPr id="258082" name="Group 258081"/>
          <p:cNvGrpSpPr/>
          <p:nvPr/>
        </p:nvGrpSpPr>
        <p:grpSpPr>
          <a:xfrm>
            <a:off x="7373938" y="2044700"/>
            <a:ext cx="1312862" cy="1323975"/>
            <a:chOff x="3835" y="2332"/>
            <a:chExt cx="635" cy="636"/>
          </a:xfrm>
        </p:grpSpPr>
        <p:sp>
          <p:nvSpPr>
            <p:cNvPr id="258083" name="Oval 258082"/>
            <p:cNvSpPr/>
            <p:nvPr/>
          </p:nvSpPr>
          <p:spPr>
            <a:xfrm>
              <a:off x="4251" y="2858"/>
              <a:ext cx="93" cy="99"/>
            </a:xfrm>
            <a:prstGeom prst="ellipse">
              <a:avLst/>
            </a:prstGeom>
            <a:noFill/>
            <a:ln w="9525" cap="flat" cmpd="sng">
              <a:solidFill>
                <a:srgbClr val="96969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084" name="Text Box 258083"/>
            <p:cNvSpPr txBox="1"/>
            <p:nvPr/>
          </p:nvSpPr>
          <p:spPr>
            <a:xfrm>
              <a:off x="4240" y="2504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85" name="Text Box 258084"/>
            <p:cNvSpPr txBox="1"/>
            <p:nvPr/>
          </p:nvSpPr>
          <p:spPr>
            <a:xfrm>
              <a:off x="4009" y="2504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86" name="Text Box 258085"/>
            <p:cNvSpPr txBox="1"/>
            <p:nvPr/>
          </p:nvSpPr>
          <p:spPr>
            <a:xfrm>
              <a:off x="4125" y="2504"/>
              <a:ext cx="115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87" name="Text Box 258086"/>
            <p:cNvSpPr txBox="1"/>
            <p:nvPr/>
          </p:nvSpPr>
          <p:spPr>
            <a:xfrm>
              <a:off x="4354" y="2504"/>
              <a:ext cx="116" cy="1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88" name="Text Box 258087"/>
            <p:cNvSpPr txBox="1"/>
            <p:nvPr/>
          </p:nvSpPr>
          <p:spPr>
            <a:xfrm>
              <a:off x="4009" y="262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89" name="Text Box 258088"/>
            <p:cNvSpPr txBox="1"/>
            <p:nvPr/>
          </p:nvSpPr>
          <p:spPr>
            <a:xfrm>
              <a:off x="4125" y="262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0" name="Text Box 258089"/>
            <p:cNvSpPr txBox="1"/>
            <p:nvPr/>
          </p:nvSpPr>
          <p:spPr>
            <a:xfrm>
              <a:off x="4240" y="2621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91" name="Text Box 258090"/>
            <p:cNvSpPr txBox="1"/>
            <p:nvPr/>
          </p:nvSpPr>
          <p:spPr>
            <a:xfrm>
              <a:off x="4354" y="2621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2" name="Text Box 258091"/>
            <p:cNvSpPr txBox="1"/>
            <p:nvPr/>
          </p:nvSpPr>
          <p:spPr>
            <a:xfrm>
              <a:off x="4009" y="2737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  <p:sp>
          <p:nvSpPr>
            <p:cNvPr id="258093" name="Text Box 258092"/>
            <p:cNvSpPr txBox="1"/>
            <p:nvPr/>
          </p:nvSpPr>
          <p:spPr>
            <a:xfrm>
              <a:off x="4125" y="2737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4" name="Text Box 258093"/>
            <p:cNvSpPr txBox="1"/>
            <p:nvPr/>
          </p:nvSpPr>
          <p:spPr>
            <a:xfrm>
              <a:off x="4240" y="2737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5" name="Text Box 258094"/>
            <p:cNvSpPr txBox="1"/>
            <p:nvPr/>
          </p:nvSpPr>
          <p:spPr>
            <a:xfrm>
              <a:off x="4354" y="2737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6" name="Text Box 258095"/>
            <p:cNvSpPr txBox="1"/>
            <p:nvPr/>
          </p:nvSpPr>
          <p:spPr>
            <a:xfrm>
              <a:off x="4009" y="2853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7" name="Text Box 258096"/>
            <p:cNvSpPr txBox="1"/>
            <p:nvPr/>
          </p:nvSpPr>
          <p:spPr>
            <a:xfrm>
              <a:off x="4125" y="2853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8" name="Text Box 258097"/>
            <p:cNvSpPr txBox="1"/>
            <p:nvPr/>
          </p:nvSpPr>
          <p:spPr>
            <a:xfrm>
              <a:off x="4354" y="2853"/>
              <a:ext cx="116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0</a:t>
              </a:r>
            </a:p>
          </p:txBody>
        </p:sp>
        <p:sp>
          <p:nvSpPr>
            <p:cNvPr id="258099" name="Freeform 258098"/>
            <p:cNvSpPr/>
            <p:nvPr/>
          </p:nvSpPr>
          <p:spPr>
            <a:xfrm>
              <a:off x="3948" y="2438"/>
              <a:ext cx="60" cy="66"/>
            </a:xfrm>
            <a:custGeom>
              <a:avLst/>
              <a:gdLst/>
              <a:ahLst/>
              <a:cxnLst/>
              <a:pathLst>
                <a:path w="150" h="165">
                  <a:moveTo>
                    <a:pt x="150" y="16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00" name="Text Box 258099"/>
            <p:cNvSpPr txBox="1"/>
            <p:nvPr/>
          </p:nvSpPr>
          <p:spPr>
            <a:xfrm>
              <a:off x="3835" y="2397"/>
              <a:ext cx="99" cy="9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ab</a:t>
              </a:r>
              <a:endParaRPr sz="1400"/>
            </a:p>
          </p:txBody>
        </p:sp>
        <p:sp>
          <p:nvSpPr>
            <p:cNvPr id="258101" name="Text Box 258100"/>
            <p:cNvSpPr txBox="1"/>
            <p:nvPr/>
          </p:nvSpPr>
          <p:spPr>
            <a:xfrm>
              <a:off x="3953" y="2332"/>
              <a:ext cx="99" cy="9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cd</a:t>
              </a:r>
              <a:endParaRPr sz="1400"/>
            </a:p>
          </p:txBody>
        </p:sp>
        <p:sp>
          <p:nvSpPr>
            <p:cNvPr id="258102" name="Text Box 258101"/>
            <p:cNvSpPr txBox="1"/>
            <p:nvPr/>
          </p:nvSpPr>
          <p:spPr>
            <a:xfrm>
              <a:off x="3904" y="2523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00</a:t>
              </a:r>
              <a:endParaRPr sz="800"/>
            </a:p>
          </p:txBody>
        </p:sp>
        <p:sp>
          <p:nvSpPr>
            <p:cNvPr id="258103" name="Text Box 258102"/>
            <p:cNvSpPr txBox="1"/>
            <p:nvPr/>
          </p:nvSpPr>
          <p:spPr>
            <a:xfrm>
              <a:off x="3904" y="2639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01</a:t>
              </a:r>
              <a:endParaRPr sz="800"/>
            </a:p>
          </p:txBody>
        </p:sp>
        <p:sp>
          <p:nvSpPr>
            <p:cNvPr id="258104" name="Text Box 258103"/>
            <p:cNvSpPr txBox="1"/>
            <p:nvPr/>
          </p:nvSpPr>
          <p:spPr>
            <a:xfrm>
              <a:off x="3904" y="2756"/>
              <a:ext cx="99" cy="7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11</a:t>
              </a:r>
              <a:endParaRPr sz="800"/>
            </a:p>
          </p:txBody>
        </p:sp>
        <p:sp>
          <p:nvSpPr>
            <p:cNvPr id="258105" name="Text Box 258104"/>
            <p:cNvSpPr txBox="1"/>
            <p:nvPr/>
          </p:nvSpPr>
          <p:spPr>
            <a:xfrm>
              <a:off x="3904" y="2872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800"/>
                <a:t>10</a:t>
              </a:r>
              <a:endParaRPr sz="800"/>
            </a:p>
          </p:txBody>
        </p:sp>
        <p:sp>
          <p:nvSpPr>
            <p:cNvPr id="258106" name="Text Box 258105"/>
            <p:cNvSpPr txBox="1"/>
            <p:nvPr/>
          </p:nvSpPr>
          <p:spPr>
            <a:xfrm>
              <a:off x="4021" y="2414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00</a:t>
              </a:r>
              <a:endParaRPr sz="800"/>
            </a:p>
          </p:txBody>
        </p:sp>
        <p:sp>
          <p:nvSpPr>
            <p:cNvPr id="258107" name="Text Box 258106"/>
            <p:cNvSpPr txBox="1"/>
            <p:nvPr/>
          </p:nvSpPr>
          <p:spPr>
            <a:xfrm>
              <a:off x="4134" y="2414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01</a:t>
              </a:r>
              <a:endParaRPr sz="800"/>
            </a:p>
          </p:txBody>
        </p:sp>
        <p:sp>
          <p:nvSpPr>
            <p:cNvPr id="258108" name="Text Box 258107"/>
            <p:cNvSpPr txBox="1"/>
            <p:nvPr/>
          </p:nvSpPr>
          <p:spPr>
            <a:xfrm>
              <a:off x="4252" y="2414"/>
              <a:ext cx="99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11</a:t>
              </a:r>
              <a:endParaRPr sz="800"/>
            </a:p>
          </p:txBody>
        </p:sp>
        <p:sp>
          <p:nvSpPr>
            <p:cNvPr id="258109" name="Text Box 258108"/>
            <p:cNvSpPr txBox="1"/>
            <p:nvPr/>
          </p:nvSpPr>
          <p:spPr>
            <a:xfrm>
              <a:off x="4362" y="2414"/>
              <a:ext cx="100" cy="7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800"/>
                <a:t>10</a:t>
              </a:r>
              <a:endParaRPr sz="800"/>
            </a:p>
          </p:txBody>
        </p:sp>
        <p:sp>
          <p:nvSpPr>
            <p:cNvPr id="258110" name="Oval 258109"/>
            <p:cNvSpPr/>
            <p:nvPr/>
          </p:nvSpPr>
          <p:spPr>
            <a:xfrm>
              <a:off x="4257" y="2508"/>
              <a:ext cx="85" cy="218"/>
            </a:xfrm>
            <a:prstGeom prst="ellipse">
              <a:avLst/>
            </a:prstGeom>
            <a:noFill/>
            <a:ln w="9525" cap="flat" cmpd="sng">
              <a:solidFill>
                <a:srgbClr val="96969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1" name="Oval 258110"/>
            <p:cNvSpPr/>
            <p:nvPr/>
          </p:nvSpPr>
          <p:spPr>
            <a:xfrm>
              <a:off x="4023" y="2744"/>
              <a:ext cx="85" cy="95"/>
            </a:xfrm>
            <a:prstGeom prst="ellipse">
              <a:avLst/>
            </a:prstGeom>
            <a:noFill/>
            <a:ln w="9525" cap="flat" cmpd="sng">
              <a:solidFill>
                <a:srgbClr val="96969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2" name="Text Box 258111"/>
            <p:cNvSpPr txBox="1"/>
            <p:nvPr/>
          </p:nvSpPr>
          <p:spPr>
            <a:xfrm>
              <a:off x="4240" y="2853"/>
              <a:ext cx="115" cy="11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9144" rIns="0" bIns="9144"/>
            <a:p>
              <a:pPr>
                <a:spcBef>
                  <a:spcPct val="0"/>
                </a:spcBef>
              </a:pPr>
              <a:r>
                <a:t>1</a:t>
              </a:r>
            </a:p>
          </p:txBody>
        </p:sp>
      </p:grpSp>
      <p:sp>
        <p:nvSpPr>
          <p:cNvPr id="258113" name="Text Box 258112"/>
          <p:cNvSpPr txBox="1"/>
          <p:nvPr/>
        </p:nvSpPr>
        <p:spPr>
          <a:xfrm>
            <a:off x="5994400" y="4037013"/>
            <a:ext cx="1689100" cy="2667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algn="l">
              <a:spcBef>
                <a:spcPct val="0"/>
              </a:spcBef>
            </a:pPr>
            <a:r>
              <a:rPr sz="1400"/>
              <a:t>F=abc'd' + a'cd + ab'cd</a:t>
            </a:r>
            <a:endParaRPr sz="1400"/>
          </a:p>
        </p:txBody>
      </p:sp>
      <p:grpSp>
        <p:nvGrpSpPr>
          <p:cNvPr id="258114" name="Group 258113"/>
          <p:cNvGrpSpPr/>
          <p:nvPr/>
        </p:nvGrpSpPr>
        <p:grpSpPr>
          <a:xfrm>
            <a:off x="4964113" y="4768850"/>
            <a:ext cx="1987550" cy="1101725"/>
            <a:chOff x="4657" y="2908"/>
            <a:chExt cx="994" cy="460"/>
          </a:xfrm>
        </p:grpSpPr>
        <p:sp>
          <p:nvSpPr>
            <p:cNvPr id="258115" name="Oval 258114"/>
            <p:cNvSpPr/>
            <p:nvPr/>
          </p:nvSpPr>
          <p:spPr>
            <a:xfrm>
              <a:off x="4766" y="3228"/>
              <a:ext cx="18" cy="17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6" name="Flowchart: Delay 258115"/>
            <p:cNvSpPr/>
            <p:nvPr/>
          </p:nvSpPr>
          <p:spPr>
            <a:xfrm>
              <a:off x="5117" y="3084"/>
              <a:ext cx="115" cy="115"/>
            </a:xfrm>
            <a:prstGeom prst="flowChartDelay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7" name="Flowchart: Delay 258116"/>
            <p:cNvSpPr/>
            <p:nvPr/>
          </p:nvSpPr>
          <p:spPr>
            <a:xfrm>
              <a:off x="5117" y="2948"/>
              <a:ext cx="115" cy="115"/>
            </a:xfrm>
            <a:prstGeom prst="flowChartDelay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8" name="Flowchart: Delay 258117"/>
            <p:cNvSpPr/>
            <p:nvPr/>
          </p:nvSpPr>
          <p:spPr>
            <a:xfrm>
              <a:off x="5117" y="3217"/>
              <a:ext cx="115" cy="115"/>
            </a:xfrm>
            <a:prstGeom prst="flowChartDelay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19" name="Flowchart: Stored Data 258118"/>
            <p:cNvSpPr/>
            <p:nvPr/>
          </p:nvSpPr>
          <p:spPr>
            <a:xfrm flipH="1">
              <a:off x="5349" y="3085"/>
              <a:ext cx="115" cy="115"/>
            </a:xfrm>
            <a:prstGeom prst="flowChartOnlineStorag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20" name="Text Box 258119"/>
            <p:cNvSpPr txBox="1"/>
            <p:nvPr/>
          </p:nvSpPr>
          <p:spPr>
            <a:xfrm>
              <a:off x="4657" y="2908"/>
              <a:ext cx="84" cy="10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a</a:t>
              </a:r>
              <a:endParaRPr sz="1400"/>
            </a:p>
          </p:txBody>
        </p:sp>
        <p:sp>
          <p:nvSpPr>
            <p:cNvPr id="258121" name="Text Box 258120"/>
            <p:cNvSpPr txBox="1"/>
            <p:nvPr/>
          </p:nvSpPr>
          <p:spPr>
            <a:xfrm>
              <a:off x="4657" y="3020"/>
              <a:ext cx="84" cy="10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b</a:t>
              </a:r>
              <a:endParaRPr sz="1400"/>
            </a:p>
          </p:txBody>
        </p:sp>
        <p:sp>
          <p:nvSpPr>
            <p:cNvPr id="258122" name="Text Box 258121"/>
            <p:cNvSpPr txBox="1"/>
            <p:nvPr/>
          </p:nvSpPr>
          <p:spPr>
            <a:xfrm>
              <a:off x="4657" y="3110"/>
              <a:ext cx="84" cy="10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c</a:t>
              </a:r>
              <a:endParaRPr sz="1400"/>
            </a:p>
          </p:txBody>
        </p:sp>
        <p:sp>
          <p:nvSpPr>
            <p:cNvPr id="258123" name="Isosceles Triangle 258122"/>
            <p:cNvSpPr/>
            <p:nvPr/>
          </p:nvSpPr>
          <p:spPr>
            <a:xfrm rot="5400000">
              <a:off x="5031" y="2999"/>
              <a:ext cx="28" cy="29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24" name="Oval 258123"/>
            <p:cNvSpPr/>
            <p:nvPr/>
          </p:nvSpPr>
          <p:spPr>
            <a:xfrm>
              <a:off x="5060" y="3005"/>
              <a:ext cx="17" cy="17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25" name="Straight Connector 258124"/>
            <p:cNvSpPr/>
            <p:nvPr/>
          </p:nvSpPr>
          <p:spPr>
            <a:xfrm flipH="1">
              <a:off x="4723" y="2964"/>
              <a:ext cx="39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8126" name="Freeform 258125"/>
            <p:cNvSpPr/>
            <p:nvPr/>
          </p:nvSpPr>
          <p:spPr>
            <a:xfrm>
              <a:off x="4725" y="2986"/>
              <a:ext cx="392" cy="74"/>
            </a:xfrm>
            <a:custGeom>
              <a:avLst/>
              <a:gdLst/>
              <a:ahLst/>
              <a:cxnLst/>
              <a:pathLst>
                <a:path w="980" h="185">
                  <a:moveTo>
                    <a:pt x="980" y="0"/>
                  </a:moveTo>
                  <a:lnTo>
                    <a:pt x="195" y="0"/>
                  </a:lnTo>
                  <a:lnTo>
                    <a:pt x="195" y="185"/>
                  </a:lnTo>
                  <a:lnTo>
                    <a:pt x="0" y="1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27" name="Straight Connector 258126"/>
            <p:cNvSpPr/>
            <p:nvPr/>
          </p:nvSpPr>
          <p:spPr>
            <a:xfrm>
              <a:off x="5079" y="3014"/>
              <a:ext cx="3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8128" name="Freeform 258127"/>
            <p:cNvSpPr/>
            <p:nvPr/>
          </p:nvSpPr>
          <p:spPr>
            <a:xfrm>
              <a:off x="4734" y="3014"/>
              <a:ext cx="297" cy="130"/>
            </a:xfrm>
            <a:custGeom>
              <a:avLst/>
              <a:gdLst/>
              <a:ahLst/>
              <a:cxnLst/>
              <a:pathLst>
                <a:path w="741" h="324">
                  <a:moveTo>
                    <a:pt x="741" y="0"/>
                  </a:moveTo>
                  <a:lnTo>
                    <a:pt x="391" y="0"/>
                  </a:lnTo>
                  <a:lnTo>
                    <a:pt x="390" y="324"/>
                  </a:lnTo>
                  <a:lnTo>
                    <a:pt x="0" y="31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29" name="Straight Connector 258128"/>
            <p:cNvSpPr/>
            <p:nvPr/>
          </p:nvSpPr>
          <p:spPr>
            <a:xfrm>
              <a:off x="5079" y="3048"/>
              <a:ext cx="3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8130" name="Freeform 258129"/>
            <p:cNvSpPr/>
            <p:nvPr/>
          </p:nvSpPr>
          <p:spPr>
            <a:xfrm>
              <a:off x="4723" y="3048"/>
              <a:ext cx="310" cy="272"/>
            </a:xfrm>
            <a:custGeom>
              <a:avLst/>
              <a:gdLst/>
              <a:ahLst/>
              <a:cxnLst/>
              <a:pathLst>
                <a:path w="776" h="680">
                  <a:moveTo>
                    <a:pt x="776" y="0"/>
                  </a:moveTo>
                  <a:lnTo>
                    <a:pt x="590" y="0"/>
                  </a:lnTo>
                  <a:lnTo>
                    <a:pt x="590" y="680"/>
                  </a:lnTo>
                  <a:lnTo>
                    <a:pt x="0" y="68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1" name="Isosceles Triangle 258130"/>
            <p:cNvSpPr/>
            <p:nvPr/>
          </p:nvSpPr>
          <p:spPr>
            <a:xfrm rot="5400000">
              <a:off x="5031" y="3033"/>
              <a:ext cx="28" cy="29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2" name="Oval 258131"/>
            <p:cNvSpPr/>
            <p:nvPr/>
          </p:nvSpPr>
          <p:spPr>
            <a:xfrm>
              <a:off x="5060" y="3039"/>
              <a:ext cx="17" cy="17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3" name="Isosceles Triangle 258132"/>
            <p:cNvSpPr/>
            <p:nvPr/>
          </p:nvSpPr>
          <p:spPr>
            <a:xfrm rot="5400000">
              <a:off x="5033" y="3096"/>
              <a:ext cx="29" cy="29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4" name="Oval 258133"/>
            <p:cNvSpPr/>
            <p:nvPr/>
          </p:nvSpPr>
          <p:spPr>
            <a:xfrm>
              <a:off x="5062" y="3102"/>
              <a:ext cx="17" cy="17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5" name="Isosceles Triangle 258134"/>
            <p:cNvSpPr/>
            <p:nvPr/>
          </p:nvSpPr>
          <p:spPr>
            <a:xfrm rot="5400000">
              <a:off x="5033" y="3246"/>
              <a:ext cx="29" cy="29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6" name="Oval 258135"/>
            <p:cNvSpPr/>
            <p:nvPr/>
          </p:nvSpPr>
          <p:spPr>
            <a:xfrm>
              <a:off x="5062" y="3251"/>
              <a:ext cx="17" cy="1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7" name="Freeform 258136"/>
            <p:cNvSpPr/>
            <p:nvPr/>
          </p:nvSpPr>
          <p:spPr>
            <a:xfrm>
              <a:off x="5080" y="3111"/>
              <a:ext cx="34" cy="0"/>
            </a:xfrm>
            <a:custGeom>
              <a:avLst/>
              <a:gdLst/>
              <a:ahLst/>
              <a:cxnLst/>
              <a:pathLst>
                <a:path w="85" h="1">
                  <a:moveTo>
                    <a:pt x="0" y="1"/>
                  </a:moveTo>
                  <a:lnTo>
                    <a:pt x="85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8" name="Freeform 258137"/>
            <p:cNvSpPr/>
            <p:nvPr/>
          </p:nvSpPr>
          <p:spPr>
            <a:xfrm>
              <a:off x="5080" y="3260"/>
              <a:ext cx="36" cy="1"/>
            </a:xfrm>
            <a:custGeom>
              <a:avLst/>
              <a:gdLst/>
              <a:ahLst/>
              <a:cxnLst/>
              <a:pathLst>
                <a:path w="90" h="1">
                  <a:moveTo>
                    <a:pt x="0" y="0"/>
                  </a:moveTo>
                  <a:lnTo>
                    <a:pt x="90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39" name="Freeform 258138"/>
            <p:cNvSpPr/>
            <p:nvPr/>
          </p:nvSpPr>
          <p:spPr>
            <a:xfrm>
              <a:off x="4890" y="3140"/>
              <a:ext cx="222" cy="4"/>
            </a:xfrm>
            <a:custGeom>
              <a:avLst/>
              <a:gdLst/>
              <a:ahLst/>
              <a:cxnLst/>
              <a:pathLst>
                <a:path w="553" h="9">
                  <a:moveTo>
                    <a:pt x="0" y="9"/>
                  </a:moveTo>
                  <a:lnTo>
                    <a:pt x="553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0" name="Straight Connector 258139"/>
            <p:cNvSpPr/>
            <p:nvPr/>
          </p:nvSpPr>
          <p:spPr>
            <a:xfrm>
              <a:off x="4958" y="3320"/>
              <a:ext cx="15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8141" name="Freeform 258140"/>
            <p:cNvSpPr/>
            <p:nvPr/>
          </p:nvSpPr>
          <p:spPr>
            <a:xfrm>
              <a:off x="5235" y="3144"/>
              <a:ext cx="133" cy="0"/>
            </a:xfrm>
            <a:custGeom>
              <a:avLst/>
              <a:gdLst/>
              <a:ahLst/>
              <a:cxnLst/>
              <a:pathLst>
                <a:path w="332" h="1">
                  <a:moveTo>
                    <a:pt x="332" y="0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2" name="Freeform 258141"/>
            <p:cNvSpPr/>
            <p:nvPr/>
          </p:nvSpPr>
          <p:spPr>
            <a:xfrm>
              <a:off x="5233" y="3167"/>
              <a:ext cx="129" cy="112"/>
            </a:xfrm>
            <a:custGeom>
              <a:avLst/>
              <a:gdLst/>
              <a:ahLst/>
              <a:cxnLst/>
              <a:pathLst>
                <a:path w="322" h="279">
                  <a:moveTo>
                    <a:pt x="322" y="0"/>
                  </a:moveTo>
                  <a:lnTo>
                    <a:pt x="224" y="8"/>
                  </a:lnTo>
                  <a:lnTo>
                    <a:pt x="224" y="270"/>
                  </a:lnTo>
                  <a:lnTo>
                    <a:pt x="0" y="27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3" name="Freeform 258142"/>
            <p:cNvSpPr/>
            <p:nvPr/>
          </p:nvSpPr>
          <p:spPr>
            <a:xfrm>
              <a:off x="5235" y="3004"/>
              <a:ext cx="129" cy="112"/>
            </a:xfrm>
            <a:custGeom>
              <a:avLst/>
              <a:gdLst/>
              <a:ahLst/>
              <a:cxnLst/>
              <a:pathLst>
                <a:path w="324" h="281">
                  <a:moveTo>
                    <a:pt x="324" y="281"/>
                  </a:moveTo>
                  <a:lnTo>
                    <a:pt x="204" y="274"/>
                  </a:lnTo>
                  <a:lnTo>
                    <a:pt x="210" y="0"/>
                  </a:ln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4" name="Straight Connector 258143"/>
            <p:cNvSpPr/>
            <p:nvPr/>
          </p:nvSpPr>
          <p:spPr>
            <a:xfrm>
              <a:off x="5469" y="3140"/>
              <a:ext cx="8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8145" name="Text Box 258144"/>
            <p:cNvSpPr txBox="1"/>
            <p:nvPr/>
          </p:nvSpPr>
          <p:spPr>
            <a:xfrm>
              <a:off x="4657" y="3264"/>
              <a:ext cx="84" cy="10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d</a:t>
              </a:r>
              <a:endParaRPr sz="1400"/>
            </a:p>
          </p:txBody>
        </p:sp>
        <p:sp>
          <p:nvSpPr>
            <p:cNvPr id="258146" name="Text Box 258145"/>
            <p:cNvSpPr txBox="1"/>
            <p:nvPr/>
          </p:nvSpPr>
          <p:spPr>
            <a:xfrm>
              <a:off x="5567" y="3094"/>
              <a:ext cx="84" cy="10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F</a:t>
              </a:r>
              <a:endParaRPr sz="1400"/>
            </a:p>
          </p:txBody>
        </p:sp>
        <p:sp>
          <p:nvSpPr>
            <p:cNvPr id="258147" name="Freeform 258146"/>
            <p:cNvSpPr/>
            <p:nvPr/>
          </p:nvSpPr>
          <p:spPr>
            <a:xfrm>
              <a:off x="4956" y="3173"/>
              <a:ext cx="160" cy="3"/>
            </a:xfrm>
            <a:custGeom>
              <a:avLst/>
              <a:gdLst/>
              <a:ahLst/>
              <a:cxnLst/>
              <a:pathLst>
                <a:path w="398" h="8">
                  <a:moveTo>
                    <a:pt x="398" y="0"/>
                  </a:moveTo>
                  <a:lnTo>
                    <a:pt x="0" y="8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8" name="Freeform 258147"/>
            <p:cNvSpPr/>
            <p:nvPr/>
          </p:nvSpPr>
          <p:spPr>
            <a:xfrm>
              <a:off x="4804" y="3063"/>
              <a:ext cx="224" cy="198"/>
            </a:xfrm>
            <a:custGeom>
              <a:avLst/>
              <a:gdLst/>
              <a:ahLst/>
              <a:cxnLst/>
              <a:pathLst>
                <a:path w="562" h="495">
                  <a:moveTo>
                    <a:pt x="0" y="0"/>
                  </a:moveTo>
                  <a:lnTo>
                    <a:pt x="0" y="488"/>
                  </a:lnTo>
                  <a:lnTo>
                    <a:pt x="562" y="49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49" name="Freeform 258148"/>
            <p:cNvSpPr/>
            <p:nvPr/>
          </p:nvSpPr>
          <p:spPr>
            <a:xfrm>
              <a:off x="4890" y="3146"/>
              <a:ext cx="226" cy="141"/>
            </a:xfrm>
            <a:custGeom>
              <a:avLst/>
              <a:gdLst/>
              <a:ahLst/>
              <a:cxnLst/>
              <a:pathLst>
                <a:path w="563" h="353">
                  <a:moveTo>
                    <a:pt x="0" y="0"/>
                  </a:moveTo>
                  <a:lnTo>
                    <a:pt x="0" y="353"/>
                  </a:lnTo>
                  <a:lnTo>
                    <a:pt x="563" y="353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0" name="Oval 258149"/>
            <p:cNvSpPr/>
            <p:nvPr/>
          </p:nvSpPr>
          <p:spPr>
            <a:xfrm>
              <a:off x="4767" y="2955"/>
              <a:ext cx="17" cy="17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1" name="Oval 258150"/>
            <p:cNvSpPr/>
            <p:nvPr/>
          </p:nvSpPr>
          <p:spPr>
            <a:xfrm>
              <a:off x="4951" y="3311"/>
              <a:ext cx="17" cy="1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2" name="Oval 258151"/>
            <p:cNvSpPr/>
            <p:nvPr/>
          </p:nvSpPr>
          <p:spPr>
            <a:xfrm>
              <a:off x="4881" y="3134"/>
              <a:ext cx="17" cy="1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3" name="Oval 258152"/>
            <p:cNvSpPr/>
            <p:nvPr/>
          </p:nvSpPr>
          <p:spPr>
            <a:xfrm>
              <a:off x="4791" y="3047"/>
              <a:ext cx="17" cy="17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4" name="Oval 258153"/>
            <p:cNvSpPr/>
            <p:nvPr/>
          </p:nvSpPr>
          <p:spPr>
            <a:xfrm>
              <a:off x="4950" y="3164"/>
              <a:ext cx="17" cy="1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5" name="Freeform 258154"/>
            <p:cNvSpPr/>
            <p:nvPr/>
          </p:nvSpPr>
          <p:spPr>
            <a:xfrm>
              <a:off x="4774" y="2964"/>
              <a:ext cx="258" cy="146"/>
            </a:xfrm>
            <a:custGeom>
              <a:avLst/>
              <a:gdLst/>
              <a:ahLst/>
              <a:cxnLst/>
              <a:pathLst>
                <a:path w="645" h="367">
                  <a:moveTo>
                    <a:pt x="0" y="0"/>
                  </a:moveTo>
                  <a:lnTo>
                    <a:pt x="7" y="367"/>
                  </a:lnTo>
                  <a:lnTo>
                    <a:pt x="645" y="36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58156" name="Freeform 258155"/>
            <p:cNvSpPr/>
            <p:nvPr/>
          </p:nvSpPr>
          <p:spPr>
            <a:xfrm>
              <a:off x="4776" y="3104"/>
              <a:ext cx="339" cy="129"/>
            </a:xfrm>
            <a:custGeom>
              <a:avLst/>
              <a:gdLst/>
              <a:ahLst/>
              <a:cxnLst/>
              <a:pathLst>
                <a:path w="847" h="323">
                  <a:moveTo>
                    <a:pt x="0" y="0"/>
                  </a:moveTo>
                  <a:lnTo>
                    <a:pt x="0" y="323"/>
                  </a:lnTo>
                  <a:lnTo>
                    <a:pt x="847" y="323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58157" name="Text Box 258156"/>
          <p:cNvSpPr txBox="1"/>
          <p:nvPr/>
        </p:nvSpPr>
        <p:spPr>
          <a:xfrm>
            <a:off x="7256463" y="4976813"/>
            <a:ext cx="1477962" cy="7239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t>2 4-input AND gate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t>1 3-input AND gates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t>1 4 input OR gate 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t> </a:t>
            </a:r>
            <a:r>
              <a:rPr>
                <a:cs typeface="Times New Roman" panose="02020603050405020304" charset="0"/>
              </a:rPr>
              <a:t>→</a:t>
            </a:r>
            <a:r>
              <a:rPr sz="1800">
                <a:cs typeface="Times New Roman" panose="02020603050405020304" charset="0"/>
              </a:rPr>
              <a:t> </a:t>
            </a:r>
            <a:r>
              <a:t>28 transistors</a:t>
            </a:r>
          </a:p>
        </p:txBody>
      </p:sp>
      <p:sp>
        <p:nvSpPr>
          <p:cNvPr id="258158" name="Text Box 258157"/>
          <p:cNvSpPr txBox="1"/>
          <p:nvPr/>
        </p:nvSpPr>
        <p:spPr>
          <a:xfrm>
            <a:off x="5010150" y="1800225"/>
            <a:ext cx="1752600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sz="1400" u="sng"/>
              <a:t>K-map: sum of products</a:t>
            </a:r>
            <a:endParaRPr sz="1400" u="sng"/>
          </a:p>
        </p:txBody>
      </p:sp>
      <p:sp>
        <p:nvSpPr>
          <p:cNvPr id="258159" name="Text Box 258158"/>
          <p:cNvSpPr txBox="1"/>
          <p:nvPr/>
        </p:nvSpPr>
        <p:spPr>
          <a:xfrm>
            <a:off x="7162800" y="1800225"/>
            <a:ext cx="1752600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sz="1400" u="sng"/>
              <a:t>K-map: minimum cover</a:t>
            </a:r>
            <a:endParaRPr sz="1400" u="sng"/>
          </a:p>
        </p:txBody>
      </p:sp>
      <p:sp>
        <p:nvSpPr>
          <p:cNvPr id="258160" name="Text Box 258159"/>
          <p:cNvSpPr txBox="1"/>
          <p:nvPr/>
        </p:nvSpPr>
        <p:spPr>
          <a:xfrm>
            <a:off x="5905500" y="3705225"/>
            <a:ext cx="1714500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sz="1400" u="sng"/>
              <a:t>Minimum cover</a:t>
            </a:r>
            <a:endParaRPr sz="1400" u="sng"/>
          </a:p>
        </p:txBody>
      </p:sp>
      <p:sp>
        <p:nvSpPr>
          <p:cNvPr id="258161" name="Text Box 258160"/>
          <p:cNvSpPr txBox="1"/>
          <p:nvPr/>
        </p:nvSpPr>
        <p:spPr>
          <a:xfrm>
            <a:off x="5029200" y="4524375"/>
            <a:ext cx="3467100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sz="1400" u="sng"/>
              <a:t>Minimum cover implementation</a:t>
            </a:r>
            <a:endParaRPr sz="1400" u="sn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9074" name="Title 25907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Minimum cover that is prime</a:t>
            </a:r>
          </a:p>
        </p:txBody>
      </p:sp>
      <p:sp>
        <p:nvSpPr>
          <p:cNvPr id="259075" name="Text Placeholder 259074"/>
          <p:cNvSpPr>
            <a:spLocks noGrp="1"/>
          </p:cNvSpPr>
          <p:nvPr>
            <p:ph type="body" idx="1"/>
          </p:nvPr>
        </p:nvSpPr>
        <p:spPr>
          <a:xfrm>
            <a:off x="276225" y="1524000"/>
            <a:ext cx="5143500" cy="44958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Minimum # of inputs to AND gates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Prime implicant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Implicant not covered by any other implicant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Max-sized circle in K-map</a:t>
            </a:r>
            <a:endParaRPr sz="2000"/>
          </a:p>
          <a:p>
            <a:pPr>
              <a:lnSpc>
                <a:spcPct val="90000"/>
              </a:lnSpc>
            </a:pPr>
            <a:r>
              <a:rPr sz="2400"/>
              <a:t>Minimum cover that is prime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Covering with min # of prime implicants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Min # of max-sized circles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Example: prime cover vs. min cover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Same # of gates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4 vs. 4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Less transistors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26 vs. 28</a:t>
            </a:r>
            <a:endParaRPr sz="1600"/>
          </a:p>
        </p:txBody>
      </p:sp>
      <p:grpSp>
        <p:nvGrpSpPr>
          <p:cNvPr id="259155" name="Group 259154"/>
          <p:cNvGrpSpPr/>
          <p:nvPr/>
        </p:nvGrpSpPr>
        <p:grpSpPr>
          <a:xfrm>
            <a:off x="5800725" y="1752600"/>
            <a:ext cx="2752725" cy="1719263"/>
            <a:chOff x="3780" y="1104"/>
            <a:chExt cx="1734" cy="1083"/>
          </a:xfrm>
        </p:grpSpPr>
        <p:grpSp>
          <p:nvGrpSpPr>
            <p:cNvPr id="259076" name="Group 259075"/>
            <p:cNvGrpSpPr/>
            <p:nvPr/>
          </p:nvGrpSpPr>
          <p:grpSpPr>
            <a:xfrm>
              <a:off x="4150" y="1276"/>
              <a:ext cx="958" cy="911"/>
              <a:chOff x="3484" y="1846"/>
              <a:chExt cx="634" cy="731"/>
            </a:xfrm>
          </p:grpSpPr>
          <p:sp>
            <p:nvSpPr>
              <p:cNvPr id="259077" name="Oval 259076"/>
              <p:cNvSpPr/>
              <p:nvPr/>
            </p:nvSpPr>
            <p:spPr>
              <a:xfrm>
                <a:off x="3900" y="2372"/>
                <a:ext cx="93" cy="180"/>
              </a:xfrm>
              <a:prstGeom prst="ellipse">
                <a:avLst/>
              </a:prstGeom>
              <a:noFill/>
              <a:ln w="9525" cap="flat" cmpd="sng">
                <a:solidFill>
                  <a:srgbClr val="96969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078" name="Oval 259077"/>
              <p:cNvSpPr/>
              <p:nvPr/>
            </p:nvSpPr>
            <p:spPr>
              <a:xfrm>
                <a:off x="3899" y="1934"/>
                <a:ext cx="93" cy="180"/>
              </a:xfrm>
              <a:prstGeom prst="ellipse">
                <a:avLst/>
              </a:prstGeom>
              <a:noFill/>
              <a:ln w="9525" cap="flat" cmpd="sng">
                <a:solidFill>
                  <a:srgbClr val="96969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079" name="Text Box 259078"/>
              <p:cNvSpPr txBox="1"/>
              <p:nvPr/>
            </p:nvSpPr>
            <p:spPr>
              <a:xfrm>
                <a:off x="3888" y="2018"/>
                <a:ext cx="116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1</a:t>
                </a:r>
              </a:p>
            </p:txBody>
          </p:sp>
          <p:sp>
            <p:nvSpPr>
              <p:cNvPr id="259080" name="Rectangles 259079"/>
              <p:cNvSpPr/>
              <p:nvPr/>
            </p:nvSpPr>
            <p:spPr>
              <a:xfrm flipV="1">
                <a:off x="3886" y="1923"/>
                <a:ext cx="123" cy="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081" name="Text Box 259080"/>
              <p:cNvSpPr txBox="1"/>
              <p:nvPr/>
            </p:nvSpPr>
            <p:spPr>
              <a:xfrm>
                <a:off x="3658" y="2018"/>
                <a:ext cx="115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2" name="Text Box 259081"/>
              <p:cNvSpPr txBox="1"/>
              <p:nvPr/>
            </p:nvSpPr>
            <p:spPr>
              <a:xfrm>
                <a:off x="3774" y="2018"/>
                <a:ext cx="115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3" name="Text Box 259082"/>
              <p:cNvSpPr txBox="1"/>
              <p:nvPr/>
            </p:nvSpPr>
            <p:spPr>
              <a:xfrm>
                <a:off x="4003" y="2018"/>
                <a:ext cx="115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4" name="Text Box 259083"/>
              <p:cNvSpPr txBox="1"/>
              <p:nvPr/>
            </p:nvSpPr>
            <p:spPr>
              <a:xfrm>
                <a:off x="3658" y="2135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5" name="Text Box 259084"/>
              <p:cNvSpPr txBox="1"/>
              <p:nvPr/>
            </p:nvSpPr>
            <p:spPr>
              <a:xfrm>
                <a:off x="3774" y="2135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6" name="Text Box 259085"/>
              <p:cNvSpPr txBox="1"/>
              <p:nvPr/>
            </p:nvSpPr>
            <p:spPr>
              <a:xfrm>
                <a:off x="3888" y="2135"/>
                <a:ext cx="116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1</a:t>
                </a:r>
              </a:p>
            </p:txBody>
          </p:sp>
          <p:sp>
            <p:nvSpPr>
              <p:cNvPr id="259087" name="Text Box 259086"/>
              <p:cNvSpPr txBox="1"/>
              <p:nvPr/>
            </p:nvSpPr>
            <p:spPr>
              <a:xfrm>
                <a:off x="4003" y="2135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88" name="Text Box 259087"/>
              <p:cNvSpPr txBox="1"/>
              <p:nvPr/>
            </p:nvSpPr>
            <p:spPr>
              <a:xfrm>
                <a:off x="3658" y="2251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1</a:t>
                </a:r>
              </a:p>
            </p:txBody>
          </p:sp>
          <p:sp>
            <p:nvSpPr>
              <p:cNvPr id="259089" name="Text Box 259088"/>
              <p:cNvSpPr txBox="1"/>
              <p:nvPr/>
            </p:nvSpPr>
            <p:spPr>
              <a:xfrm>
                <a:off x="3774" y="2251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0" name="Text Box 259089"/>
              <p:cNvSpPr txBox="1"/>
              <p:nvPr/>
            </p:nvSpPr>
            <p:spPr>
              <a:xfrm>
                <a:off x="3888" y="2251"/>
                <a:ext cx="116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1" name="Text Box 259090"/>
              <p:cNvSpPr txBox="1"/>
              <p:nvPr/>
            </p:nvSpPr>
            <p:spPr>
              <a:xfrm>
                <a:off x="4003" y="2251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2" name="Text Box 259091"/>
              <p:cNvSpPr txBox="1"/>
              <p:nvPr/>
            </p:nvSpPr>
            <p:spPr>
              <a:xfrm>
                <a:off x="3658" y="2367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3" name="Text Box 259092"/>
              <p:cNvSpPr txBox="1"/>
              <p:nvPr/>
            </p:nvSpPr>
            <p:spPr>
              <a:xfrm>
                <a:off x="3774" y="2367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4" name="Text Box 259093"/>
              <p:cNvSpPr txBox="1"/>
              <p:nvPr/>
            </p:nvSpPr>
            <p:spPr>
              <a:xfrm>
                <a:off x="4003" y="2367"/>
                <a:ext cx="115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0</a:t>
                </a:r>
              </a:p>
            </p:txBody>
          </p:sp>
          <p:sp>
            <p:nvSpPr>
              <p:cNvPr id="259095" name="Freeform 259094"/>
              <p:cNvSpPr/>
              <p:nvPr/>
            </p:nvSpPr>
            <p:spPr>
              <a:xfrm>
                <a:off x="3597" y="1952"/>
                <a:ext cx="60" cy="66"/>
              </a:xfrm>
              <a:custGeom>
                <a:avLst/>
                <a:gdLst/>
                <a:ahLst/>
                <a:cxnLst/>
                <a:pathLst>
                  <a:path w="150" h="165">
                    <a:moveTo>
                      <a:pt x="150" y="165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096" name="Text Box 259095"/>
              <p:cNvSpPr txBox="1"/>
              <p:nvPr/>
            </p:nvSpPr>
            <p:spPr>
              <a:xfrm>
                <a:off x="3484" y="1911"/>
                <a:ext cx="99" cy="9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ab</a:t>
                </a:r>
                <a:endParaRPr sz="1400"/>
              </a:p>
            </p:txBody>
          </p:sp>
          <p:sp>
            <p:nvSpPr>
              <p:cNvPr id="259097" name="Text Box 259096"/>
              <p:cNvSpPr txBox="1"/>
              <p:nvPr/>
            </p:nvSpPr>
            <p:spPr>
              <a:xfrm>
                <a:off x="3602" y="1846"/>
                <a:ext cx="99" cy="9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cd</a:t>
                </a:r>
                <a:endParaRPr sz="1400"/>
              </a:p>
            </p:txBody>
          </p:sp>
          <p:sp>
            <p:nvSpPr>
              <p:cNvPr id="259098" name="Text Box 259097"/>
              <p:cNvSpPr txBox="1"/>
              <p:nvPr/>
            </p:nvSpPr>
            <p:spPr>
              <a:xfrm>
                <a:off x="3552" y="2037"/>
                <a:ext cx="100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800"/>
                  <a:t>00</a:t>
                </a:r>
                <a:endParaRPr sz="800"/>
              </a:p>
            </p:txBody>
          </p:sp>
          <p:sp>
            <p:nvSpPr>
              <p:cNvPr id="259099" name="Text Box 259098"/>
              <p:cNvSpPr txBox="1"/>
              <p:nvPr/>
            </p:nvSpPr>
            <p:spPr>
              <a:xfrm>
                <a:off x="3552" y="2153"/>
                <a:ext cx="100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800"/>
                  <a:t>01</a:t>
                </a:r>
                <a:endParaRPr sz="800"/>
              </a:p>
            </p:txBody>
          </p:sp>
          <p:sp>
            <p:nvSpPr>
              <p:cNvPr id="259100" name="Text Box 259099"/>
              <p:cNvSpPr txBox="1"/>
              <p:nvPr/>
            </p:nvSpPr>
            <p:spPr>
              <a:xfrm>
                <a:off x="3552" y="2270"/>
                <a:ext cx="100" cy="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800"/>
                  <a:t>11</a:t>
                </a:r>
                <a:endParaRPr sz="800"/>
              </a:p>
            </p:txBody>
          </p:sp>
          <p:sp>
            <p:nvSpPr>
              <p:cNvPr id="259101" name="Text Box 259100"/>
              <p:cNvSpPr txBox="1"/>
              <p:nvPr/>
            </p:nvSpPr>
            <p:spPr>
              <a:xfrm>
                <a:off x="3552" y="2386"/>
                <a:ext cx="100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800"/>
                  <a:t>10</a:t>
                </a:r>
                <a:endParaRPr sz="800"/>
              </a:p>
            </p:txBody>
          </p:sp>
          <p:sp>
            <p:nvSpPr>
              <p:cNvPr id="259102" name="Text Box 259101"/>
              <p:cNvSpPr txBox="1"/>
              <p:nvPr/>
            </p:nvSpPr>
            <p:spPr>
              <a:xfrm>
                <a:off x="3670" y="1928"/>
                <a:ext cx="99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800"/>
                  <a:t>00</a:t>
                </a:r>
                <a:endParaRPr sz="800"/>
              </a:p>
            </p:txBody>
          </p:sp>
          <p:sp>
            <p:nvSpPr>
              <p:cNvPr id="259103" name="Text Box 259102"/>
              <p:cNvSpPr txBox="1"/>
              <p:nvPr/>
            </p:nvSpPr>
            <p:spPr>
              <a:xfrm>
                <a:off x="3783" y="1928"/>
                <a:ext cx="99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800"/>
                  <a:t>01</a:t>
                </a:r>
                <a:endParaRPr sz="800"/>
              </a:p>
            </p:txBody>
          </p:sp>
          <p:sp>
            <p:nvSpPr>
              <p:cNvPr id="259104" name="Text Box 259103"/>
              <p:cNvSpPr txBox="1"/>
              <p:nvPr/>
            </p:nvSpPr>
            <p:spPr>
              <a:xfrm>
                <a:off x="3897" y="1928"/>
                <a:ext cx="99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800"/>
                  <a:t>11</a:t>
                </a:r>
                <a:endParaRPr sz="800"/>
              </a:p>
            </p:txBody>
          </p:sp>
          <p:sp>
            <p:nvSpPr>
              <p:cNvPr id="259105" name="Text Box 259104"/>
              <p:cNvSpPr txBox="1"/>
              <p:nvPr/>
            </p:nvSpPr>
            <p:spPr>
              <a:xfrm>
                <a:off x="4011" y="1928"/>
                <a:ext cx="99" cy="7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800"/>
                  <a:t>10</a:t>
                </a:r>
                <a:endParaRPr sz="800"/>
              </a:p>
            </p:txBody>
          </p:sp>
          <p:sp>
            <p:nvSpPr>
              <p:cNvPr id="259106" name="Oval 259105"/>
              <p:cNvSpPr/>
              <p:nvPr/>
            </p:nvSpPr>
            <p:spPr>
              <a:xfrm>
                <a:off x="3906" y="2022"/>
                <a:ext cx="84" cy="218"/>
              </a:xfrm>
              <a:prstGeom prst="ellipse">
                <a:avLst/>
              </a:prstGeom>
              <a:noFill/>
              <a:ln w="9525" cap="flat" cmpd="sng">
                <a:solidFill>
                  <a:srgbClr val="96969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07" name="Oval 259106"/>
              <p:cNvSpPr/>
              <p:nvPr/>
            </p:nvSpPr>
            <p:spPr>
              <a:xfrm>
                <a:off x="3672" y="2258"/>
                <a:ext cx="84" cy="95"/>
              </a:xfrm>
              <a:prstGeom prst="ellipse">
                <a:avLst/>
              </a:prstGeom>
              <a:noFill/>
              <a:ln w="9525" cap="flat" cmpd="sng">
                <a:solidFill>
                  <a:srgbClr val="96969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08" name="Rectangles 259107"/>
              <p:cNvSpPr/>
              <p:nvPr/>
            </p:nvSpPr>
            <p:spPr>
              <a:xfrm>
                <a:off x="3889" y="2482"/>
                <a:ext cx="109" cy="9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09" name="Text Box 259108"/>
              <p:cNvSpPr txBox="1"/>
              <p:nvPr/>
            </p:nvSpPr>
            <p:spPr>
              <a:xfrm>
                <a:off x="3888" y="2367"/>
                <a:ext cx="116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9144" rIns="0" bIns="9144"/>
              <a:p>
                <a:pPr>
                  <a:spcBef>
                    <a:spcPct val="0"/>
                  </a:spcBef>
                </a:pPr>
                <a:r>
                  <a:t>1</a:t>
                </a:r>
              </a:p>
            </p:txBody>
          </p:sp>
        </p:grpSp>
        <p:sp>
          <p:nvSpPr>
            <p:cNvPr id="259152" name="Text Box 259151"/>
            <p:cNvSpPr txBox="1"/>
            <p:nvPr/>
          </p:nvSpPr>
          <p:spPr>
            <a:xfrm>
              <a:off x="3780" y="1104"/>
              <a:ext cx="1734" cy="13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400" u="sng"/>
                <a:t>K-map: minimum cover that is prime</a:t>
              </a:r>
              <a:endParaRPr sz="1400" u="sng"/>
            </a:p>
          </p:txBody>
        </p:sp>
      </p:grpSp>
      <p:grpSp>
        <p:nvGrpSpPr>
          <p:cNvPr id="259159" name="Group 259158"/>
          <p:cNvGrpSpPr/>
          <p:nvPr/>
        </p:nvGrpSpPr>
        <p:grpSpPr>
          <a:xfrm>
            <a:off x="6124575" y="3667125"/>
            <a:ext cx="2219325" cy="547688"/>
            <a:chOff x="4032" y="2274"/>
            <a:chExt cx="1398" cy="345"/>
          </a:xfrm>
        </p:grpSpPr>
        <p:sp>
          <p:nvSpPr>
            <p:cNvPr id="259153" name="Text Box 259152"/>
            <p:cNvSpPr txBox="1"/>
            <p:nvPr/>
          </p:nvSpPr>
          <p:spPr>
            <a:xfrm>
              <a:off x="4032" y="2274"/>
              <a:ext cx="1398" cy="13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400" u="sng"/>
                <a:t>Minimum cover that is prime</a:t>
              </a:r>
              <a:endParaRPr sz="1400" u="sng"/>
            </a:p>
          </p:txBody>
        </p:sp>
        <p:sp>
          <p:nvSpPr>
            <p:cNvPr id="259154" name="Text Box 259153"/>
            <p:cNvSpPr txBox="1"/>
            <p:nvPr/>
          </p:nvSpPr>
          <p:spPr>
            <a:xfrm>
              <a:off x="4256" y="2463"/>
              <a:ext cx="1004" cy="15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rPr sz="1400"/>
                <a:t>F=abc'd' + a'cd + b'cd</a:t>
              </a:r>
              <a:endParaRPr sz="1400"/>
            </a:p>
          </p:txBody>
        </p:sp>
      </p:grpSp>
      <p:grpSp>
        <p:nvGrpSpPr>
          <p:cNvPr id="259160" name="Group 259159"/>
          <p:cNvGrpSpPr/>
          <p:nvPr/>
        </p:nvGrpSpPr>
        <p:grpSpPr>
          <a:xfrm>
            <a:off x="5576888" y="4638675"/>
            <a:ext cx="3302000" cy="1330325"/>
            <a:chOff x="3513" y="2922"/>
            <a:chExt cx="2080" cy="838"/>
          </a:xfrm>
        </p:grpSpPr>
        <p:sp>
          <p:nvSpPr>
            <p:cNvPr id="259110" name="Text Box 259109"/>
            <p:cNvSpPr txBox="1"/>
            <p:nvPr/>
          </p:nvSpPr>
          <p:spPr>
            <a:xfrm>
              <a:off x="4734" y="3161"/>
              <a:ext cx="859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1 4-input AND gate </a:t>
              </a:r>
            </a:p>
            <a:p>
              <a:pPr algn="l">
                <a:spcBef>
                  <a:spcPct val="0"/>
                </a:spcBef>
              </a:pPr>
              <a:r>
                <a:t>2 3-input AND gates</a:t>
              </a:r>
            </a:p>
            <a:p>
              <a:pPr algn="l">
                <a:spcBef>
                  <a:spcPct val="0"/>
                </a:spcBef>
              </a:pPr>
              <a:r>
                <a:t>1 4 input OR gate </a:t>
              </a:r>
            </a:p>
            <a:p>
              <a:pPr algn="l"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→</a:t>
              </a:r>
              <a:r>
                <a:rPr sz="1800">
                  <a:cs typeface="Times New Roman" panose="02020603050405020304" charset="0"/>
                </a:rPr>
                <a:t> </a:t>
              </a:r>
              <a:r>
                <a:t>26 transistors</a:t>
              </a:r>
            </a:p>
          </p:txBody>
        </p:sp>
        <p:grpSp>
          <p:nvGrpSpPr>
            <p:cNvPr id="259151" name="Group 259150"/>
            <p:cNvGrpSpPr/>
            <p:nvPr/>
          </p:nvGrpSpPr>
          <p:grpSpPr>
            <a:xfrm>
              <a:off x="3513" y="3078"/>
              <a:ext cx="1186" cy="682"/>
              <a:chOff x="4323" y="2718"/>
              <a:chExt cx="994" cy="460"/>
            </a:xfrm>
          </p:grpSpPr>
          <p:sp>
            <p:nvSpPr>
              <p:cNvPr id="259111" name="Flowchart: Delay 259110"/>
              <p:cNvSpPr/>
              <p:nvPr/>
            </p:nvSpPr>
            <p:spPr>
              <a:xfrm>
                <a:off x="4783" y="2894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2" name="Flowchart: Delay 259111"/>
              <p:cNvSpPr/>
              <p:nvPr/>
            </p:nvSpPr>
            <p:spPr>
              <a:xfrm>
                <a:off x="4783" y="2758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3" name="Flowchart: Delay 259112"/>
              <p:cNvSpPr/>
              <p:nvPr/>
            </p:nvSpPr>
            <p:spPr>
              <a:xfrm>
                <a:off x="4783" y="3030"/>
                <a:ext cx="115" cy="115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4" name="Flowchart: Stored Data 259113"/>
              <p:cNvSpPr/>
              <p:nvPr/>
            </p:nvSpPr>
            <p:spPr>
              <a:xfrm flipH="1">
                <a:off x="5015" y="2895"/>
                <a:ext cx="115" cy="115"/>
              </a:xfrm>
              <a:prstGeom prst="flowChartOnlineStorag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5" name="Isosceles Triangle 259114"/>
              <p:cNvSpPr/>
              <p:nvPr/>
            </p:nvSpPr>
            <p:spPr>
              <a:xfrm rot="5400000">
                <a:off x="4697" y="2810"/>
                <a:ext cx="29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6" name="Oval 259115"/>
              <p:cNvSpPr/>
              <p:nvPr/>
            </p:nvSpPr>
            <p:spPr>
              <a:xfrm>
                <a:off x="4726" y="2815"/>
                <a:ext cx="17" cy="18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7" name="Straight Connector 259116"/>
              <p:cNvSpPr/>
              <p:nvPr/>
            </p:nvSpPr>
            <p:spPr>
              <a:xfrm flipH="1">
                <a:off x="4389" y="2774"/>
                <a:ext cx="39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9118" name="Freeform 259117"/>
              <p:cNvSpPr/>
              <p:nvPr/>
            </p:nvSpPr>
            <p:spPr>
              <a:xfrm>
                <a:off x="4391" y="2796"/>
                <a:ext cx="392" cy="74"/>
              </a:xfrm>
              <a:custGeom>
                <a:avLst/>
                <a:gdLst/>
                <a:ahLst/>
                <a:cxnLst/>
                <a:pathLst>
                  <a:path w="980" h="185">
                    <a:moveTo>
                      <a:pt x="980" y="0"/>
                    </a:moveTo>
                    <a:lnTo>
                      <a:pt x="195" y="0"/>
                    </a:lnTo>
                    <a:lnTo>
                      <a:pt x="195" y="185"/>
                    </a:lnTo>
                    <a:lnTo>
                      <a:pt x="0" y="18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19" name="Straight Connector 259118"/>
              <p:cNvSpPr/>
              <p:nvPr/>
            </p:nvSpPr>
            <p:spPr>
              <a:xfrm>
                <a:off x="4745" y="2824"/>
                <a:ext cx="3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9120" name="Freeform 259119"/>
              <p:cNvSpPr/>
              <p:nvPr/>
            </p:nvSpPr>
            <p:spPr>
              <a:xfrm>
                <a:off x="4400" y="2824"/>
                <a:ext cx="297" cy="130"/>
              </a:xfrm>
              <a:custGeom>
                <a:avLst/>
                <a:gdLst/>
                <a:ahLst/>
                <a:cxnLst/>
                <a:pathLst>
                  <a:path w="741" h="324">
                    <a:moveTo>
                      <a:pt x="741" y="0"/>
                    </a:moveTo>
                    <a:lnTo>
                      <a:pt x="391" y="0"/>
                    </a:lnTo>
                    <a:lnTo>
                      <a:pt x="390" y="324"/>
                    </a:lnTo>
                    <a:lnTo>
                      <a:pt x="0" y="316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1" name="Straight Connector 259120"/>
              <p:cNvSpPr/>
              <p:nvPr/>
            </p:nvSpPr>
            <p:spPr>
              <a:xfrm>
                <a:off x="4745" y="2858"/>
                <a:ext cx="3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9122" name="Freeform 259121"/>
              <p:cNvSpPr/>
              <p:nvPr/>
            </p:nvSpPr>
            <p:spPr>
              <a:xfrm>
                <a:off x="4389" y="2858"/>
                <a:ext cx="310" cy="272"/>
              </a:xfrm>
              <a:custGeom>
                <a:avLst/>
                <a:gdLst/>
                <a:ahLst/>
                <a:cxnLst/>
                <a:pathLst>
                  <a:path w="776" h="680">
                    <a:moveTo>
                      <a:pt x="776" y="0"/>
                    </a:moveTo>
                    <a:lnTo>
                      <a:pt x="590" y="0"/>
                    </a:lnTo>
                    <a:lnTo>
                      <a:pt x="590" y="680"/>
                    </a:lnTo>
                    <a:lnTo>
                      <a:pt x="0" y="68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3" name="Isosceles Triangle 259122"/>
              <p:cNvSpPr/>
              <p:nvPr/>
            </p:nvSpPr>
            <p:spPr>
              <a:xfrm rot="5400000">
                <a:off x="4697" y="2844"/>
                <a:ext cx="29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4" name="Oval 259123"/>
              <p:cNvSpPr/>
              <p:nvPr/>
            </p:nvSpPr>
            <p:spPr>
              <a:xfrm>
                <a:off x="4726" y="2849"/>
                <a:ext cx="17" cy="18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5" name="Isosceles Triangle 259124"/>
              <p:cNvSpPr/>
              <p:nvPr/>
            </p:nvSpPr>
            <p:spPr>
              <a:xfrm rot="5400000">
                <a:off x="4699" y="2906"/>
                <a:ext cx="28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6" name="Oval 259125"/>
              <p:cNvSpPr/>
              <p:nvPr/>
            </p:nvSpPr>
            <p:spPr>
              <a:xfrm>
                <a:off x="4728" y="2912"/>
                <a:ext cx="17" cy="17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7" name="Isosceles Triangle 259126"/>
              <p:cNvSpPr/>
              <p:nvPr/>
            </p:nvSpPr>
            <p:spPr>
              <a:xfrm rot="5400000">
                <a:off x="4699" y="3050"/>
                <a:ext cx="29" cy="2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8" name="Oval 259127"/>
              <p:cNvSpPr/>
              <p:nvPr/>
            </p:nvSpPr>
            <p:spPr>
              <a:xfrm>
                <a:off x="4728" y="3055"/>
                <a:ext cx="17" cy="18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29" name="Freeform 259128"/>
              <p:cNvSpPr/>
              <p:nvPr/>
            </p:nvSpPr>
            <p:spPr>
              <a:xfrm>
                <a:off x="4746" y="2921"/>
                <a:ext cx="34" cy="0"/>
              </a:xfrm>
              <a:custGeom>
                <a:avLst/>
                <a:gdLst/>
                <a:ahLst/>
                <a:cxnLst/>
                <a:pathLst>
                  <a:path w="85" h="1">
                    <a:moveTo>
                      <a:pt x="0" y="1"/>
                    </a:moveTo>
                    <a:lnTo>
                      <a:pt x="85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0" name="Freeform 259129"/>
              <p:cNvSpPr/>
              <p:nvPr/>
            </p:nvSpPr>
            <p:spPr>
              <a:xfrm>
                <a:off x="4746" y="3064"/>
                <a:ext cx="36" cy="1"/>
              </a:xfrm>
              <a:custGeom>
                <a:avLst/>
                <a:gdLst/>
                <a:ahLst/>
                <a:cxnLst/>
                <a:pathLst>
                  <a:path w="90" h="1">
                    <a:moveTo>
                      <a:pt x="0" y="0"/>
                    </a:moveTo>
                    <a:lnTo>
                      <a:pt x="9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1" name="Freeform 259130"/>
              <p:cNvSpPr/>
              <p:nvPr/>
            </p:nvSpPr>
            <p:spPr>
              <a:xfrm>
                <a:off x="4556" y="2950"/>
                <a:ext cx="222" cy="4"/>
              </a:xfrm>
              <a:custGeom>
                <a:avLst/>
                <a:gdLst/>
                <a:ahLst/>
                <a:cxnLst/>
                <a:pathLst>
                  <a:path w="553" h="9">
                    <a:moveTo>
                      <a:pt x="0" y="9"/>
                    </a:moveTo>
                    <a:lnTo>
                      <a:pt x="553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2" name="Straight Connector 259131"/>
              <p:cNvSpPr/>
              <p:nvPr/>
            </p:nvSpPr>
            <p:spPr>
              <a:xfrm>
                <a:off x="4624" y="3130"/>
                <a:ext cx="15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9133" name="Freeform 259132"/>
              <p:cNvSpPr/>
              <p:nvPr/>
            </p:nvSpPr>
            <p:spPr>
              <a:xfrm>
                <a:off x="4901" y="2954"/>
                <a:ext cx="133" cy="0"/>
              </a:xfrm>
              <a:custGeom>
                <a:avLst/>
                <a:gdLst/>
                <a:ahLst/>
                <a:cxnLst/>
                <a:pathLst>
                  <a:path w="332" h="1">
                    <a:moveTo>
                      <a:pt x="332" y="0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4" name="Freeform 259133"/>
              <p:cNvSpPr/>
              <p:nvPr/>
            </p:nvSpPr>
            <p:spPr>
              <a:xfrm>
                <a:off x="4899" y="2981"/>
                <a:ext cx="129" cy="111"/>
              </a:xfrm>
              <a:custGeom>
                <a:avLst/>
                <a:gdLst/>
                <a:ahLst/>
                <a:cxnLst/>
                <a:pathLst>
                  <a:path w="322" h="279">
                    <a:moveTo>
                      <a:pt x="322" y="0"/>
                    </a:moveTo>
                    <a:lnTo>
                      <a:pt x="224" y="8"/>
                    </a:lnTo>
                    <a:lnTo>
                      <a:pt x="224" y="270"/>
                    </a:lnTo>
                    <a:lnTo>
                      <a:pt x="0" y="27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5" name="Freeform 259134"/>
              <p:cNvSpPr/>
              <p:nvPr/>
            </p:nvSpPr>
            <p:spPr>
              <a:xfrm>
                <a:off x="4901" y="2814"/>
                <a:ext cx="129" cy="113"/>
              </a:xfrm>
              <a:custGeom>
                <a:avLst/>
                <a:gdLst/>
                <a:ahLst/>
                <a:cxnLst/>
                <a:pathLst>
                  <a:path w="324" h="281">
                    <a:moveTo>
                      <a:pt x="324" y="281"/>
                    </a:moveTo>
                    <a:lnTo>
                      <a:pt x="204" y="274"/>
                    </a:lnTo>
                    <a:lnTo>
                      <a:pt x="21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6" name="Straight Connector 259135"/>
              <p:cNvSpPr/>
              <p:nvPr/>
            </p:nvSpPr>
            <p:spPr>
              <a:xfrm>
                <a:off x="5135" y="2950"/>
                <a:ext cx="8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9137" name="Text Box 259136"/>
              <p:cNvSpPr txBox="1"/>
              <p:nvPr/>
            </p:nvSpPr>
            <p:spPr>
              <a:xfrm>
                <a:off x="5233" y="2904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59138" name="Freeform 259137"/>
              <p:cNvSpPr/>
              <p:nvPr/>
            </p:nvSpPr>
            <p:spPr>
              <a:xfrm>
                <a:off x="4622" y="2983"/>
                <a:ext cx="160" cy="4"/>
              </a:xfrm>
              <a:custGeom>
                <a:avLst/>
                <a:gdLst/>
                <a:ahLst/>
                <a:cxnLst/>
                <a:pathLst>
                  <a:path w="398" h="8">
                    <a:moveTo>
                      <a:pt x="398" y="0"/>
                    </a:moveTo>
                    <a:lnTo>
                      <a:pt x="0" y="8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39" name="Freeform 259138"/>
              <p:cNvSpPr/>
              <p:nvPr/>
            </p:nvSpPr>
            <p:spPr>
              <a:xfrm>
                <a:off x="4470" y="2867"/>
                <a:ext cx="224" cy="198"/>
              </a:xfrm>
              <a:custGeom>
                <a:avLst/>
                <a:gdLst/>
                <a:ahLst/>
                <a:cxnLst/>
                <a:pathLst>
                  <a:path w="562" h="495">
                    <a:moveTo>
                      <a:pt x="0" y="0"/>
                    </a:moveTo>
                    <a:lnTo>
                      <a:pt x="0" y="488"/>
                    </a:lnTo>
                    <a:lnTo>
                      <a:pt x="562" y="495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0" name="Freeform 259139"/>
              <p:cNvSpPr/>
              <p:nvPr/>
            </p:nvSpPr>
            <p:spPr>
              <a:xfrm>
                <a:off x="4556" y="2957"/>
                <a:ext cx="226" cy="141"/>
              </a:xfrm>
              <a:custGeom>
                <a:avLst/>
                <a:gdLst/>
                <a:ahLst/>
                <a:cxnLst/>
                <a:pathLst>
                  <a:path w="563" h="353">
                    <a:moveTo>
                      <a:pt x="0" y="0"/>
                    </a:moveTo>
                    <a:lnTo>
                      <a:pt x="0" y="353"/>
                    </a:lnTo>
                    <a:lnTo>
                      <a:pt x="563" y="353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1" name="Oval 259140"/>
              <p:cNvSpPr/>
              <p:nvPr/>
            </p:nvSpPr>
            <p:spPr>
              <a:xfrm>
                <a:off x="4433" y="2765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2" name="Oval 259141"/>
              <p:cNvSpPr/>
              <p:nvPr/>
            </p:nvSpPr>
            <p:spPr>
              <a:xfrm>
                <a:off x="4617" y="3122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3" name="Oval 259142"/>
              <p:cNvSpPr/>
              <p:nvPr/>
            </p:nvSpPr>
            <p:spPr>
              <a:xfrm>
                <a:off x="4547" y="2945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4" name="Oval 259143"/>
              <p:cNvSpPr/>
              <p:nvPr/>
            </p:nvSpPr>
            <p:spPr>
              <a:xfrm>
                <a:off x="4457" y="2857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5" name="Oval 259144"/>
              <p:cNvSpPr/>
              <p:nvPr/>
            </p:nvSpPr>
            <p:spPr>
              <a:xfrm>
                <a:off x="4616" y="2975"/>
                <a:ext cx="17" cy="17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6" name="Freeform 259145"/>
              <p:cNvSpPr/>
              <p:nvPr/>
            </p:nvSpPr>
            <p:spPr>
              <a:xfrm>
                <a:off x="4440" y="2774"/>
                <a:ext cx="258" cy="147"/>
              </a:xfrm>
              <a:custGeom>
                <a:avLst/>
                <a:gdLst/>
                <a:ahLst/>
                <a:cxnLst/>
                <a:pathLst>
                  <a:path w="645" h="367">
                    <a:moveTo>
                      <a:pt x="0" y="0"/>
                    </a:moveTo>
                    <a:lnTo>
                      <a:pt x="7" y="367"/>
                    </a:lnTo>
                    <a:lnTo>
                      <a:pt x="645" y="367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59147" name="Text Box 259146"/>
              <p:cNvSpPr txBox="1"/>
              <p:nvPr/>
            </p:nvSpPr>
            <p:spPr>
              <a:xfrm>
                <a:off x="4323" y="2718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a</a:t>
                </a:r>
                <a:endParaRPr sz="1400"/>
              </a:p>
            </p:txBody>
          </p:sp>
          <p:sp>
            <p:nvSpPr>
              <p:cNvPr id="259148" name="Text Box 259147"/>
              <p:cNvSpPr txBox="1"/>
              <p:nvPr/>
            </p:nvSpPr>
            <p:spPr>
              <a:xfrm>
                <a:off x="4323" y="2830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b</a:t>
                </a:r>
                <a:endParaRPr sz="1400"/>
              </a:p>
            </p:txBody>
          </p:sp>
          <p:sp>
            <p:nvSpPr>
              <p:cNvPr id="259149" name="Text Box 259148"/>
              <p:cNvSpPr txBox="1"/>
              <p:nvPr/>
            </p:nvSpPr>
            <p:spPr>
              <a:xfrm>
                <a:off x="4323" y="2920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c</a:t>
                </a:r>
                <a:endParaRPr sz="1400"/>
              </a:p>
            </p:txBody>
          </p:sp>
          <p:sp>
            <p:nvSpPr>
              <p:cNvPr id="259150" name="Text Box 259149"/>
              <p:cNvSpPr txBox="1"/>
              <p:nvPr/>
            </p:nvSpPr>
            <p:spPr>
              <a:xfrm>
                <a:off x="4323" y="3074"/>
                <a:ext cx="84" cy="1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d</a:t>
                </a:r>
                <a:endParaRPr sz="1400"/>
              </a:p>
            </p:txBody>
          </p:sp>
        </p:grpSp>
        <p:sp>
          <p:nvSpPr>
            <p:cNvPr id="259158" name="Text Box 259157"/>
            <p:cNvSpPr txBox="1"/>
            <p:nvPr/>
          </p:nvSpPr>
          <p:spPr>
            <a:xfrm>
              <a:off x="3972" y="2922"/>
              <a:ext cx="1080" cy="13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400" u="sng"/>
                <a:t>Implementation</a:t>
              </a:r>
              <a:endParaRPr sz="1400" u="sng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0098" name="Title 26009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Minimum cover: heuristics</a:t>
            </a:r>
          </a:p>
        </p:txBody>
      </p:sp>
      <p:sp>
        <p:nvSpPr>
          <p:cNvPr id="260099" name="Text Placeholder 26009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K-maps give optimal solution every time</a:t>
            </a:r>
            <a:endParaRPr sz="2400"/>
          </a:p>
          <a:p>
            <a:pPr lvl="1"/>
            <a:r>
              <a:rPr sz="2000"/>
              <a:t>Functions with &gt; 6 inputs too complicated</a:t>
            </a:r>
            <a:endParaRPr sz="2000"/>
          </a:p>
          <a:p>
            <a:pPr lvl="1"/>
            <a:r>
              <a:rPr sz="2000"/>
              <a:t>Use computer-based tabular method</a:t>
            </a:r>
            <a:endParaRPr sz="2000"/>
          </a:p>
          <a:p>
            <a:pPr lvl="2"/>
            <a:r>
              <a:rPr sz="1800"/>
              <a:t>Finds all prime implicants</a:t>
            </a:r>
            <a:endParaRPr sz="1800"/>
          </a:p>
          <a:p>
            <a:pPr lvl="2"/>
            <a:r>
              <a:rPr sz="1800"/>
              <a:t>Finds min cover that is prime</a:t>
            </a:r>
            <a:endParaRPr sz="1800"/>
          </a:p>
          <a:p>
            <a:pPr lvl="2"/>
            <a:r>
              <a:rPr sz="1800"/>
              <a:t>Also optimal solution every time</a:t>
            </a:r>
            <a:endParaRPr sz="1800"/>
          </a:p>
          <a:p>
            <a:pPr lvl="2"/>
            <a:r>
              <a:rPr sz="1800"/>
              <a:t>Problem: 2</a:t>
            </a:r>
            <a:r>
              <a:rPr sz="1800" baseline="30000"/>
              <a:t>n</a:t>
            </a:r>
            <a:r>
              <a:rPr sz="1800"/>
              <a:t> minterms for n inputs</a:t>
            </a:r>
            <a:endParaRPr sz="1800"/>
          </a:p>
          <a:p>
            <a:pPr lvl="3"/>
            <a:r>
              <a:rPr sz="1600"/>
              <a:t>32 inputs = 4 billion minterms</a:t>
            </a:r>
            <a:endParaRPr sz="1600"/>
          </a:p>
          <a:p>
            <a:pPr lvl="3"/>
            <a:r>
              <a:rPr sz="1600"/>
              <a:t>Exponential complexity</a:t>
            </a:r>
            <a:endParaRPr sz="1600"/>
          </a:p>
          <a:p>
            <a:r>
              <a:rPr sz="2400"/>
              <a:t>Heuristic</a:t>
            </a:r>
            <a:endParaRPr sz="2400"/>
          </a:p>
          <a:p>
            <a:pPr lvl="1"/>
            <a:r>
              <a:rPr sz="2000"/>
              <a:t>Solution technique where optimal solution not guaranteed</a:t>
            </a:r>
            <a:endParaRPr sz="2000"/>
          </a:p>
          <a:p>
            <a:pPr lvl="1"/>
            <a:r>
              <a:rPr sz="2000"/>
              <a:t>Hopefully comes close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1122" name="Title 26112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Heuristics: iterative improvement</a:t>
            </a:r>
          </a:p>
        </p:txBody>
      </p:sp>
      <p:sp>
        <p:nvSpPr>
          <p:cNvPr id="261123" name="Text Placeholder 26112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77250" cy="455295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Start with initial solution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i.e., original logic equation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Repeatedly make modifications toward better solution</a:t>
            </a:r>
            <a:endParaRPr sz="2000"/>
          </a:p>
          <a:p>
            <a:pPr>
              <a:lnSpc>
                <a:spcPct val="90000"/>
              </a:lnSpc>
            </a:pPr>
            <a:r>
              <a:rPr sz="2000"/>
              <a:t>Common modifications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Expand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Replace each nonprime implicant with a prime implicant covering it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Delete all implicants covered by new prime implicant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Reduce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Opposite of expand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Reshape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Expands one implicant while reducing another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Maintains total # of implicants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Irredundant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Selects min # of implicants that cover from existing implicants </a:t>
            </a:r>
            <a:endParaRPr sz="1600"/>
          </a:p>
          <a:p>
            <a:pPr>
              <a:lnSpc>
                <a:spcPct val="90000"/>
              </a:lnSpc>
            </a:pPr>
            <a:r>
              <a:rPr sz="2000"/>
              <a:t>Synthesis tools differ in modifications used and the order they are used</a:t>
            </a:r>
            <a:endParaRPr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2146" name="Title 26214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Multilevel logic minimization</a:t>
            </a:r>
          </a:p>
        </p:txBody>
      </p:sp>
      <p:sp>
        <p:nvSpPr>
          <p:cNvPr id="262147" name="Text Placeholder 262146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5019675" cy="4495800"/>
          </a:xfrm>
          <a:ln/>
        </p:spPr>
        <p:txBody>
          <a:bodyPr lIns="92075" tIns="46038" rIns="92075" bIns="46038"/>
          <a:p>
            <a:r>
              <a:rPr sz="2400"/>
              <a:t>Trade performance for size</a:t>
            </a:r>
            <a:endParaRPr sz="2400"/>
          </a:p>
          <a:p>
            <a:pPr lvl="1"/>
            <a:r>
              <a:rPr sz="2000"/>
              <a:t>Increase delay for lower # of gates</a:t>
            </a:r>
            <a:endParaRPr sz="2000"/>
          </a:p>
          <a:p>
            <a:pPr lvl="1"/>
            <a:r>
              <a:rPr sz="2000"/>
              <a:t>Gray area represents all possible solutions</a:t>
            </a:r>
            <a:endParaRPr sz="2000"/>
          </a:p>
          <a:p>
            <a:pPr lvl="1"/>
            <a:r>
              <a:rPr sz="2000"/>
              <a:t>Circle with X represents ideal solution</a:t>
            </a:r>
            <a:endParaRPr sz="2000"/>
          </a:p>
          <a:p>
            <a:pPr lvl="2"/>
            <a:r>
              <a:rPr sz="1800"/>
              <a:t>Generally not possible</a:t>
            </a:r>
            <a:endParaRPr sz="1800"/>
          </a:p>
          <a:p>
            <a:pPr lvl="1"/>
            <a:r>
              <a:rPr sz="2000"/>
              <a:t>2-level gives best performance</a:t>
            </a:r>
            <a:endParaRPr sz="2000"/>
          </a:p>
          <a:p>
            <a:pPr lvl="2"/>
            <a:r>
              <a:rPr sz="1800"/>
              <a:t>max delay = 2 gates</a:t>
            </a:r>
            <a:endParaRPr sz="1800"/>
          </a:p>
          <a:p>
            <a:pPr lvl="2"/>
            <a:r>
              <a:rPr sz="1800"/>
              <a:t>Solve for smallest size</a:t>
            </a:r>
            <a:endParaRPr sz="1800"/>
          </a:p>
          <a:p>
            <a:pPr lvl="1"/>
            <a:r>
              <a:rPr sz="2000"/>
              <a:t>Multilevel gives pareto-optimal solution</a:t>
            </a:r>
            <a:endParaRPr sz="2000"/>
          </a:p>
          <a:p>
            <a:pPr lvl="2"/>
            <a:r>
              <a:rPr sz="1800"/>
              <a:t>Minimum delay for a given size</a:t>
            </a:r>
            <a:endParaRPr sz="1800"/>
          </a:p>
          <a:p>
            <a:pPr lvl="2"/>
            <a:r>
              <a:rPr sz="1800"/>
              <a:t>Minimum size for a given delay</a:t>
            </a:r>
            <a:endParaRPr sz="1800"/>
          </a:p>
        </p:txBody>
      </p:sp>
      <p:sp>
        <p:nvSpPr>
          <p:cNvPr id="262149" name="Straight Connector 262148"/>
          <p:cNvSpPr/>
          <p:nvPr/>
        </p:nvSpPr>
        <p:spPr>
          <a:xfrm flipV="1">
            <a:off x="5818188" y="2978150"/>
            <a:ext cx="0" cy="20208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sm" len="med"/>
          </a:ln>
        </p:spPr>
      </p:sp>
      <p:sp>
        <p:nvSpPr>
          <p:cNvPr id="262150" name="Straight Connector 262149"/>
          <p:cNvSpPr/>
          <p:nvPr/>
        </p:nvSpPr>
        <p:spPr>
          <a:xfrm rot="5400000" flipV="1">
            <a:off x="7313613" y="3503613"/>
            <a:ext cx="0" cy="29908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sm" len="med"/>
          </a:ln>
        </p:spPr>
      </p:sp>
      <p:sp>
        <p:nvSpPr>
          <p:cNvPr id="262151" name="Text Box 262150"/>
          <p:cNvSpPr txBox="1"/>
          <p:nvPr/>
        </p:nvSpPr>
        <p:spPr>
          <a:xfrm>
            <a:off x="8389938" y="5060950"/>
            <a:ext cx="314325" cy="2444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algn="l">
              <a:spcBef>
                <a:spcPct val="0"/>
              </a:spcBef>
            </a:pPr>
            <a:r>
              <a:rPr sz="1400"/>
              <a:t>size</a:t>
            </a:r>
            <a:endParaRPr sz="1400"/>
          </a:p>
        </p:txBody>
      </p:sp>
      <p:sp>
        <p:nvSpPr>
          <p:cNvPr id="262152" name="Text Box 262151"/>
          <p:cNvSpPr txBox="1"/>
          <p:nvPr/>
        </p:nvSpPr>
        <p:spPr>
          <a:xfrm rot="16200000">
            <a:off x="5297488" y="3881438"/>
            <a:ext cx="647700" cy="1984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spcBef>
                <a:spcPct val="0"/>
              </a:spcBef>
            </a:pPr>
            <a:r>
              <a:rPr sz="1400"/>
              <a:t>delay</a:t>
            </a:r>
            <a:endParaRPr sz="1400"/>
          </a:p>
        </p:txBody>
      </p:sp>
      <p:sp>
        <p:nvSpPr>
          <p:cNvPr id="262153" name="Freeform 262152"/>
          <p:cNvSpPr/>
          <p:nvPr/>
        </p:nvSpPr>
        <p:spPr>
          <a:xfrm rot="10800000">
            <a:off x="5922963" y="3100388"/>
            <a:ext cx="1627187" cy="1776412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solidFill>
            <a:srgbClr val="808080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2154" name="Left Arrow 262153"/>
          <p:cNvSpPr/>
          <p:nvPr/>
        </p:nvSpPr>
        <p:spPr>
          <a:xfrm rot="-2223392">
            <a:off x="6051550" y="3389313"/>
            <a:ext cx="1622425" cy="428625"/>
          </a:xfrm>
          <a:prstGeom prst="leftArrow">
            <a:avLst>
              <a:gd name="adj1" fmla="val 50000"/>
              <a:gd name="adj2" fmla="val 94629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l">
              <a:spcBef>
                <a:spcPct val="0"/>
              </a:spcBef>
            </a:pPr>
            <a:r>
              <a:t>multi-level minim.</a:t>
            </a:r>
          </a:p>
        </p:txBody>
      </p:sp>
      <p:sp>
        <p:nvSpPr>
          <p:cNvPr id="262155" name="Oval 262154"/>
          <p:cNvSpPr/>
          <p:nvPr/>
        </p:nvSpPr>
        <p:spPr>
          <a:xfrm>
            <a:off x="5975350" y="4754563"/>
            <a:ext cx="152400" cy="141287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2156" name="Straight Connector 262155"/>
          <p:cNvSpPr/>
          <p:nvPr/>
        </p:nvSpPr>
        <p:spPr>
          <a:xfrm>
            <a:off x="5951538" y="4711700"/>
            <a:ext cx="211137" cy="2460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57" name="Straight Connector 262156"/>
          <p:cNvSpPr/>
          <p:nvPr/>
        </p:nvSpPr>
        <p:spPr>
          <a:xfrm flipH="1">
            <a:off x="5951538" y="4702175"/>
            <a:ext cx="211137" cy="2460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58" name="Rectangles 262157"/>
          <p:cNvSpPr/>
          <p:nvPr/>
        </p:nvSpPr>
        <p:spPr>
          <a:xfrm>
            <a:off x="7550150" y="3100388"/>
            <a:ext cx="1258888" cy="1776412"/>
          </a:xfrm>
          <a:prstGeom prst="rect">
            <a:avLst/>
          </a:prstGeom>
          <a:solidFill>
            <a:srgbClr val="808080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262159" name="Left Arrow 262158"/>
          <p:cNvSpPr/>
          <p:nvPr/>
        </p:nvSpPr>
        <p:spPr>
          <a:xfrm>
            <a:off x="7416800" y="4651375"/>
            <a:ext cx="1363663" cy="428625"/>
          </a:xfrm>
          <a:prstGeom prst="leftArrow">
            <a:avLst>
              <a:gd name="adj1" fmla="val 50000"/>
              <a:gd name="adj2" fmla="val 7953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l">
              <a:spcBef>
                <a:spcPct val="0"/>
              </a:spcBef>
            </a:pPr>
            <a:r>
              <a:t>2-level minim.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3170" name="Title 26316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Example</a:t>
            </a:r>
          </a:p>
        </p:txBody>
      </p:sp>
      <p:sp>
        <p:nvSpPr>
          <p:cNvPr id="263171" name="Text Placeholder 263170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5457825" cy="44958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Minimized 2-level logic function: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F = adef + bdef + cdef + gh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Requires 5 gates with 18 total gate inputs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4 ANDS and 1 OR</a:t>
            </a:r>
            <a:endParaRPr sz="1600"/>
          </a:p>
          <a:p>
            <a:pPr>
              <a:lnSpc>
                <a:spcPct val="90000"/>
              </a:lnSpc>
            </a:pPr>
            <a:r>
              <a:rPr sz="2000"/>
              <a:t>After algebraic manipulation: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F = (a + b + c)def + gh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Requires only 4 gates with 11 total gate inputs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2 ANDS and 2 ORs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Less inputs per gate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Assume gate inputs = 2 transistors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Reduced by 14 transistors</a:t>
            </a:r>
            <a:endParaRPr sz="1600"/>
          </a:p>
          <a:p>
            <a:pPr lvl="3">
              <a:lnSpc>
                <a:spcPct val="90000"/>
              </a:lnSpc>
            </a:pPr>
            <a:r>
              <a:rPr sz="1400"/>
              <a:t>36 (18 * 2) down to 22 (11 * 2)</a:t>
            </a:r>
            <a:endParaRPr sz="1400"/>
          </a:p>
          <a:p>
            <a:pPr lvl="1">
              <a:lnSpc>
                <a:spcPct val="90000"/>
              </a:lnSpc>
            </a:pPr>
            <a:r>
              <a:rPr sz="1800"/>
              <a:t>Sacrifices performance for size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Inputs a, b, and c now have 3-gate delay</a:t>
            </a:r>
            <a:endParaRPr sz="1600"/>
          </a:p>
          <a:p>
            <a:pPr>
              <a:lnSpc>
                <a:spcPct val="90000"/>
              </a:lnSpc>
            </a:pPr>
            <a:r>
              <a:rPr sz="2000"/>
              <a:t>Iterative improvement heuristic commonly used</a:t>
            </a:r>
            <a:endParaRPr sz="2000"/>
          </a:p>
        </p:txBody>
      </p:sp>
      <p:grpSp>
        <p:nvGrpSpPr>
          <p:cNvPr id="263295" name="Group 263294"/>
          <p:cNvGrpSpPr/>
          <p:nvPr/>
        </p:nvGrpSpPr>
        <p:grpSpPr>
          <a:xfrm>
            <a:off x="6348413" y="1809750"/>
            <a:ext cx="2501900" cy="2044700"/>
            <a:chOff x="3999" y="1140"/>
            <a:chExt cx="1576" cy="1288"/>
          </a:xfrm>
        </p:grpSpPr>
        <p:grpSp>
          <p:nvGrpSpPr>
            <p:cNvPr id="263272" name="Group 263271"/>
            <p:cNvGrpSpPr/>
            <p:nvPr/>
          </p:nvGrpSpPr>
          <p:grpSpPr>
            <a:xfrm>
              <a:off x="3999" y="1325"/>
              <a:ext cx="1576" cy="1103"/>
              <a:chOff x="3927" y="1181"/>
              <a:chExt cx="1576" cy="1103"/>
            </a:xfrm>
          </p:grpSpPr>
          <p:sp>
            <p:nvSpPr>
              <p:cNvPr id="263172" name="Flowchart: Delay 263171"/>
              <p:cNvSpPr/>
              <p:nvPr/>
            </p:nvSpPr>
            <p:spPr>
              <a:xfrm>
                <a:off x="4654" y="1490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173" name="Flowchart: Delay 263172"/>
              <p:cNvSpPr/>
              <p:nvPr/>
            </p:nvSpPr>
            <p:spPr>
              <a:xfrm>
                <a:off x="4648" y="1228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174" name="Flowchart: Delay 263173"/>
              <p:cNvSpPr/>
              <p:nvPr/>
            </p:nvSpPr>
            <p:spPr>
              <a:xfrm>
                <a:off x="4654" y="1764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198" name="Text Box 263197"/>
              <p:cNvSpPr txBox="1"/>
              <p:nvPr/>
            </p:nvSpPr>
            <p:spPr>
              <a:xfrm>
                <a:off x="5399" y="1660"/>
                <a:ext cx="104" cy="2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63214" name="Flowchart: Delay 263213"/>
              <p:cNvSpPr/>
              <p:nvPr/>
            </p:nvSpPr>
            <p:spPr>
              <a:xfrm>
                <a:off x="4648" y="2038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15" name="Flowchart: Stored Data 263214"/>
              <p:cNvSpPr/>
              <p:nvPr/>
            </p:nvSpPr>
            <p:spPr>
              <a:xfrm flipH="1">
                <a:off x="5104" y="1624"/>
                <a:ext cx="143" cy="232"/>
              </a:xfrm>
              <a:prstGeom prst="flowChartOnlineStorag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16" name="Straight Connector 263215"/>
              <p:cNvSpPr/>
              <p:nvPr/>
            </p:nvSpPr>
            <p:spPr>
              <a:xfrm>
                <a:off x="5247" y="1735"/>
                <a:ext cx="107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17" name="Straight Connector 263216"/>
              <p:cNvSpPr/>
              <p:nvPr/>
            </p:nvSpPr>
            <p:spPr>
              <a:xfrm flipV="1">
                <a:off x="5052" y="1656"/>
                <a:ext cx="66" cy="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18" name="Straight Connector 263217"/>
              <p:cNvSpPr/>
              <p:nvPr/>
            </p:nvSpPr>
            <p:spPr>
              <a:xfrm flipV="1">
                <a:off x="5052" y="1824"/>
                <a:ext cx="66" cy="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19" name="Straight Connector 263218"/>
              <p:cNvSpPr/>
              <p:nvPr/>
            </p:nvSpPr>
            <p:spPr>
              <a:xfrm>
                <a:off x="4998" y="1704"/>
                <a:ext cx="13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0" name="Straight Connector 263219"/>
              <p:cNvSpPr/>
              <p:nvPr/>
            </p:nvSpPr>
            <p:spPr>
              <a:xfrm>
                <a:off x="4998" y="1776"/>
                <a:ext cx="13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1" name="Straight Connector 263220"/>
              <p:cNvSpPr/>
              <p:nvPr/>
            </p:nvSpPr>
            <p:spPr>
              <a:xfrm flipV="1">
                <a:off x="5058" y="1350"/>
                <a:ext cx="0" cy="30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2" name="Straight Connector 263221"/>
              <p:cNvSpPr/>
              <p:nvPr/>
            </p:nvSpPr>
            <p:spPr>
              <a:xfrm flipV="1">
                <a:off x="5052" y="1830"/>
                <a:ext cx="0" cy="30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3" name="Straight Connector 263222"/>
              <p:cNvSpPr/>
              <p:nvPr/>
            </p:nvSpPr>
            <p:spPr>
              <a:xfrm flipH="1">
                <a:off x="4794" y="1350"/>
                <a:ext cx="2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4" name="Straight Connector 263223"/>
              <p:cNvSpPr/>
              <p:nvPr/>
            </p:nvSpPr>
            <p:spPr>
              <a:xfrm flipH="1">
                <a:off x="4788" y="2142"/>
                <a:ext cx="2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5" name="Straight Connector 263224"/>
              <p:cNvSpPr/>
              <p:nvPr/>
            </p:nvSpPr>
            <p:spPr>
              <a:xfrm flipV="1">
                <a:off x="4998" y="1590"/>
                <a:ext cx="0" cy="10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6" name="Straight Connector 263225"/>
              <p:cNvSpPr/>
              <p:nvPr/>
            </p:nvSpPr>
            <p:spPr>
              <a:xfrm flipV="1">
                <a:off x="4998" y="1776"/>
                <a:ext cx="0" cy="10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7" name="Straight Connector 263226"/>
              <p:cNvSpPr/>
              <p:nvPr/>
            </p:nvSpPr>
            <p:spPr>
              <a:xfrm flipH="1">
                <a:off x="4794" y="1590"/>
                <a:ext cx="20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28" name="Straight Connector 263227"/>
              <p:cNvSpPr/>
              <p:nvPr/>
            </p:nvSpPr>
            <p:spPr>
              <a:xfrm flipH="1">
                <a:off x="4794" y="1890"/>
                <a:ext cx="20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08" name="Text Box 263207"/>
              <p:cNvSpPr txBox="1"/>
              <p:nvPr/>
            </p:nvSpPr>
            <p:spPr>
              <a:xfrm>
                <a:off x="3933" y="1445"/>
                <a:ext cx="110" cy="16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b</a:t>
                </a:r>
                <a:endParaRPr sz="1400"/>
              </a:p>
            </p:txBody>
          </p:sp>
          <p:sp>
            <p:nvSpPr>
              <p:cNvPr id="263209" name="Text Box 263208"/>
              <p:cNvSpPr txBox="1"/>
              <p:nvPr/>
            </p:nvSpPr>
            <p:spPr>
              <a:xfrm>
                <a:off x="3933" y="1716"/>
                <a:ext cx="110" cy="1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c</a:t>
                </a:r>
                <a:endParaRPr sz="1400"/>
              </a:p>
            </p:txBody>
          </p:sp>
          <p:sp>
            <p:nvSpPr>
              <p:cNvPr id="263210" name="Text Box 263209"/>
              <p:cNvSpPr txBox="1"/>
              <p:nvPr/>
            </p:nvSpPr>
            <p:spPr>
              <a:xfrm>
                <a:off x="3933" y="1613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e</a:t>
                </a:r>
                <a:endParaRPr sz="1400"/>
              </a:p>
            </p:txBody>
          </p:sp>
          <p:sp>
            <p:nvSpPr>
              <p:cNvPr id="263212" name="Text Box 263211"/>
              <p:cNvSpPr txBox="1"/>
              <p:nvPr/>
            </p:nvSpPr>
            <p:spPr>
              <a:xfrm>
                <a:off x="3933" y="1181"/>
                <a:ext cx="98" cy="1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a</a:t>
                </a:r>
                <a:endParaRPr sz="1400"/>
              </a:p>
            </p:txBody>
          </p:sp>
          <p:sp>
            <p:nvSpPr>
              <p:cNvPr id="263229" name="Text Box 263228"/>
              <p:cNvSpPr txBox="1"/>
              <p:nvPr/>
            </p:nvSpPr>
            <p:spPr>
              <a:xfrm>
                <a:off x="3927" y="1343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d</a:t>
                </a:r>
                <a:endParaRPr sz="1400"/>
              </a:p>
            </p:txBody>
          </p:sp>
          <p:sp>
            <p:nvSpPr>
              <p:cNvPr id="263230" name="Text Box 263229"/>
              <p:cNvSpPr txBox="1"/>
              <p:nvPr/>
            </p:nvSpPr>
            <p:spPr>
              <a:xfrm>
                <a:off x="3945" y="1877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63231" name="Text Box 263230"/>
              <p:cNvSpPr txBox="1"/>
              <p:nvPr/>
            </p:nvSpPr>
            <p:spPr>
              <a:xfrm>
                <a:off x="3939" y="1997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g</a:t>
                </a:r>
                <a:endParaRPr sz="1400"/>
              </a:p>
            </p:txBody>
          </p:sp>
          <p:sp>
            <p:nvSpPr>
              <p:cNvPr id="263232" name="Text Box 263231"/>
              <p:cNvSpPr txBox="1"/>
              <p:nvPr/>
            </p:nvSpPr>
            <p:spPr>
              <a:xfrm>
                <a:off x="3945" y="2147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h</a:t>
                </a:r>
                <a:endParaRPr sz="1400"/>
              </a:p>
            </p:txBody>
          </p:sp>
          <p:sp>
            <p:nvSpPr>
              <p:cNvPr id="263234" name="Straight Connector 263233"/>
              <p:cNvSpPr/>
              <p:nvPr/>
            </p:nvSpPr>
            <p:spPr>
              <a:xfrm>
                <a:off x="4044" y="2076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35" name="Straight Connector 263234"/>
              <p:cNvSpPr/>
              <p:nvPr/>
            </p:nvSpPr>
            <p:spPr>
              <a:xfrm>
                <a:off x="4044" y="2220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36" name="Straight Connector 263235"/>
              <p:cNvSpPr/>
              <p:nvPr/>
            </p:nvSpPr>
            <p:spPr>
              <a:xfrm>
                <a:off x="4050" y="1968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37" name="Straight Connector 263236"/>
              <p:cNvSpPr/>
              <p:nvPr/>
            </p:nvSpPr>
            <p:spPr>
              <a:xfrm>
                <a:off x="4044" y="1254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38" name="Straight Connector 263237"/>
              <p:cNvSpPr/>
              <p:nvPr/>
            </p:nvSpPr>
            <p:spPr>
              <a:xfrm>
                <a:off x="4050" y="1512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39" name="Straight Connector 263238"/>
              <p:cNvSpPr/>
              <p:nvPr/>
            </p:nvSpPr>
            <p:spPr>
              <a:xfrm>
                <a:off x="4050" y="1794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0" name="Straight Connector 263239"/>
              <p:cNvSpPr/>
              <p:nvPr/>
            </p:nvSpPr>
            <p:spPr>
              <a:xfrm>
                <a:off x="4050" y="1692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1" name="Straight Connector 263240"/>
              <p:cNvSpPr/>
              <p:nvPr/>
            </p:nvSpPr>
            <p:spPr>
              <a:xfrm>
                <a:off x="4044" y="1428"/>
                <a:ext cx="60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2" name="Straight Connector 263241"/>
              <p:cNvSpPr/>
              <p:nvPr/>
            </p:nvSpPr>
            <p:spPr>
              <a:xfrm>
                <a:off x="4140" y="1428"/>
                <a:ext cx="0" cy="43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3" name="Straight Connector 263242"/>
              <p:cNvSpPr/>
              <p:nvPr/>
            </p:nvSpPr>
            <p:spPr>
              <a:xfrm>
                <a:off x="4140" y="1566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5" name="Oval 263244"/>
              <p:cNvSpPr/>
              <p:nvPr/>
            </p:nvSpPr>
            <p:spPr>
              <a:xfrm>
                <a:off x="4130" y="1415"/>
                <a:ext cx="21" cy="3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46" name="Straight Connector 263245"/>
              <p:cNvSpPr/>
              <p:nvPr/>
            </p:nvSpPr>
            <p:spPr>
              <a:xfrm>
                <a:off x="4140" y="1872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7" name="Oval 263246"/>
              <p:cNvSpPr/>
              <p:nvPr/>
            </p:nvSpPr>
            <p:spPr>
              <a:xfrm>
                <a:off x="4130" y="1547"/>
                <a:ext cx="21" cy="3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48" name="Straight Connector 263247"/>
              <p:cNvSpPr/>
              <p:nvPr/>
            </p:nvSpPr>
            <p:spPr>
              <a:xfrm>
                <a:off x="4248" y="1296"/>
                <a:ext cx="0" cy="6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49" name="Straight Connector 263248"/>
              <p:cNvSpPr/>
              <p:nvPr/>
            </p:nvSpPr>
            <p:spPr>
              <a:xfrm>
                <a:off x="4248" y="1290"/>
                <a:ext cx="40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50" name="Straight Connector 263249"/>
              <p:cNvSpPr/>
              <p:nvPr/>
            </p:nvSpPr>
            <p:spPr>
              <a:xfrm>
                <a:off x="4248" y="1920"/>
                <a:ext cx="40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51" name="Oval 263250"/>
              <p:cNvSpPr/>
              <p:nvPr/>
            </p:nvSpPr>
            <p:spPr>
              <a:xfrm>
                <a:off x="4238" y="1673"/>
                <a:ext cx="21" cy="3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52" name="Straight Connector 263251"/>
              <p:cNvSpPr/>
              <p:nvPr/>
            </p:nvSpPr>
            <p:spPr>
              <a:xfrm flipH="1" flipV="1">
                <a:off x="4368" y="1356"/>
                <a:ext cx="6" cy="61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53" name="Straight Connector 263252"/>
              <p:cNvSpPr/>
              <p:nvPr/>
            </p:nvSpPr>
            <p:spPr>
              <a:xfrm>
                <a:off x="4368" y="1356"/>
                <a:ext cx="276" cy="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54" name="Straight Connector 263253"/>
              <p:cNvSpPr/>
              <p:nvPr/>
            </p:nvSpPr>
            <p:spPr>
              <a:xfrm>
                <a:off x="4368" y="1632"/>
                <a:ext cx="2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55" name="Oval 263254"/>
              <p:cNvSpPr/>
              <p:nvPr/>
            </p:nvSpPr>
            <p:spPr>
              <a:xfrm>
                <a:off x="4358" y="1613"/>
                <a:ext cx="21" cy="3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56" name="Oval 263255"/>
              <p:cNvSpPr/>
              <p:nvPr/>
            </p:nvSpPr>
            <p:spPr>
              <a:xfrm>
                <a:off x="4364" y="1949"/>
                <a:ext cx="21" cy="3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63293" name="Text Box 263292"/>
            <p:cNvSpPr txBox="1"/>
            <p:nvPr/>
          </p:nvSpPr>
          <p:spPr>
            <a:xfrm>
              <a:off x="4014" y="1140"/>
              <a:ext cx="1440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600" b="1" u="sng"/>
                <a:t>2-level minimized</a:t>
              </a:r>
              <a:endParaRPr sz="1600" b="1" u="sng"/>
            </a:p>
          </p:txBody>
        </p:sp>
      </p:grpSp>
      <p:grpSp>
        <p:nvGrpSpPr>
          <p:cNvPr id="263296" name="Group 263295"/>
          <p:cNvGrpSpPr/>
          <p:nvPr/>
        </p:nvGrpSpPr>
        <p:grpSpPr>
          <a:xfrm>
            <a:off x="6362700" y="4143375"/>
            <a:ext cx="2286000" cy="1692275"/>
            <a:chOff x="4008" y="2610"/>
            <a:chExt cx="1440" cy="1066"/>
          </a:xfrm>
        </p:grpSpPr>
        <p:grpSp>
          <p:nvGrpSpPr>
            <p:cNvPr id="263292" name="Group 263291"/>
            <p:cNvGrpSpPr/>
            <p:nvPr/>
          </p:nvGrpSpPr>
          <p:grpSpPr>
            <a:xfrm>
              <a:off x="4023" y="2765"/>
              <a:ext cx="1294" cy="911"/>
              <a:chOff x="3939" y="2627"/>
              <a:chExt cx="1294" cy="911"/>
            </a:xfrm>
          </p:grpSpPr>
          <p:sp>
            <p:nvSpPr>
              <p:cNvPr id="263258" name="Flowchart: Delay 263257"/>
              <p:cNvSpPr/>
              <p:nvPr/>
            </p:nvSpPr>
            <p:spPr>
              <a:xfrm>
                <a:off x="4522" y="2998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59" name="Flowchart: Stored Data 263258"/>
              <p:cNvSpPr/>
              <p:nvPr/>
            </p:nvSpPr>
            <p:spPr>
              <a:xfrm flipH="1">
                <a:off x="4228" y="2692"/>
                <a:ext cx="143" cy="232"/>
              </a:xfrm>
              <a:prstGeom prst="flowChartOnlineStorag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60" name="Text Box 263259"/>
              <p:cNvSpPr txBox="1"/>
              <p:nvPr/>
            </p:nvSpPr>
            <p:spPr>
              <a:xfrm>
                <a:off x="5141" y="3208"/>
                <a:ext cx="92" cy="16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63261" name="Text Box 263260"/>
              <p:cNvSpPr txBox="1"/>
              <p:nvPr/>
            </p:nvSpPr>
            <p:spPr>
              <a:xfrm>
                <a:off x="3939" y="2723"/>
                <a:ext cx="110" cy="16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b</a:t>
                </a:r>
                <a:endParaRPr sz="1400"/>
              </a:p>
            </p:txBody>
          </p:sp>
          <p:sp>
            <p:nvSpPr>
              <p:cNvPr id="263262" name="Text Box 263261"/>
              <p:cNvSpPr txBox="1"/>
              <p:nvPr/>
            </p:nvSpPr>
            <p:spPr>
              <a:xfrm>
                <a:off x="3939" y="2820"/>
                <a:ext cx="92" cy="10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c</a:t>
                </a:r>
                <a:endParaRPr sz="1400"/>
              </a:p>
            </p:txBody>
          </p:sp>
          <p:sp>
            <p:nvSpPr>
              <p:cNvPr id="263263" name="Text Box 263262"/>
              <p:cNvSpPr txBox="1"/>
              <p:nvPr/>
            </p:nvSpPr>
            <p:spPr>
              <a:xfrm>
                <a:off x="3945" y="3053"/>
                <a:ext cx="110" cy="1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e</a:t>
                </a:r>
                <a:endParaRPr sz="1400"/>
              </a:p>
            </p:txBody>
          </p:sp>
          <p:sp>
            <p:nvSpPr>
              <p:cNvPr id="263264" name="Text Box 263263"/>
              <p:cNvSpPr txBox="1"/>
              <p:nvPr/>
            </p:nvSpPr>
            <p:spPr>
              <a:xfrm>
                <a:off x="3939" y="2627"/>
                <a:ext cx="104" cy="11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a</a:t>
                </a:r>
                <a:endParaRPr sz="1400"/>
              </a:p>
            </p:txBody>
          </p:sp>
          <p:sp>
            <p:nvSpPr>
              <p:cNvPr id="263265" name="Text Box 263264"/>
              <p:cNvSpPr txBox="1"/>
              <p:nvPr/>
            </p:nvSpPr>
            <p:spPr>
              <a:xfrm>
                <a:off x="3939" y="2981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d</a:t>
                </a:r>
                <a:endParaRPr sz="1400"/>
              </a:p>
            </p:txBody>
          </p:sp>
          <p:sp>
            <p:nvSpPr>
              <p:cNvPr id="263266" name="Text Box 263265"/>
              <p:cNvSpPr txBox="1"/>
              <p:nvPr/>
            </p:nvSpPr>
            <p:spPr>
              <a:xfrm>
                <a:off x="3951" y="3143"/>
                <a:ext cx="104" cy="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f</a:t>
                </a:r>
                <a:endParaRPr sz="1400"/>
              </a:p>
            </p:txBody>
          </p:sp>
          <p:sp>
            <p:nvSpPr>
              <p:cNvPr id="263267" name="Text Box 263266"/>
              <p:cNvSpPr txBox="1"/>
              <p:nvPr/>
            </p:nvSpPr>
            <p:spPr>
              <a:xfrm>
                <a:off x="3945" y="3251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g</a:t>
                </a:r>
                <a:endParaRPr sz="1400"/>
              </a:p>
            </p:txBody>
          </p:sp>
          <p:sp>
            <p:nvSpPr>
              <p:cNvPr id="263268" name="Text Box 263267"/>
              <p:cNvSpPr txBox="1"/>
              <p:nvPr/>
            </p:nvSpPr>
            <p:spPr>
              <a:xfrm>
                <a:off x="3951" y="3401"/>
                <a:ext cx="104" cy="13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l">
                  <a:spcBef>
                    <a:spcPct val="0"/>
                  </a:spcBef>
                </a:pPr>
                <a:r>
                  <a:rPr sz="1400"/>
                  <a:t>h</a:t>
                </a:r>
                <a:endParaRPr sz="1400"/>
              </a:p>
            </p:txBody>
          </p:sp>
          <p:sp>
            <p:nvSpPr>
              <p:cNvPr id="263269" name="Flowchart: Stored Data 263268"/>
              <p:cNvSpPr/>
              <p:nvPr/>
            </p:nvSpPr>
            <p:spPr>
              <a:xfrm flipH="1">
                <a:off x="4846" y="3160"/>
                <a:ext cx="143" cy="232"/>
              </a:xfrm>
              <a:prstGeom prst="flowChartOnlineStorag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70" name="Flowchart: Delay 263269"/>
              <p:cNvSpPr/>
              <p:nvPr/>
            </p:nvSpPr>
            <p:spPr>
              <a:xfrm>
                <a:off x="4528" y="3298"/>
                <a:ext cx="143" cy="232"/>
              </a:xfrm>
              <a:prstGeom prst="flowChartDelay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63273" name="Straight Connector 263272"/>
              <p:cNvSpPr/>
              <p:nvPr/>
            </p:nvSpPr>
            <p:spPr>
              <a:xfrm>
                <a:off x="4014" y="2718"/>
                <a:ext cx="22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4" name="Straight Connector 263273"/>
              <p:cNvSpPr/>
              <p:nvPr/>
            </p:nvSpPr>
            <p:spPr>
              <a:xfrm>
                <a:off x="4020" y="2892"/>
                <a:ext cx="22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5" name="Straight Connector 263274"/>
              <p:cNvSpPr/>
              <p:nvPr/>
            </p:nvSpPr>
            <p:spPr>
              <a:xfrm>
                <a:off x="4014" y="2802"/>
                <a:ext cx="240" cy="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6" name="Straight Connector 263275"/>
              <p:cNvSpPr/>
              <p:nvPr/>
            </p:nvSpPr>
            <p:spPr>
              <a:xfrm flipH="1">
                <a:off x="4014" y="3060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7" name="Straight Connector 263276"/>
              <p:cNvSpPr/>
              <p:nvPr/>
            </p:nvSpPr>
            <p:spPr>
              <a:xfrm flipH="1">
                <a:off x="4014" y="3126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8" name="Straight Connector 263277"/>
              <p:cNvSpPr/>
              <p:nvPr/>
            </p:nvSpPr>
            <p:spPr>
              <a:xfrm flipH="1">
                <a:off x="4014" y="3204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79" name="Straight Connector 263278"/>
              <p:cNvSpPr/>
              <p:nvPr/>
            </p:nvSpPr>
            <p:spPr>
              <a:xfrm>
                <a:off x="4374" y="2808"/>
                <a:ext cx="6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0" name="Straight Connector 263279"/>
              <p:cNvSpPr/>
              <p:nvPr/>
            </p:nvSpPr>
            <p:spPr>
              <a:xfrm>
                <a:off x="4434" y="2808"/>
                <a:ext cx="0" cy="2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1" name="Straight Connector 263280"/>
              <p:cNvSpPr/>
              <p:nvPr/>
            </p:nvSpPr>
            <p:spPr>
              <a:xfrm>
                <a:off x="4434" y="3030"/>
                <a:ext cx="9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2" name="Straight Connector 263281"/>
              <p:cNvSpPr/>
              <p:nvPr/>
            </p:nvSpPr>
            <p:spPr>
              <a:xfrm flipH="1">
                <a:off x="4020" y="3342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3" name="Straight Connector 263282"/>
              <p:cNvSpPr/>
              <p:nvPr/>
            </p:nvSpPr>
            <p:spPr>
              <a:xfrm flipH="1">
                <a:off x="4020" y="3474"/>
                <a:ext cx="51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4" name="Straight Connector 263283"/>
              <p:cNvSpPr/>
              <p:nvPr/>
            </p:nvSpPr>
            <p:spPr>
              <a:xfrm>
                <a:off x="4674" y="3414"/>
                <a:ext cx="8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5" name="Straight Connector 263284"/>
              <p:cNvSpPr/>
              <p:nvPr/>
            </p:nvSpPr>
            <p:spPr>
              <a:xfrm>
                <a:off x="4668" y="3114"/>
                <a:ext cx="8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7" name="Straight Connector 263286"/>
              <p:cNvSpPr/>
              <p:nvPr/>
            </p:nvSpPr>
            <p:spPr>
              <a:xfrm flipV="1">
                <a:off x="4764" y="3330"/>
                <a:ext cx="0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8" name="Straight Connector 263287"/>
              <p:cNvSpPr/>
              <p:nvPr/>
            </p:nvSpPr>
            <p:spPr>
              <a:xfrm flipV="1">
                <a:off x="4758" y="3114"/>
                <a:ext cx="0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89" name="Straight Connector 263288"/>
              <p:cNvSpPr/>
              <p:nvPr/>
            </p:nvSpPr>
            <p:spPr>
              <a:xfrm>
                <a:off x="4764" y="3330"/>
                <a:ext cx="10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90" name="Straight Connector 263289"/>
              <p:cNvSpPr/>
              <p:nvPr/>
            </p:nvSpPr>
            <p:spPr>
              <a:xfrm>
                <a:off x="4758" y="3192"/>
                <a:ext cx="10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3291" name="Straight Connector 263290"/>
              <p:cNvSpPr/>
              <p:nvPr/>
            </p:nvSpPr>
            <p:spPr>
              <a:xfrm>
                <a:off x="4986" y="3276"/>
                <a:ext cx="10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63294" name="Text Box 263293"/>
            <p:cNvSpPr txBox="1"/>
            <p:nvPr/>
          </p:nvSpPr>
          <p:spPr>
            <a:xfrm>
              <a:off x="4008" y="2610"/>
              <a:ext cx="1440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600" b="1" u="sng"/>
                <a:t>multilevel minimized</a:t>
              </a:r>
              <a:endParaRPr sz="1600" b="1" u="sng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4194" name="Title 26419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FSM synthesis</a:t>
            </a:r>
          </a:p>
        </p:txBody>
      </p:sp>
      <p:sp>
        <p:nvSpPr>
          <p:cNvPr id="264195" name="Text Placeholder 264194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382000" cy="45720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FSM to gates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State minimization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Reduce # of states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Identify and merge equivalent states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Outputs, next states same for all possible inputs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Tabular method gives exact solution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Table of all possible state pairs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If n states, n</a:t>
            </a:r>
            <a:r>
              <a:rPr sz="1600" baseline="30000"/>
              <a:t>2</a:t>
            </a:r>
            <a:r>
              <a:rPr sz="1600"/>
              <a:t> table entries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Thus, heuristics used with large # of states</a:t>
            </a:r>
            <a:endParaRPr sz="1600"/>
          </a:p>
          <a:p>
            <a:pPr>
              <a:lnSpc>
                <a:spcPct val="90000"/>
              </a:lnSpc>
            </a:pPr>
            <a:r>
              <a:rPr sz="2400"/>
              <a:t>State encoding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Unique bit sequence for each state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If n states, log</a:t>
            </a:r>
            <a:r>
              <a:rPr sz="2000" baseline="-25000"/>
              <a:t>2</a:t>
            </a:r>
            <a:r>
              <a:rPr sz="2000"/>
              <a:t>(n) bits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n! possible encodings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Thus, heuristics common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31074" name="Title 13107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Outline</a:t>
            </a:r>
          </a:p>
        </p:txBody>
      </p:sp>
      <p:sp>
        <p:nvSpPr>
          <p:cNvPr id="131075" name="Text Placeholder 13107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t>Automation: synthesis</a:t>
            </a:r>
          </a:p>
          <a:p>
            <a:r>
              <a:t>Verification: hardware/software co-simulation</a:t>
            </a:r>
          </a:p>
          <a:p>
            <a:r>
              <a:t>Reuse: intellectual property cores</a:t>
            </a:r>
          </a:p>
          <a:p>
            <a:r>
              <a:t>Design process models</a:t>
            </a:r>
          </a:p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5218" name="Title 26521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Technology mapping</a:t>
            </a:r>
          </a:p>
        </p:txBody>
      </p:sp>
      <p:sp>
        <p:nvSpPr>
          <p:cNvPr id="265219" name="Text Placeholder 26521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Library of gates available for implementation</a:t>
            </a:r>
            <a:endParaRPr sz="2400"/>
          </a:p>
          <a:p>
            <a:pPr lvl="1"/>
            <a:r>
              <a:rPr sz="2000"/>
              <a:t>Simple</a:t>
            </a:r>
            <a:endParaRPr sz="2000"/>
          </a:p>
          <a:p>
            <a:pPr lvl="2"/>
            <a:r>
              <a:rPr sz="1800"/>
              <a:t>only 2-input AND,OR gates</a:t>
            </a:r>
            <a:endParaRPr sz="1800"/>
          </a:p>
          <a:p>
            <a:pPr lvl="1"/>
            <a:r>
              <a:rPr sz="2000"/>
              <a:t>Complex</a:t>
            </a:r>
            <a:endParaRPr sz="2000"/>
          </a:p>
          <a:p>
            <a:pPr lvl="2"/>
            <a:r>
              <a:rPr sz="1800"/>
              <a:t>various-input AND,OR,NAND,NOR,etc. gates</a:t>
            </a:r>
            <a:endParaRPr sz="1800"/>
          </a:p>
          <a:p>
            <a:pPr lvl="2"/>
            <a:r>
              <a:rPr sz="1800"/>
              <a:t>Efficiently implemented meta-gates (i.e., AND-OR-INVERT,MUX)</a:t>
            </a:r>
            <a:endParaRPr sz="1800"/>
          </a:p>
          <a:p>
            <a:r>
              <a:rPr sz="2400"/>
              <a:t>Final structure consists of specified library’s components only</a:t>
            </a:r>
            <a:endParaRPr sz="2400"/>
          </a:p>
          <a:p>
            <a:r>
              <a:rPr sz="2400"/>
              <a:t>If technology mapping integrated with logic synthesis</a:t>
            </a:r>
            <a:endParaRPr sz="2400"/>
          </a:p>
          <a:p>
            <a:pPr lvl="1"/>
            <a:r>
              <a:rPr sz="2000"/>
              <a:t>More efficient circuit</a:t>
            </a:r>
            <a:endParaRPr sz="2000"/>
          </a:p>
          <a:p>
            <a:pPr lvl="1"/>
            <a:r>
              <a:rPr sz="2000"/>
              <a:t>More complex problem</a:t>
            </a:r>
            <a:endParaRPr sz="2000"/>
          </a:p>
          <a:p>
            <a:pPr lvl="1"/>
            <a:r>
              <a:rPr sz="2000"/>
              <a:t>Heuristics required</a:t>
            </a:r>
            <a:endParaRPr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6242" name="Title 26624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Complexity impact on user</a:t>
            </a:r>
          </a:p>
        </p:txBody>
      </p:sp>
      <p:sp>
        <p:nvSpPr>
          <p:cNvPr id="266243" name="Text Placeholder 26624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382000" cy="4591050"/>
          </a:xfrm>
          <a:ln/>
        </p:spPr>
        <p:txBody>
          <a:bodyPr lIns="92075" tIns="46038" rIns="92075" bIns="46038"/>
          <a:p>
            <a:r>
              <a:rPr sz="1800"/>
              <a:t>As complexity grows, heuristics used</a:t>
            </a:r>
            <a:endParaRPr sz="1800"/>
          </a:p>
          <a:p>
            <a:r>
              <a:rPr sz="1800"/>
              <a:t>Heuristics differ tremendously among synthesis tools</a:t>
            </a:r>
            <a:endParaRPr sz="1800"/>
          </a:p>
          <a:p>
            <a:pPr lvl="1"/>
            <a:r>
              <a:rPr sz="1600"/>
              <a:t>Computationally expensive</a:t>
            </a:r>
            <a:endParaRPr sz="1600"/>
          </a:p>
          <a:p>
            <a:pPr lvl="2"/>
            <a:r>
              <a:rPr sz="1400"/>
              <a:t>Higher quality results</a:t>
            </a:r>
            <a:endParaRPr sz="1400"/>
          </a:p>
          <a:p>
            <a:pPr lvl="2"/>
            <a:r>
              <a:rPr sz="1400"/>
              <a:t>Variable optimization effort settings</a:t>
            </a:r>
            <a:endParaRPr sz="1400"/>
          </a:p>
          <a:p>
            <a:pPr lvl="2"/>
            <a:r>
              <a:rPr sz="1400"/>
              <a:t>Long run times (hours, days)</a:t>
            </a:r>
            <a:endParaRPr sz="1400"/>
          </a:p>
          <a:p>
            <a:pPr lvl="2"/>
            <a:r>
              <a:rPr sz="1400"/>
              <a:t>Requires huge amounts of memory</a:t>
            </a:r>
            <a:endParaRPr sz="1400"/>
          </a:p>
          <a:p>
            <a:pPr lvl="2"/>
            <a:r>
              <a:rPr sz="1400"/>
              <a:t>Typically needs to run on servers, workstations</a:t>
            </a:r>
            <a:endParaRPr sz="1400"/>
          </a:p>
          <a:p>
            <a:pPr lvl="1"/>
            <a:r>
              <a:rPr sz="1600"/>
              <a:t>Fast heuristics</a:t>
            </a:r>
            <a:endParaRPr sz="1600"/>
          </a:p>
          <a:p>
            <a:pPr lvl="2"/>
            <a:r>
              <a:rPr sz="1400"/>
              <a:t>Lower quality results</a:t>
            </a:r>
            <a:endParaRPr sz="1400"/>
          </a:p>
          <a:p>
            <a:pPr lvl="2"/>
            <a:r>
              <a:rPr sz="1400"/>
              <a:t>Shorter run times (minutes, hours)</a:t>
            </a:r>
            <a:endParaRPr sz="1400"/>
          </a:p>
          <a:p>
            <a:pPr lvl="2"/>
            <a:r>
              <a:rPr sz="1400"/>
              <a:t>Smaller amount of memory required</a:t>
            </a:r>
            <a:endParaRPr sz="1400"/>
          </a:p>
          <a:p>
            <a:pPr lvl="2"/>
            <a:r>
              <a:rPr sz="1400"/>
              <a:t>Could run on PC</a:t>
            </a:r>
            <a:endParaRPr sz="1400"/>
          </a:p>
          <a:p>
            <a:r>
              <a:rPr sz="1800"/>
              <a:t>Super-linear-time (i.e. n</a:t>
            </a:r>
            <a:r>
              <a:rPr sz="1800" baseline="30000"/>
              <a:t>3</a:t>
            </a:r>
            <a:r>
              <a:rPr sz="1800"/>
              <a:t>) heuristics usually used</a:t>
            </a:r>
            <a:endParaRPr sz="1800"/>
          </a:p>
          <a:p>
            <a:pPr lvl="1"/>
            <a:r>
              <a:rPr sz="1600"/>
              <a:t>User can partition large systems to reduce run times/size</a:t>
            </a:r>
            <a:endParaRPr sz="1600"/>
          </a:p>
          <a:p>
            <a:pPr lvl="1"/>
            <a:r>
              <a:rPr sz="1600"/>
              <a:t>100</a:t>
            </a:r>
            <a:r>
              <a:rPr sz="1600" baseline="30000"/>
              <a:t>3</a:t>
            </a:r>
            <a:r>
              <a:rPr sz="1600"/>
              <a:t> &gt; 50</a:t>
            </a:r>
            <a:r>
              <a:rPr sz="1600" baseline="30000"/>
              <a:t>3</a:t>
            </a:r>
            <a:r>
              <a:rPr sz="1600"/>
              <a:t> + 50</a:t>
            </a:r>
            <a:r>
              <a:rPr sz="1600" baseline="30000"/>
              <a:t>3 </a:t>
            </a:r>
            <a:r>
              <a:rPr sz="1600"/>
              <a:t>(1,000,000 &gt; 250,000)</a:t>
            </a:r>
            <a:endParaRPr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7266" name="Title 26726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Integrating logic design and physical design</a:t>
            </a:r>
          </a:p>
        </p:txBody>
      </p:sp>
      <p:sp>
        <p:nvSpPr>
          <p:cNvPr id="267267" name="Text Placeholder 267266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4895850" cy="4495800"/>
          </a:xfrm>
          <a:ln/>
        </p:spPr>
        <p:txBody>
          <a:bodyPr lIns="92075" tIns="46038" rIns="92075" bIns="46038"/>
          <a:p>
            <a:r>
              <a:rPr sz="2000"/>
              <a:t>Past</a:t>
            </a:r>
            <a:endParaRPr sz="2000"/>
          </a:p>
          <a:p>
            <a:pPr lvl="1"/>
            <a:r>
              <a:rPr sz="1800"/>
              <a:t>Gate delay much greater than wire delay</a:t>
            </a:r>
            <a:endParaRPr sz="1800"/>
          </a:p>
          <a:p>
            <a:pPr lvl="1"/>
            <a:r>
              <a:rPr sz="1800"/>
              <a:t>Thus, performance evaluated as # of levels of gates only</a:t>
            </a:r>
            <a:endParaRPr sz="1800"/>
          </a:p>
          <a:p>
            <a:r>
              <a:rPr sz="2000"/>
              <a:t>Today</a:t>
            </a:r>
            <a:endParaRPr sz="2000"/>
          </a:p>
          <a:p>
            <a:pPr lvl="1"/>
            <a:r>
              <a:rPr sz="1800"/>
              <a:t>Gate delay shrinking as feature size shrinking</a:t>
            </a:r>
            <a:endParaRPr sz="1800"/>
          </a:p>
          <a:p>
            <a:pPr lvl="1"/>
            <a:r>
              <a:rPr sz="1800"/>
              <a:t>Wire delay increasing</a:t>
            </a:r>
            <a:endParaRPr sz="1800"/>
          </a:p>
          <a:p>
            <a:pPr lvl="2"/>
            <a:r>
              <a:rPr sz="1600"/>
              <a:t>Performance evaluation needs wire length </a:t>
            </a:r>
            <a:endParaRPr sz="1600"/>
          </a:p>
          <a:p>
            <a:pPr lvl="1"/>
            <a:r>
              <a:rPr sz="1800"/>
              <a:t>Transistor placement (needed for wire length) domain of physical design</a:t>
            </a:r>
            <a:endParaRPr sz="1800"/>
          </a:p>
          <a:p>
            <a:pPr lvl="1"/>
            <a:r>
              <a:rPr sz="1800"/>
              <a:t>Thus, simultaneous logic synthesis and physical design required for efficient circuits</a:t>
            </a:r>
            <a:endParaRPr sz="1800"/>
          </a:p>
        </p:txBody>
      </p:sp>
      <p:grpSp>
        <p:nvGrpSpPr>
          <p:cNvPr id="267297" name="Group 267296"/>
          <p:cNvGrpSpPr/>
          <p:nvPr/>
        </p:nvGrpSpPr>
        <p:grpSpPr>
          <a:xfrm>
            <a:off x="5487988" y="3135313"/>
            <a:ext cx="3341687" cy="1716087"/>
            <a:chOff x="3457" y="1975"/>
            <a:chExt cx="2105" cy="1081"/>
          </a:xfrm>
        </p:grpSpPr>
        <p:sp>
          <p:nvSpPr>
            <p:cNvPr id="267292" name="Text Box 267291"/>
            <p:cNvSpPr txBox="1"/>
            <p:nvPr/>
          </p:nvSpPr>
          <p:spPr>
            <a:xfrm>
              <a:off x="4972" y="2067"/>
              <a:ext cx="59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sz="1400"/>
                <a:t>Wire</a:t>
              </a:r>
              <a:endParaRPr sz="1400"/>
            </a:p>
            <a:p>
              <a:pPr algn="l">
                <a:lnSpc>
                  <a:spcPct val="80000"/>
                </a:lnSpc>
                <a:spcBef>
                  <a:spcPct val="0"/>
                </a:spcBef>
              </a:pPr>
            </a:p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sz="1400"/>
                <a:t>Transistor</a:t>
              </a:r>
              <a:endParaRPr sz="1400"/>
            </a:p>
          </p:txBody>
        </p:sp>
        <p:sp>
          <p:nvSpPr>
            <p:cNvPr id="267269" name="Text Box 267268"/>
            <p:cNvSpPr txBox="1"/>
            <p:nvPr/>
          </p:nvSpPr>
          <p:spPr>
            <a:xfrm rot="16200000">
              <a:off x="3238" y="2350"/>
              <a:ext cx="568" cy="131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>
                <a:spcBef>
                  <a:spcPct val="0"/>
                </a:spcBef>
              </a:pPr>
              <a:r>
                <a:rPr sz="1400"/>
                <a:t>Delay</a:t>
              </a:r>
              <a:endParaRPr sz="1400"/>
            </a:p>
          </p:txBody>
        </p:sp>
        <p:sp>
          <p:nvSpPr>
            <p:cNvPr id="267270" name="Straight Connector 267269"/>
            <p:cNvSpPr/>
            <p:nvPr/>
          </p:nvSpPr>
          <p:spPr>
            <a:xfrm>
              <a:off x="3633" y="1975"/>
              <a:ext cx="0" cy="8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sm" len="med"/>
              <a:tailEnd type="none" w="med" len="med"/>
            </a:ln>
          </p:spPr>
        </p:sp>
        <p:sp>
          <p:nvSpPr>
            <p:cNvPr id="267271" name="Text Box 267270"/>
            <p:cNvSpPr txBox="1"/>
            <p:nvPr/>
          </p:nvSpPr>
          <p:spPr>
            <a:xfrm>
              <a:off x="3619" y="2878"/>
              <a:ext cx="1110" cy="17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>
                <a:spcBef>
                  <a:spcPct val="0"/>
                </a:spcBef>
              </a:pPr>
              <a:r>
                <a:rPr sz="1400"/>
                <a:t>Reduced feature size</a:t>
              </a:r>
              <a:endParaRPr sz="1400"/>
            </a:p>
          </p:txBody>
        </p:sp>
        <p:sp>
          <p:nvSpPr>
            <p:cNvPr id="267272" name="Straight Connector 267271"/>
            <p:cNvSpPr/>
            <p:nvPr/>
          </p:nvSpPr>
          <p:spPr>
            <a:xfrm flipV="1">
              <a:off x="3633" y="2875"/>
              <a:ext cx="1181" cy="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med"/>
            </a:ln>
          </p:spPr>
        </p:sp>
        <p:sp>
          <p:nvSpPr>
            <p:cNvPr id="267273" name="Oval 267272"/>
            <p:cNvSpPr/>
            <p:nvPr/>
          </p:nvSpPr>
          <p:spPr>
            <a:xfrm>
              <a:off x="3865" y="2306"/>
              <a:ext cx="28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4" name="Oval 267273"/>
            <p:cNvSpPr/>
            <p:nvPr/>
          </p:nvSpPr>
          <p:spPr>
            <a:xfrm>
              <a:off x="3961" y="2395"/>
              <a:ext cx="28" cy="2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5" name="Oval 267274"/>
            <p:cNvSpPr/>
            <p:nvPr/>
          </p:nvSpPr>
          <p:spPr>
            <a:xfrm>
              <a:off x="4057" y="2491"/>
              <a:ext cx="28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6" name="Oval 267275"/>
            <p:cNvSpPr/>
            <p:nvPr/>
          </p:nvSpPr>
          <p:spPr>
            <a:xfrm>
              <a:off x="4153" y="2558"/>
              <a:ext cx="28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7" name="Oval 267276"/>
            <p:cNvSpPr/>
            <p:nvPr/>
          </p:nvSpPr>
          <p:spPr>
            <a:xfrm>
              <a:off x="4249" y="2608"/>
              <a:ext cx="29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8" name="Oval 267277"/>
            <p:cNvSpPr/>
            <p:nvPr/>
          </p:nvSpPr>
          <p:spPr>
            <a:xfrm>
              <a:off x="4334" y="2643"/>
              <a:ext cx="29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79" name="Oval 267278"/>
            <p:cNvSpPr/>
            <p:nvPr/>
          </p:nvSpPr>
          <p:spPr>
            <a:xfrm>
              <a:off x="4427" y="2679"/>
              <a:ext cx="29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0" name="Oval 267279"/>
            <p:cNvSpPr/>
            <p:nvPr/>
          </p:nvSpPr>
          <p:spPr>
            <a:xfrm>
              <a:off x="4523" y="2697"/>
              <a:ext cx="29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1" name="Oval 267280"/>
            <p:cNvSpPr/>
            <p:nvPr/>
          </p:nvSpPr>
          <p:spPr>
            <a:xfrm>
              <a:off x="4630" y="2711"/>
              <a:ext cx="28" cy="29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2" name="Oval 267281"/>
            <p:cNvSpPr/>
            <p:nvPr/>
          </p:nvSpPr>
          <p:spPr>
            <a:xfrm>
              <a:off x="3772" y="2125"/>
              <a:ext cx="29" cy="2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3" name="Isosceles Triangle 267282"/>
            <p:cNvSpPr/>
            <p:nvPr/>
          </p:nvSpPr>
          <p:spPr>
            <a:xfrm>
              <a:off x="4192" y="2523"/>
              <a:ext cx="37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4" name="Isosceles Triangle 267283"/>
            <p:cNvSpPr/>
            <p:nvPr/>
          </p:nvSpPr>
          <p:spPr>
            <a:xfrm>
              <a:off x="4075" y="2604"/>
              <a:ext cx="36" cy="4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5" name="Isosceles Triangle 267284"/>
            <p:cNvSpPr/>
            <p:nvPr/>
          </p:nvSpPr>
          <p:spPr>
            <a:xfrm>
              <a:off x="3953" y="2577"/>
              <a:ext cx="37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6" name="Isosceles Triangle 267285"/>
            <p:cNvSpPr/>
            <p:nvPr/>
          </p:nvSpPr>
          <p:spPr>
            <a:xfrm>
              <a:off x="3868" y="2536"/>
              <a:ext cx="37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7" name="Isosceles Triangle 267286"/>
            <p:cNvSpPr/>
            <p:nvPr/>
          </p:nvSpPr>
          <p:spPr>
            <a:xfrm>
              <a:off x="3736" y="2489"/>
              <a:ext cx="37" cy="4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8" name="Isosceles Triangle 267287"/>
            <p:cNvSpPr/>
            <p:nvPr/>
          </p:nvSpPr>
          <p:spPr>
            <a:xfrm>
              <a:off x="4331" y="2448"/>
              <a:ext cx="37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89" name="Isosceles Triangle 267288"/>
            <p:cNvSpPr/>
            <p:nvPr/>
          </p:nvSpPr>
          <p:spPr>
            <a:xfrm>
              <a:off x="4448" y="2337"/>
              <a:ext cx="36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90" name="Isosceles Triangle 267289"/>
            <p:cNvSpPr/>
            <p:nvPr/>
          </p:nvSpPr>
          <p:spPr>
            <a:xfrm>
              <a:off x="4526" y="2198"/>
              <a:ext cx="37" cy="47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91" name="Isosceles Triangle 267290"/>
            <p:cNvSpPr/>
            <p:nvPr/>
          </p:nvSpPr>
          <p:spPr>
            <a:xfrm>
              <a:off x="4630" y="2039"/>
              <a:ext cx="36" cy="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67293" name="Isosceles Triangle 267292"/>
            <p:cNvSpPr/>
            <p:nvPr/>
          </p:nvSpPr>
          <p:spPr>
            <a:xfrm>
              <a:off x="4932" y="2110"/>
              <a:ext cx="61" cy="64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dirty="0"/>
            </a:p>
          </p:txBody>
        </p:sp>
        <p:sp>
          <p:nvSpPr>
            <p:cNvPr id="267294" name="Oval 267293"/>
            <p:cNvSpPr/>
            <p:nvPr/>
          </p:nvSpPr>
          <p:spPr>
            <a:xfrm>
              <a:off x="4935" y="2327"/>
              <a:ext cx="47" cy="47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8290" name="Title 26828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Register-transfer synthesis</a:t>
            </a:r>
          </a:p>
        </p:txBody>
      </p:sp>
      <p:sp>
        <p:nvSpPr>
          <p:cNvPr id="268291" name="Text Placeholder 268290"/>
          <p:cNvSpPr>
            <a:spLocks noGrp="1"/>
          </p:cNvSpPr>
          <p:nvPr>
            <p:ph type="body" idx="1"/>
          </p:nvPr>
        </p:nvSpPr>
        <p:spPr>
          <a:xfrm>
            <a:off x="371475" y="1476375"/>
            <a:ext cx="8382000" cy="4638675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Converts FSMD to custom single-purpose processor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Datapath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Register units to store variables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Complex data types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Functional units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Arithmetic operations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Connection units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Buses,  MUXs</a:t>
            </a:r>
            <a:endParaRPr sz="1600"/>
          </a:p>
          <a:p>
            <a:pPr lvl="1">
              <a:lnSpc>
                <a:spcPct val="90000"/>
              </a:lnSpc>
            </a:pPr>
            <a:r>
              <a:rPr sz="2000"/>
              <a:t>FSM controller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Controls datapath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Key sub problems: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Allocation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Instantiate storage, functional, connection units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Binding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Mapping FSMD operations to specific units</a:t>
            </a:r>
            <a:endParaRPr sz="1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9314" name="Title 26931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Behavioral synthesis</a:t>
            </a:r>
          </a:p>
        </p:txBody>
      </p:sp>
      <p:sp>
        <p:nvSpPr>
          <p:cNvPr id="269315" name="Text Placeholder 26931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000"/>
              <a:t>High-level synthesis</a:t>
            </a:r>
            <a:endParaRPr sz="2000"/>
          </a:p>
          <a:p>
            <a:r>
              <a:rPr sz="2000"/>
              <a:t>Converts single sequential program to single-purpose processor</a:t>
            </a:r>
            <a:endParaRPr sz="2000"/>
          </a:p>
          <a:p>
            <a:pPr lvl="1"/>
            <a:r>
              <a:rPr sz="1800"/>
              <a:t>Does not require the program to schedule states</a:t>
            </a:r>
            <a:endParaRPr sz="1800"/>
          </a:p>
          <a:p>
            <a:r>
              <a:rPr sz="2000"/>
              <a:t>Key sub problems</a:t>
            </a:r>
            <a:endParaRPr sz="2000"/>
          </a:p>
          <a:p>
            <a:pPr lvl="1"/>
            <a:r>
              <a:rPr sz="1800"/>
              <a:t>Allocation</a:t>
            </a:r>
            <a:endParaRPr sz="1800"/>
          </a:p>
          <a:p>
            <a:pPr lvl="1"/>
            <a:r>
              <a:rPr sz="1800"/>
              <a:t>Binding</a:t>
            </a:r>
            <a:endParaRPr sz="1800"/>
          </a:p>
          <a:p>
            <a:pPr lvl="1"/>
            <a:r>
              <a:rPr sz="1800"/>
              <a:t>Scheduling</a:t>
            </a:r>
            <a:endParaRPr sz="1800"/>
          </a:p>
          <a:p>
            <a:pPr lvl="2"/>
            <a:r>
              <a:rPr sz="1600"/>
              <a:t>Assign sequential program’s operations to states</a:t>
            </a:r>
            <a:endParaRPr sz="1600"/>
          </a:p>
          <a:p>
            <a:pPr lvl="2"/>
            <a:r>
              <a:rPr sz="1600"/>
              <a:t>Conversion template given in Ch. 2</a:t>
            </a:r>
            <a:endParaRPr sz="1600"/>
          </a:p>
          <a:p>
            <a:r>
              <a:rPr sz="2000"/>
              <a:t>Optimizations important</a:t>
            </a:r>
            <a:endParaRPr sz="2000"/>
          </a:p>
          <a:p>
            <a:pPr lvl="1"/>
            <a:r>
              <a:rPr sz="1800"/>
              <a:t>Compiler</a:t>
            </a:r>
            <a:endParaRPr sz="1800"/>
          </a:p>
          <a:p>
            <a:pPr lvl="2"/>
            <a:r>
              <a:rPr sz="1600"/>
              <a:t>Constant propagation, dead-code elimination, loop unrolling</a:t>
            </a:r>
            <a:endParaRPr sz="1600"/>
          </a:p>
          <a:p>
            <a:pPr lvl="1"/>
            <a:r>
              <a:rPr sz="1800"/>
              <a:t>Advanced techniques for allocation, binding, scheduling</a:t>
            </a:r>
            <a:endParaRPr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0338" name="Title 27033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System synthesis</a:t>
            </a:r>
          </a:p>
        </p:txBody>
      </p:sp>
      <p:sp>
        <p:nvSpPr>
          <p:cNvPr id="270339" name="Text Placeholder 27033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Convert 1 or more processes into 1 or more processors (system)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For complex embedded systems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Multiple processes may provide better performance/power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May be better described using concurrent sequential programs</a:t>
            </a:r>
            <a:endParaRPr sz="1800"/>
          </a:p>
          <a:p>
            <a:pPr>
              <a:lnSpc>
                <a:spcPct val="90000"/>
              </a:lnSpc>
            </a:pPr>
            <a:r>
              <a:rPr sz="2400"/>
              <a:t>Tasks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Transformation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Can merge 2 exclusive processes into 1 process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Can break 1 large process into separate processes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Procedure inlining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Loop unrolling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Allocation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Essentially design of system architecture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Select processors to implement processes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Also select memories and busses</a:t>
            </a:r>
            <a:endParaRPr sz="1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1362" name="Title 27136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System synthesis</a:t>
            </a:r>
          </a:p>
        </p:txBody>
      </p:sp>
      <p:sp>
        <p:nvSpPr>
          <p:cNvPr id="271363" name="Text Placeholder 27136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Tasks (cont.)</a:t>
            </a:r>
            <a:endParaRPr sz="2400"/>
          </a:p>
          <a:p>
            <a:pPr lvl="1"/>
            <a:r>
              <a:rPr sz="2000"/>
              <a:t>Partitioning</a:t>
            </a:r>
            <a:endParaRPr sz="2000"/>
          </a:p>
          <a:p>
            <a:pPr lvl="2"/>
            <a:r>
              <a:rPr sz="1800"/>
              <a:t>Mapping 1 or more processes to 1 or more processors</a:t>
            </a:r>
            <a:endParaRPr sz="1800"/>
          </a:p>
          <a:p>
            <a:pPr lvl="2"/>
            <a:r>
              <a:rPr sz="1800"/>
              <a:t>Variables among memories</a:t>
            </a:r>
            <a:endParaRPr sz="1800"/>
          </a:p>
          <a:p>
            <a:pPr lvl="2"/>
            <a:r>
              <a:rPr sz="1800"/>
              <a:t>Communications among buses</a:t>
            </a:r>
            <a:endParaRPr sz="1800"/>
          </a:p>
          <a:p>
            <a:pPr lvl="1"/>
            <a:r>
              <a:rPr sz="2000"/>
              <a:t>Scheduling</a:t>
            </a:r>
            <a:endParaRPr sz="2000"/>
          </a:p>
          <a:p>
            <a:pPr lvl="2"/>
            <a:r>
              <a:rPr sz="1800"/>
              <a:t>Multiple processes on a single processor</a:t>
            </a:r>
            <a:endParaRPr sz="1800"/>
          </a:p>
          <a:p>
            <a:pPr lvl="2"/>
            <a:r>
              <a:rPr sz="1800"/>
              <a:t>Memory accesses</a:t>
            </a:r>
            <a:endParaRPr sz="1800"/>
          </a:p>
          <a:p>
            <a:pPr lvl="2"/>
            <a:r>
              <a:rPr sz="1800"/>
              <a:t>Bus communications</a:t>
            </a:r>
            <a:endParaRPr sz="1800"/>
          </a:p>
          <a:p>
            <a:pPr lvl="1"/>
            <a:r>
              <a:rPr sz="2000"/>
              <a:t>Tasks performed in variety of orders</a:t>
            </a:r>
            <a:endParaRPr sz="2000"/>
          </a:p>
          <a:p>
            <a:pPr lvl="1"/>
            <a:r>
              <a:rPr sz="2000"/>
              <a:t>Iteration among tasks common</a:t>
            </a:r>
            <a:endParaRPr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2386" name="Title 27238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System synthesis</a:t>
            </a:r>
          </a:p>
        </p:txBody>
      </p:sp>
      <p:sp>
        <p:nvSpPr>
          <p:cNvPr id="272387" name="Text Placeholder 27238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000"/>
              <a:t>Synthesis driven by constraints</a:t>
            </a:r>
            <a:endParaRPr sz="2000"/>
          </a:p>
          <a:p>
            <a:pPr lvl="1"/>
            <a:r>
              <a:rPr sz="1800"/>
              <a:t>E.g.,</a:t>
            </a:r>
            <a:endParaRPr sz="1800"/>
          </a:p>
          <a:p>
            <a:pPr lvl="2"/>
            <a:r>
              <a:rPr sz="1600"/>
              <a:t>Meet performance requirements at minimum cost</a:t>
            </a:r>
            <a:endParaRPr sz="1600"/>
          </a:p>
          <a:p>
            <a:pPr lvl="3"/>
            <a:r>
              <a:rPr sz="1400"/>
              <a:t>Allocate as much behavior as possible to general-purpose processor</a:t>
            </a:r>
            <a:endParaRPr sz="1400"/>
          </a:p>
          <a:p>
            <a:pPr lvl="4"/>
            <a:r>
              <a:rPr sz="1400"/>
              <a:t>Low-cost/flexible implementation</a:t>
            </a:r>
            <a:endParaRPr sz="1400"/>
          </a:p>
          <a:p>
            <a:pPr lvl="3"/>
            <a:r>
              <a:rPr sz="1400"/>
              <a:t>Minimum # of SPPs used to meet performance</a:t>
            </a:r>
            <a:endParaRPr sz="1400"/>
          </a:p>
          <a:p>
            <a:r>
              <a:rPr sz="2000"/>
              <a:t>System synthesis for GPP only (software)</a:t>
            </a:r>
            <a:endParaRPr sz="2000"/>
          </a:p>
          <a:p>
            <a:pPr lvl="1"/>
            <a:r>
              <a:rPr sz="1800"/>
              <a:t>Common for decades</a:t>
            </a:r>
            <a:endParaRPr sz="1800"/>
          </a:p>
          <a:p>
            <a:pPr lvl="2"/>
            <a:r>
              <a:rPr sz="1600"/>
              <a:t>Multiprocessing</a:t>
            </a:r>
            <a:endParaRPr sz="1600"/>
          </a:p>
          <a:p>
            <a:pPr lvl="2"/>
            <a:r>
              <a:rPr sz="1600"/>
              <a:t>Parallel processing</a:t>
            </a:r>
            <a:endParaRPr sz="1600"/>
          </a:p>
          <a:p>
            <a:pPr lvl="2"/>
            <a:r>
              <a:rPr sz="1600"/>
              <a:t>Real-time scheduling</a:t>
            </a:r>
            <a:endParaRPr sz="1600"/>
          </a:p>
          <a:p>
            <a:r>
              <a:rPr sz="2000"/>
              <a:t>Hardware/software codesign</a:t>
            </a:r>
            <a:endParaRPr sz="2000"/>
          </a:p>
          <a:p>
            <a:pPr lvl="1"/>
            <a:r>
              <a:rPr sz="1800"/>
              <a:t>Simultaneous consideration of GPPs/SPPs during synthesis</a:t>
            </a:r>
            <a:endParaRPr sz="1800"/>
          </a:p>
          <a:p>
            <a:pPr lvl="1"/>
            <a:r>
              <a:rPr sz="1800"/>
              <a:t>Made possible by maturation of behavioral synthesis in 1990’s</a:t>
            </a:r>
            <a:endParaRPr sz="1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3410" name="Title 27340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Temporal vs. spatial thinking</a:t>
            </a:r>
          </a:p>
        </p:txBody>
      </p:sp>
      <p:sp>
        <p:nvSpPr>
          <p:cNvPr id="273411" name="Text Placeholder 273410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Design thought process changed by evolution of synthesis</a:t>
            </a:r>
            <a:endParaRPr sz="2400"/>
          </a:p>
          <a:p>
            <a:r>
              <a:rPr sz="2400"/>
              <a:t>Before synthesis</a:t>
            </a:r>
            <a:endParaRPr sz="2400"/>
          </a:p>
          <a:p>
            <a:pPr lvl="1"/>
            <a:r>
              <a:rPr sz="2000"/>
              <a:t>Designers worked primarily in structural domain</a:t>
            </a:r>
            <a:endParaRPr sz="2000"/>
          </a:p>
          <a:p>
            <a:pPr lvl="2"/>
            <a:r>
              <a:rPr sz="1800"/>
              <a:t>Connecting simpler components to build more complex systems</a:t>
            </a:r>
            <a:endParaRPr sz="1800"/>
          </a:p>
          <a:p>
            <a:pPr lvl="3"/>
            <a:r>
              <a:rPr sz="1600"/>
              <a:t>Connecting logic gates to build controller</a:t>
            </a:r>
            <a:endParaRPr sz="1600"/>
          </a:p>
          <a:p>
            <a:pPr lvl="3"/>
            <a:r>
              <a:rPr sz="1600"/>
              <a:t>Connecting registers, MUXs, ALUs to build datapath</a:t>
            </a:r>
            <a:endParaRPr sz="1600"/>
          </a:p>
          <a:p>
            <a:pPr lvl="1"/>
            <a:r>
              <a:rPr sz="2000"/>
              <a:t>“capture and simulate” era</a:t>
            </a:r>
            <a:endParaRPr sz="2000"/>
          </a:p>
          <a:p>
            <a:pPr lvl="2"/>
            <a:r>
              <a:rPr sz="1800"/>
              <a:t>Capture using CAD tools</a:t>
            </a:r>
            <a:endParaRPr sz="1800"/>
          </a:p>
          <a:p>
            <a:pPr lvl="2"/>
            <a:r>
              <a:rPr sz="1800"/>
              <a:t>Simulate to verify correctness before fabricating</a:t>
            </a:r>
            <a:endParaRPr sz="1800"/>
          </a:p>
          <a:p>
            <a:pPr lvl="1"/>
            <a:r>
              <a:rPr sz="2000"/>
              <a:t>Spatial thinking</a:t>
            </a:r>
            <a:endParaRPr sz="2000"/>
          </a:p>
          <a:p>
            <a:pPr lvl="2"/>
            <a:r>
              <a:rPr sz="1800"/>
              <a:t>Structural diagrams</a:t>
            </a:r>
            <a:endParaRPr sz="1800"/>
          </a:p>
          <a:p>
            <a:pPr lvl="2"/>
            <a:r>
              <a:rPr sz="1800"/>
              <a:t>Data sheets</a:t>
            </a:r>
            <a:endParaRPr sz="1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4434" name="Title 27443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Temporal vs. spatial thinking</a:t>
            </a:r>
          </a:p>
        </p:txBody>
      </p:sp>
      <p:sp>
        <p:nvSpPr>
          <p:cNvPr id="274435" name="Text Placeholder 27443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After synthesis</a:t>
            </a:r>
            <a:endParaRPr sz="2400"/>
          </a:p>
          <a:p>
            <a:pPr lvl="1"/>
            <a:r>
              <a:rPr sz="2000"/>
              <a:t>“describe-and-synthesize” era</a:t>
            </a:r>
            <a:endParaRPr sz="2000"/>
          </a:p>
          <a:p>
            <a:pPr lvl="1"/>
            <a:r>
              <a:rPr sz="2000"/>
              <a:t>Designers work primarily in behavioral domain</a:t>
            </a:r>
            <a:endParaRPr sz="2000"/>
          </a:p>
          <a:p>
            <a:pPr lvl="1"/>
            <a:r>
              <a:rPr sz="2000"/>
              <a:t>“describe and synthesize” era</a:t>
            </a:r>
            <a:endParaRPr sz="2000"/>
          </a:p>
          <a:p>
            <a:pPr lvl="2"/>
            <a:r>
              <a:rPr sz="1800"/>
              <a:t>Describe FSMDs or sequential programs</a:t>
            </a:r>
            <a:endParaRPr sz="1800"/>
          </a:p>
          <a:p>
            <a:pPr lvl="2"/>
            <a:r>
              <a:rPr sz="1800"/>
              <a:t>Synthesize into structure</a:t>
            </a:r>
            <a:endParaRPr sz="1800"/>
          </a:p>
          <a:p>
            <a:pPr lvl="1"/>
            <a:r>
              <a:rPr sz="2000"/>
              <a:t>Temporal thinking</a:t>
            </a:r>
            <a:endParaRPr sz="2000"/>
          </a:p>
          <a:p>
            <a:pPr lvl="2"/>
            <a:r>
              <a:rPr sz="1800"/>
              <a:t>States or sequential statements have relationship over time</a:t>
            </a:r>
            <a:endParaRPr sz="1800"/>
          </a:p>
          <a:p>
            <a:r>
              <a:rPr sz="2400"/>
              <a:t>Strong understanding of hardware structure still important</a:t>
            </a:r>
            <a:endParaRPr sz="2400"/>
          </a:p>
          <a:p>
            <a:pPr lvl="1"/>
            <a:r>
              <a:rPr sz="2000"/>
              <a:t>Behavioral description must synthesize to efficient structural implementation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50534" name="Text Placeholder 150533"/>
          <p:cNvSpPr/>
          <p:nvPr>
            <p:ph type="body" idx="1"/>
          </p:nvPr>
        </p:nvSpPr>
        <p:spPr>
          <a:ln/>
        </p:spPr>
        <p:txBody>
          <a:bodyPr vert="horz" wrap="square" lIns="92075" tIns="46038" rIns="92075" bIns="46038" anchor="t" anchorCtr="0"/>
          <a:p>
            <a:r>
              <a:rPr sz="2400"/>
              <a:t>Design task</a:t>
            </a:r>
            <a:endParaRPr sz="2400"/>
          </a:p>
          <a:p>
            <a:pPr lvl="1"/>
            <a:r>
              <a:rPr sz="2000"/>
              <a:t>Define system functionality</a:t>
            </a:r>
            <a:endParaRPr sz="2000"/>
          </a:p>
          <a:p>
            <a:pPr lvl="1"/>
            <a:r>
              <a:rPr sz="2000"/>
              <a:t>Convert functionality to physical implementation while</a:t>
            </a:r>
            <a:endParaRPr sz="2000"/>
          </a:p>
          <a:p>
            <a:pPr lvl="2"/>
            <a:r>
              <a:rPr sz="1800"/>
              <a:t>Satisfying constrained metrics</a:t>
            </a:r>
            <a:endParaRPr sz="1800"/>
          </a:p>
          <a:p>
            <a:pPr lvl="2"/>
            <a:r>
              <a:rPr sz="1800"/>
              <a:t>Optimizing other design metrics</a:t>
            </a:r>
            <a:endParaRPr sz="1800"/>
          </a:p>
          <a:p>
            <a:r>
              <a:rPr sz="2400"/>
              <a:t>Designing embedded systems is hard</a:t>
            </a:r>
            <a:endParaRPr sz="2400"/>
          </a:p>
          <a:p>
            <a:pPr lvl="1"/>
            <a:r>
              <a:rPr sz="2000"/>
              <a:t>Complex functionality</a:t>
            </a:r>
            <a:endParaRPr sz="2000"/>
          </a:p>
          <a:p>
            <a:pPr lvl="2"/>
            <a:r>
              <a:rPr sz="1800"/>
              <a:t>Millions of possible environment scenarios</a:t>
            </a:r>
            <a:endParaRPr sz="1800"/>
          </a:p>
          <a:p>
            <a:pPr lvl="2"/>
            <a:r>
              <a:rPr sz="1800"/>
              <a:t>Competing, tightly constrained metrics</a:t>
            </a:r>
            <a:endParaRPr sz="1800"/>
          </a:p>
          <a:p>
            <a:pPr lvl="1"/>
            <a:r>
              <a:rPr sz="2000"/>
              <a:t>Productivity gap</a:t>
            </a:r>
            <a:endParaRPr sz="2000"/>
          </a:p>
          <a:p>
            <a:pPr lvl="2"/>
            <a:r>
              <a:rPr sz="1800"/>
              <a:t>As low as 10 lines of code or 100 transistors produced per day</a:t>
            </a:r>
            <a:endParaRPr sz="1800"/>
          </a:p>
        </p:txBody>
      </p:sp>
      <p:sp>
        <p:nvSpPr>
          <p:cNvPr id="150535" name="Title 150534"/>
          <p:cNvSpPr/>
          <p:nvPr>
            <p:ph type="title"/>
          </p:nvPr>
        </p:nvSpPr>
        <p:spPr>
          <a:ln/>
        </p:spPr>
        <p:txBody>
          <a:bodyPr vert="horz" wrap="square" lIns="0" tIns="46038" rIns="0" bIns="46038" anchor="ctr" anchorCtr="0"/>
          <a:p>
            <a:r>
              <a:t>Introduction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5458" name="Title 27545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Verification </a:t>
            </a:r>
          </a:p>
        </p:txBody>
      </p:sp>
      <p:sp>
        <p:nvSpPr>
          <p:cNvPr id="275459" name="Text Placeholder 27545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Ensuring design is correct and complete</a:t>
            </a:r>
            <a:endParaRPr sz="2400"/>
          </a:p>
          <a:p>
            <a:pPr lvl="1"/>
            <a:r>
              <a:rPr sz="2000"/>
              <a:t>Correct</a:t>
            </a:r>
            <a:endParaRPr sz="2000"/>
          </a:p>
          <a:p>
            <a:pPr lvl="2"/>
            <a:r>
              <a:rPr sz="1800"/>
              <a:t>Implements specification accurately</a:t>
            </a:r>
            <a:endParaRPr sz="1800"/>
          </a:p>
          <a:p>
            <a:pPr lvl="1"/>
            <a:r>
              <a:rPr sz="2000"/>
              <a:t>Complete</a:t>
            </a:r>
            <a:endParaRPr sz="2000"/>
          </a:p>
          <a:p>
            <a:pPr lvl="2"/>
            <a:r>
              <a:rPr sz="1800"/>
              <a:t>Describes appropriate output to all relevant input</a:t>
            </a:r>
            <a:endParaRPr sz="1800"/>
          </a:p>
          <a:p>
            <a:r>
              <a:rPr sz="2400"/>
              <a:t>Formal verification</a:t>
            </a:r>
            <a:endParaRPr sz="2400"/>
          </a:p>
          <a:p>
            <a:pPr lvl="1"/>
            <a:r>
              <a:rPr sz="2000"/>
              <a:t>Hard</a:t>
            </a:r>
            <a:endParaRPr sz="2000"/>
          </a:p>
          <a:p>
            <a:pPr lvl="1"/>
            <a:r>
              <a:rPr sz="2000"/>
              <a:t>For small designs or verifying certain key properties only</a:t>
            </a:r>
            <a:endParaRPr sz="2000"/>
          </a:p>
          <a:p>
            <a:r>
              <a:rPr sz="2400"/>
              <a:t>Simulation</a:t>
            </a:r>
            <a:endParaRPr sz="2400"/>
          </a:p>
          <a:p>
            <a:pPr lvl="1"/>
            <a:r>
              <a:rPr sz="2000"/>
              <a:t>Most common verification method</a:t>
            </a:r>
            <a:endParaRPr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7506" name="Title 27750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Formal verification</a:t>
            </a:r>
          </a:p>
        </p:txBody>
      </p:sp>
      <p:sp>
        <p:nvSpPr>
          <p:cNvPr id="277507" name="Text Placeholder 27750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Analyze design to prove or disprove certain properties</a:t>
            </a:r>
            <a:endParaRPr sz="2400"/>
          </a:p>
          <a:p>
            <a:r>
              <a:rPr sz="2400"/>
              <a:t>Correctness example</a:t>
            </a:r>
            <a:endParaRPr sz="2400"/>
          </a:p>
          <a:p>
            <a:pPr lvl="1"/>
            <a:r>
              <a:rPr sz="2000"/>
              <a:t>Prove ALU structural implementation equivalent to behavioral description</a:t>
            </a:r>
            <a:endParaRPr sz="2000"/>
          </a:p>
          <a:p>
            <a:pPr lvl="2"/>
            <a:r>
              <a:rPr sz="1800"/>
              <a:t>Derive Boolean equations for outputs</a:t>
            </a:r>
            <a:endParaRPr sz="1800"/>
          </a:p>
          <a:p>
            <a:pPr lvl="2"/>
            <a:r>
              <a:rPr sz="1800"/>
              <a:t>Create truth table for equations</a:t>
            </a:r>
            <a:endParaRPr sz="1800"/>
          </a:p>
          <a:p>
            <a:pPr lvl="2"/>
            <a:r>
              <a:rPr sz="1800"/>
              <a:t>Compare to truth table from original behavior</a:t>
            </a:r>
            <a:endParaRPr sz="1800"/>
          </a:p>
          <a:p>
            <a:r>
              <a:rPr sz="2400"/>
              <a:t>Completeness example</a:t>
            </a:r>
            <a:endParaRPr sz="2400"/>
          </a:p>
          <a:p>
            <a:pPr lvl="1"/>
            <a:r>
              <a:rPr sz="2000"/>
              <a:t>Formally prove elevator door can never open while elevator is moving</a:t>
            </a:r>
            <a:endParaRPr sz="2000"/>
          </a:p>
          <a:p>
            <a:pPr lvl="2"/>
            <a:r>
              <a:rPr sz="1800"/>
              <a:t>Derive conditions for door being open</a:t>
            </a:r>
            <a:endParaRPr sz="1800"/>
          </a:p>
          <a:p>
            <a:pPr lvl="2"/>
            <a:r>
              <a:rPr sz="1800"/>
              <a:t>Show conditions conflict with conditions for elevator moving</a:t>
            </a:r>
            <a:endParaRPr sz="1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6482" name="Title 27648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Simulation</a:t>
            </a:r>
          </a:p>
        </p:txBody>
      </p:sp>
      <p:sp>
        <p:nvSpPr>
          <p:cNvPr id="276483" name="Text Placeholder 27648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Create computer model of design</a:t>
            </a:r>
            <a:endParaRPr sz="2400"/>
          </a:p>
          <a:p>
            <a:pPr lvl="1"/>
            <a:r>
              <a:rPr sz="2000"/>
              <a:t>Provide sample input</a:t>
            </a:r>
            <a:endParaRPr sz="2000"/>
          </a:p>
          <a:p>
            <a:pPr lvl="1"/>
            <a:r>
              <a:rPr sz="2000"/>
              <a:t>Check for acceptable output</a:t>
            </a:r>
            <a:endParaRPr sz="2000"/>
          </a:p>
          <a:p>
            <a:r>
              <a:rPr sz="2400"/>
              <a:t>Correctness example</a:t>
            </a:r>
            <a:endParaRPr sz="2400"/>
          </a:p>
          <a:p>
            <a:pPr lvl="1"/>
            <a:r>
              <a:rPr sz="2000"/>
              <a:t>ALU</a:t>
            </a:r>
            <a:endParaRPr sz="2000"/>
          </a:p>
          <a:p>
            <a:pPr lvl="2"/>
            <a:r>
              <a:rPr sz="1800"/>
              <a:t>Provide all possible input combinations</a:t>
            </a:r>
            <a:endParaRPr sz="1800"/>
          </a:p>
          <a:p>
            <a:pPr lvl="2"/>
            <a:r>
              <a:rPr sz="1800"/>
              <a:t>Check outputs for correct results</a:t>
            </a:r>
            <a:endParaRPr sz="1800"/>
          </a:p>
          <a:p>
            <a:r>
              <a:rPr sz="2400"/>
              <a:t>Completeness example</a:t>
            </a:r>
            <a:endParaRPr sz="2400"/>
          </a:p>
          <a:p>
            <a:pPr lvl="1"/>
            <a:r>
              <a:rPr sz="2000"/>
              <a:t>Elevator door closed when moving</a:t>
            </a:r>
            <a:endParaRPr sz="2000"/>
          </a:p>
          <a:p>
            <a:pPr lvl="2"/>
            <a:r>
              <a:rPr sz="1800"/>
              <a:t>Provide all possible input sequences</a:t>
            </a:r>
            <a:endParaRPr sz="1800"/>
          </a:p>
          <a:p>
            <a:pPr lvl="2"/>
            <a:r>
              <a:rPr sz="1800"/>
              <a:t>Check door always closed when elevator moving</a:t>
            </a:r>
            <a:endParaRPr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8530" name="Title 27852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Increases confidence</a:t>
            </a:r>
          </a:p>
        </p:txBody>
      </p:sp>
      <p:sp>
        <p:nvSpPr>
          <p:cNvPr id="278531" name="Text Placeholder 278530"/>
          <p:cNvSpPr>
            <a:spLocks noGrp="1"/>
          </p:cNvSpPr>
          <p:nvPr>
            <p:ph type="body" idx="1"/>
          </p:nvPr>
        </p:nvSpPr>
        <p:spPr>
          <a:xfrm>
            <a:off x="390525" y="1466850"/>
            <a:ext cx="8382000" cy="4600575"/>
          </a:xfrm>
          <a:ln/>
        </p:spPr>
        <p:txBody>
          <a:bodyPr lIns="92075" tIns="46038" rIns="92075" bIns="46038"/>
          <a:p>
            <a:pPr>
              <a:lnSpc>
                <a:spcPct val="80000"/>
              </a:lnSpc>
            </a:pPr>
            <a:r>
              <a:rPr sz="2400"/>
              <a:t>Simulating all possible input sequences impossible for most systems</a:t>
            </a:r>
            <a:endParaRPr sz="2400"/>
          </a:p>
          <a:p>
            <a:pPr lvl="1">
              <a:lnSpc>
                <a:spcPct val="80000"/>
              </a:lnSpc>
            </a:pPr>
            <a:r>
              <a:rPr sz="2000"/>
              <a:t>E.g., 32-bit ALU</a:t>
            </a:r>
            <a:endParaRPr sz="2000"/>
          </a:p>
          <a:p>
            <a:pPr lvl="2">
              <a:lnSpc>
                <a:spcPct val="80000"/>
              </a:lnSpc>
            </a:pPr>
            <a:r>
              <a:rPr sz="1800"/>
              <a:t>2</a:t>
            </a:r>
            <a:r>
              <a:rPr sz="1800" baseline="30000"/>
              <a:t>32</a:t>
            </a:r>
            <a:r>
              <a:rPr sz="1800"/>
              <a:t> * 2</a:t>
            </a:r>
            <a:r>
              <a:rPr sz="1800" baseline="30000"/>
              <a:t>32</a:t>
            </a:r>
            <a:r>
              <a:rPr sz="1800"/>
              <a:t> = 2</a:t>
            </a:r>
            <a:r>
              <a:rPr sz="1800" baseline="30000"/>
              <a:t>64</a:t>
            </a:r>
            <a:r>
              <a:rPr sz="1800"/>
              <a:t> possible input combinations</a:t>
            </a:r>
            <a:endParaRPr sz="1800"/>
          </a:p>
          <a:p>
            <a:pPr lvl="2">
              <a:lnSpc>
                <a:spcPct val="80000"/>
              </a:lnSpc>
            </a:pPr>
            <a:r>
              <a:rPr sz="1800"/>
              <a:t>At 1 million combinations/sec</a:t>
            </a:r>
            <a:endParaRPr sz="1800"/>
          </a:p>
          <a:p>
            <a:pPr lvl="2">
              <a:lnSpc>
                <a:spcPct val="80000"/>
              </a:lnSpc>
            </a:pPr>
            <a:r>
              <a:rPr sz="1800"/>
              <a:t>½ million years to simulate</a:t>
            </a:r>
            <a:endParaRPr sz="1800"/>
          </a:p>
          <a:p>
            <a:pPr lvl="2">
              <a:lnSpc>
                <a:spcPct val="80000"/>
              </a:lnSpc>
            </a:pPr>
            <a:r>
              <a:rPr sz="1800"/>
              <a:t>Sequential circuits even worse</a:t>
            </a:r>
            <a:endParaRPr sz="1800"/>
          </a:p>
          <a:p>
            <a:pPr>
              <a:lnSpc>
                <a:spcPct val="80000"/>
              </a:lnSpc>
            </a:pPr>
            <a:r>
              <a:rPr sz="2400"/>
              <a:t>Can only simulate tiny subset of possible inputs</a:t>
            </a:r>
            <a:endParaRPr sz="2400"/>
          </a:p>
          <a:p>
            <a:pPr lvl="1">
              <a:lnSpc>
                <a:spcPct val="80000"/>
              </a:lnSpc>
            </a:pPr>
            <a:r>
              <a:rPr sz="2000"/>
              <a:t>Typical values</a:t>
            </a:r>
            <a:endParaRPr sz="2000"/>
          </a:p>
          <a:p>
            <a:pPr lvl="1">
              <a:lnSpc>
                <a:spcPct val="80000"/>
              </a:lnSpc>
            </a:pPr>
            <a:r>
              <a:rPr sz="2000"/>
              <a:t>Known boundary conditions</a:t>
            </a:r>
            <a:endParaRPr sz="2000"/>
          </a:p>
          <a:p>
            <a:pPr lvl="2">
              <a:lnSpc>
                <a:spcPct val="80000"/>
              </a:lnSpc>
            </a:pPr>
            <a:r>
              <a:rPr sz="1800"/>
              <a:t>E.g., 32-bit ALU</a:t>
            </a:r>
            <a:endParaRPr sz="1800"/>
          </a:p>
          <a:p>
            <a:pPr lvl="3">
              <a:lnSpc>
                <a:spcPct val="80000"/>
              </a:lnSpc>
            </a:pPr>
            <a:r>
              <a:rPr sz="1600"/>
              <a:t>Both operands all 0’s</a:t>
            </a:r>
            <a:endParaRPr sz="1600"/>
          </a:p>
          <a:p>
            <a:pPr lvl="3">
              <a:lnSpc>
                <a:spcPct val="80000"/>
              </a:lnSpc>
            </a:pPr>
            <a:r>
              <a:rPr sz="1600"/>
              <a:t>Both operands all 1’s</a:t>
            </a:r>
            <a:endParaRPr sz="1600"/>
          </a:p>
          <a:p>
            <a:pPr>
              <a:lnSpc>
                <a:spcPct val="80000"/>
              </a:lnSpc>
            </a:pPr>
            <a:r>
              <a:rPr sz="2400"/>
              <a:t>Increases confidence of correctness/completeness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Does not prove</a:t>
            </a:r>
            <a:endParaRPr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79554" name="Title 27955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Advantages over physical implementation</a:t>
            </a:r>
          </a:p>
        </p:txBody>
      </p:sp>
      <p:sp>
        <p:nvSpPr>
          <p:cNvPr id="279555" name="Text Placeholder 27955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Controllability</a:t>
            </a:r>
            <a:endParaRPr sz="2400"/>
          </a:p>
          <a:p>
            <a:pPr lvl="1"/>
            <a:r>
              <a:rPr sz="2000"/>
              <a:t>Control time</a:t>
            </a:r>
            <a:endParaRPr sz="2000"/>
          </a:p>
          <a:p>
            <a:pPr lvl="2"/>
            <a:r>
              <a:rPr sz="1800"/>
              <a:t>Stop/start simulation at any time</a:t>
            </a:r>
            <a:endParaRPr sz="1800"/>
          </a:p>
          <a:p>
            <a:pPr lvl="1"/>
            <a:r>
              <a:rPr sz="2000"/>
              <a:t>Control data values</a:t>
            </a:r>
            <a:endParaRPr sz="2000"/>
          </a:p>
          <a:p>
            <a:pPr lvl="2"/>
            <a:r>
              <a:rPr sz="1800"/>
              <a:t>Inputs or internal values</a:t>
            </a:r>
            <a:endParaRPr sz="1800"/>
          </a:p>
          <a:p>
            <a:r>
              <a:rPr sz="2400"/>
              <a:t>Observability</a:t>
            </a:r>
            <a:endParaRPr sz="2400"/>
          </a:p>
          <a:p>
            <a:pPr lvl="1"/>
            <a:r>
              <a:rPr sz="2000"/>
              <a:t>Examine system/environment values at any time</a:t>
            </a:r>
            <a:endParaRPr sz="2000"/>
          </a:p>
          <a:p>
            <a:r>
              <a:rPr sz="2400"/>
              <a:t>Debugging</a:t>
            </a:r>
            <a:endParaRPr sz="2400"/>
          </a:p>
          <a:p>
            <a:pPr lvl="1"/>
            <a:r>
              <a:rPr sz="2000"/>
              <a:t>Can stop simulation at any point and:</a:t>
            </a:r>
            <a:endParaRPr sz="2000"/>
          </a:p>
          <a:p>
            <a:pPr lvl="2"/>
            <a:r>
              <a:rPr sz="1800"/>
              <a:t>Observe internal values</a:t>
            </a:r>
            <a:endParaRPr sz="1800"/>
          </a:p>
          <a:p>
            <a:pPr lvl="2"/>
            <a:r>
              <a:rPr sz="1800"/>
              <a:t>Modify system/environment values before restarting</a:t>
            </a:r>
            <a:endParaRPr sz="1800"/>
          </a:p>
          <a:p>
            <a:pPr lvl="1"/>
            <a:r>
              <a:rPr sz="2000"/>
              <a:t>Can step through small intervals (i.e., 500 nanoseconds)</a:t>
            </a:r>
            <a:endParaRPr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0578" name="Title 28057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Disadvantages </a:t>
            </a:r>
          </a:p>
        </p:txBody>
      </p:sp>
      <p:sp>
        <p:nvSpPr>
          <p:cNvPr id="280579" name="Text Placeholder 280578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29625" cy="4524375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Simulation setup time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Often has complex external environments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Could spend more time modeling environment than system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Models likely incomplete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Some environment behavior undocumented if complex environment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May not model behavior correctly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Simulation speed much slower than actual execution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Sequentializing parallel design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IC: gates operate in parallel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Simulation: analyze inputs, generate outputs for each gate 1 at time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Several programs added between simulated system and real hardware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1 simulated operation:</a:t>
            </a:r>
            <a:endParaRPr sz="1600"/>
          </a:p>
          <a:p>
            <a:pPr lvl="3">
              <a:lnSpc>
                <a:spcPct val="90000"/>
              </a:lnSpc>
            </a:pPr>
            <a:r>
              <a:rPr sz="1400"/>
              <a:t>= 10 to 100 simulator operations</a:t>
            </a:r>
            <a:endParaRPr sz="1400"/>
          </a:p>
          <a:p>
            <a:pPr lvl="3">
              <a:lnSpc>
                <a:spcPct val="90000"/>
              </a:lnSpc>
            </a:pPr>
            <a:r>
              <a:rPr sz="1400"/>
              <a:t>= 100 to 10,000 operating system operations</a:t>
            </a:r>
            <a:endParaRPr sz="1400"/>
          </a:p>
          <a:p>
            <a:pPr lvl="3">
              <a:lnSpc>
                <a:spcPct val="90000"/>
              </a:lnSpc>
            </a:pPr>
            <a:r>
              <a:rPr sz="1400"/>
              <a:t>= 1,000 to 100,000 hardware operations</a:t>
            </a:r>
            <a:endParaRPr sz="1400"/>
          </a:p>
        </p:txBody>
      </p:sp>
      <p:sp>
        <p:nvSpPr>
          <p:cNvPr id="280638" name="Rectangles 280637"/>
          <p:cNvSpPr/>
          <p:nvPr/>
        </p:nvSpPr>
        <p:spPr>
          <a:xfrm>
            <a:off x="2244725" y="2498725"/>
            <a:ext cx="4500563" cy="5476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algn="just">
              <a:spcBef>
                <a:spcPct val="0"/>
              </a:spcBef>
            </a:pPr>
            <a:r>
              <a:rPr>
                <a:cs typeface="Times New Roman" panose="02020603050405020304" charset="0"/>
              </a:rPr>
              <a:t> </a:t>
            </a:r>
            <a:endParaRPr>
              <a:cs typeface="Times New Roman" panose="02020603050405020304" charset="0"/>
            </a:endParaRPr>
          </a:p>
          <a:p>
            <a:pPr algn="l">
              <a:spcBef>
                <a:spcPct val="0"/>
              </a:spcBef>
            </a:pPr>
            <a:endParaRPr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1602" name="Title 28160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Simulation speed</a:t>
            </a:r>
          </a:p>
        </p:txBody>
      </p:sp>
      <p:sp>
        <p:nvSpPr>
          <p:cNvPr id="281603" name="Text Placeholder 28160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10575" cy="2266950"/>
          </a:xfrm>
          <a:ln/>
        </p:spPr>
        <p:txBody>
          <a:bodyPr lIns="92075" tIns="46038" rIns="92075" bIns="46038"/>
          <a:p>
            <a:r>
              <a:t>Relative speeds of different types of simulation/emulation</a:t>
            </a:r>
          </a:p>
          <a:p>
            <a:pPr lvl="1"/>
            <a:r>
              <a:t>1 hour actual execution of SOC</a:t>
            </a:r>
          </a:p>
          <a:p>
            <a:pPr lvl="2"/>
            <a:r>
              <a:t>= 1.2 years instruction-set simulation</a:t>
            </a:r>
          </a:p>
          <a:p>
            <a:pPr lvl="2"/>
            <a:r>
              <a:t>= 10,000,000 hours gate-level simulation</a:t>
            </a:r>
          </a:p>
        </p:txBody>
      </p:sp>
      <p:grpSp>
        <p:nvGrpSpPr>
          <p:cNvPr id="281604" name="Group 281603"/>
          <p:cNvGrpSpPr/>
          <p:nvPr/>
        </p:nvGrpSpPr>
        <p:grpSpPr>
          <a:xfrm>
            <a:off x="1947863" y="3921125"/>
            <a:ext cx="5095875" cy="2011363"/>
            <a:chOff x="1449" y="2428"/>
            <a:chExt cx="3210" cy="1267"/>
          </a:xfrm>
        </p:grpSpPr>
        <p:sp>
          <p:nvSpPr>
            <p:cNvPr id="281605" name="Text Box 281604"/>
            <p:cNvSpPr txBox="1"/>
            <p:nvPr/>
          </p:nvSpPr>
          <p:spPr>
            <a:xfrm>
              <a:off x="1449" y="3552"/>
              <a:ext cx="510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10,000,000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06" name="Isosceles Triangle 281605"/>
            <p:cNvSpPr/>
            <p:nvPr/>
          </p:nvSpPr>
          <p:spPr>
            <a:xfrm>
              <a:off x="1965" y="2428"/>
              <a:ext cx="2152" cy="124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81607" name="Straight Connector 281606"/>
            <p:cNvSpPr/>
            <p:nvPr/>
          </p:nvSpPr>
          <p:spPr>
            <a:xfrm>
              <a:off x="2067" y="3552"/>
              <a:ext cx="1944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08" name="Straight Connector 281607"/>
            <p:cNvSpPr/>
            <p:nvPr/>
          </p:nvSpPr>
          <p:spPr>
            <a:xfrm>
              <a:off x="2221" y="3410"/>
              <a:ext cx="163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09" name="Straight Connector 281608"/>
            <p:cNvSpPr/>
            <p:nvPr/>
          </p:nvSpPr>
          <p:spPr>
            <a:xfrm>
              <a:off x="2351" y="3262"/>
              <a:ext cx="137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10" name="Straight Connector 281609"/>
            <p:cNvSpPr/>
            <p:nvPr/>
          </p:nvSpPr>
          <p:spPr>
            <a:xfrm>
              <a:off x="2481" y="3114"/>
              <a:ext cx="110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11" name="Straight Connector 281610"/>
            <p:cNvSpPr/>
            <p:nvPr/>
          </p:nvSpPr>
          <p:spPr>
            <a:xfrm>
              <a:off x="2611" y="2958"/>
              <a:ext cx="84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12" name="Straight Connector 281611"/>
            <p:cNvSpPr/>
            <p:nvPr/>
          </p:nvSpPr>
          <p:spPr>
            <a:xfrm>
              <a:off x="2743" y="2803"/>
              <a:ext cx="58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13" name="Straight Connector 281612"/>
            <p:cNvSpPr/>
            <p:nvPr/>
          </p:nvSpPr>
          <p:spPr>
            <a:xfrm>
              <a:off x="2873" y="2646"/>
              <a:ext cx="32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1614" name="Text Box 281613"/>
            <p:cNvSpPr txBox="1"/>
            <p:nvPr/>
          </p:nvSpPr>
          <p:spPr>
            <a:xfrm>
              <a:off x="2505" y="3552"/>
              <a:ext cx="1050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gate-level HDL simulation</a:t>
              </a:r>
              <a:endParaRPr>
                <a:cs typeface="Times New Roman" panose="02020603050405020304" charset="0"/>
              </a:endParaRPr>
            </a:p>
            <a:p>
              <a:pPr algn="l">
                <a:spcBef>
                  <a:spcPct val="0"/>
                </a:spcBef>
              </a:pPr>
              <a:endParaRPr sz="3200"/>
            </a:p>
          </p:txBody>
        </p:sp>
        <p:sp>
          <p:nvSpPr>
            <p:cNvPr id="281615" name="Text Box 281614"/>
            <p:cNvSpPr txBox="1"/>
            <p:nvPr/>
          </p:nvSpPr>
          <p:spPr>
            <a:xfrm>
              <a:off x="2221" y="3410"/>
              <a:ext cx="1630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register-transfer-level  HDL simulation</a:t>
              </a:r>
              <a:endParaRPr>
                <a:ea typeface="Times New Roman" panose="02020603050405020304" charset="0"/>
              </a:endParaRPr>
            </a:p>
          </p:txBody>
        </p:sp>
        <p:sp>
          <p:nvSpPr>
            <p:cNvPr id="281616" name="Text Box 281615"/>
            <p:cNvSpPr txBox="1"/>
            <p:nvPr/>
          </p:nvSpPr>
          <p:spPr>
            <a:xfrm>
              <a:off x="2517" y="3262"/>
              <a:ext cx="1050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cycle-accurate simulation</a:t>
              </a:r>
              <a:endParaRPr sz="3200"/>
            </a:p>
          </p:txBody>
        </p:sp>
        <p:sp>
          <p:nvSpPr>
            <p:cNvPr id="281617" name="Text Box 281616"/>
            <p:cNvSpPr txBox="1"/>
            <p:nvPr/>
          </p:nvSpPr>
          <p:spPr>
            <a:xfrm>
              <a:off x="2529" y="3114"/>
              <a:ext cx="1032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instruction-set simulation</a:t>
              </a:r>
              <a:endParaRPr sz="3200"/>
            </a:p>
          </p:txBody>
        </p:sp>
        <p:sp>
          <p:nvSpPr>
            <p:cNvPr id="281618" name="Text Box 281617"/>
            <p:cNvSpPr txBox="1"/>
            <p:nvPr/>
          </p:nvSpPr>
          <p:spPr>
            <a:xfrm>
              <a:off x="2547" y="2958"/>
              <a:ext cx="978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throughput model</a:t>
              </a:r>
              <a:endParaRPr>
                <a:ea typeface="Times New Roman" panose="02020603050405020304" charset="0"/>
              </a:endParaRPr>
            </a:p>
          </p:txBody>
        </p:sp>
        <p:sp>
          <p:nvSpPr>
            <p:cNvPr id="281619" name="Text Box 281618"/>
            <p:cNvSpPr txBox="1"/>
            <p:nvPr/>
          </p:nvSpPr>
          <p:spPr>
            <a:xfrm>
              <a:off x="2559" y="2827"/>
              <a:ext cx="978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hardware emulation</a:t>
              </a:r>
              <a:endParaRPr sz="3200"/>
            </a:p>
          </p:txBody>
        </p:sp>
        <p:sp>
          <p:nvSpPr>
            <p:cNvPr id="281620" name="Text Box 281619"/>
            <p:cNvSpPr txBox="1"/>
            <p:nvPr/>
          </p:nvSpPr>
          <p:spPr>
            <a:xfrm>
              <a:off x="2547" y="2646"/>
              <a:ext cx="978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FPGA</a:t>
              </a:r>
              <a:endParaRPr sz="2400"/>
            </a:p>
          </p:txBody>
        </p:sp>
        <p:sp>
          <p:nvSpPr>
            <p:cNvPr id="281621" name="Text Box 281620"/>
            <p:cNvSpPr txBox="1"/>
            <p:nvPr/>
          </p:nvSpPr>
          <p:spPr>
            <a:xfrm>
              <a:off x="3395" y="2646"/>
              <a:ext cx="326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 day</a:t>
              </a:r>
              <a:endParaRPr sz="3200"/>
            </a:p>
          </p:txBody>
        </p:sp>
        <p:sp>
          <p:nvSpPr>
            <p:cNvPr id="281622" name="Text Box 281621"/>
            <p:cNvSpPr txBox="1"/>
            <p:nvPr/>
          </p:nvSpPr>
          <p:spPr>
            <a:xfrm>
              <a:off x="3263" y="2499"/>
              <a:ext cx="32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 hour</a:t>
              </a:r>
              <a:endParaRPr>
                <a:ea typeface="Times New Roman" panose="02020603050405020304" charset="0"/>
              </a:endParaRPr>
            </a:p>
          </p:txBody>
        </p:sp>
        <p:sp>
          <p:nvSpPr>
            <p:cNvPr id="281623" name="Text Box 281622"/>
            <p:cNvSpPr txBox="1"/>
            <p:nvPr/>
          </p:nvSpPr>
          <p:spPr>
            <a:xfrm>
              <a:off x="3525" y="2803"/>
              <a:ext cx="32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4 days</a:t>
              </a:r>
              <a:endParaRPr sz="3200"/>
            </a:p>
          </p:txBody>
        </p:sp>
        <p:sp>
          <p:nvSpPr>
            <p:cNvPr id="281624" name="Text Box 281623"/>
            <p:cNvSpPr txBox="1"/>
            <p:nvPr/>
          </p:nvSpPr>
          <p:spPr>
            <a:xfrm>
              <a:off x="2563" y="2499"/>
              <a:ext cx="32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</a:t>
              </a:r>
              <a:endParaRPr sz="3200"/>
            </a:p>
          </p:txBody>
        </p:sp>
        <p:sp>
          <p:nvSpPr>
            <p:cNvPr id="281625" name="Text Box 281624"/>
            <p:cNvSpPr txBox="1"/>
            <p:nvPr/>
          </p:nvSpPr>
          <p:spPr>
            <a:xfrm>
              <a:off x="2424" y="2646"/>
              <a:ext cx="327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26" name="Text Box 281625"/>
            <p:cNvSpPr txBox="1"/>
            <p:nvPr/>
          </p:nvSpPr>
          <p:spPr>
            <a:xfrm>
              <a:off x="2285" y="2803"/>
              <a:ext cx="32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27" name="Text Box 281626"/>
            <p:cNvSpPr txBox="1"/>
            <p:nvPr/>
          </p:nvSpPr>
          <p:spPr>
            <a:xfrm>
              <a:off x="2155" y="2958"/>
              <a:ext cx="326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1000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28" name="Text Box 281627"/>
            <p:cNvSpPr txBox="1"/>
            <p:nvPr/>
          </p:nvSpPr>
          <p:spPr>
            <a:xfrm>
              <a:off x="2025" y="3114"/>
              <a:ext cx="326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10000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29" name="Text Box 281628"/>
            <p:cNvSpPr txBox="1"/>
            <p:nvPr/>
          </p:nvSpPr>
          <p:spPr>
            <a:xfrm>
              <a:off x="1829" y="3262"/>
              <a:ext cx="392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100,000</a:t>
              </a:r>
              <a:endParaRPr>
                <a:cs typeface="Times New Roman" panose="02020603050405020304" charset="0"/>
                <a:sym typeface="Symbol" panose="05050102010706020507" pitchFamily="18" charset="2"/>
              </a:endParaRPr>
            </a:p>
            <a:p>
              <a:pPr algn="l">
                <a:spcBef>
                  <a:spcPct val="0"/>
                </a:spcBef>
              </a:pP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30" name="Text Box 281629"/>
            <p:cNvSpPr txBox="1"/>
            <p:nvPr/>
          </p:nvSpPr>
          <p:spPr>
            <a:xfrm>
              <a:off x="1633" y="3410"/>
              <a:ext cx="45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  <a:sym typeface="Symbol" panose="05050102010706020507" pitchFamily="18" charset="2"/>
                </a:rPr>
                <a:t></a:t>
              </a:r>
              <a:r>
                <a:rPr>
                  <a:cs typeface="Times New Roman" panose="02020603050405020304" charset="0"/>
                </a:rPr>
                <a:t>1,000,000</a:t>
              </a:r>
              <a:endParaRPr>
                <a:ea typeface="Times New Roman" panose="02020603050405020304" charset="0"/>
                <a:sym typeface="Symbol" panose="05050102010706020507" pitchFamily="18" charset="2"/>
              </a:endParaRPr>
            </a:p>
          </p:txBody>
        </p:sp>
        <p:sp>
          <p:nvSpPr>
            <p:cNvPr id="281631" name="Text Box 281630"/>
            <p:cNvSpPr txBox="1"/>
            <p:nvPr/>
          </p:nvSpPr>
          <p:spPr>
            <a:xfrm>
              <a:off x="2807" y="2499"/>
              <a:ext cx="45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IC</a:t>
              </a:r>
              <a:endParaRPr>
                <a:cs typeface="Times New Roman" panose="02020603050405020304" charset="0"/>
              </a:endParaRPr>
            </a:p>
            <a:p>
              <a:pPr algn="l">
                <a:spcBef>
                  <a:spcPct val="0"/>
                </a:spcBef>
              </a:pPr>
              <a:endParaRPr sz="2400"/>
            </a:p>
          </p:txBody>
        </p:sp>
        <p:sp>
          <p:nvSpPr>
            <p:cNvPr id="281632" name="Text Box 281631"/>
            <p:cNvSpPr txBox="1"/>
            <p:nvPr/>
          </p:nvSpPr>
          <p:spPr>
            <a:xfrm>
              <a:off x="3655" y="2958"/>
              <a:ext cx="456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1.4 months</a:t>
              </a:r>
              <a:endParaRPr sz="3200"/>
            </a:p>
          </p:txBody>
        </p:sp>
        <p:sp>
          <p:nvSpPr>
            <p:cNvPr id="281633" name="Text Box 281632"/>
            <p:cNvSpPr txBox="1"/>
            <p:nvPr/>
          </p:nvSpPr>
          <p:spPr>
            <a:xfrm>
              <a:off x="3769" y="3114"/>
              <a:ext cx="457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1.2 years</a:t>
              </a:r>
              <a:endParaRPr sz="3200"/>
            </a:p>
          </p:txBody>
        </p:sp>
        <p:sp>
          <p:nvSpPr>
            <p:cNvPr id="281634" name="Text Box 281633"/>
            <p:cNvSpPr txBox="1"/>
            <p:nvPr/>
          </p:nvSpPr>
          <p:spPr>
            <a:xfrm>
              <a:off x="3892" y="3262"/>
              <a:ext cx="456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12 years</a:t>
              </a:r>
              <a:endParaRPr sz="3200"/>
            </a:p>
          </p:txBody>
        </p:sp>
        <p:sp>
          <p:nvSpPr>
            <p:cNvPr id="281635" name="Text Box 281634"/>
            <p:cNvSpPr txBox="1"/>
            <p:nvPr/>
          </p:nvSpPr>
          <p:spPr>
            <a:xfrm>
              <a:off x="4055" y="3410"/>
              <a:ext cx="45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&gt;1 lifetime</a:t>
              </a:r>
              <a:endParaRPr>
                <a:cs typeface="Times New Roman" panose="02020603050405020304" charset="0"/>
              </a:endParaRPr>
            </a:p>
            <a:p>
              <a:pPr algn="l">
                <a:spcBef>
                  <a:spcPct val="0"/>
                </a:spcBef>
              </a:pPr>
              <a:endParaRPr sz="3200"/>
            </a:p>
          </p:txBody>
        </p:sp>
        <p:sp>
          <p:nvSpPr>
            <p:cNvPr id="281636" name="Text Box 281635"/>
            <p:cNvSpPr txBox="1"/>
            <p:nvPr/>
          </p:nvSpPr>
          <p:spPr>
            <a:xfrm>
              <a:off x="4185" y="3552"/>
              <a:ext cx="474" cy="14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>
                  <a:cs typeface="Times New Roman" panose="02020603050405020304" charset="0"/>
                </a:rPr>
                <a:t>1 millennium</a:t>
              </a:r>
              <a:endParaRPr>
                <a:cs typeface="Times New Roman" panose="02020603050405020304" charset="0"/>
              </a:endParaRPr>
            </a:p>
            <a:p>
              <a:pPr algn="l">
                <a:spcBef>
                  <a:spcPct val="0"/>
                </a:spcBef>
              </a:pPr>
              <a:endParaRPr sz="3200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2626" name="Title 28262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Overcoming long simulation time</a:t>
            </a:r>
          </a:p>
        </p:txBody>
      </p:sp>
      <p:sp>
        <p:nvSpPr>
          <p:cNvPr id="282627" name="Text Placeholder 28262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t>Reduce amount of real time simulated</a:t>
            </a:r>
          </a:p>
          <a:p>
            <a:pPr lvl="1"/>
            <a:r>
              <a:t>1 msec execution instead of 1 hour</a:t>
            </a:r>
          </a:p>
          <a:p>
            <a:pPr lvl="2"/>
            <a:r>
              <a:t>0.001sec * 10,000,000 = 10,000 sec = 3 hours</a:t>
            </a:r>
          </a:p>
          <a:p>
            <a:pPr lvl="1"/>
            <a:r>
              <a:t>Reduced confidence</a:t>
            </a:r>
          </a:p>
          <a:p>
            <a:pPr lvl="2"/>
            <a:r>
              <a:t>1 msec of cruise controller operation tells us little</a:t>
            </a:r>
          </a:p>
          <a:p>
            <a:r>
              <a:t>Faster simulator</a:t>
            </a:r>
          </a:p>
          <a:p>
            <a:pPr lvl="1"/>
            <a:r>
              <a:t>Emulators</a:t>
            </a:r>
          </a:p>
          <a:p>
            <a:pPr lvl="2"/>
            <a:r>
              <a:t>Special hardware for simulations</a:t>
            </a:r>
          </a:p>
          <a:p>
            <a:pPr lvl="1"/>
            <a:r>
              <a:t>Less precise/accurate simulators</a:t>
            </a:r>
          </a:p>
          <a:p>
            <a:pPr lvl="2"/>
            <a:r>
              <a:t>Exchange speed for observability/controllability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3650" name="Title 28364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Reducing precision/accuracy</a:t>
            </a:r>
          </a:p>
        </p:txBody>
      </p:sp>
      <p:sp>
        <p:nvSpPr>
          <p:cNvPr id="283651" name="Text Placeholder 283650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Don’t need gate-level analysis for all simulations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E.g., cruise control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Don’t care what happens at every input/output of each logic gate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Simulating RT components ~10x faster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Cycle-based simulation ~100x faster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Accurate at clock boundaries only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No information on signal changes between boundaries</a:t>
            </a:r>
            <a:endParaRPr sz="1800"/>
          </a:p>
          <a:p>
            <a:pPr>
              <a:lnSpc>
                <a:spcPct val="90000"/>
              </a:lnSpc>
            </a:pPr>
            <a:r>
              <a:rPr sz="2400"/>
              <a:t>Faster simulator often combined with reduction in real time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If willing to simulate for 10 hours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Use instruction-set simulator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Real execution time simulated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10 hours * 1 / 10,000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= 0.001 hour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= 3.6 seconds</a:t>
            </a:r>
            <a:endParaRPr sz="16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4674" name="Title 28467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Hardware/software co-simulation</a:t>
            </a:r>
          </a:p>
        </p:txBody>
      </p:sp>
      <p:sp>
        <p:nvSpPr>
          <p:cNvPr id="284675" name="Text Placeholder 28467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Variety of simulation approaches exist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From very detailed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E.g., gate-level model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To very abstract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E.g., instruction-level model</a:t>
            </a:r>
            <a:endParaRPr sz="1800"/>
          </a:p>
          <a:p>
            <a:pPr>
              <a:lnSpc>
                <a:spcPct val="90000"/>
              </a:lnSpc>
            </a:pPr>
            <a:r>
              <a:rPr sz="2400"/>
              <a:t>Simulation tools evolved separately for hardware/software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Recall separate design evolution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Software (GPP)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Typically with instruction-set simulator (ISS)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Hardware (SPP)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Typically with models in HDL environment</a:t>
            </a:r>
            <a:endParaRPr sz="1800"/>
          </a:p>
          <a:p>
            <a:pPr>
              <a:lnSpc>
                <a:spcPct val="90000"/>
              </a:lnSpc>
            </a:pPr>
            <a:r>
              <a:rPr sz="2400"/>
              <a:t>Integration of GPP/SPP on single IC creating need for merging simulation tools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46786" name="Title 24678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Improving productivity</a:t>
            </a:r>
          </a:p>
        </p:txBody>
      </p:sp>
      <p:sp>
        <p:nvSpPr>
          <p:cNvPr id="246787" name="Text Placeholder 246786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7362825" cy="4533900"/>
          </a:xfrm>
          <a:ln/>
        </p:spPr>
        <p:txBody>
          <a:bodyPr lIns="92075" tIns="46038" rIns="92075" bIns="46038"/>
          <a:p>
            <a:r>
              <a:rPr sz="2000"/>
              <a:t>Design technologies developed to improve productivity</a:t>
            </a:r>
            <a:endParaRPr sz="2000"/>
          </a:p>
          <a:p>
            <a:r>
              <a:rPr sz="2000"/>
              <a:t>We focus on technologies advancing hardware/software unified view</a:t>
            </a:r>
            <a:endParaRPr sz="2000"/>
          </a:p>
          <a:p>
            <a:pPr lvl="1"/>
            <a:r>
              <a:rPr sz="1800"/>
              <a:t>Automation</a:t>
            </a:r>
            <a:endParaRPr sz="1800"/>
          </a:p>
          <a:p>
            <a:pPr lvl="2"/>
            <a:r>
              <a:rPr sz="1600"/>
              <a:t>Program replaces manual design</a:t>
            </a:r>
            <a:endParaRPr sz="1600"/>
          </a:p>
          <a:p>
            <a:pPr lvl="2"/>
            <a:r>
              <a:rPr sz="1600"/>
              <a:t>Synthesis</a:t>
            </a:r>
            <a:endParaRPr sz="1600"/>
          </a:p>
          <a:p>
            <a:pPr lvl="1"/>
            <a:r>
              <a:rPr sz="1800"/>
              <a:t>Reuse</a:t>
            </a:r>
            <a:endParaRPr sz="1800"/>
          </a:p>
          <a:p>
            <a:pPr lvl="2"/>
            <a:r>
              <a:rPr sz="1600"/>
              <a:t>Predesigned components</a:t>
            </a:r>
            <a:endParaRPr sz="1600"/>
          </a:p>
          <a:p>
            <a:pPr lvl="2"/>
            <a:r>
              <a:rPr sz="1600"/>
              <a:t>Cores</a:t>
            </a:r>
            <a:endParaRPr sz="1600"/>
          </a:p>
          <a:p>
            <a:pPr lvl="2"/>
            <a:r>
              <a:rPr sz="1600"/>
              <a:t>General-purpose and single-purpose processors on single IC</a:t>
            </a:r>
            <a:endParaRPr sz="1600"/>
          </a:p>
          <a:p>
            <a:pPr lvl="1"/>
            <a:r>
              <a:rPr sz="1800"/>
              <a:t>Verification</a:t>
            </a:r>
            <a:endParaRPr sz="1800"/>
          </a:p>
          <a:p>
            <a:pPr lvl="2"/>
            <a:r>
              <a:rPr sz="1600"/>
              <a:t>Ensuring correctness/completeness of each design step</a:t>
            </a:r>
            <a:endParaRPr sz="1600"/>
          </a:p>
          <a:p>
            <a:pPr lvl="2"/>
            <a:r>
              <a:rPr sz="1600"/>
              <a:t>Hardware/software co-simulation</a:t>
            </a:r>
            <a:endParaRPr sz="1600"/>
          </a:p>
        </p:txBody>
      </p:sp>
      <p:grpSp>
        <p:nvGrpSpPr>
          <p:cNvPr id="246808" name="Group 246807"/>
          <p:cNvGrpSpPr/>
          <p:nvPr/>
        </p:nvGrpSpPr>
        <p:grpSpPr>
          <a:xfrm>
            <a:off x="4370388" y="2644775"/>
            <a:ext cx="4440237" cy="1525588"/>
            <a:chOff x="2723" y="1546"/>
            <a:chExt cx="2797" cy="961"/>
          </a:xfrm>
        </p:grpSpPr>
        <p:sp>
          <p:nvSpPr>
            <p:cNvPr id="246789" name="Text Box 246788"/>
            <p:cNvSpPr txBox="1"/>
            <p:nvPr/>
          </p:nvSpPr>
          <p:spPr>
            <a:xfrm>
              <a:off x="4556" y="2107"/>
              <a:ext cx="552" cy="216"/>
            </a:xfrm>
            <a:prstGeom prst="rect">
              <a:avLst/>
            </a:prstGeom>
            <a:noFill/>
            <a:ln w="9525">
              <a:noFill/>
            </a:ln>
          </p:spPr>
          <p:txBody>
            <a:bodyPr tIns="0" bIns="0"/>
            <a:p>
              <a:pPr algn="l">
                <a:spcBef>
                  <a:spcPct val="0"/>
                </a:spcBef>
              </a:pPr>
              <a:r>
                <a:rPr i="1"/>
                <a:t>Reuse</a:t>
              </a:r>
            </a:p>
          </p:txBody>
        </p:sp>
        <p:sp>
          <p:nvSpPr>
            <p:cNvPr id="246790" name="Straight Connector 246789"/>
            <p:cNvSpPr/>
            <p:nvPr/>
          </p:nvSpPr>
          <p:spPr>
            <a:xfrm>
              <a:off x="4155" y="1946"/>
              <a:ext cx="1" cy="20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46791" name="Text Box 246790"/>
            <p:cNvSpPr txBox="1"/>
            <p:nvPr/>
          </p:nvSpPr>
          <p:spPr>
            <a:xfrm>
              <a:off x="3753" y="1546"/>
              <a:ext cx="705" cy="4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>
                <a:spcBef>
                  <a:spcPct val="0"/>
                </a:spcBef>
              </a:pPr>
              <a:r>
                <a:t>Specification</a:t>
              </a:r>
            </a:p>
          </p:txBody>
        </p:sp>
        <p:sp>
          <p:nvSpPr>
            <p:cNvPr id="246792" name="Text Box 246791"/>
            <p:cNvSpPr txBox="1"/>
            <p:nvPr/>
          </p:nvSpPr>
          <p:spPr>
            <a:xfrm>
              <a:off x="3753" y="2147"/>
              <a:ext cx="705" cy="36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rIns="0"/>
            <a:p>
              <a:pPr>
                <a:spcBef>
                  <a:spcPct val="0"/>
                </a:spcBef>
              </a:pPr>
              <a:r>
                <a:t>Implementation</a:t>
              </a:r>
            </a:p>
          </p:txBody>
        </p:sp>
        <p:sp>
          <p:nvSpPr>
            <p:cNvPr id="246793" name="Straight Connector 246792"/>
            <p:cNvSpPr/>
            <p:nvPr/>
          </p:nvSpPr>
          <p:spPr>
            <a:xfrm>
              <a:off x="3700" y="1706"/>
              <a:ext cx="1" cy="56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med"/>
            </a:ln>
          </p:spPr>
        </p:sp>
        <p:sp>
          <p:nvSpPr>
            <p:cNvPr id="246794" name="Text Box 246793"/>
            <p:cNvSpPr txBox="1"/>
            <p:nvPr/>
          </p:nvSpPr>
          <p:spPr>
            <a:xfrm>
              <a:off x="3094" y="1706"/>
              <a:ext cx="618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tIns="0" bIns="0"/>
            <a:p>
              <a:pPr algn="l">
                <a:spcBef>
                  <a:spcPct val="0"/>
                </a:spcBef>
              </a:pPr>
              <a:r>
                <a:rPr i="1"/>
                <a:t>Automation</a:t>
              </a:r>
              <a:endParaRPr i="1"/>
            </a:p>
          </p:txBody>
        </p:sp>
        <p:sp>
          <p:nvSpPr>
            <p:cNvPr id="246795" name="Freeform 246794"/>
            <p:cNvSpPr/>
            <p:nvPr/>
          </p:nvSpPr>
          <p:spPr>
            <a:xfrm flipH="1">
              <a:off x="3444" y="1946"/>
              <a:ext cx="135" cy="481"/>
            </a:xfrm>
            <a:custGeom>
              <a:avLst/>
              <a:gdLst/>
              <a:ahLst/>
              <a:cxnLst/>
              <a:pathLst>
                <a:path w="432" h="864">
                  <a:moveTo>
                    <a:pt x="0" y="864"/>
                  </a:moveTo>
                  <a:cubicBezTo>
                    <a:pt x="216" y="720"/>
                    <a:pt x="432" y="576"/>
                    <a:pt x="432" y="432"/>
                  </a:cubicBezTo>
                  <a:cubicBezTo>
                    <a:pt x="432" y="288"/>
                    <a:pt x="216" y="1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triangle" w="sm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796" name="Text Box 246795"/>
            <p:cNvSpPr txBox="1"/>
            <p:nvPr/>
          </p:nvSpPr>
          <p:spPr>
            <a:xfrm>
              <a:off x="2723" y="2107"/>
              <a:ext cx="686" cy="216"/>
            </a:xfrm>
            <a:prstGeom prst="rect">
              <a:avLst/>
            </a:prstGeom>
            <a:noFill/>
            <a:ln w="9525">
              <a:noFill/>
            </a:ln>
          </p:spPr>
          <p:txBody>
            <a:bodyPr tIns="0" bIns="0"/>
            <a:p>
              <a:pPr algn="r">
                <a:spcBef>
                  <a:spcPct val="0"/>
                </a:spcBef>
              </a:pPr>
              <a:r>
                <a:rPr i="1"/>
                <a:t>Verification</a:t>
              </a:r>
            </a:p>
          </p:txBody>
        </p:sp>
        <p:sp>
          <p:nvSpPr>
            <p:cNvPr id="246797" name="Straight Connector 246796"/>
            <p:cNvSpPr/>
            <p:nvPr/>
          </p:nvSpPr>
          <p:spPr>
            <a:xfrm>
              <a:off x="3384" y="2107"/>
              <a:ext cx="134" cy="16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98" name="Straight Connector 246797"/>
            <p:cNvSpPr/>
            <p:nvPr/>
          </p:nvSpPr>
          <p:spPr>
            <a:xfrm rot="5400000">
              <a:off x="3371" y="2120"/>
              <a:ext cx="160" cy="13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46799" name="Straight Connector 246798"/>
            <p:cNvSpPr/>
            <p:nvPr/>
          </p:nvSpPr>
          <p:spPr>
            <a:xfrm rot="-5400000" flipV="1">
              <a:off x="4738" y="2112"/>
              <a:ext cx="1" cy="47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med"/>
            </a:ln>
          </p:spPr>
        </p:sp>
        <p:sp>
          <p:nvSpPr>
            <p:cNvPr id="246800" name="Can 246799"/>
            <p:cNvSpPr/>
            <p:nvPr/>
          </p:nvSpPr>
          <p:spPr>
            <a:xfrm>
              <a:off x="5049" y="2027"/>
              <a:ext cx="471" cy="480"/>
            </a:xfrm>
            <a:prstGeom prst="can">
              <a:avLst>
                <a:gd name="adj" fmla="val 25477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1" name="Rectangles 246800"/>
            <p:cNvSpPr/>
            <p:nvPr/>
          </p:nvSpPr>
          <p:spPr>
            <a:xfrm>
              <a:off x="5143" y="218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2" name="Rectangles 246801"/>
            <p:cNvSpPr/>
            <p:nvPr/>
          </p:nvSpPr>
          <p:spPr>
            <a:xfrm>
              <a:off x="5325" y="218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3" name="Rectangles 246802"/>
            <p:cNvSpPr/>
            <p:nvPr/>
          </p:nvSpPr>
          <p:spPr>
            <a:xfrm>
              <a:off x="5143" y="234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4" name="Rectangles 246803"/>
            <p:cNvSpPr/>
            <p:nvPr/>
          </p:nvSpPr>
          <p:spPr>
            <a:xfrm>
              <a:off x="5325" y="234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5" name="Rectangles 246804"/>
            <p:cNvSpPr/>
            <p:nvPr/>
          </p:nvSpPr>
          <p:spPr>
            <a:xfrm>
              <a:off x="3869" y="234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6" name="Rectangles 246805"/>
            <p:cNvSpPr/>
            <p:nvPr/>
          </p:nvSpPr>
          <p:spPr>
            <a:xfrm>
              <a:off x="4051" y="234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6807" name="Rectangles 246806"/>
            <p:cNvSpPr/>
            <p:nvPr/>
          </p:nvSpPr>
          <p:spPr>
            <a:xfrm>
              <a:off x="4233" y="2347"/>
              <a:ext cx="134" cy="8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5698" name="Title 28569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Integrating GPP/SPP simulations</a:t>
            </a:r>
          </a:p>
        </p:txBody>
      </p:sp>
      <p:sp>
        <p:nvSpPr>
          <p:cNvPr id="285699" name="Text Placeholder 28569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Simple/naïve way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HDL model of microprocessor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Runs system software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Much slower than ISS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Less observable/controllable than ISS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HDL models of SPPs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Integrate all models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Hardware-software co-simulator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ISS for microprocessor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HDL model for SPPs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Create communication between simulators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Simulators run separately except when transferring data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Faster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Though, frequent communication between ISS and HDL model slows it down</a:t>
            </a:r>
            <a:endParaRPr sz="1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6722" name="Title 28672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Minimizing communication</a:t>
            </a:r>
          </a:p>
        </p:txBody>
      </p:sp>
      <p:sp>
        <p:nvSpPr>
          <p:cNvPr id="286723" name="Text Placeholder 28672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2400"/>
              <a:t>Memory shared between GPP and SPPs</a:t>
            </a:r>
            <a:endParaRPr sz="2400"/>
          </a:p>
          <a:p>
            <a:pPr lvl="1"/>
            <a:r>
              <a:rPr sz="2000"/>
              <a:t>Where should memory go?</a:t>
            </a:r>
            <a:endParaRPr sz="2000"/>
          </a:p>
          <a:p>
            <a:pPr lvl="1"/>
            <a:r>
              <a:rPr sz="2000"/>
              <a:t>In ISS</a:t>
            </a:r>
            <a:endParaRPr sz="2000"/>
          </a:p>
          <a:p>
            <a:pPr lvl="2"/>
            <a:r>
              <a:rPr sz="1800"/>
              <a:t>HDL simulator must stall for memory access</a:t>
            </a:r>
            <a:endParaRPr sz="1800"/>
          </a:p>
          <a:p>
            <a:pPr lvl="1"/>
            <a:r>
              <a:rPr sz="2000"/>
              <a:t>In HDL?</a:t>
            </a:r>
            <a:endParaRPr sz="2000"/>
          </a:p>
          <a:p>
            <a:pPr lvl="2"/>
            <a:r>
              <a:rPr sz="1800"/>
              <a:t>ISS must stall when fetching each instruction</a:t>
            </a:r>
            <a:endParaRPr sz="1800"/>
          </a:p>
          <a:p>
            <a:r>
              <a:rPr sz="2400"/>
              <a:t>Model memory in both ISS and HDL</a:t>
            </a:r>
            <a:endParaRPr sz="2400"/>
          </a:p>
          <a:p>
            <a:pPr lvl="1"/>
            <a:r>
              <a:rPr sz="2000"/>
              <a:t>Most accesses by each model unrelated to other’s accesses</a:t>
            </a:r>
            <a:endParaRPr sz="2000"/>
          </a:p>
          <a:p>
            <a:pPr lvl="2"/>
            <a:r>
              <a:rPr sz="1800"/>
              <a:t>No need to communicate these between models</a:t>
            </a:r>
            <a:endParaRPr sz="1800"/>
          </a:p>
          <a:p>
            <a:pPr lvl="1"/>
            <a:r>
              <a:rPr sz="2000"/>
              <a:t>Co-simulator ensures consistency of shared data</a:t>
            </a:r>
            <a:endParaRPr sz="2000"/>
          </a:p>
          <a:p>
            <a:pPr lvl="1"/>
            <a:r>
              <a:rPr sz="2000"/>
              <a:t>Huge speedups (100x or more) reported with this technique</a:t>
            </a:r>
            <a:endParaRPr sz="2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7746" name="Title 28774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Emulators</a:t>
            </a:r>
          </a:p>
        </p:txBody>
      </p:sp>
      <p:sp>
        <p:nvSpPr>
          <p:cNvPr id="287747" name="Text Placeholder 28774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General physical device system mapped to 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Microprocessor emulator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Microprocessor IC with some monitoring, control circuitry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SPP emulator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FPGAs (10s to 100s)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Usually supports debugging tasks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Created to help solve simulation disadvantages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Mapped relatively quickly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Hours, days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Can be placed in real environment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No environment setup time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No incomplete environment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Typically faster than simulation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Hardware implementation</a:t>
            </a:r>
            <a:endParaRPr sz="16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8770" name="Title 28876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Disadvantages</a:t>
            </a:r>
          </a:p>
        </p:txBody>
      </p:sp>
      <p:sp>
        <p:nvSpPr>
          <p:cNvPr id="288771" name="Text Placeholder 288770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t>Still not as fast as real implementations</a:t>
            </a:r>
          </a:p>
          <a:p>
            <a:pPr lvl="1">
              <a:lnSpc>
                <a:spcPct val="90000"/>
              </a:lnSpc>
            </a:pPr>
            <a:r>
              <a:t>E.g., emulated cruise-control may not respond fast enough to keep control of car</a:t>
            </a:r>
          </a:p>
          <a:p>
            <a:pPr>
              <a:lnSpc>
                <a:spcPct val="90000"/>
              </a:lnSpc>
            </a:pPr>
            <a:r>
              <a:t>Mapping still time consuming</a:t>
            </a:r>
          </a:p>
          <a:p>
            <a:pPr lvl="1">
              <a:lnSpc>
                <a:spcPct val="90000"/>
              </a:lnSpc>
            </a:pPr>
            <a:r>
              <a:t>E.g., mapping complex SOC to 10 FPGAs</a:t>
            </a:r>
          </a:p>
          <a:p>
            <a:pPr lvl="2">
              <a:lnSpc>
                <a:spcPct val="90000"/>
              </a:lnSpc>
            </a:pPr>
            <a:r>
              <a:t>Just partitioning into 10 parts could take weeks</a:t>
            </a:r>
          </a:p>
          <a:p>
            <a:pPr>
              <a:lnSpc>
                <a:spcPct val="90000"/>
              </a:lnSpc>
            </a:pPr>
            <a:r>
              <a:t>Can be very expensive</a:t>
            </a:r>
          </a:p>
          <a:p>
            <a:pPr lvl="1">
              <a:lnSpc>
                <a:spcPct val="90000"/>
              </a:lnSpc>
            </a:pPr>
            <a:r>
              <a:t>Top-of-the-line FPGA-based emulator: $100,000 to $1mill</a:t>
            </a:r>
          </a:p>
          <a:p>
            <a:pPr lvl="1">
              <a:lnSpc>
                <a:spcPct val="90000"/>
              </a:lnSpc>
            </a:pPr>
            <a:r>
              <a:t>Leads to resource bottleneck</a:t>
            </a:r>
          </a:p>
          <a:p>
            <a:pPr lvl="2">
              <a:lnSpc>
                <a:spcPct val="90000"/>
              </a:lnSpc>
            </a:pPr>
            <a:r>
              <a:t>Can maybe only afford 1 emulator</a:t>
            </a:r>
          </a:p>
          <a:p>
            <a:pPr lvl="2">
              <a:lnSpc>
                <a:spcPct val="90000"/>
              </a:lnSpc>
            </a:pPr>
            <a:r>
              <a:t>Groups wait days, weeks for other group to finish using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89794" name="Title 28979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Reuse: intellectual property cores</a:t>
            </a:r>
          </a:p>
        </p:txBody>
      </p:sp>
      <p:sp>
        <p:nvSpPr>
          <p:cNvPr id="289795" name="Text Placeholder 28979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Commercial off-the-shelf (COTS) components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Predesigned, prepackaged ICs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Implements GPP or SPP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Reduces design/debug time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Have always been available</a:t>
            </a:r>
            <a:endParaRPr sz="2000"/>
          </a:p>
          <a:p>
            <a:pPr>
              <a:lnSpc>
                <a:spcPct val="90000"/>
              </a:lnSpc>
            </a:pPr>
            <a:r>
              <a:rPr sz="2400"/>
              <a:t>System-on-a-chip (SOC)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All components of system implemented on single chip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Made possible by increasing IC capacities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Changing the way COTS components sold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As intellectual property (IP) rather than actual IC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Behavioral, structural, or physical descriptions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Processor-level components known as cores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SOC built by integrating multiple descriptions</a:t>
            </a:r>
            <a:endParaRPr sz="1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0818" name="Title 29081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Cores</a:t>
            </a:r>
          </a:p>
        </p:txBody>
      </p:sp>
      <p:sp>
        <p:nvSpPr>
          <p:cNvPr id="290819" name="Text Placeholder 290818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4486275" cy="4495800"/>
          </a:xfrm>
          <a:ln/>
        </p:spPr>
        <p:txBody>
          <a:bodyPr lIns="92075" tIns="46038" rIns="92075" bIns="46038"/>
          <a:p>
            <a:r>
              <a:rPr sz="2400"/>
              <a:t>Soft core</a:t>
            </a:r>
            <a:endParaRPr sz="2400"/>
          </a:p>
          <a:p>
            <a:pPr lvl="1"/>
            <a:r>
              <a:rPr sz="2000"/>
              <a:t>Synthesizable behavioral description</a:t>
            </a:r>
            <a:endParaRPr sz="2000"/>
          </a:p>
          <a:p>
            <a:pPr lvl="1"/>
            <a:r>
              <a:rPr sz="2000"/>
              <a:t>Typically written in HDL (VHDL/Verilog)</a:t>
            </a:r>
            <a:endParaRPr sz="2000"/>
          </a:p>
          <a:p>
            <a:r>
              <a:rPr sz="2400"/>
              <a:t>Firm core</a:t>
            </a:r>
            <a:endParaRPr sz="2400"/>
          </a:p>
          <a:p>
            <a:pPr lvl="1"/>
            <a:r>
              <a:rPr sz="2000"/>
              <a:t>Structural description</a:t>
            </a:r>
            <a:endParaRPr sz="2000"/>
          </a:p>
          <a:p>
            <a:pPr lvl="1"/>
            <a:r>
              <a:rPr sz="2000"/>
              <a:t>Typically provided in HDL</a:t>
            </a:r>
            <a:endParaRPr sz="2000"/>
          </a:p>
          <a:p>
            <a:r>
              <a:rPr sz="2400"/>
              <a:t>Hard core</a:t>
            </a:r>
            <a:endParaRPr sz="2400"/>
          </a:p>
          <a:p>
            <a:pPr lvl="1"/>
            <a:r>
              <a:rPr sz="2000"/>
              <a:t>Physical description</a:t>
            </a:r>
            <a:endParaRPr sz="2000"/>
          </a:p>
          <a:p>
            <a:pPr lvl="1"/>
            <a:r>
              <a:rPr sz="2000"/>
              <a:t>Provided in variety of physical layout file formats</a:t>
            </a:r>
            <a:endParaRPr sz="2000"/>
          </a:p>
        </p:txBody>
      </p:sp>
      <p:grpSp>
        <p:nvGrpSpPr>
          <p:cNvPr id="290820" name="Group 290819"/>
          <p:cNvGrpSpPr/>
          <p:nvPr/>
        </p:nvGrpSpPr>
        <p:grpSpPr>
          <a:xfrm>
            <a:off x="4256088" y="2376488"/>
            <a:ext cx="4773612" cy="3128962"/>
            <a:chOff x="2681" y="1497"/>
            <a:chExt cx="3007" cy="1971"/>
          </a:xfrm>
        </p:grpSpPr>
        <p:sp>
          <p:nvSpPr>
            <p:cNvPr id="290821" name="Freeform 290820"/>
            <p:cNvSpPr/>
            <p:nvPr/>
          </p:nvSpPr>
          <p:spPr>
            <a:xfrm>
              <a:off x="3577" y="1659"/>
              <a:ext cx="1236" cy="912"/>
            </a:xfrm>
            <a:custGeom>
              <a:avLst/>
              <a:gdLst/>
              <a:ahLst/>
              <a:cxnLst/>
              <a:pathLst>
                <a:path w="3090" h="2280">
                  <a:moveTo>
                    <a:pt x="0" y="0"/>
                  </a:moveTo>
                  <a:lnTo>
                    <a:pt x="1530" y="2280"/>
                  </a:lnTo>
                  <a:lnTo>
                    <a:pt x="3090" y="1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triangle" w="med" len="sm"/>
              <a:tailEnd type="triangle" w="med" len="sm"/>
            </a:ln>
          </p:spPr>
          <p:txBody>
            <a:bodyPr/>
            <a:p>
              <a:endParaRPr lang="en-US"/>
            </a:p>
          </p:txBody>
        </p:sp>
        <p:sp>
          <p:nvSpPr>
            <p:cNvPr id="290822" name="Text Box 290821"/>
            <p:cNvSpPr txBox="1"/>
            <p:nvPr/>
          </p:nvSpPr>
          <p:spPr>
            <a:xfrm>
              <a:off x="4597" y="1497"/>
              <a:ext cx="711" cy="1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Behavior</a:t>
              </a:r>
              <a:endParaRPr b="1"/>
            </a:p>
          </p:txBody>
        </p:sp>
        <p:sp>
          <p:nvSpPr>
            <p:cNvPr id="290823" name="Freeform 290822"/>
            <p:cNvSpPr/>
            <p:nvPr/>
          </p:nvSpPr>
          <p:spPr>
            <a:xfrm>
              <a:off x="4193" y="2574"/>
              <a:ext cx="1" cy="726"/>
            </a:xfrm>
            <a:custGeom>
              <a:avLst/>
              <a:gdLst/>
              <a:ahLst/>
              <a:cxnLst/>
              <a:pathLst>
                <a:path w="1" h="1815">
                  <a:moveTo>
                    <a:pt x="0" y="0"/>
                  </a:moveTo>
                  <a:lnTo>
                    <a:pt x="0" y="181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sm"/>
            </a:ln>
          </p:spPr>
          <p:txBody>
            <a:bodyPr/>
            <a:p>
              <a:endParaRPr lang="en-US"/>
            </a:p>
          </p:txBody>
        </p:sp>
        <p:sp>
          <p:nvSpPr>
            <p:cNvPr id="290824" name="Text Box 290823"/>
            <p:cNvSpPr txBox="1"/>
            <p:nvPr/>
          </p:nvSpPr>
          <p:spPr>
            <a:xfrm>
              <a:off x="3977" y="3366"/>
              <a:ext cx="426" cy="10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Physical</a:t>
              </a:r>
              <a:endParaRPr b="1"/>
            </a:p>
          </p:txBody>
        </p:sp>
        <p:sp>
          <p:nvSpPr>
            <p:cNvPr id="290825" name="Text Box 290824"/>
            <p:cNvSpPr txBox="1"/>
            <p:nvPr/>
          </p:nvSpPr>
          <p:spPr>
            <a:xfrm>
              <a:off x="3287" y="1500"/>
              <a:ext cx="588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Structural</a:t>
              </a:r>
              <a:endParaRPr b="1"/>
            </a:p>
          </p:txBody>
        </p:sp>
        <p:sp>
          <p:nvSpPr>
            <p:cNvPr id="290826" name="Text Box 290825"/>
            <p:cNvSpPr txBox="1"/>
            <p:nvPr/>
          </p:nvSpPr>
          <p:spPr>
            <a:xfrm>
              <a:off x="2681" y="1716"/>
              <a:ext cx="882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Processors, memories</a:t>
              </a:r>
            </a:p>
          </p:txBody>
        </p:sp>
        <p:sp>
          <p:nvSpPr>
            <p:cNvPr id="290827" name="Text Box 290826"/>
            <p:cNvSpPr txBox="1"/>
            <p:nvPr/>
          </p:nvSpPr>
          <p:spPr>
            <a:xfrm>
              <a:off x="2795" y="1912"/>
              <a:ext cx="894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Registers, FUs, MUXs</a:t>
              </a:r>
            </a:p>
          </p:txBody>
        </p:sp>
        <p:sp>
          <p:nvSpPr>
            <p:cNvPr id="290828" name="Text Box 290827"/>
            <p:cNvSpPr txBox="1"/>
            <p:nvPr/>
          </p:nvSpPr>
          <p:spPr>
            <a:xfrm>
              <a:off x="3107" y="2108"/>
              <a:ext cx="690" cy="1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Gates, flip-flops</a:t>
              </a:r>
            </a:p>
          </p:txBody>
        </p:sp>
        <p:sp>
          <p:nvSpPr>
            <p:cNvPr id="290829" name="Text Box 290828"/>
            <p:cNvSpPr txBox="1"/>
            <p:nvPr/>
          </p:nvSpPr>
          <p:spPr>
            <a:xfrm>
              <a:off x="3515" y="2316"/>
              <a:ext cx="444" cy="13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Transistors</a:t>
              </a:r>
            </a:p>
          </p:txBody>
        </p:sp>
        <p:sp>
          <p:nvSpPr>
            <p:cNvPr id="290830" name="Text Box 290829"/>
            <p:cNvSpPr txBox="1"/>
            <p:nvPr/>
          </p:nvSpPr>
          <p:spPr>
            <a:xfrm>
              <a:off x="4883" y="1716"/>
              <a:ext cx="805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Sequential programs</a:t>
              </a:r>
            </a:p>
          </p:txBody>
        </p:sp>
        <p:sp>
          <p:nvSpPr>
            <p:cNvPr id="290831" name="Text Box 290830"/>
            <p:cNvSpPr txBox="1"/>
            <p:nvPr/>
          </p:nvSpPr>
          <p:spPr>
            <a:xfrm>
              <a:off x="4745" y="1912"/>
              <a:ext cx="714" cy="13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Register transfers</a:t>
              </a:r>
            </a:p>
          </p:txBody>
        </p:sp>
        <p:sp>
          <p:nvSpPr>
            <p:cNvPr id="290832" name="Text Box 290831"/>
            <p:cNvSpPr txBox="1"/>
            <p:nvPr/>
          </p:nvSpPr>
          <p:spPr>
            <a:xfrm>
              <a:off x="4577" y="2108"/>
              <a:ext cx="852" cy="9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Logic equations/FSM</a:t>
              </a:r>
            </a:p>
          </p:txBody>
        </p:sp>
        <p:sp>
          <p:nvSpPr>
            <p:cNvPr id="290833" name="Text Box 290832"/>
            <p:cNvSpPr txBox="1"/>
            <p:nvPr/>
          </p:nvSpPr>
          <p:spPr>
            <a:xfrm>
              <a:off x="4427" y="2316"/>
              <a:ext cx="732" cy="13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Transfer functions</a:t>
              </a:r>
            </a:p>
          </p:txBody>
        </p:sp>
        <p:sp>
          <p:nvSpPr>
            <p:cNvPr id="290834" name="Text Box 290833"/>
            <p:cNvSpPr txBox="1"/>
            <p:nvPr/>
          </p:nvSpPr>
          <p:spPr>
            <a:xfrm>
              <a:off x="4295" y="2616"/>
              <a:ext cx="558" cy="10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Cell Layout</a:t>
              </a:r>
            </a:p>
          </p:txBody>
        </p:sp>
        <p:sp>
          <p:nvSpPr>
            <p:cNvPr id="290835" name="Text Box 290834"/>
            <p:cNvSpPr txBox="1"/>
            <p:nvPr/>
          </p:nvSpPr>
          <p:spPr>
            <a:xfrm>
              <a:off x="4295" y="2802"/>
              <a:ext cx="366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Modules</a:t>
              </a:r>
            </a:p>
          </p:txBody>
        </p:sp>
        <p:sp>
          <p:nvSpPr>
            <p:cNvPr id="290836" name="Text Box 290835"/>
            <p:cNvSpPr txBox="1"/>
            <p:nvPr/>
          </p:nvSpPr>
          <p:spPr>
            <a:xfrm>
              <a:off x="4295" y="2976"/>
              <a:ext cx="294" cy="12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Chips</a:t>
              </a:r>
            </a:p>
          </p:txBody>
        </p:sp>
        <p:sp>
          <p:nvSpPr>
            <p:cNvPr id="290837" name="Text Box 290836"/>
            <p:cNvSpPr txBox="1"/>
            <p:nvPr/>
          </p:nvSpPr>
          <p:spPr>
            <a:xfrm>
              <a:off x="4295" y="3156"/>
              <a:ext cx="318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Boards</a:t>
              </a:r>
            </a:p>
          </p:txBody>
        </p:sp>
        <p:sp>
          <p:nvSpPr>
            <p:cNvPr id="290838" name="Straight Connector 290837"/>
            <p:cNvSpPr/>
            <p:nvPr/>
          </p:nvSpPr>
          <p:spPr>
            <a:xfrm>
              <a:off x="4133" y="265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39" name="Straight Connector 290838"/>
            <p:cNvSpPr/>
            <p:nvPr/>
          </p:nvSpPr>
          <p:spPr>
            <a:xfrm>
              <a:off x="4133" y="2842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0" name="Straight Connector 290839"/>
            <p:cNvSpPr/>
            <p:nvPr/>
          </p:nvSpPr>
          <p:spPr>
            <a:xfrm>
              <a:off x="4133" y="302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1" name="Straight Connector 290840"/>
            <p:cNvSpPr/>
            <p:nvPr/>
          </p:nvSpPr>
          <p:spPr>
            <a:xfrm>
              <a:off x="4133" y="319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2" name="Straight Connector 290841"/>
            <p:cNvSpPr/>
            <p:nvPr/>
          </p:nvSpPr>
          <p:spPr>
            <a:xfrm>
              <a:off x="3575" y="1746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3" name="Straight Connector 290842"/>
            <p:cNvSpPr/>
            <p:nvPr/>
          </p:nvSpPr>
          <p:spPr>
            <a:xfrm>
              <a:off x="3719" y="194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4" name="Straight Connector 290843"/>
            <p:cNvSpPr/>
            <p:nvPr/>
          </p:nvSpPr>
          <p:spPr>
            <a:xfrm>
              <a:off x="3851" y="215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5" name="Straight Connector 290844"/>
            <p:cNvSpPr/>
            <p:nvPr/>
          </p:nvSpPr>
          <p:spPr>
            <a:xfrm>
              <a:off x="4001" y="2364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6" name="Straight Connector 290845"/>
            <p:cNvSpPr/>
            <p:nvPr/>
          </p:nvSpPr>
          <p:spPr>
            <a:xfrm flipH="1">
              <a:off x="4703" y="1746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7" name="Straight Connector 290846"/>
            <p:cNvSpPr/>
            <p:nvPr/>
          </p:nvSpPr>
          <p:spPr>
            <a:xfrm flipH="1">
              <a:off x="4565" y="194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8" name="Straight Connector 290847"/>
            <p:cNvSpPr/>
            <p:nvPr/>
          </p:nvSpPr>
          <p:spPr>
            <a:xfrm flipH="1">
              <a:off x="4427" y="215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0849" name="Straight Connector 290848"/>
            <p:cNvSpPr/>
            <p:nvPr/>
          </p:nvSpPr>
          <p:spPr>
            <a:xfrm flipH="1">
              <a:off x="4277" y="2364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90850" name="Text Box 290849"/>
          <p:cNvSpPr txBox="1"/>
          <p:nvPr/>
        </p:nvSpPr>
        <p:spPr>
          <a:xfrm>
            <a:off x="5686425" y="1781175"/>
            <a:ext cx="1895475" cy="2127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r>
              <a:rPr sz="1400" b="1" u="sng"/>
              <a:t>Gajski’s Y-chart</a:t>
            </a:r>
            <a:endParaRPr sz="1400" b="1" u="sng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1842" name="Title 29184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Advantages/disadvantages of hard core</a:t>
            </a:r>
          </a:p>
        </p:txBody>
      </p:sp>
      <p:sp>
        <p:nvSpPr>
          <p:cNvPr id="291843" name="Text Placeholder 29184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t>Ease of use</a:t>
            </a:r>
          </a:p>
          <a:p>
            <a:pPr lvl="1">
              <a:lnSpc>
                <a:spcPct val="90000"/>
              </a:lnSpc>
            </a:pPr>
            <a:r>
              <a:t>Developer already designed and tested core</a:t>
            </a:r>
          </a:p>
          <a:p>
            <a:pPr lvl="2">
              <a:lnSpc>
                <a:spcPct val="90000"/>
              </a:lnSpc>
            </a:pPr>
            <a:r>
              <a:t>Can use right away</a:t>
            </a:r>
          </a:p>
          <a:p>
            <a:pPr lvl="2">
              <a:lnSpc>
                <a:spcPct val="90000"/>
              </a:lnSpc>
            </a:pPr>
            <a:r>
              <a:t>Can expect to work correctly</a:t>
            </a:r>
          </a:p>
          <a:p>
            <a:pPr>
              <a:lnSpc>
                <a:spcPct val="90000"/>
              </a:lnSpc>
            </a:pPr>
            <a:r>
              <a:t>Predictability</a:t>
            </a:r>
          </a:p>
          <a:p>
            <a:pPr lvl="1">
              <a:lnSpc>
                <a:spcPct val="90000"/>
              </a:lnSpc>
            </a:pPr>
            <a:r>
              <a:t>Size, power, performance predicted accurately</a:t>
            </a:r>
          </a:p>
          <a:p>
            <a:pPr>
              <a:lnSpc>
                <a:spcPct val="90000"/>
              </a:lnSpc>
            </a:pPr>
            <a:r>
              <a:t>Not easily mapped (retargeted) to different process</a:t>
            </a:r>
          </a:p>
          <a:p>
            <a:pPr lvl="1">
              <a:lnSpc>
                <a:spcPct val="90000"/>
              </a:lnSpc>
            </a:pPr>
            <a:r>
              <a:t>E.g., core available for vendor X’s 0.25 micrometer CMOS process</a:t>
            </a:r>
          </a:p>
          <a:p>
            <a:pPr lvl="2">
              <a:lnSpc>
                <a:spcPct val="90000"/>
              </a:lnSpc>
            </a:pPr>
            <a:r>
              <a:t>Can’t use with vendor X’s 0.18 micrometer process</a:t>
            </a:r>
          </a:p>
          <a:p>
            <a:pPr lvl="2">
              <a:lnSpc>
                <a:spcPct val="90000"/>
              </a:lnSpc>
            </a:pPr>
            <a:r>
              <a:t>Can’t use with vendor 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2866" name="Title 29286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Advantages/disadvantages of soft/firm cores</a:t>
            </a:r>
          </a:p>
        </p:txBody>
      </p:sp>
      <p:sp>
        <p:nvSpPr>
          <p:cNvPr id="292867" name="Text Placeholder 29286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Soft cores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Can be synthesized to nearly any technology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Can optimize for particular use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E.g., delete unused portion of core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Lower power, smaller designs</a:t>
            </a:r>
            <a:endParaRPr sz="1600"/>
          </a:p>
          <a:p>
            <a:pPr lvl="1">
              <a:lnSpc>
                <a:spcPct val="90000"/>
              </a:lnSpc>
            </a:pPr>
            <a:r>
              <a:rPr sz="2000"/>
              <a:t>Requires more design effort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May not work in technology not tested for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Not as optimized as hard core for same processor</a:t>
            </a:r>
            <a:endParaRPr sz="2000"/>
          </a:p>
          <a:p>
            <a:pPr>
              <a:lnSpc>
                <a:spcPct val="90000"/>
              </a:lnSpc>
            </a:pPr>
            <a:r>
              <a:rPr sz="2400"/>
              <a:t>Firm cores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Compromise between hard and soft cores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Some retargetability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Limited optimization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Better predictability/ease of use</a:t>
            </a:r>
            <a:endParaRPr sz="18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3890" name="Title 29388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New challenges to processor providers</a:t>
            </a:r>
          </a:p>
        </p:txBody>
      </p:sp>
      <p:sp>
        <p:nvSpPr>
          <p:cNvPr id="293891" name="Text Placeholder 293890"/>
          <p:cNvSpPr>
            <a:spLocks noGrp="1"/>
          </p:cNvSpPr>
          <p:nvPr>
            <p:ph type="body" idx="1"/>
          </p:nvPr>
        </p:nvSpPr>
        <p:spPr>
          <a:xfrm>
            <a:off x="381000" y="1457325"/>
            <a:ext cx="8382000" cy="4638675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Cores have dramatically changed business model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Pricing models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Past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Vendors sold product as IC to designers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Designers must buy any additional copies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Could not (economically) copy from original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Today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Vendors can sell as IP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Designers can make as many copies as needed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Vendor can use different pricing models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Royalty-based model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Similar to old IC model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Designer pays for each additional model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Fixed price model</a:t>
            </a:r>
            <a:endParaRPr sz="1600"/>
          </a:p>
          <a:p>
            <a:pPr lvl="4">
              <a:lnSpc>
                <a:spcPct val="90000"/>
              </a:lnSpc>
            </a:pPr>
            <a:r>
              <a:rPr sz="1600"/>
              <a:t>One price for IP and as many copies as needed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Many other models used</a:t>
            </a:r>
            <a:endParaRPr sz="16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4914" name="Title 29491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IP protection</a:t>
            </a:r>
          </a:p>
        </p:txBody>
      </p:sp>
      <p:sp>
        <p:nvSpPr>
          <p:cNvPr id="294915" name="Text Placeholder 29491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Past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Illegally copying IC very difficult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Reverse engineering required tremendous, deliberate effort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“Accidental” copying not possible</a:t>
            </a:r>
            <a:endParaRPr sz="1800"/>
          </a:p>
          <a:p>
            <a:pPr>
              <a:lnSpc>
                <a:spcPct val="90000"/>
              </a:lnSpc>
            </a:pPr>
            <a:r>
              <a:rPr sz="2400"/>
              <a:t>Today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Cores sold in electronic format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Deliberate/accidental unauthorized copying easier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Safeguards greatly increased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Contracts to ensure no copying/distributing</a:t>
            </a:r>
            <a:endParaRPr sz="1800"/>
          </a:p>
          <a:p>
            <a:pPr lvl="2">
              <a:lnSpc>
                <a:spcPct val="90000"/>
              </a:lnSpc>
            </a:pPr>
            <a:r>
              <a:rPr sz="1800"/>
              <a:t>Encryption techniques 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limit actual exposure to IP</a:t>
            </a:r>
            <a:endParaRPr sz="1600"/>
          </a:p>
          <a:p>
            <a:pPr lvl="2">
              <a:lnSpc>
                <a:spcPct val="90000"/>
              </a:lnSpc>
            </a:pPr>
            <a:r>
              <a:rPr sz="1800"/>
              <a:t>Watermarking 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determines if particular instance of processor was copied</a:t>
            </a:r>
            <a:endParaRPr sz="1600"/>
          </a:p>
          <a:p>
            <a:pPr lvl="3">
              <a:lnSpc>
                <a:spcPct val="90000"/>
              </a:lnSpc>
            </a:pPr>
            <a:r>
              <a:rPr sz="1600"/>
              <a:t>whether copy authorized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47810" name="Title 24780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Automation: synthesis</a:t>
            </a:r>
          </a:p>
        </p:txBody>
      </p:sp>
      <p:sp>
        <p:nvSpPr>
          <p:cNvPr id="247811" name="Text Placeholder 247810"/>
          <p:cNvSpPr>
            <a:spLocks noGrp="1"/>
          </p:cNvSpPr>
          <p:nvPr>
            <p:ph type="body" idx="1"/>
          </p:nvPr>
        </p:nvSpPr>
        <p:spPr>
          <a:xfrm>
            <a:off x="314325" y="1524000"/>
            <a:ext cx="4591050" cy="451485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1800"/>
              <a:t>Early design mostly hardware</a:t>
            </a:r>
            <a:endParaRPr sz="1800"/>
          </a:p>
          <a:p>
            <a:pPr>
              <a:lnSpc>
                <a:spcPct val="90000"/>
              </a:lnSpc>
            </a:pPr>
            <a:r>
              <a:rPr sz="1800"/>
              <a:t>Software complexity increased with advent of general-purpose processor</a:t>
            </a:r>
            <a:endParaRPr sz="1800"/>
          </a:p>
          <a:p>
            <a:pPr>
              <a:lnSpc>
                <a:spcPct val="90000"/>
              </a:lnSpc>
            </a:pPr>
            <a:r>
              <a:rPr sz="1800"/>
              <a:t>Different techniques for software design and hardware design  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Caused division of the two fields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Design tools evolve for higher levels of abstraction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Different rate in each field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Hardware/software design fields rejoining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Both can start from behavioral description in sequential program model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30 years longer for hardware design to reach this step in the ladder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Many more design dimensions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Optimization critical</a:t>
            </a:r>
            <a:endParaRPr sz="1400"/>
          </a:p>
        </p:txBody>
      </p:sp>
      <p:grpSp>
        <p:nvGrpSpPr>
          <p:cNvPr id="247832" name="Group 247831"/>
          <p:cNvGrpSpPr/>
          <p:nvPr/>
        </p:nvGrpSpPr>
        <p:grpSpPr>
          <a:xfrm>
            <a:off x="5019675" y="2162175"/>
            <a:ext cx="3930650" cy="3502025"/>
            <a:chOff x="3162" y="1362"/>
            <a:chExt cx="2476" cy="2206"/>
          </a:xfrm>
        </p:grpSpPr>
        <p:grpSp>
          <p:nvGrpSpPr>
            <p:cNvPr id="247812" name="Group 247811"/>
            <p:cNvGrpSpPr/>
            <p:nvPr/>
          </p:nvGrpSpPr>
          <p:grpSpPr>
            <a:xfrm>
              <a:off x="3162" y="1696"/>
              <a:ext cx="2476" cy="1872"/>
              <a:chOff x="2287" y="1602"/>
              <a:chExt cx="6192" cy="4680"/>
            </a:xfrm>
          </p:grpSpPr>
          <p:sp>
            <p:nvSpPr>
              <p:cNvPr id="247813" name="Cube 247812"/>
              <p:cNvSpPr/>
              <p:nvPr/>
            </p:nvSpPr>
            <p:spPr>
              <a:xfrm>
                <a:off x="2287" y="5634"/>
                <a:ext cx="6192" cy="648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Implementation</a:t>
                </a:r>
                <a:endParaRPr sz="900"/>
              </a:p>
            </p:txBody>
          </p:sp>
          <p:sp>
            <p:nvSpPr>
              <p:cNvPr id="247814" name="Cube 247813"/>
              <p:cNvSpPr/>
              <p:nvPr/>
            </p:nvSpPr>
            <p:spPr>
              <a:xfrm>
                <a:off x="2287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815" name="Cube 247814"/>
              <p:cNvSpPr/>
              <p:nvPr/>
            </p:nvSpPr>
            <p:spPr>
              <a:xfrm>
                <a:off x="5743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816" name="Cube 247815"/>
              <p:cNvSpPr/>
              <p:nvPr/>
            </p:nvSpPr>
            <p:spPr>
              <a:xfrm>
                <a:off x="2503" y="3474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Assembly instructions</a:t>
                </a:r>
                <a:endParaRPr sz="900"/>
              </a:p>
            </p:txBody>
          </p:sp>
          <p:sp>
            <p:nvSpPr>
              <p:cNvPr id="247817" name="Cube 247816"/>
              <p:cNvSpPr/>
              <p:nvPr/>
            </p:nvSpPr>
            <p:spPr>
              <a:xfrm>
                <a:off x="2503" y="5202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Machine instructions</a:t>
                </a:r>
                <a:endParaRPr sz="900"/>
              </a:p>
            </p:txBody>
          </p:sp>
          <p:sp>
            <p:nvSpPr>
              <p:cNvPr id="247818" name="Cube 247817"/>
              <p:cNvSpPr/>
              <p:nvPr/>
            </p:nvSpPr>
            <p:spPr>
              <a:xfrm>
                <a:off x="5959" y="5202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gates</a:t>
                </a:r>
                <a:endParaRPr sz="900"/>
              </a:p>
            </p:txBody>
          </p:sp>
          <p:sp>
            <p:nvSpPr>
              <p:cNvPr id="247819" name="Cube 247818"/>
              <p:cNvSpPr/>
              <p:nvPr/>
            </p:nvSpPr>
            <p:spPr>
              <a:xfrm>
                <a:off x="5959" y="4050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equations / FSM's</a:t>
                </a:r>
                <a:endParaRPr sz="900"/>
              </a:p>
            </p:txBody>
          </p:sp>
          <p:sp>
            <p:nvSpPr>
              <p:cNvPr id="247820" name="Cube 247819"/>
              <p:cNvSpPr/>
              <p:nvPr/>
            </p:nvSpPr>
            <p:spPr>
              <a:xfrm>
                <a:off x="5959" y="2898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Register transfers</a:t>
                </a:r>
                <a:endParaRPr sz="900"/>
              </a:p>
            </p:txBody>
          </p:sp>
          <p:sp>
            <p:nvSpPr>
              <p:cNvPr id="247821" name="Cube 247820"/>
              <p:cNvSpPr/>
              <p:nvPr/>
            </p:nvSpPr>
            <p:spPr>
              <a:xfrm>
                <a:off x="8119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822" name="Cube 247821"/>
              <p:cNvSpPr/>
              <p:nvPr/>
            </p:nvSpPr>
            <p:spPr>
              <a:xfrm>
                <a:off x="4807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7823" name="Cube 247822"/>
              <p:cNvSpPr/>
              <p:nvPr/>
            </p:nvSpPr>
            <p:spPr>
              <a:xfrm>
                <a:off x="2287" y="1602"/>
                <a:ext cx="6192" cy="50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Sequential program code (e.g., C, VHDL)</a:t>
                </a:r>
                <a:endParaRPr sz="900"/>
              </a:p>
            </p:txBody>
          </p:sp>
          <p:sp>
            <p:nvSpPr>
              <p:cNvPr id="247824" name="Text Box 247823"/>
              <p:cNvSpPr txBox="1"/>
              <p:nvPr/>
            </p:nvSpPr>
            <p:spPr>
              <a:xfrm>
                <a:off x="2791" y="2610"/>
                <a:ext cx="1728" cy="6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Compilers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(1960s,1970s)</a:t>
                </a:r>
                <a:endParaRPr sz="900"/>
              </a:p>
            </p:txBody>
          </p:sp>
          <p:sp>
            <p:nvSpPr>
              <p:cNvPr id="247825" name="Text Box 247824"/>
              <p:cNvSpPr txBox="1"/>
              <p:nvPr/>
            </p:nvSpPr>
            <p:spPr>
              <a:xfrm>
                <a:off x="2791" y="4410"/>
                <a:ext cx="1728" cy="50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Assemblers, linkers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(1950s, 1960s)</a:t>
                </a:r>
                <a:endParaRPr sz="900"/>
              </a:p>
            </p:txBody>
          </p:sp>
          <p:sp>
            <p:nvSpPr>
              <p:cNvPr id="247826" name="Text Box 247825"/>
              <p:cNvSpPr txBox="1"/>
              <p:nvPr/>
            </p:nvSpPr>
            <p:spPr>
              <a:xfrm>
                <a:off x="6175" y="2250"/>
                <a:ext cx="1728" cy="57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Behavioral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(1990s)</a:t>
                </a:r>
                <a:endParaRPr sz="900"/>
              </a:p>
            </p:txBody>
          </p:sp>
          <p:sp>
            <p:nvSpPr>
              <p:cNvPr id="247827" name="Text Box 247826"/>
              <p:cNvSpPr txBox="1"/>
              <p:nvPr/>
            </p:nvSpPr>
            <p:spPr>
              <a:xfrm>
                <a:off x="6175" y="3402"/>
                <a:ext cx="1728" cy="50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RT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(1980s, 1990s)</a:t>
                </a:r>
                <a:endParaRPr sz="900"/>
              </a:p>
            </p:txBody>
          </p:sp>
          <p:sp>
            <p:nvSpPr>
              <p:cNvPr id="247828" name="Text Box 247827"/>
              <p:cNvSpPr txBox="1"/>
              <p:nvPr/>
            </p:nvSpPr>
            <p:spPr>
              <a:xfrm>
                <a:off x="6175" y="4554"/>
                <a:ext cx="1728" cy="57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(1970s, 1980s)</a:t>
                </a:r>
                <a:endParaRPr sz="900"/>
              </a:p>
            </p:txBody>
          </p:sp>
          <p:sp>
            <p:nvSpPr>
              <p:cNvPr id="247829" name="Text Box 247828"/>
              <p:cNvSpPr txBox="1"/>
              <p:nvPr/>
            </p:nvSpPr>
            <p:spPr>
              <a:xfrm>
                <a:off x="2719" y="5778"/>
                <a:ext cx="1728" cy="4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Microprocessor plus program bits</a:t>
                </a:r>
                <a:endParaRPr sz="900"/>
              </a:p>
            </p:txBody>
          </p:sp>
          <p:sp>
            <p:nvSpPr>
              <p:cNvPr id="247830" name="Text Box 247829"/>
              <p:cNvSpPr txBox="1"/>
              <p:nvPr/>
            </p:nvSpPr>
            <p:spPr>
              <a:xfrm>
                <a:off x="6175" y="5778"/>
                <a:ext cx="1728" cy="4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VLSI, ASIC, or PLD implementation</a:t>
                </a:r>
                <a:endParaRPr sz="900"/>
              </a:p>
            </p:txBody>
          </p:sp>
        </p:grpSp>
        <p:sp>
          <p:nvSpPr>
            <p:cNvPr id="247831" name="Text Box 247830"/>
            <p:cNvSpPr txBox="1"/>
            <p:nvPr/>
          </p:nvSpPr>
          <p:spPr>
            <a:xfrm>
              <a:off x="3636" y="1362"/>
              <a:ext cx="1530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800" b="1" u="sng"/>
                <a:t>The codesign ladder</a:t>
              </a:r>
              <a:endParaRPr sz="1800" b="1" u="sng"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5938" name="Title 29593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New challenges to processor users</a:t>
            </a:r>
          </a:p>
        </p:txBody>
      </p:sp>
      <p:sp>
        <p:nvSpPr>
          <p:cNvPr id="295939" name="Text Placeholder 295938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rPr sz="1800"/>
              <a:t>Licensing arrangements</a:t>
            </a:r>
            <a:endParaRPr sz="1800"/>
          </a:p>
          <a:p>
            <a:pPr lvl="1"/>
            <a:r>
              <a:rPr sz="1600"/>
              <a:t>Not as easy as purchasing IC</a:t>
            </a:r>
            <a:endParaRPr sz="1600"/>
          </a:p>
          <a:p>
            <a:pPr lvl="1"/>
            <a:r>
              <a:rPr sz="1600"/>
              <a:t>More contracts enforcing pricing model and IP protection</a:t>
            </a:r>
            <a:endParaRPr sz="1600"/>
          </a:p>
          <a:p>
            <a:pPr lvl="2"/>
            <a:r>
              <a:rPr sz="1400"/>
              <a:t>Possibly requiring legal assistance</a:t>
            </a:r>
            <a:endParaRPr sz="1400"/>
          </a:p>
          <a:p>
            <a:r>
              <a:rPr sz="1800"/>
              <a:t>Extra design effort</a:t>
            </a:r>
            <a:endParaRPr sz="1800"/>
          </a:p>
          <a:p>
            <a:pPr lvl="1"/>
            <a:r>
              <a:rPr sz="1600"/>
              <a:t>Especially for soft cores</a:t>
            </a:r>
            <a:endParaRPr sz="1600"/>
          </a:p>
          <a:p>
            <a:pPr lvl="2"/>
            <a:r>
              <a:rPr sz="1400"/>
              <a:t>Must still be synthesized and tested</a:t>
            </a:r>
            <a:endParaRPr sz="1400"/>
          </a:p>
          <a:p>
            <a:pPr lvl="2"/>
            <a:r>
              <a:rPr sz="1400"/>
              <a:t>Minor differences in synthesis tools can cause problems</a:t>
            </a:r>
            <a:endParaRPr sz="1400"/>
          </a:p>
          <a:p>
            <a:r>
              <a:rPr sz="1800"/>
              <a:t>Verification requirements more difficult</a:t>
            </a:r>
            <a:endParaRPr sz="1800"/>
          </a:p>
          <a:p>
            <a:pPr lvl="1"/>
            <a:r>
              <a:rPr sz="1600"/>
              <a:t>Extensive testing for synthesized soft cores and soft/firm cores mapped to particular technology</a:t>
            </a:r>
            <a:endParaRPr sz="1600"/>
          </a:p>
          <a:p>
            <a:pPr lvl="2"/>
            <a:r>
              <a:rPr sz="1400"/>
              <a:t>Ensure correct synthesis</a:t>
            </a:r>
            <a:endParaRPr sz="1400"/>
          </a:p>
          <a:p>
            <a:pPr lvl="2"/>
            <a:r>
              <a:rPr sz="1400"/>
              <a:t>Timing and power vary between implementations</a:t>
            </a:r>
            <a:endParaRPr sz="1400"/>
          </a:p>
          <a:p>
            <a:pPr lvl="1"/>
            <a:r>
              <a:rPr sz="1600"/>
              <a:t>Early verification critical</a:t>
            </a:r>
            <a:endParaRPr sz="1600"/>
          </a:p>
          <a:p>
            <a:pPr lvl="2"/>
            <a:r>
              <a:rPr sz="1400"/>
              <a:t>Cores buried within IC</a:t>
            </a:r>
            <a:endParaRPr sz="1400"/>
          </a:p>
          <a:p>
            <a:pPr lvl="2">
              <a:lnSpc>
                <a:spcPct val="80000"/>
              </a:lnSpc>
            </a:pPr>
            <a:r>
              <a:rPr sz="1400"/>
              <a:t>Cannot simply replace bad core</a:t>
            </a:r>
            <a:endParaRPr sz="1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6962" name="Title 29696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Design process model</a:t>
            </a:r>
          </a:p>
        </p:txBody>
      </p:sp>
      <p:sp>
        <p:nvSpPr>
          <p:cNvPr id="296963" name="Text Placeholder 296962"/>
          <p:cNvSpPr>
            <a:spLocks noGrp="1"/>
          </p:cNvSpPr>
          <p:nvPr>
            <p:ph type="body" idx="1"/>
          </p:nvPr>
        </p:nvSpPr>
        <p:spPr>
          <a:xfrm>
            <a:off x="390525" y="1476375"/>
            <a:ext cx="5429250" cy="46101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Describes order that design steps are processed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Behavior description step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Behavior to structure conversion step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Mapping structure to physical implementation step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Waterfall model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Proceed to next step only after current step completed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Spiral model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Proceed through 3 steps in order but with less detail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Repeat 3 steps gradually increasing detail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Keep repeating until desired system obtained</a:t>
            </a:r>
            <a:endParaRPr sz="1800"/>
          </a:p>
          <a:p>
            <a:pPr lvl="1">
              <a:lnSpc>
                <a:spcPct val="90000"/>
              </a:lnSpc>
            </a:pPr>
            <a:r>
              <a:rPr sz="1800"/>
              <a:t>Becoming extremely popular (hardware &amp; software development)</a:t>
            </a:r>
            <a:endParaRPr sz="1800"/>
          </a:p>
        </p:txBody>
      </p:sp>
      <p:grpSp>
        <p:nvGrpSpPr>
          <p:cNvPr id="296983" name="Group 296982"/>
          <p:cNvGrpSpPr/>
          <p:nvPr/>
        </p:nvGrpSpPr>
        <p:grpSpPr>
          <a:xfrm>
            <a:off x="6235700" y="1682750"/>
            <a:ext cx="2041525" cy="1862138"/>
            <a:chOff x="4006" y="1018"/>
            <a:chExt cx="1286" cy="1173"/>
          </a:xfrm>
        </p:grpSpPr>
        <p:grpSp>
          <p:nvGrpSpPr>
            <p:cNvPr id="296979" name="Group 296978"/>
            <p:cNvGrpSpPr/>
            <p:nvPr/>
          </p:nvGrpSpPr>
          <p:grpSpPr>
            <a:xfrm>
              <a:off x="4006" y="1329"/>
              <a:ext cx="1286" cy="862"/>
              <a:chOff x="4354" y="1455"/>
              <a:chExt cx="950" cy="634"/>
            </a:xfrm>
          </p:grpSpPr>
          <p:sp>
            <p:nvSpPr>
              <p:cNvPr id="296965" name="Text Box 296964"/>
              <p:cNvSpPr txBox="1"/>
              <p:nvPr/>
            </p:nvSpPr>
            <p:spPr>
              <a:xfrm>
                <a:off x="4354" y="1455"/>
                <a:ext cx="66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Behavioral</a:t>
                </a:r>
                <a:endParaRPr sz="1400"/>
              </a:p>
            </p:txBody>
          </p:sp>
          <p:sp>
            <p:nvSpPr>
              <p:cNvPr id="296966" name="Text Box 296965"/>
              <p:cNvSpPr txBox="1"/>
              <p:nvPr/>
            </p:nvSpPr>
            <p:spPr>
              <a:xfrm>
                <a:off x="4498" y="1715"/>
                <a:ext cx="66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Structural</a:t>
                </a:r>
                <a:endParaRPr sz="1400"/>
              </a:p>
            </p:txBody>
          </p:sp>
          <p:sp>
            <p:nvSpPr>
              <p:cNvPr id="296967" name="Text Box 296966"/>
              <p:cNvSpPr txBox="1"/>
              <p:nvPr/>
            </p:nvSpPr>
            <p:spPr>
              <a:xfrm>
                <a:off x="4642" y="1974"/>
                <a:ext cx="66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Physical</a:t>
                </a:r>
                <a:endParaRPr sz="1400"/>
              </a:p>
            </p:txBody>
          </p:sp>
          <p:sp>
            <p:nvSpPr>
              <p:cNvPr id="296968" name="Freeform 296967"/>
              <p:cNvSpPr/>
              <p:nvPr/>
            </p:nvSpPr>
            <p:spPr>
              <a:xfrm>
                <a:off x="5016" y="1513"/>
                <a:ext cx="116" cy="202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96969" name="Freeform 296968"/>
              <p:cNvSpPr/>
              <p:nvPr/>
            </p:nvSpPr>
            <p:spPr>
              <a:xfrm>
                <a:off x="5160" y="1772"/>
                <a:ext cx="116" cy="202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96973" name="Text Box 296972"/>
            <p:cNvSpPr txBox="1"/>
            <p:nvPr/>
          </p:nvSpPr>
          <p:spPr>
            <a:xfrm>
              <a:off x="4034" y="1018"/>
              <a:ext cx="1195" cy="15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400" b="1" u="sng"/>
                <a:t>Waterfall design model</a:t>
              </a:r>
              <a:endParaRPr sz="1400" b="1" u="sng"/>
            </a:p>
          </p:txBody>
        </p:sp>
      </p:grpSp>
      <p:grpSp>
        <p:nvGrpSpPr>
          <p:cNvPr id="296984" name="Group 296983"/>
          <p:cNvGrpSpPr/>
          <p:nvPr/>
        </p:nvGrpSpPr>
        <p:grpSpPr>
          <a:xfrm>
            <a:off x="5905500" y="3940175"/>
            <a:ext cx="2878138" cy="1979613"/>
            <a:chOff x="3474" y="2662"/>
            <a:chExt cx="1813" cy="1247"/>
          </a:xfrm>
        </p:grpSpPr>
        <p:grpSp>
          <p:nvGrpSpPr>
            <p:cNvPr id="296982" name="Group 296981"/>
            <p:cNvGrpSpPr/>
            <p:nvPr/>
          </p:nvGrpSpPr>
          <p:grpSpPr>
            <a:xfrm>
              <a:off x="3474" y="2939"/>
              <a:ext cx="1813" cy="970"/>
              <a:chOff x="4062" y="2711"/>
              <a:chExt cx="1411" cy="694"/>
            </a:xfrm>
          </p:grpSpPr>
          <p:sp>
            <p:nvSpPr>
              <p:cNvPr id="296970" name="Text Box 296969"/>
              <p:cNvSpPr txBox="1"/>
              <p:nvPr/>
            </p:nvSpPr>
            <p:spPr>
              <a:xfrm>
                <a:off x="5041" y="2713"/>
                <a:ext cx="43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Behavioral</a:t>
                </a:r>
                <a:endParaRPr sz="1400"/>
              </a:p>
            </p:txBody>
          </p:sp>
          <p:sp>
            <p:nvSpPr>
              <p:cNvPr id="296971" name="Text Box 296970"/>
              <p:cNvSpPr txBox="1"/>
              <p:nvPr/>
            </p:nvSpPr>
            <p:spPr>
              <a:xfrm>
                <a:off x="4062" y="2713"/>
                <a:ext cx="43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Structural</a:t>
                </a:r>
                <a:endParaRPr sz="1400"/>
              </a:p>
            </p:txBody>
          </p:sp>
          <p:sp>
            <p:nvSpPr>
              <p:cNvPr id="296972" name="Text Box 296971"/>
              <p:cNvSpPr txBox="1"/>
              <p:nvPr/>
            </p:nvSpPr>
            <p:spPr>
              <a:xfrm>
                <a:off x="4580" y="3290"/>
                <a:ext cx="43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Physical</a:t>
                </a:r>
                <a:endParaRPr sz="1400"/>
              </a:p>
            </p:txBody>
          </p:sp>
          <p:sp>
            <p:nvSpPr>
              <p:cNvPr id="296975" name="Freeform 296974"/>
              <p:cNvSpPr/>
              <p:nvPr/>
            </p:nvSpPr>
            <p:spPr>
              <a:xfrm>
                <a:off x="4485" y="2711"/>
                <a:ext cx="498" cy="514"/>
              </a:xfrm>
              <a:custGeom>
                <a:avLst/>
                <a:gdLst/>
                <a:ahLst/>
                <a:cxnLst/>
                <a:pathLst>
                  <a:path w="1244" h="1285">
                    <a:moveTo>
                      <a:pt x="1244" y="176"/>
                    </a:moveTo>
                    <a:cubicBezTo>
                      <a:pt x="1201" y="154"/>
                      <a:pt x="1101" y="73"/>
                      <a:pt x="1001" y="45"/>
                    </a:cubicBezTo>
                    <a:cubicBezTo>
                      <a:pt x="901" y="17"/>
                      <a:pt x="751" y="0"/>
                      <a:pt x="645" y="8"/>
                    </a:cubicBezTo>
                    <a:cubicBezTo>
                      <a:pt x="539" y="16"/>
                      <a:pt x="446" y="50"/>
                      <a:pt x="362" y="96"/>
                    </a:cubicBezTo>
                    <a:cubicBezTo>
                      <a:pt x="278" y="142"/>
                      <a:pt x="200" y="211"/>
                      <a:pt x="144" y="283"/>
                    </a:cubicBezTo>
                    <a:cubicBezTo>
                      <a:pt x="88" y="355"/>
                      <a:pt x="46" y="460"/>
                      <a:pt x="24" y="531"/>
                    </a:cubicBezTo>
                    <a:cubicBezTo>
                      <a:pt x="2" y="602"/>
                      <a:pt x="0" y="639"/>
                      <a:pt x="9" y="711"/>
                    </a:cubicBezTo>
                    <a:cubicBezTo>
                      <a:pt x="18" y="783"/>
                      <a:pt x="23" y="880"/>
                      <a:pt x="77" y="966"/>
                    </a:cubicBezTo>
                    <a:cubicBezTo>
                      <a:pt x="131" y="1052"/>
                      <a:pt x="216" y="1178"/>
                      <a:pt x="332" y="1228"/>
                    </a:cubicBezTo>
                    <a:cubicBezTo>
                      <a:pt x="448" y="1278"/>
                      <a:pt x="655" y="1285"/>
                      <a:pt x="774" y="1266"/>
                    </a:cubicBezTo>
                    <a:cubicBezTo>
                      <a:pt x="893" y="1247"/>
                      <a:pt x="971" y="1187"/>
                      <a:pt x="1044" y="1116"/>
                    </a:cubicBezTo>
                    <a:cubicBezTo>
                      <a:pt x="1117" y="1045"/>
                      <a:pt x="1185" y="938"/>
                      <a:pt x="1209" y="838"/>
                    </a:cubicBezTo>
                    <a:cubicBezTo>
                      <a:pt x="1233" y="738"/>
                      <a:pt x="1218" y="610"/>
                      <a:pt x="1187" y="516"/>
                    </a:cubicBezTo>
                    <a:cubicBezTo>
                      <a:pt x="1156" y="422"/>
                      <a:pt x="1094" y="336"/>
                      <a:pt x="1022" y="276"/>
                    </a:cubicBezTo>
                    <a:cubicBezTo>
                      <a:pt x="950" y="216"/>
                      <a:pt x="836" y="173"/>
                      <a:pt x="752" y="156"/>
                    </a:cubicBezTo>
                    <a:cubicBezTo>
                      <a:pt x="668" y="139"/>
                      <a:pt x="590" y="150"/>
                      <a:pt x="519" y="171"/>
                    </a:cubicBezTo>
                    <a:cubicBezTo>
                      <a:pt x="448" y="192"/>
                      <a:pt x="382" y="232"/>
                      <a:pt x="324" y="283"/>
                    </a:cubicBezTo>
                    <a:cubicBezTo>
                      <a:pt x="266" y="334"/>
                      <a:pt x="204" y="406"/>
                      <a:pt x="174" y="478"/>
                    </a:cubicBezTo>
                    <a:cubicBezTo>
                      <a:pt x="144" y="550"/>
                      <a:pt x="133" y="636"/>
                      <a:pt x="144" y="718"/>
                    </a:cubicBezTo>
                    <a:cubicBezTo>
                      <a:pt x="155" y="800"/>
                      <a:pt x="186" y="904"/>
                      <a:pt x="242" y="973"/>
                    </a:cubicBezTo>
                    <a:cubicBezTo>
                      <a:pt x="298" y="1042"/>
                      <a:pt x="391" y="1106"/>
                      <a:pt x="482" y="1131"/>
                    </a:cubicBezTo>
                    <a:cubicBezTo>
                      <a:pt x="573" y="1156"/>
                      <a:pt x="704" y="1149"/>
                      <a:pt x="789" y="1123"/>
                    </a:cubicBezTo>
                    <a:cubicBezTo>
                      <a:pt x="874" y="1097"/>
                      <a:pt x="945" y="1033"/>
                      <a:pt x="992" y="973"/>
                    </a:cubicBezTo>
                    <a:cubicBezTo>
                      <a:pt x="1039" y="913"/>
                      <a:pt x="1070" y="840"/>
                      <a:pt x="1074" y="763"/>
                    </a:cubicBezTo>
                    <a:cubicBezTo>
                      <a:pt x="1078" y="686"/>
                      <a:pt x="1055" y="578"/>
                      <a:pt x="1014" y="508"/>
                    </a:cubicBezTo>
                    <a:cubicBezTo>
                      <a:pt x="973" y="438"/>
                      <a:pt x="893" y="377"/>
                      <a:pt x="827" y="343"/>
                    </a:cubicBezTo>
                    <a:cubicBezTo>
                      <a:pt x="761" y="309"/>
                      <a:pt x="683" y="299"/>
                      <a:pt x="617" y="306"/>
                    </a:cubicBezTo>
                    <a:cubicBezTo>
                      <a:pt x="551" y="313"/>
                      <a:pt x="478" y="348"/>
                      <a:pt x="429" y="388"/>
                    </a:cubicBezTo>
                    <a:cubicBezTo>
                      <a:pt x="380" y="428"/>
                      <a:pt x="341" y="482"/>
                      <a:pt x="324" y="546"/>
                    </a:cubicBezTo>
                    <a:cubicBezTo>
                      <a:pt x="307" y="610"/>
                      <a:pt x="308" y="707"/>
                      <a:pt x="324" y="771"/>
                    </a:cubicBezTo>
                    <a:cubicBezTo>
                      <a:pt x="340" y="835"/>
                      <a:pt x="373" y="891"/>
                      <a:pt x="422" y="928"/>
                    </a:cubicBezTo>
                    <a:cubicBezTo>
                      <a:pt x="471" y="965"/>
                      <a:pt x="550" y="997"/>
                      <a:pt x="617" y="996"/>
                    </a:cubicBezTo>
                    <a:cubicBezTo>
                      <a:pt x="684" y="995"/>
                      <a:pt x="775" y="968"/>
                      <a:pt x="827" y="921"/>
                    </a:cubicBezTo>
                    <a:cubicBezTo>
                      <a:pt x="879" y="874"/>
                      <a:pt x="927" y="777"/>
                      <a:pt x="932" y="711"/>
                    </a:cubicBezTo>
                    <a:cubicBezTo>
                      <a:pt x="937" y="645"/>
                      <a:pt x="896" y="568"/>
                      <a:pt x="857" y="523"/>
                    </a:cubicBezTo>
                    <a:cubicBezTo>
                      <a:pt x="818" y="478"/>
                      <a:pt x="745" y="451"/>
                      <a:pt x="699" y="441"/>
                    </a:cubicBezTo>
                    <a:cubicBezTo>
                      <a:pt x="653" y="431"/>
                      <a:pt x="611" y="449"/>
                      <a:pt x="579" y="463"/>
                    </a:cubicBezTo>
                    <a:cubicBezTo>
                      <a:pt x="547" y="477"/>
                      <a:pt x="523" y="498"/>
                      <a:pt x="504" y="523"/>
                    </a:cubicBezTo>
                    <a:cubicBezTo>
                      <a:pt x="485" y="548"/>
                      <a:pt x="473" y="582"/>
                      <a:pt x="467" y="613"/>
                    </a:cubicBezTo>
                    <a:cubicBezTo>
                      <a:pt x="461" y="644"/>
                      <a:pt x="461" y="681"/>
                      <a:pt x="467" y="711"/>
                    </a:cubicBezTo>
                    <a:cubicBezTo>
                      <a:pt x="473" y="741"/>
                      <a:pt x="483" y="772"/>
                      <a:pt x="504" y="793"/>
                    </a:cubicBezTo>
                    <a:cubicBezTo>
                      <a:pt x="525" y="814"/>
                      <a:pt x="579" y="831"/>
                      <a:pt x="594" y="838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96976" name="Straight Connector 296975"/>
              <p:cNvSpPr/>
              <p:nvPr/>
            </p:nvSpPr>
            <p:spPr>
              <a:xfrm>
                <a:off x="4753" y="3001"/>
                <a:ext cx="0" cy="28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96977" name="Straight Connector 296976"/>
              <p:cNvSpPr/>
              <p:nvPr/>
            </p:nvSpPr>
            <p:spPr>
              <a:xfrm>
                <a:off x="4465" y="2829"/>
                <a:ext cx="288" cy="17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96978" name="Straight Connector 296977"/>
              <p:cNvSpPr/>
              <p:nvPr/>
            </p:nvSpPr>
            <p:spPr>
              <a:xfrm flipH="1">
                <a:off x="4753" y="2829"/>
                <a:ext cx="288" cy="17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96980" name="Text Box 296979"/>
            <p:cNvSpPr txBox="1"/>
            <p:nvPr/>
          </p:nvSpPr>
          <p:spPr>
            <a:xfrm>
              <a:off x="3830" y="2662"/>
              <a:ext cx="1081" cy="15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400" b="1" u="sng"/>
                <a:t>Spiral design model</a:t>
              </a:r>
              <a:endParaRPr sz="1400" b="1" u="sng"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7986" name="Title 29798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Waterfall method</a:t>
            </a:r>
          </a:p>
        </p:txBody>
      </p:sp>
      <p:sp>
        <p:nvSpPr>
          <p:cNvPr id="297987" name="Text Placeholder 297986"/>
          <p:cNvSpPr>
            <a:spLocks noGrp="1"/>
          </p:cNvSpPr>
          <p:nvPr>
            <p:ph type="body" idx="1"/>
          </p:nvPr>
        </p:nvSpPr>
        <p:spPr>
          <a:xfrm>
            <a:off x="381000" y="1466850"/>
            <a:ext cx="6410325" cy="4619625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400"/>
              <a:t>Not very realistic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Bugs often found in later steps that must be fixed in earlier step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E.g., forgot to handle certain input condition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Prototype often needed to know complete desired behavior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E.g, customer adds features after product demo</a:t>
            </a:r>
            <a:endParaRPr sz="1800"/>
          </a:p>
          <a:p>
            <a:pPr lvl="1">
              <a:lnSpc>
                <a:spcPct val="90000"/>
              </a:lnSpc>
            </a:pPr>
            <a:r>
              <a:rPr sz="2000"/>
              <a:t>System specifications commonly change</a:t>
            </a:r>
            <a:endParaRPr sz="2000"/>
          </a:p>
          <a:p>
            <a:pPr lvl="2">
              <a:lnSpc>
                <a:spcPct val="90000"/>
              </a:lnSpc>
            </a:pPr>
            <a:r>
              <a:rPr sz="1800"/>
              <a:t>E.g., to remain competitive by reducing power, size</a:t>
            </a:r>
            <a:endParaRPr sz="1800"/>
          </a:p>
          <a:p>
            <a:pPr lvl="3">
              <a:lnSpc>
                <a:spcPct val="90000"/>
              </a:lnSpc>
            </a:pPr>
            <a:r>
              <a:rPr sz="1600"/>
              <a:t>Certain features dropped</a:t>
            </a:r>
            <a:endParaRPr sz="1600"/>
          </a:p>
          <a:p>
            <a:pPr>
              <a:lnSpc>
                <a:spcPct val="90000"/>
              </a:lnSpc>
            </a:pPr>
            <a:r>
              <a:rPr sz="2400"/>
              <a:t>Unexpected iterations back through 3 steps cause missed deadlines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Lost revenues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May never make it to market</a:t>
            </a:r>
            <a:endParaRPr sz="2000"/>
          </a:p>
        </p:txBody>
      </p:sp>
      <p:grpSp>
        <p:nvGrpSpPr>
          <p:cNvPr id="297988" name="Group 297987"/>
          <p:cNvGrpSpPr/>
          <p:nvPr/>
        </p:nvGrpSpPr>
        <p:grpSpPr>
          <a:xfrm>
            <a:off x="6873875" y="3063875"/>
            <a:ext cx="2041525" cy="1862138"/>
            <a:chOff x="4006" y="1018"/>
            <a:chExt cx="1286" cy="1173"/>
          </a:xfrm>
        </p:grpSpPr>
        <p:grpSp>
          <p:nvGrpSpPr>
            <p:cNvPr id="297989" name="Group 297988"/>
            <p:cNvGrpSpPr/>
            <p:nvPr/>
          </p:nvGrpSpPr>
          <p:grpSpPr>
            <a:xfrm>
              <a:off x="4006" y="1329"/>
              <a:ext cx="1286" cy="862"/>
              <a:chOff x="4354" y="1455"/>
              <a:chExt cx="950" cy="634"/>
            </a:xfrm>
          </p:grpSpPr>
          <p:sp>
            <p:nvSpPr>
              <p:cNvPr id="297990" name="Text Box 297989"/>
              <p:cNvSpPr txBox="1"/>
              <p:nvPr/>
            </p:nvSpPr>
            <p:spPr>
              <a:xfrm>
                <a:off x="4354" y="1455"/>
                <a:ext cx="66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Behavioral</a:t>
                </a:r>
                <a:endParaRPr sz="1400"/>
              </a:p>
            </p:txBody>
          </p:sp>
          <p:sp>
            <p:nvSpPr>
              <p:cNvPr id="297991" name="Text Box 297990"/>
              <p:cNvSpPr txBox="1"/>
              <p:nvPr/>
            </p:nvSpPr>
            <p:spPr>
              <a:xfrm>
                <a:off x="4498" y="1715"/>
                <a:ext cx="66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Structural</a:t>
                </a:r>
                <a:endParaRPr sz="1400"/>
              </a:p>
            </p:txBody>
          </p:sp>
          <p:sp>
            <p:nvSpPr>
              <p:cNvPr id="297992" name="Text Box 297991"/>
              <p:cNvSpPr txBox="1"/>
              <p:nvPr/>
            </p:nvSpPr>
            <p:spPr>
              <a:xfrm>
                <a:off x="4642" y="1974"/>
                <a:ext cx="66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Physical</a:t>
                </a:r>
                <a:endParaRPr sz="1400"/>
              </a:p>
            </p:txBody>
          </p:sp>
          <p:sp>
            <p:nvSpPr>
              <p:cNvPr id="297993" name="Freeform 297992"/>
              <p:cNvSpPr/>
              <p:nvPr/>
            </p:nvSpPr>
            <p:spPr>
              <a:xfrm>
                <a:off x="5016" y="1513"/>
                <a:ext cx="116" cy="202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97994" name="Freeform 297993"/>
              <p:cNvSpPr/>
              <p:nvPr/>
            </p:nvSpPr>
            <p:spPr>
              <a:xfrm>
                <a:off x="5160" y="1772"/>
                <a:ext cx="116" cy="202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97995" name="Text Box 297994"/>
            <p:cNvSpPr txBox="1"/>
            <p:nvPr/>
          </p:nvSpPr>
          <p:spPr>
            <a:xfrm>
              <a:off x="4034" y="1018"/>
              <a:ext cx="1195" cy="15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400" b="1" u="sng"/>
                <a:t>Waterfall design model</a:t>
              </a:r>
              <a:endParaRPr sz="1400" b="1" u="sng"/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99010" name="Title 29900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Spiral method</a:t>
            </a:r>
          </a:p>
        </p:txBody>
      </p:sp>
      <p:sp>
        <p:nvSpPr>
          <p:cNvPr id="299011" name="Text Placeholder 299010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5657850" cy="44958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2000"/>
              <a:t>First iteration of 3 steps incomplete</a:t>
            </a:r>
            <a:endParaRPr sz="2000"/>
          </a:p>
          <a:p>
            <a:pPr>
              <a:lnSpc>
                <a:spcPct val="90000"/>
              </a:lnSpc>
            </a:pPr>
            <a:r>
              <a:rPr sz="2000"/>
              <a:t>Much faster, though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End up with prototype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Use to test basic functions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600"/>
              <a:t>Get idea of functions to add/remove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Original iteration experience helps in following iterations of 3 steps</a:t>
            </a:r>
            <a:endParaRPr sz="1800"/>
          </a:p>
          <a:p>
            <a:pPr>
              <a:lnSpc>
                <a:spcPct val="90000"/>
              </a:lnSpc>
            </a:pPr>
            <a:r>
              <a:rPr sz="2000"/>
              <a:t>Must come up with ways to obtain structure and physical implementations quickly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E.g., FPGAs for prototype 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silicon for final product</a:t>
            </a:r>
            <a:endParaRPr sz="1600"/>
          </a:p>
          <a:p>
            <a:pPr lvl="1">
              <a:lnSpc>
                <a:spcPct val="90000"/>
              </a:lnSpc>
            </a:pPr>
            <a:r>
              <a:rPr sz="1800"/>
              <a:t>May have to use more tools</a:t>
            </a:r>
            <a:endParaRPr sz="1800"/>
          </a:p>
          <a:p>
            <a:pPr lvl="2">
              <a:lnSpc>
                <a:spcPct val="90000"/>
              </a:lnSpc>
            </a:pPr>
            <a:r>
              <a:rPr sz="1600"/>
              <a:t>Extra effort/cost</a:t>
            </a:r>
            <a:endParaRPr sz="1600"/>
          </a:p>
          <a:p>
            <a:pPr>
              <a:lnSpc>
                <a:spcPct val="90000"/>
              </a:lnSpc>
            </a:pPr>
            <a:r>
              <a:rPr sz="2000"/>
              <a:t>Could require more time than waterfall method</a:t>
            </a:r>
            <a:endParaRPr sz="2000"/>
          </a:p>
          <a:p>
            <a:pPr lvl="1">
              <a:lnSpc>
                <a:spcPct val="90000"/>
              </a:lnSpc>
            </a:pPr>
            <a:r>
              <a:rPr sz="1800"/>
              <a:t>If correct implementation first time with waterfall</a:t>
            </a:r>
            <a:endParaRPr sz="1800"/>
          </a:p>
        </p:txBody>
      </p:sp>
      <p:grpSp>
        <p:nvGrpSpPr>
          <p:cNvPr id="299012" name="Group 299011"/>
          <p:cNvGrpSpPr/>
          <p:nvPr/>
        </p:nvGrpSpPr>
        <p:grpSpPr>
          <a:xfrm>
            <a:off x="6067425" y="2949575"/>
            <a:ext cx="2878138" cy="1979613"/>
            <a:chOff x="3474" y="2662"/>
            <a:chExt cx="1813" cy="1247"/>
          </a:xfrm>
        </p:grpSpPr>
        <p:grpSp>
          <p:nvGrpSpPr>
            <p:cNvPr id="299013" name="Group 299012"/>
            <p:cNvGrpSpPr/>
            <p:nvPr/>
          </p:nvGrpSpPr>
          <p:grpSpPr>
            <a:xfrm>
              <a:off x="3474" y="2939"/>
              <a:ext cx="1813" cy="970"/>
              <a:chOff x="4062" y="2711"/>
              <a:chExt cx="1411" cy="694"/>
            </a:xfrm>
          </p:grpSpPr>
          <p:sp>
            <p:nvSpPr>
              <p:cNvPr id="299014" name="Text Box 299013"/>
              <p:cNvSpPr txBox="1"/>
              <p:nvPr/>
            </p:nvSpPr>
            <p:spPr>
              <a:xfrm>
                <a:off x="5041" y="2713"/>
                <a:ext cx="43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Behavioral</a:t>
                </a:r>
                <a:endParaRPr sz="1400"/>
              </a:p>
            </p:txBody>
          </p:sp>
          <p:sp>
            <p:nvSpPr>
              <p:cNvPr id="299015" name="Text Box 299014"/>
              <p:cNvSpPr txBox="1"/>
              <p:nvPr/>
            </p:nvSpPr>
            <p:spPr>
              <a:xfrm>
                <a:off x="4062" y="2713"/>
                <a:ext cx="432" cy="116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Structural</a:t>
                </a:r>
                <a:endParaRPr sz="1400"/>
              </a:p>
            </p:txBody>
          </p:sp>
          <p:sp>
            <p:nvSpPr>
              <p:cNvPr id="299016" name="Text Box 299015"/>
              <p:cNvSpPr txBox="1"/>
              <p:nvPr/>
            </p:nvSpPr>
            <p:spPr>
              <a:xfrm>
                <a:off x="4580" y="3290"/>
                <a:ext cx="432" cy="115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Physical</a:t>
                </a:r>
                <a:endParaRPr sz="1400"/>
              </a:p>
            </p:txBody>
          </p:sp>
          <p:sp>
            <p:nvSpPr>
              <p:cNvPr id="299017" name="Freeform 299016"/>
              <p:cNvSpPr/>
              <p:nvPr/>
            </p:nvSpPr>
            <p:spPr>
              <a:xfrm>
                <a:off x="4485" y="2711"/>
                <a:ext cx="498" cy="514"/>
              </a:xfrm>
              <a:custGeom>
                <a:avLst/>
                <a:gdLst/>
                <a:ahLst/>
                <a:cxnLst/>
                <a:pathLst>
                  <a:path w="1244" h="1285">
                    <a:moveTo>
                      <a:pt x="1244" y="176"/>
                    </a:moveTo>
                    <a:cubicBezTo>
                      <a:pt x="1201" y="154"/>
                      <a:pt x="1101" y="73"/>
                      <a:pt x="1001" y="45"/>
                    </a:cubicBezTo>
                    <a:cubicBezTo>
                      <a:pt x="901" y="17"/>
                      <a:pt x="751" y="0"/>
                      <a:pt x="645" y="8"/>
                    </a:cubicBezTo>
                    <a:cubicBezTo>
                      <a:pt x="539" y="16"/>
                      <a:pt x="446" y="50"/>
                      <a:pt x="362" y="96"/>
                    </a:cubicBezTo>
                    <a:cubicBezTo>
                      <a:pt x="278" y="142"/>
                      <a:pt x="200" y="211"/>
                      <a:pt x="144" y="283"/>
                    </a:cubicBezTo>
                    <a:cubicBezTo>
                      <a:pt x="88" y="355"/>
                      <a:pt x="46" y="460"/>
                      <a:pt x="24" y="531"/>
                    </a:cubicBezTo>
                    <a:cubicBezTo>
                      <a:pt x="2" y="602"/>
                      <a:pt x="0" y="639"/>
                      <a:pt x="9" y="711"/>
                    </a:cubicBezTo>
                    <a:cubicBezTo>
                      <a:pt x="18" y="783"/>
                      <a:pt x="23" y="880"/>
                      <a:pt x="77" y="966"/>
                    </a:cubicBezTo>
                    <a:cubicBezTo>
                      <a:pt x="131" y="1052"/>
                      <a:pt x="216" y="1178"/>
                      <a:pt x="332" y="1228"/>
                    </a:cubicBezTo>
                    <a:cubicBezTo>
                      <a:pt x="448" y="1278"/>
                      <a:pt x="655" y="1285"/>
                      <a:pt x="774" y="1266"/>
                    </a:cubicBezTo>
                    <a:cubicBezTo>
                      <a:pt x="893" y="1247"/>
                      <a:pt x="971" y="1187"/>
                      <a:pt x="1044" y="1116"/>
                    </a:cubicBezTo>
                    <a:cubicBezTo>
                      <a:pt x="1117" y="1045"/>
                      <a:pt x="1185" y="938"/>
                      <a:pt x="1209" y="838"/>
                    </a:cubicBezTo>
                    <a:cubicBezTo>
                      <a:pt x="1233" y="738"/>
                      <a:pt x="1218" y="610"/>
                      <a:pt x="1187" y="516"/>
                    </a:cubicBezTo>
                    <a:cubicBezTo>
                      <a:pt x="1156" y="422"/>
                      <a:pt x="1094" y="336"/>
                      <a:pt x="1022" y="276"/>
                    </a:cubicBezTo>
                    <a:cubicBezTo>
                      <a:pt x="950" y="216"/>
                      <a:pt x="836" y="173"/>
                      <a:pt x="752" y="156"/>
                    </a:cubicBezTo>
                    <a:cubicBezTo>
                      <a:pt x="668" y="139"/>
                      <a:pt x="590" y="150"/>
                      <a:pt x="519" y="171"/>
                    </a:cubicBezTo>
                    <a:cubicBezTo>
                      <a:pt x="448" y="192"/>
                      <a:pt x="382" y="232"/>
                      <a:pt x="324" y="283"/>
                    </a:cubicBezTo>
                    <a:cubicBezTo>
                      <a:pt x="266" y="334"/>
                      <a:pt x="204" y="406"/>
                      <a:pt x="174" y="478"/>
                    </a:cubicBezTo>
                    <a:cubicBezTo>
                      <a:pt x="144" y="550"/>
                      <a:pt x="133" y="636"/>
                      <a:pt x="144" y="718"/>
                    </a:cubicBezTo>
                    <a:cubicBezTo>
                      <a:pt x="155" y="800"/>
                      <a:pt x="186" y="904"/>
                      <a:pt x="242" y="973"/>
                    </a:cubicBezTo>
                    <a:cubicBezTo>
                      <a:pt x="298" y="1042"/>
                      <a:pt x="391" y="1106"/>
                      <a:pt x="482" y="1131"/>
                    </a:cubicBezTo>
                    <a:cubicBezTo>
                      <a:pt x="573" y="1156"/>
                      <a:pt x="704" y="1149"/>
                      <a:pt x="789" y="1123"/>
                    </a:cubicBezTo>
                    <a:cubicBezTo>
                      <a:pt x="874" y="1097"/>
                      <a:pt x="945" y="1033"/>
                      <a:pt x="992" y="973"/>
                    </a:cubicBezTo>
                    <a:cubicBezTo>
                      <a:pt x="1039" y="913"/>
                      <a:pt x="1070" y="840"/>
                      <a:pt x="1074" y="763"/>
                    </a:cubicBezTo>
                    <a:cubicBezTo>
                      <a:pt x="1078" y="686"/>
                      <a:pt x="1055" y="578"/>
                      <a:pt x="1014" y="508"/>
                    </a:cubicBezTo>
                    <a:cubicBezTo>
                      <a:pt x="973" y="438"/>
                      <a:pt x="893" y="377"/>
                      <a:pt x="827" y="343"/>
                    </a:cubicBezTo>
                    <a:cubicBezTo>
                      <a:pt x="761" y="309"/>
                      <a:pt x="683" y="299"/>
                      <a:pt x="617" y="306"/>
                    </a:cubicBezTo>
                    <a:cubicBezTo>
                      <a:pt x="551" y="313"/>
                      <a:pt x="478" y="348"/>
                      <a:pt x="429" y="388"/>
                    </a:cubicBezTo>
                    <a:cubicBezTo>
                      <a:pt x="380" y="428"/>
                      <a:pt x="341" y="482"/>
                      <a:pt x="324" y="546"/>
                    </a:cubicBezTo>
                    <a:cubicBezTo>
                      <a:pt x="307" y="610"/>
                      <a:pt x="308" y="707"/>
                      <a:pt x="324" y="771"/>
                    </a:cubicBezTo>
                    <a:cubicBezTo>
                      <a:pt x="340" y="835"/>
                      <a:pt x="373" y="891"/>
                      <a:pt x="422" y="928"/>
                    </a:cubicBezTo>
                    <a:cubicBezTo>
                      <a:pt x="471" y="965"/>
                      <a:pt x="550" y="997"/>
                      <a:pt x="617" y="996"/>
                    </a:cubicBezTo>
                    <a:cubicBezTo>
                      <a:pt x="684" y="995"/>
                      <a:pt x="775" y="968"/>
                      <a:pt x="827" y="921"/>
                    </a:cubicBezTo>
                    <a:cubicBezTo>
                      <a:pt x="879" y="874"/>
                      <a:pt x="927" y="777"/>
                      <a:pt x="932" y="711"/>
                    </a:cubicBezTo>
                    <a:cubicBezTo>
                      <a:pt x="937" y="645"/>
                      <a:pt x="896" y="568"/>
                      <a:pt x="857" y="523"/>
                    </a:cubicBezTo>
                    <a:cubicBezTo>
                      <a:pt x="818" y="478"/>
                      <a:pt x="745" y="451"/>
                      <a:pt x="699" y="441"/>
                    </a:cubicBezTo>
                    <a:cubicBezTo>
                      <a:pt x="653" y="431"/>
                      <a:pt x="611" y="449"/>
                      <a:pt x="579" y="463"/>
                    </a:cubicBezTo>
                    <a:cubicBezTo>
                      <a:pt x="547" y="477"/>
                      <a:pt x="523" y="498"/>
                      <a:pt x="504" y="523"/>
                    </a:cubicBezTo>
                    <a:cubicBezTo>
                      <a:pt x="485" y="548"/>
                      <a:pt x="473" y="582"/>
                      <a:pt x="467" y="613"/>
                    </a:cubicBezTo>
                    <a:cubicBezTo>
                      <a:pt x="461" y="644"/>
                      <a:pt x="461" y="681"/>
                      <a:pt x="467" y="711"/>
                    </a:cubicBezTo>
                    <a:cubicBezTo>
                      <a:pt x="473" y="741"/>
                      <a:pt x="483" y="772"/>
                      <a:pt x="504" y="793"/>
                    </a:cubicBezTo>
                    <a:cubicBezTo>
                      <a:pt x="525" y="814"/>
                      <a:pt x="579" y="831"/>
                      <a:pt x="594" y="838"/>
                    </a:cubicBez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99018" name="Straight Connector 299017"/>
              <p:cNvSpPr/>
              <p:nvPr/>
            </p:nvSpPr>
            <p:spPr>
              <a:xfrm>
                <a:off x="4753" y="3001"/>
                <a:ext cx="0" cy="28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99019" name="Straight Connector 299018"/>
              <p:cNvSpPr/>
              <p:nvPr/>
            </p:nvSpPr>
            <p:spPr>
              <a:xfrm>
                <a:off x="4465" y="2829"/>
                <a:ext cx="288" cy="17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99020" name="Straight Connector 299019"/>
              <p:cNvSpPr/>
              <p:nvPr/>
            </p:nvSpPr>
            <p:spPr>
              <a:xfrm flipH="1">
                <a:off x="4753" y="2829"/>
                <a:ext cx="288" cy="17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99021" name="Text Box 299020"/>
            <p:cNvSpPr txBox="1"/>
            <p:nvPr/>
          </p:nvSpPr>
          <p:spPr>
            <a:xfrm>
              <a:off x="3830" y="2662"/>
              <a:ext cx="1081" cy="15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400" b="1" u="sng"/>
                <a:t>Spiral design model</a:t>
              </a:r>
              <a:endParaRPr sz="1400" b="1" u="sng"/>
            </a:p>
          </p:txBody>
        </p:sp>
      </p:grp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00034" name="Title 30003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General-purpose processor design models</a:t>
            </a:r>
          </a:p>
        </p:txBody>
      </p:sp>
      <p:sp>
        <p:nvSpPr>
          <p:cNvPr id="300035" name="Text Placeholder 300034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t>Previous slides focused on SPPs</a:t>
            </a:r>
          </a:p>
          <a:p>
            <a:r>
              <a:t>Can apply equally to GPPs</a:t>
            </a:r>
          </a:p>
          <a:p>
            <a:pPr lvl="1"/>
            <a:r>
              <a:t>Waterfall model</a:t>
            </a:r>
          </a:p>
          <a:p>
            <a:pPr lvl="2"/>
            <a:r>
              <a:t>Structure developed by particular company</a:t>
            </a:r>
          </a:p>
          <a:p>
            <a:pPr lvl="2"/>
            <a:r>
              <a:t>Acquired by embedded system designer</a:t>
            </a:r>
          </a:p>
          <a:p>
            <a:pPr lvl="2"/>
            <a:r>
              <a:t>Designer develops software (behavior)</a:t>
            </a:r>
          </a:p>
          <a:p>
            <a:pPr lvl="2"/>
            <a:r>
              <a:t>Designer maps application to architecture</a:t>
            </a:r>
          </a:p>
          <a:p>
            <a:pPr lvl="3"/>
            <a:r>
              <a:t>Compilation</a:t>
            </a:r>
          </a:p>
          <a:p>
            <a:pPr lvl="3"/>
            <a:r>
              <a:t>Manual design</a:t>
            </a:r>
          </a:p>
          <a:p>
            <a:pPr lvl="1"/>
            <a:r>
              <a:t>Spiral-like model</a:t>
            </a:r>
          </a:p>
          <a:p>
            <a:pPr lvl="2"/>
            <a:r>
              <a:t>Beginning to be applied by embedded system designers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01058" name="Title 30105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Spiral-like model</a:t>
            </a:r>
          </a:p>
        </p:txBody>
      </p:sp>
      <p:sp>
        <p:nvSpPr>
          <p:cNvPr id="301059" name="Text Placeholder 301058"/>
          <p:cNvSpPr>
            <a:spLocks noGrp="1"/>
          </p:cNvSpPr>
          <p:nvPr>
            <p:ph type="body" idx="1"/>
          </p:nvPr>
        </p:nvSpPr>
        <p:spPr>
          <a:xfrm>
            <a:off x="276225" y="1466850"/>
            <a:ext cx="5781675" cy="4629150"/>
          </a:xfrm>
          <a:ln/>
        </p:spPr>
        <p:txBody>
          <a:bodyPr lIns="92075" tIns="46038" rIns="92075" bIns="46038"/>
          <a:p>
            <a:r>
              <a:rPr sz="2000"/>
              <a:t>Designer develops or acquires architecture</a:t>
            </a:r>
            <a:endParaRPr sz="2000"/>
          </a:p>
          <a:p>
            <a:r>
              <a:rPr sz="2000"/>
              <a:t>Develops application(s)</a:t>
            </a:r>
            <a:endParaRPr sz="2000"/>
          </a:p>
          <a:p>
            <a:r>
              <a:rPr sz="2000"/>
              <a:t>Maps application to architecture</a:t>
            </a:r>
            <a:endParaRPr sz="2000"/>
          </a:p>
          <a:p>
            <a:r>
              <a:rPr sz="2000"/>
              <a:t>Analyzes design metrics</a:t>
            </a:r>
            <a:endParaRPr sz="2000"/>
          </a:p>
          <a:p>
            <a:r>
              <a:rPr sz="2000"/>
              <a:t>Now makes choice</a:t>
            </a:r>
            <a:endParaRPr sz="2000"/>
          </a:p>
          <a:p>
            <a:pPr lvl="1"/>
            <a:r>
              <a:rPr sz="1800"/>
              <a:t>Modify mapping</a:t>
            </a:r>
            <a:endParaRPr sz="1800"/>
          </a:p>
          <a:p>
            <a:pPr lvl="1"/>
            <a:r>
              <a:rPr sz="1800"/>
              <a:t>Modify application(s) to better suit architecture</a:t>
            </a:r>
            <a:endParaRPr sz="1800"/>
          </a:p>
          <a:p>
            <a:pPr lvl="1"/>
            <a:r>
              <a:rPr sz="1800"/>
              <a:t>Modify architecture to better suit application(s)</a:t>
            </a:r>
            <a:endParaRPr sz="1800"/>
          </a:p>
          <a:p>
            <a:pPr lvl="2"/>
            <a:r>
              <a:rPr sz="1600"/>
              <a:t>Not as difficult now</a:t>
            </a:r>
            <a:endParaRPr sz="1600"/>
          </a:p>
          <a:p>
            <a:pPr lvl="3"/>
            <a:r>
              <a:rPr sz="1400"/>
              <a:t>Maturation of synthesis/compilers</a:t>
            </a:r>
            <a:endParaRPr sz="1400"/>
          </a:p>
          <a:p>
            <a:pPr lvl="3"/>
            <a:r>
              <a:rPr sz="1400"/>
              <a:t>IPs can be tuned</a:t>
            </a:r>
            <a:endParaRPr sz="1400"/>
          </a:p>
          <a:p>
            <a:r>
              <a:rPr sz="2000"/>
              <a:t>Continue refining to lower abstraction level until particular implementation chosen</a:t>
            </a:r>
            <a:endParaRPr sz="2000"/>
          </a:p>
        </p:txBody>
      </p:sp>
      <p:grpSp>
        <p:nvGrpSpPr>
          <p:cNvPr id="301072" name="Group 301071"/>
          <p:cNvGrpSpPr/>
          <p:nvPr/>
        </p:nvGrpSpPr>
        <p:grpSpPr>
          <a:xfrm>
            <a:off x="6102350" y="2847975"/>
            <a:ext cx="2744788" cy="2066925"/>
            <a:chOff x="3844" y="1794"/>
            <a:chExt cx="1729" cy="1302"/>
          </a:xfrm>
        </p:grpSpPr>
        <p:grpSp>
          <p:nvGrpSpPr>
            <p:cNvPr id="301060" name="Group 301059"/>
            <p:cNvGrpSpPr/>
            <p:nvPr/>
          </p:nvGrpSpPr>
          <p:grpSpPr>
            <a:xfrm>
              <a:off x="3844" y="2082"/>
              <a:ext cx="1729" cy="1014"/>
              <a:chOff x="3070" y="2011"/>
              <a:chExt cx="3888" cy="1800"/>
            </a:xfrm>
          </p:grpSpPr>
          <p:sp>
            <p:nvSpPr>
              <p:cNvPr id="301061" name="Text Box 301060"/>
              <p:cNvSpPr txBox="1"/>
              <p:nvPr/>
            </p:nvSpPr>
            <p:spPr>
              <a:xfrm>
                <a:off x="3070" y="2011"/>
                <a:ext cx="1728" cy="288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Architecture</a:t>
                </a:r>
                <a:endParaRPr sz="1400"/>
              </a:p>
            </p:txBody>
          </p:sp>
          <p:sp>
            <p:nvSpPr>
              <p:cNvPr id="301062" name="Text Box 301061"/>
              <p:cNvSpPr txBox="1"/>
              <p:nvPr/>
            </p:nvSpPr>
            <p:spPr>
              <a:xfrm>
                <a:off x="5230" y="2011"/>
                <a:ext cx="1728" cy="288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Application(s)</a:t>
                </a:r>
                <a:endParaRPr sz="1400"/>
              </a:p>
            </p:txBody>
          </p:sp>
          <p:sp>
            <p:nvSpPr>
              <p:cNvPr id="301063" name="Text Box 301062"/>
              <p:cNvSpPr txBox="1"/>
              <p:nvPr/>
            </p:nvSpPr>
            <p:spPr>
              <a:xfrm>
                <a:off x="4222" y="2731"/>
                <a:ext cx="1728" cy="288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Mapping</a:t>
                </a:r>
                <a:endParaRPr sz="1400"/>
              </a:p>
            </p:txBody>
          </p:sp>
          <p:sp>
            <p:nvSpPr>
              <p:cNvPr id="301064" name="Text Box 301063"/>
              <p:cNvSpPr txBox="1"/>
              <p:nvPr/>
            </p:nvSpPr>
            <p:spPr>
              <a:xfrm>
                <a:off x="4222" y="3451"/>
                <a:ext cx="1728" cy="288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1400"/>
                  <a:t>Analysis</a:t>
                </a:r>
                <a:endParaRPr sz="1400"/>
              </a:p>
            </p:txBody>
          </p:sp>
          <p:sp>
            <p:nvSpPr>
              <p:cNvPr id="301065" name="Straight Connector 301064"/>
              <p:cNvSpPr/>
              <p:nvPr/>
            </p:nvSpPr>
            <p:spPr>
              <a:xfrm>
                <a:off x="3934" y="2299"/>
                <a:ext cx="576" cy="43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</p:sp>
          <p:sp>
            <p:nvSpPr>
              <p:cNvPr id="301066" name="Straight Connector 301065"/>
              <p:cNvSpPr/>
              <p:nvPr/>
            </p:nvSpPr>
            <p:spPr>
              <a:xfrm flipH="1">
                <a:off x="5662" y="2299"/>
                <a:ext cx="288" cy="43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</p:sp>
          <p:sp>
            <p:nvSpPr>
              <p:cNvPr id="301067" name="Straight Connector 301066"/>
              <p:cNvSpPr/>
              <p:nvPr/>
            </p:nvSpPr>
            <p:spPr>
              <a:xfrm>
                <a:off x="5086" y="3019"/>
                <a:ext cx="0" cy="43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med"/>
              </a:ln>
            </p:spPr>
          </p:sp>
          <p:sp>
            <p:nvSpPr>
              <p:cNvPr id="301068" name="Freeform 301067"/>
              <p:cNvSpPr/>
              <p:nvPr/>
            </p:nvSpPr>
            <p:spPr>
              <a:xfrm>
                <a:off x="3718" y="2299"/>
                <a:ext cx="504" cy="1512"/>
              </a:xfrm>
              <a:custGeom>
                <a:avLst/>
                <a:gdLst/>
                <a:ahLst/>
                <a:cxnLst/>
                <a:pathLst>
                  <a:path w="504" h="1512">
                    <a:moveTo>
                      <a:pt x="504" y="1296"/>
                    </a:moveTo>
                    <a:cubicBezTo>
                      <a:pt x="324" y="1404"/>
                      <a:pt x="144" y="1512"/>
                      <a:pt x="72" y="1296"/>
                    </a:cubicBezTo>
                    <a:cubicBezTo>
                      <a:pt x="0" y="1080"/>
                      <a:pt x="36" y="540"/>
                      <a:pt x="72" y="0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1069" name="Freeform 301068"/>
              <p:cNvSpPr/>
              <p:nvPr/>
            </p:nvSpPr>
            <p:spPr>
              <a:xfrm flipH="1">
                <a:off x="5950" y="2299"/>
                <a:ext cx="504" cy="1512"/>
              </a:xfrm>
              <a:custGeom>
                <a:avLst/>
                <a:gdLst/>
                <a:ahLst/>
                <a:cxnLst/>
                <a:pathLst>
                  <a:path w="504" h="1512">
                    <a:moveTo>
                      <a:pt x="504" y="1296"/>
                    </a:moveTo>
                    <a:cubicBezTo>
                      <a:pt x="324" y="1404"/>
                      <a:pt x="144" y="1512"/>
                      <a:pt x="72" y="1296"/>
                    </a:cubicBezTo>
                    <a:cubicBezTo>
                      <a:pt x="0" y="1080"/>
                      <a:pt x="36" y="540"/>
                      <a:pt x="72" y="0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01070" name="Freeform 301069"/>
              <p:cNvSpPr/>
              <p:nvPr/>
            </p:nvSpPr>
            <p:spPr>
              <a:xfrm>
                <a:off x="5950" y="2779"/>
                <a:ext cx="336" cy="768"/>
              </a:xfrm>
              <a:custGeom>
                <a:avLst/>
                <a:gdLst/>
                <a:ahLst/>
                <a:cxnLst/>
                <a:pathLst>
                  <a:path w="336" h="768">
                    <a:moveTo>
                      <a:pt x="0" y="672"/>
                    </a:moveTo>
                    <a:cubicBezTo>
                      <a:pt x="120" y="720"/>
                      <a:pt x="240" y="768"/>
                      <a:pt x="288" y="672"/>
                    </a:cubicBezTo>
                    <a:cubicBezTo>
                      <a:pt x="336" y="576"/>
                      <a:pt x="336" y="192"/>
                      <a:pt x="288" y="96"/>
                    </a:cubicBezTo>
                    <a:cubicBezTo>
                      <a:pt x="240" y="0"/>
                      <a:pt x="120" y="48"/>
                      <a:pt x="0" y="96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triangle" w="sm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01071" name="Text Box 301070"/>
            <p:cNvSpPr txBox="1"/>
            <p:nvPr/>
          </p:nvSpPr>
          <p:spPr>
            <a:xfrm>
              <a:off x="4296" y="1794"/>
              <a:ext cx="81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600" b="1" u="sng"/>
                <a:t>Y-chart</a:t>
              </a:r>
              <a:endParaRPr sz="1600" b="1" u="sng"/>
            </a:p>
          </p:txBody>
        </p:sp>
      </p:grp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02082" name="Title 30208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Summary</a:t>
            </a:r>
          </a:p>
        </p:txBody>
      </p:sp>
      <p:sp>
        <p:nvSpPr>
          <p:cNvPr id="302083" name="Text Placeholder 302082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r>
              <a:t>Design technology seeks to reduce gap between IC capacity growth and designer productivity growth</a:t>
            </a:r>
          </a:p>
          <a:p>
            <a:r>
              <a:t>Synthesis has changed digital design</a:t>
            </a:r>
          </a:p>
          <a:p>
            <a:r>
              <a:t>Increased IC capacity means </a:t>
            </a:r>
            <a:r>
              <a:rPr err="1"/>
              <a:t>sw</a:t>
            </a:r>
            <a:r>
              <a:t>/hw components coexist on one chip</a:t>
            </a:r>
          </a:p>
          <a:p>
            <a:r>
              <a:t>Design paradigm shift to core-based design</a:t>
            </a:r>
          </a:p>
          <a:p>
            <a:r>
              <a:t>Simulation essential but hard</a:t>
            </a:r>
          </a:p>
          <a:p>
            <a:r>
              <a:t>Spiral design process is popular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03106" name="Title 303105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Book Summary</a:t>
            </a:r>
          </a:p>
        </p:txBody>
      </p:sp>
      <p:sp>
        <p:nvSpPr>
          <p:cNvPr id="303107" name="Text Placeholder 303106"/>
          <p:cNvSpPr>
            <a:spLocks noGrp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1800"/>
              <a:t>Embedded systems are common and growing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Such systems are very different from in the past due to increased IC capacities and automation tools 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Indicator: National Science Foundation just created a separate program on Embedded Systems (2002).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New view: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Embedded computing systems are built from a collection of </a:t>
            </a:r>
            <a:r>
              <a:rPr sz="1600" i="1"/>
              <a:t>processors</a:t>
            </a:r>
            <a:r>
              <a:rPr sz="1600"/>
              <a:t>, some general-purpose (</a:t>
            </a:r>
            <a:r>
              <a:rPr sz="1600" err="1"/>
              <a:t>sw</a:t>
            </a:r>
            <a:r>
              <a:rPr sz="1600"/>
              <a:t>), some single-purpose (hw)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Hw/</a:t>
            </a:r>
            <a:r>
              <a:rPr sz="1600" err="1"/>
              <a:t>sw</a:t>
            </a:r>
            <a:r>
              <a:rPr sz="1600"/>
              <a:t> differ in design metrics, not in some fundamental way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Memory and interfaces necessary to complete system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Days of embedded system design as assembly-level programming of one microprocessor are fading away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Need to focus on higher-level issues 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State machines, concurrent processes, control systems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IC technologies, design technologies</a:t>
            </a:r>
            <a:endParaRPr sz="1600"/>
          </a:p>
          <a:p>
            <a:pPr>
              <a:lnSpc>
                <a:spcPct val="90000"/>
              </a:lnSpc>
            </a:pPr>
            <a:r>
              <a:rPr sz="1800"/>
              <a:t>There’s a growing, challenging and exciting world of embedded systems design out there. There’s also much more to learn. Enjoy!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48834" name="Title 248833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Hardware/software parallel evolution</a:t>
            </a:r>
          </a:p>
        </p:txBody>
      </p:sp>
      <p:sp>
        <p:nvSpPr>
          <p:cNvPr id="248835" name="Text Placeholder 248834"/>
          <p:cNvSpPr>
            <a:spLocks noGrp="1"/>
          </p:cNvSpPr>
          <p:nvPr>
            <p:ph type="body" idx="1"/>
          </p:nvPr>
        </p:nvSpPr>
        <p:spPr>
          <a:xfrm>
            <a:off x="381000" y="1466850"/>
            <a:ext cx="4562475" cy="46101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1800"/>
              <a:t>Software design evolution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Machine instructions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Assemblers 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convert assembly programs into machine instructions</a:t>
            </a:r>
            <a:endParaRPr sz="1400"/>
          </a:p>
          <a:p>
            <a:pPr lvl="1">
              <a:lnSpc>
                <a:spcPct val="90000"/>
              </a:lnSpc>
            </a:pPr>
            <a:r>
              <a:rPr sz="1600"/>
              <a:t>Compilers 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translate sequential programs into assembly</a:t>
            </a:r>
            <a:endParaRPr sz="1400"/>
          </a:p>
          <a:p>
            <a:pPr>
              <a:lnSpc>
                <a:spcPct val="90000"/>
              </a:lnSpc>
            </a:pPr>
            <a:r>
              <a:rPr sz="1800"/>
              <a:t>Hardware design evolution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Interconnected logic gates</a:t>
            </a:r>
            <a:endParaRPr sz="1600"/>
          </a:p>
          <a:p>
            <a:pPr lvl="1">
              <a:lnSpc>
                <a:spcPct val="90000"/>
              </a:lnSpc>
            </a:pPr>
            <a:r>
              <a:rPr sz="1600"/>
              <a:t>Logic synthesis 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converts logic equations or FSMs into gates</a:t>
            </a:r>
            <a:endParaRPr sz="1400"/>
          </a:p>
          <a:p>
            <a:pPr lvl="1">
              <a:lnSpc>
                <a:spcPct val="90000"/>
              </a:lnSpc>
            </a:pPr>
            <a:r>
              <a:rPr sz="1600"/>
              <a:t>Register-transfer (RT) synthesis 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converts FSMDs into FSMs, logic equations, predesigned RT components (registers, adders, etc.)</a:t>
            </a:r>
            <a:endParaRPr sz="1400"/>
          </a:p>
          <a:p>
            <a:pPr lvl="1">
              <a:lnSpc>
                <a:spcPct val="90000"/>
              </a:lnSpc>
            </a:pPr>
            <a:r>
              <a:rPr sz="1600"/>
              <a:t>Behavioral synthesis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converts sequential programs into FSMDs</a:t>
            </a:r>
            <a:endParaRPr sz="1400"/>
          </a:p>
        </p:txBody>
      </p:sp>
      <p:grpSp>
        <p:nvGrpSpPr>
          <p:cNvPr id="248836" name="Group 248835"/>
          <p:cNvGrpSpPr/>
          <p:nvPr/>
        </p:nvGrpSpPr>
        <p:grpSpPr>
          <a:xfrm>
            <a:off x="5019675" y="2162175"/>
            <a:ext cx="3930650" cy="3502025"/>
            <a:chOff x="3162" y="1362"/>
            <a:chExt cx="2476" cy="2206"/>
          </a:xfrm>
        </p:grpSpPr>
        <p:grpSp>
          <p:nvGrpSpPr>
            <p:cNvPr id="248837" name="Group 248836"/>
            <p:cNvGrpSpPr/>
            <p:nvPr/>
          </p:nvGrpSpPr>
          <p:grpSpPr>
            <a:xfrm>
              <a:off x="3162" y="1696"/>
              <a:ext cx="2476" cy="1872"/>
              <a:chOff x="2287" y="1602"/>
              <a:chExt cx="6192" cy="4680"/>
            </a:xfrm>
          </p:grpSpPr>
          <p:sp>
            <p:nvSpPr>
              <p:cNvPr id="248838" name="Cube 248837"/>
              <p:cNvSpPr/>
              <p:nvPr/>
            </p:nvSpPr>
            <p:spPr>
              <a:xfrm>
                <a:off x="2287" y="5634"/>
                <a:ext cx="6192" cy="648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Implementation</a:t>
                </a:r>
                <a:endParaRPr sz="900"/>
              </a:p>
            </p:txBody>
          </p:sp>
          <p:sp>
            <p:nvSpPr>
              <p:cNvPr id="248839" name="Cube 248838"/>
              <p:cNvSpPr/>
              <p:nvPr/>
            </p:nvSpPr>
            <p:spPr>
              <a:xfrm>
                <a:off x="2287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840" name="Cube 248839"/>
              <p:cNvSpPr/>
              <p:nvPr/>
            </p:nvSpPr>
            <p:spPr>
              <a:xfrm>
                <a:off x="5743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841" name="Cube 248840"/>
              <p:cNvSpPr/>
              <p:nvPr/>
            </p:nvSpPr>
            <p:spPr>
              <a:xfrm>
                <a:off x="2503" y="3474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Assembly instructions</a:t>
                </a:r>
                <a:endParaRPr sz="900"/>
              </a:p>
            </p:txBody>
          </p:sp>
          <p:sp>
            <p:nvSpPr>
              <p:cNvPr id="248842" name="Cube 248841"/>
              <p:cNvSpPr/>
              <p:nvPr/>
            </p:nvSpPr>
            <p:spPr>
              <a:xfrm>
                <a:off x="2503" y="5202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Machine instructions</a:t>
                </a:r>
                <a:endParaRPr sz="900"/>
              </a:p>
            </p:txBody>
          </p:sp>
          <p:sp>
            <p:nvSpPr>
              <p:cNvPr id="248843" name="Cube 248842"/>
              <p:cNvSpPr/>
              <p:nvPr/>
            </p:nvSpPr>
            <p:spPr>
              <a:xfrm>
                <a:off x="5959" y="5202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gates</a:t>
                </a:r>
                <a:endParaRPr sz="900"/>
              </a:p>
            </p:txBody>
          </p:sp>
          <p:sp>
            <p:nvSpPr>
              <p:cNvPr id="248844" name="Cube 248843"/>
              <p:cNvSpPr/>
              <p:nvPr/>
            </p:nvSpPr>
            <p:spPr>
              <a:xfrm>
                <a:off x="5959" y="4050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equations / FSM's</a:t>
                </a:r>
                <a:endParaRPr sz="900"/>
              </a:p>
            </p:txBody>
          </p:sp>
          <p:sp>
            <p:nvSpPr>
              <p:cNvPr id="248845" name="Cube 248844"/>
              <p:cNvSpPr/>
              <p:nvPr/>
            </p:nvSpPr>
            <p:spPr>
              <a:xfrm>
                <a:off x="5959" y="2898"/>
                <a:ext cx="2376" cy="360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Register transfers</a:t>
                </a:r>
                <a:endParaRPr sz="900"/>
              </a:p>
            </p:txBody>
          </p:sp>
          <p:sp>
            <p:nvSpPr>
              <p:cNvPr id="248846" name="Cube 248845"/>
              <p:cNvSpPr/>
              <p:nvPr/>
            </p:nvSpPr>
            <p:spPr>
              <a:xfrm>
                <a:off x="8119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847" name="Cube 248846"/>
              <p:cNvSpPr/>
              <p:nvPr/>
            </p:nvSpPr>
            <p:spPr>
              <a:xfrm>
                <a:off x="4807" y="2034"/>
                <a:ext cx="288" cy="374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48848" name="Cube 248847"/>
              <p:cNvSpPr/>
              <p:nvPr/>
            </p:nvSpPr>
            <p:spPr>
              <a:xfrm>
                <a:off x="2287" y="1602"/>
                <a:ext cx="6192" cy="504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Sequential program code (e.g., C, VHDL)</a:t>
                </a:r>
                <a:endParaRPr sz="900"/>
              </a:p>
            </p:txBody>
          </p:sp>
          <p:sp>
            <p:nvSpPr>
              <p:cNvPr id="248849" name="Text Box 248848"/>
              <p:cNvSpPr txBox="1"/>
              <p:nvPr/>
            </p:nvSpPr>
            <p:spPr>
              <a:xfrm>
                <a:off x="2791" y="2610"/>
                <a:ext cx="1728" cy="6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Compilers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(1960s,1970s)</a:t>
                </a:r>
                <a:endParaRPr sz="900"/>
              </a:p>
            </p:txBody>
          </p:sp>
          <p:sp>
            <p:nvSpPr>
              <p:cNvPr id="248850" name="Text Box 248849"/>
              <p:cNvSpPr txBox="1"/>
              <p:nvPr/>
            </p:nvSpPr>
            <p:spPr>
              <a:xfrm>
                <a:off x="2791" y="4410"/>
                <a:ext cx="1728" cy="50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Assemblers, linkers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(1950s, 1960s)</a:t>
                </a:r>
                <a:endParaRPr sz="900"/>
              </a:p>
            </p:txBody>
          </p:sp>
          <p:sp>
            <p:nvSpPr>
              <p:cNvPr id="248851" name="Text Box 248850"/>
              <p:cNvSpPr txBox="1"/>
              <p:nvPr/>
            </p:nvSpPr>
            <p:spPr>
              <a:xfrm>
                <a:off x="6175" y="2250"/>
                <a:ext cx="1728" cy="57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Behavioral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(1990s)</a:t>
                </a:r>
                <a:endParaRPr sz="900"/>
              </a:p>
            </p:txBody>
          </p:sp>
          <p:sp>
            <p:nvSpPr>
              <p:cNvPr id="248852" name="Text Box 248851"/>
              <p:cNvSpPr txBox="1"/>
              <p:nvPr/>
            </p:nvSpPr>
            <p:spPr>
              <a:xfrm>
                <a:off x="6175" y="3402"/>
                <a:ext cx="1728" cy="50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RT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(1980s, 1990s)</a:t>
                </a:r>
                <a:endParaRPr sz="900"/>
              </a:p>
            </p:txBody>
          </p:sp>
          <p:sp>
            <p:nvSpPr>
              <p:cNvPr id="248853" name="Text Box 248852"/>
              <p:cNvSpPr txBox="1"/>
              <p:nvPr/>
            </p:nvSpPr>
            <p:spPr>
              <a:xfrm>
                <a:off x="6175" y="4554"/>
                <a:ext cx="1728" cy="57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Logic synthesis</a:t>
                </a:r>
                <a:endParaRPr sz="900"/>
              </a:p>
              <a:p>
                <a:pPr>
                  <a:spcBef>
                    <a:spcPct val="0"/>
                  </a:spcBef>
                </a:pPr>
                <a:r>
                  <a:rPr sz="900"/>
                  <a:t>(1970s, 1980s)</a:t>
                </a:r>
                <a:endParaRPr sz="900"/>
              </a:p>
            </p:txBody>
          </p:sp>
          <p:sp>
            <p:nvSpPr>
              <p:cNvPr id="248854" name="Text Box 248853"/>
              <p:cNvSpPr txBox="1"/>
              <p:nvPr/>
            </p:nvSpPr>
            <p:spPr>
              <a:xfrm>
                <a:off x="2719" y="5778"/>
                <a:ext cx="1728" cy="4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Microprocessor plus program bits</a:t>
                </a:r>
                <a:endParaRPr sz="900"/>
              </a:p>
            </p:txBody>
          </p:sp>
          <p:sp>
            <p:nvSpPr>
              <p:cNvPr id="248855" name="Text Box 248854"/>
              <p:cNvSpPr txBox="1"/>
              <p:nvPr/>
            </p:nvSpPr>
            <p:spPr>
              <a:xfrm>
                <a:off x="6175" y="5778"/>
                <a:ext cx="1728" cy="4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>
                  <a:spcBef>
                    <a:spcPct val="0"/>
                  </a:spcBef>
                </a:pPr>
                <a:r>
                  <a:rPr sz="900"/>
                  <a:t>VLSI, ASIC, or PLD implementation</a:t>
                </a:r>
                <a:endParaRPr sz="900"/>
              </a:p>
            </p:txBody>
          </p:sp>
        </p:grpSp>
        <p:sp>
          <p:nvSpPr>
            <p:cNvPr id="248856" name="Text Box 248855"/>
            <p:cNvSpPr txBox="1"/>
            <p:nvPr/>
          </p:nvSpPr>
          <p:spPr>
            <a:xfrm>
              <a:off x="3636" y="1362"/>
              <a:ext cx="1530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>
              <a:spAutoFit/>
            </a:bodyPr>
            <a:p>
              <a:r>
                <a:rPr sz="1800" b="1" u="sng"/>
                <a:t>The codesign ladder</a:t>
              </a:r>
              <a:endParaRPr sz="1800" b="1" u="sng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49858" name="Title 249857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Increasing abstraction level</a:t>
            </a:r>
          </a:p>
        </p:txBody>
      </p:sp>
      <p:sp>
        <p:nvSpPr>
          <p:cNvPr id="249859" name="Text Placeholder 249858"/>
          <p:cNvSpPr>
            <a:spLocks noGrp="1"/>
          </p:cNvSpPr>
          <p:nvPr>
            <p:ph type="body" idx="1"/>
          </p:nvPr>
        </p:nvSpPr>
        <p:spPr>
          <a:xfrm>
            <a:off x="295275" y="1524000"/>
            <a:ext cx="8582025" cy="2695575"/>
          </a:xfrm>
          <a:ln/>
        </p:spPr>
        <p:txBody>
          <a:bodyPr lIns="92075" tIns="46038" rIns="92075" bIns="46038"/>
          <a:p>
            <a:r>
              <a:rPr sz="2000"/>
              <a:t>Higher abstraction level focus of hardware/software design evolution</a:t>
            </a:r>
            <a:endParaRPr sz="2000"/>
          </a:p>
          <a:p>
            <a:pPr lvl="1"/>
            <a:r>
              <a:rPr sz="1800"/>
              <a:t>Description smaller/easier to capture</a:t>
            </a:r>
            <a:endParaRPr sz="1800"/>
          </a:p>
          <a:p>
            <a:pPr lvl="2"/>
            <a:r>
              <a:rPr sz="1600"/>
              <a:t>E.g., Line of sequential program code can translate to 1000 gates</a:t>
            </a:r>
            <a:endParaRPr sz="1600"/>
          </a:p>
          <a:p>
            <a:pPr lvl="1"/>
            <a:r>
              <a:rPr sz="1800"/>
              <a:t>Many more possible implementations available</a:t>
            </a:r>
            <a:endParaRPr sz="1800"/>
          </a:p>
          <a:p>
            <a:pPr lvl="2"/>
            <a:r>
              <a:rPr sz="1600"/>
              <a:t>(a) Like flashlight, the higher above the ground, the more ground illuminated</a:t>
            </a:r>
            <a:endParaRPr sz="1600"/>
          </a:p>
          <a:p>
            <a:pPr lvl="3"/>
            <a:r>
              <a:rPr sz="1400"/>
              <a:t>Sequential program designs may differ in performance/transistor count by orders of magnitude</a:t>
            </a:r>
            <a:endParaRPr sz="1400"/>
          </a:p>
          <a:p>
            <a:pPr lvl="3"/>
            <a:r>
              <a:rPr sz="1400"/>
              <a:t>Logic-level designs may differ by only power of 2</a:t>
            </a:r>
            <a:endParaRPr sz="1400"/>
          </a:p>
          <a:p>
            <a:pPr lvl="2"/>
            <a:r>
              <a:rPr sz="1600"/>
              <a:t>(b) Design process proceeds to lower abstraction level, narrowing in on single implementation</a:t>
            </a:r>
            <a:endParaRPr sz="1600"/>
          </a:p>
        </p:txBody>
      </p:sp>
      <p:grpSp>
        <p:nvGrpSpPr>
          <p:cNvPr id="249892" name="Group 249891"/>
          <p:cNvGrpSpPr/>
          <p:nvPr/>
        </p:nvGrpSpPr>
        <p:grpSpPr>
          <a:xfrm>
            <a:off x="3929063" y="4129088"/>
            <a:ext cx="4316412" cy="1892300"/>
            <a:chOff x="2865" y="2583"/>
            <a:chExt cx="2719" cy="1192"/>
          </a:xfrm>
        </p:grpSpPr>
        <p:sp>
          <p:nvSpPr>
            <p:cNvPr id="249861" name="Text Box 249860"/>
            <p:cNvSpPr txBox="1"/>
            <p:nvPr/>
          </p:nvSpPr>
          <p:spPr>
            <a:xfrm>
              <a:off x="3701" y="3660"/>
              <a:ext cx="259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(a)</a:t>
              </a:r>
              <a:endParaRPr b="1"/>
            </a:p>
          </p:txBody>
        </p:sp>
        <p:sp>
          <p:nvSpPr>
            <p:cNvPr id="249862" name="Text Box 249861"/>
            <p:cNvSpPr txBox="1"/>
            <p:nvPr/>
          </p:nvSpPr>
          <p:spPr>
            <a:xfrm>
              <a:off x="5006" y="3654"/>
              <a:ext cx="259" cy="9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(b)</a:t>
              </a:r>
              <a:endParaRPr b="1"/>
            </a:p>
          </p:txBody>
        </p:sp>
        <p:sp>
          <p:nvSpPr>
            <p:cNvPr id="249863" name="Isosceles Triangle 249862"/>
            <p:cNvSpPr/>
            <p:nvPr/>
          </p:nvSpPr>
          <p:spPr>
            <a:xfrm>
              <a:off x="3337" y="2945"/>
              <a:ext cx="980" cy="5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64" name="Text Box 249863"/>
            <p:cNvSpPr txBox="1"/>
            <p:nvPr/>
          </p:nvSpPr>
          <p:spPr>
            <a:xfrm>
              <a:off x="3510" y="2830"/>
              <a:ext cx="634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t>idea</a:t>
              </a:r>
            </a:p>
          </p:txBody>
        </p:sp>
        <p:sp>
          <p:nvSpPr>
            <p:cNvPr id="249865" name="Text Box 249864"/>
            <p:cNvSpPr txBox="1"/>
            <p:nvPr/>
          </p:nvSpPr>
          <p:spPr>
            <a:xfrm>
              <a:off x="3510" y="3521"/>
              <a:ext cx="634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t>implementation</a:t>
              </a:r>
            </a:p>
          </p:txBody>
        </p:sp>
        <p:sp>
          <p:nvSpPr>
            <p:cNvPr id="249866" name="Text Box 249865"/>
            <p:cNvSpPr txBox="1"/>
            <p:nvPr/>
          </p:nvSpPr>
          <p:spPr>
            <a:xfrm>
              <a:off x="4085" y="2951"/>
              <a:ext cx="749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000"/>
                <a:t>back-of-the-envelope</a:t>
              </a:r>
              <a:endParaRPr sz="1000"/>
            </a:p>
          </p:txBody>
        </p:sp>
        <p:sp>
          <p:nvSpPr>
            <p:cNvPr id="249867" name="Text Box 249866"/>
            <p:cNvSpPr txBox="1"/>
            <p:nvPr/>
          </p:nvSpPr>
          <p:spPr>
            <a:xfrm>
              <a:off x="4089" y="3066"/>
              <a:ext cx="748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000"/>
                <a:t>sequential program</a:t>
              </a:r>
              <a:endParaRPr sz="1000"/>
            </a:p>
          </p:txBody>
        </p:sp>
        <p:sp>
          <p:nvSpPr>
            <p:cNvPr id="249868" name="Text Box 249867"/>
            <p:cNvSpPr txBox="1"/>
            <p:nvPr/>
          </p:nvSpPr>
          <p:spPr>
            <a:xfrm>
              <a:off x="4096" y="3175"/>
              <a:ext cx="749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000"/>
                <a:t>register-transfers</a:t>
              </a:r>
              <a:endParaRPr sz="1000"/>
            </a:p>
          </p:txBody>
        </p:sp>
        <p:sp>
          <p:nvSpPr>
            <p:cNvPr id="249869" name="Text Box 249868"/>
            <p:cNvSpPr txBox="1"/>
            <p:nvPr/>
          </p:nvSpPr>
          <p:spPr>
            <a:xfrm>
              <a:off x="4079" y="3296"/>
              <a:ext cx="749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sz="1000"/>
                <a:t>logic</a:t>
              </a:r>
              <a:endParaRPr sz="1000"/>
            </a:p>
          </p:txBody>
        </p:sp>
        <p:sp>
          <p:nvSpPr>
            <p:cNvPr id="249870" name="Straight Connector 249869"/>
            <p:cNvSpPr/>
            <p:nvPr/>
          </p:nvSpPr>
          <p:spPr>
            <a:xfrm>
              <a:off x="3741" y="3060"/>
              <a:ext cx="17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71" name="Straight Connector 249870"/>
            <p:cNvSpPr/>
            <p:nvPr/>
          </p:nvSpPr>
          <p:spPr>
            <a:xfrm>
              <a:off x="3637" y="3175"/>
              <a:ext cx="39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72" name="Straight Connector 249871"/>
            <p:cNvSpPr/>
            <p:nvPr/>
          </p:nvSpPr>
          <p:spPr>
            <a:xfrm>
              <a:off x="3554" y="3290"/>
              <a:ext cx="547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73" name="Straight Connector 249872"/>
            <p:cNvSpPr/>
            <p:nvPr/>
          </p:nvSpPr>
          <p:spPr>
            <a:xfrm>
              <a:off x="3452" y="3405"/>
              <a:ext cx="74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74" name="Isosceles Triangle 249873"/>
            <p:cNvSpPr/>
            <p:nvPr/>
          </p:nvSpPr>
          <p:spPr>
            <a:xfrm>
              <a:off x="3510" y="3405"/>
              <a:ext cx="115" cy="116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75" name="Isosceles Triangle 249874"/>
            <p:cNvSpPr/>
            <p:nvPr/>
          </p:nvSpPr>
          <p:spPr>
            <a:xfrm>
              <a:off x="3741" y="3175"/>
              <a:ext cx="403" cy="346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76" name="Text Box 249875"/>
            <p:cNvSpPr txBox="1"/>
            <p:nvPr/>
          </p:nvSpPr>
          <p:spPr>
            <a:xfrm rot="16200000">
              <a:off x="2460" y="2987"/>
              <a:ext cx="1117" cy="3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sz="1400"/>
                <a:t>modeling cost increases</a:t>
              </a:r>
              <a:endParaRPr sz="1400"/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sz="1400"/>
                <a:t>opportunities decrease</a:t>
              </a:r>
              <a:endParaRPr sz="1400"/>
            </a:p>
          </p:txBody>
        </p:sp>
        <p:sp>
          <p:nvSpPr>
            <p:cNvPr id="249878" name="Straight Connector 249877"/>
            <p:cNvSpPr/>
            <p:nvPr/>
          </p:nvSpPr>
          <p:spPr>
            <a:xfrm>
              <a:off x="3222" y="2830"/>
              <a:ext cx="0" cy="74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med"/>
            </a:ln>
          </p:spPr>
        </p:sp>
        <p:sp>
          <p:nvSpPr>
            <p:cNvPr id="249879" name="Isosceles Triangle 249878"/>
            <p:cNvSpPr/>
            <p:nvPr/>
          </p:nvSpPr>
          <p:spPr>
            <a:xfrm>
              <a:off x="4605" y="2945"/>
              <a:ext cx="979" cy="5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80" name="Text Box 249879"/>
            <p:cNvSpPr txBox="1"/>
            <p:nvPr/>
          </p:nvSpPr>
          <p:spPr>
            <a:xfrm>
              <a:off x="4777" y="2830"/>
              <a:ext cx="634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t>idea</a:t>
              </a:r>
            </a:p>
          </p:txBody>
        </p:sp>
        <p:sp>
          <p:nvSpPr>
            <p:cNvPr id="249881" name="Text Box 249880"/>
            <p:cNvSpPr txBox="1"/>
            <p:nvPr/>
          </p:nvSpPr>
          <p:spPr>
            <a:xfrm>
              <a:off x="4777" y="3521"/>
              <a:ext cx="634" cy="11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t>implementation</a:t>
              </a:r>
            </a:p>
          </p:txBody>
        </p:sp>
        <p:sp>
          <p:nvSpPr>
            <p:cNvPr id="249882" name="Straight Connector 249881"/>
            <p:cNvSpPr/>
            <p:nvPr/>
          </p:nvSpPr>
          <p:spPr>
            <a:xfrm>
              <a:off x="5008" y="3060"/>
              <a:ext cx="173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83" name="Straight Connector 249882"/>
            <p:cNvSpPr/>
            <p:nvPr/>
          </p:nvSpPr>
          <p:spPr>
            <a:xfrm>
              <a:off x="4904" y="3175"/>
              <a:ext cx="39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84" name="Straight Connector 249883"/>
            <p:cNvSpPr/>
            <p:nvPr/>
          </p:nvSpPr>
          <p:spPr>
            <a:xfrm>
              <a:off x="4821" y="3290"/>
              <a:ext cx="547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85" name="Straight Connector 249884"/>
            <p:cNvSpPr/>
            <p:nvPr/>
          </p:nvSpPr>
          <p:spPr>
            <a:xfrm>
              <a:off x="4720" y="3405"/>
              <a:ext cx="74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9886" name="Isosceles Triangle 249885"/>
            <p:cNvSpPr/>
            <p:nvPr/>
          </p:nvSpPr>
          <p:spPr>
            <a:xfrm>
              <a:off x="4777" y="3175"/>
              <a:ext cx="404" cy="346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87" name="Isosceles Triangle 249886"/>
            <p:cNvSpPr/>
            <p:nvPr/>
          </p:nvSpPr>
          <p:spPr>
            <a:xfrm>
              <a:off x="4893" y="3290"/>
              <a:ext cx="230" cy="231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88" name="Isosceles Triangle 249887"/>
            <p:cNvSpPr/>
            <p:nvPr/>
          </p:nvSpPr>
          <p:spPr>
            <a:xfrm>
              <a:off x="4893" y="3405"/>
              <a:ext cx="173" cy="116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89" name="Freeform 249888"/>
            <p:cNvSpPr/>
            <p:nvPr/>
          </p:nvSpPr>
          <p:spPr>
            <a:xfrm>
              <a:off x="5008" y="3175"/>
              <a:ext cx="115" cy="115"/>
            </a:xfrm>
            <a:custGeom>
              <a:avLst/>
              <a:gdLst/>
              <a:ahLst/>
              <a:cxnLst/>
              <a:pathLst>
                <a:path w="288" h="288">
                  <a:moveTo>
                    <a:pt x="0" y="0"/>
                  </a:moveTo>
                  <a:cubicBezTo>
                    <a:pt x="144" y="48"/>
                    <a:pt x="288" y="96"/>
                    <a:pt x="288" y="144"/>
                  </a:cubicBezTo>
                  <a:cubicBezTo>
                    <a:pt x="288" y="192"/>
                    <a:pt x="144" y="240"/>
                    <a:pt x="0" y="288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arrow" w="sm" len="med"/>
            </a:ln>
          </p:spPr>
          <p:txBody>
            <a:bodyPr/>
            <a:p>
              <a:endParaRPr lang="en-US"/>
            </a:p>
          </p:txBody>
        </p:sp>
        <p:sp>
          <p:nvSpPr>
            <p:cNvPr id="249890" name="Freeform 249889"/>
            <p:cNvSpPr/>
            <p:nvPr/>
          </p:nvSpPr>
          <p:spPr>
            <a:xfrm>
              <a:off x="5008" y="3290"/>
              <a:ext cx="115" cy="115"/>
            </a:xfrm>
            <a:custGeom>
              <a:avLst/>
              <a:gdLst/>
              <a:ahLst/>
              <a:cxnLst/>
              <a:pathLst>
                <a:path w="288" h="288">
                  <a:moveTo>
                    <a:pt x="0" y="0"/>
                  </a:moveTo>
                  <a:cubicBezTo>
                    <a:pt x="144" y="48"/>
                    <a:pt x="288" y="96"/>
                    <a:pt x="288" y="144"/>
                  </a:cubicBezTo>
                  <a:cubicBezTo>
                    <a:pt x="288" y="192"/>
                    <a:pt x="144" y="240"/>
                    <a:pt x="0" y="288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arrow" w="sm" len="med"/>
            </a:ln>
          </p:spPr>
          <p:txBody>
            <a:bodyPr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0882" name="Title 250881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Synthesis</a:t>
            </a:r>
          </a:p>
        </p:txBody>
      </p:sp>
      <p:sp>
        <p:nvSpPr>
          <p:cNvPr id="250883" name="Text Placeholder 250882"/>
          <p:cNvSpPr>
            <a:spLocks noGrp="1"/>
          </p:cNvSpPr>
          <p:nvPr>
            <p:ph type="body" idx="1"/>
          </p:nvPr>
        </p:nvSpPr>
        <p:spPr>
          <a:xfrm>
            <a:off x="381000" y="1524000"/>
            <a:ext cx="8477250" cy="4495800"/>
          </a:xfrm>
          <a:ln/>
        </p:spPr>
        <p:txBody>
          <a:bodyPr lIns="92075" tIns="46038" rIns="92075" bIns="46038"/>
          <a:p>
            <a:r>
              <a:rPr sz="2000"/>
              <a:t>Automatically converting system’s behavioral description to a structural implementation</a:t>
            </a:r>
            <a:endParaRPr sz="2000"/>
          </a:p>
          <a:p>
            <a:pPr lvl="1"/>
            <a:r>
              <a:rPr sz="1800"/>
              <a:t>Complex whole formed by parts</a:t>
            </a:r>
            <a:endParaRPr sz="1800"/>
          </a:p>
          <a:p>
            <a:pPr lvl="1"/>
            <a:r>
              <a:rPr sz="1800"/>
              <a:t>Structural implementation must optimize design metrics</a:t>
            </a:r>
            <a:endParaRPr sz="1800"/>
          </a:p>
          <a:p>
            <a:r>
              <a:rPr sz="2000"/>
              <a:t>More expensive, complex than compilers</a:t>
            </a:r>
            <a:endParaRPr sz="2000"/>
          </a:p>
          <a:p>
            <a:pPr lvl="1"/>
            <a:r>
              <a:rPr sz="1800"/>
              <a:t>Cost = $100s to $10,000s</a:t>
            </a:r>
            <a:endParaRPr sz="1800"/>
          </a:p>
          <a:p>
            <a:pPr lvl="1"/>
            <a:r>
              <a:rPr sz="1800"/>
              <a:t>User controls 100s of synthesis options</a:t>
            </a:r>
            <a:endParaRPr sz="1800"/>
          </a:p>
          <a:p>
            <a:pPr lvl="1"/>
            <a:r>
              <a:rPr sz="1800"/>
              <a:t>Optimization critical</a:t>
            </a:r>
            <a:endParaRPr sz="1800"/>
          </a:p>
          <a:p>
            <a:pPr lvl="2"/>
            <a:r>
              <a:rPr sz="1600"/>
              <a:t>Otherwise could use software</a:t>
            </a:r>
            <a:endParaRPr sz="1600"/>
          </a:p>
          <a:p>
            <a:pPr lvl="1"/>
            <a:r>
              <a:rPr sz="1800"/>
              <a:t>Optimizations different for each user</a:t>
            </a:r>
            <a:endParaRPr sz="1800"/>
          </a:p>
          <a:p>
            <a:pPr lvl="1"/>
            <a:r>
              <a:rPr sz="1800"/>
              <a:t>Run time = hours, days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52930" name="Title 252929"/>
          <p:cNvSpPr>
            <a:spLocks noGrp="1"/>
          </p:cNvSpPr>
          <p:nvPr>
            <p:ph type="title"/>
          </p:nvPr>
        </p:nvSpPr>
        <p:spPr>
          <a:ln/>
        </p:spPr>
        <p:txBody>
          <a:bodyPr lIns="0" tIns="46038" rIns="0" bIns="46038" anchor="ctr" anchorCtr="0"/>
          <a:p>
            <a:r>
              <a:t>Gajski’s Y-chart</a:t>
            </a:r>
          </a:p>
        </p:txBody>
      </p:sp>
      <p:sp>
        <p:nvSpPr>
          <p:cNvPr id="252931" name="Text Placeholder 252930"/>
          <p:cNvSpPr>
            <a:spLocks noGrp="1"/>
          </p:cNvSpPr>
          <p:nvPr>
            <p:ph type="body" idx="1"/>
          </p:nvPr>
        </p:nvSpPr>
        <p:spPr>
          <a:xfrm>
            <a:off x="123825" y="1524000"/>
            <a:ext cx="4457700" cy="4495800"/>
          </a:xfrm>
          <a:ln/>
        </p:spPr>
        <p:txBody>
          <a:bodyPr lIns="92075" tIns="46038" rIns="92075" bIns="46038"/>
          <a:p>
            <a:pPr>
              <a:lnSpc>
                <a:spcPct val="90000"/>
              </a:lnSpc>
            </a:pPr>
            <a:r>
              <a:rPr sz="1800"/>
              <a:t>Each axis represents type of description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Behavioral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Defines outputs as function of inputs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Algorithms but no implementation</a:t>
            </a:r>
            <a:endParaRPr sz="1400"/>
          </a:p>
          <a:p>
            <a:pPr lvl="1">
              <a:lnSpc>
                <a:spcPct val="90000"/>
              </a:lnSpc>
            </a:pPr>
            <a:r>
              <a:rPr sz="1600"/>
              <a:t>Structural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Implements behavior by connecting components with known behavior</a:t>
            </a:r>
            <a:endParaRPr sz="1400"/>
          </a:p>
          <a:p>
            <a:pPr lvl="1">
              <a:lnSpc>
                <a:spcPct val="90000"/>
              </a:lnSpc>
            </a:pPr>
            <a:r>
              <a:rPr sz="1600"/>
              <a:t>Physical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Gives size/locations of components and wires on chip/board</a:t>
            </a:r>
            <a:endParaRPr sz="1400"/>
          </a:p>
          <a:p>
            <a:pPr>
              <a:lnSpc>
                <a:spcPct val="90000"/>
              </a:lnSpc>
            </a:pPr>
            <a:r>
              <a:rPr sz="1800"/>
              <a:t>Synthesis converts behavior at given level to structure at same level or lower</a:t>
            </a:r>
            <a:endParaRPr sz="1800"/>
          </a:p>
          <a:p>
            <a:pPr lvl="1">
              <a:lnSpc>
                <a:spcPct val="90000"/>
              </a:lnSpc>
            </a:pPr>
            <a:r>
              <a:rPr sz="1600"/>
              <a:t>E.g.,</a:t>
            </a:r>
            <a:endParaRPr sz="1600"/>
          </a:p>
          <a:p>
            <a:pPr lvl="2">
              <a:lnSpc>
                <a:spcPct val="90000"/>
              </a:lnSpc>
            </a:pPr>
            <a:r>
              <a:rPr sz="1400"/>
              <a:t>FSM </a:t>
            </a:r>
            <a:r>
              <a:rPr sz="1400">
                <a:cs typeface="Times New Roman" panose="02020603050405020304" charset="0"/>
              </a:rPr>
              <a:t>→</a:t>
            </a:r>
            <a:r>
              <a:rPr sz="1400"/>
              <a:t> gates, flip-flops (same level)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FSM </a:t>
            </a:r>
            <a:r>
              <a:rPr sz="1400">
                <a:cs typeface="Times New Roman" panose="02020603050405020304" charset="0"/>
              </a:rPr>
              <a:t>→</a:t>
            </a:r>
            <a:r>
              <a:rPr sz="1400"/>
              <a:t> transistors (lower level)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FSM X registers, FUs (higher level)</a:t>
            </a:r>
            <a:endParaRPr sz="1400"/>
          </a:p>
          <a:p>
            <a:pPr lvl="2">
              <a:lnSpc>
                <a:spcPct val="90000"/>
              </a:lnSpc>
            </a:pPr>
            <a:r>
              <a:rPr sz="1400"/>
              <a:t>FSM X processors, memories (higher level)</a:t>
            </a:r>
            <a:endParaRPr sz="1400"/>
          </a:p>
        </p:txBody>
      </p:sp>
      <p:grpSp>
        <p:nvGrpSpPr>
          <p:cNvPr id="252962" name="Group 252961"/>
          <p:cNvGrpSpPr/>
          <p:nvPr/>
        </p:nvGrpSpPr>
        <p:grpSpPr>
          <a:xfrm>
            <a:off x="4256088" y="2376488"/>
            <a:ext cx="4773612" cy="3128962"/>
            <a:chOff x="2681" y="1497"/>
            <a:chExt cx="3007" cy="1971"/>
          </a:xfrm>
        </p:grpSpPr>
        <p:sp>
          <p:nvSpPr>
            <p:cNvPr id="252933" name="Freeform 252932"/>
            <p:cNvSpPr/>
            <p:nvPr/>
          </p:nvSpPr>
          <p:spPr>
            <a:xfrm>
              <a:off x="3577" y="1659"/>
              <a:ext cx="1236" cy="912"/>
            </a:xfrm>
            <a:custGeom>
              <a:avLst/>
              <a:gdLst/>
              <a:ahLst/>
              <a:cxnLst/>
              <a:pathLst>
                <a:path w="3090" h="2280">
                  <a:moveTo>
                    <a:pt x="0" y="0"/>
                  </a:moveTo>
                  <a:lnTo>
                    <a:pt x="1530" y="2280"/>
                  </a:lnTo>
                  <a:lnTo>
                    <a:pt x="3090" y="1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triangle" w="med" len="sm"/>
              <a:tailEnd type="triangle" w="med" len="sm"/>
            </a:ln>
          </p:spPr>
          <p:txBody>
            <a:bodyPr/>
            <a:p>
              <a:endParaRPr lang="en-US"/>
            </a:p>
          </p:txBody>
        </p:sp>
        <p:sp>
          <p:nvSpPr>
            <p:cNvPr id="252934" name="Text Box 252933"/>
            <p:cNvSpPr txBox="1"/>
            <p:nvPr/>
          </p:nvSpPr>
          <p:spPr>
            <a:xfrm>
              <a:off x="4597" y="1497"/>
              <a:ext cx="711" cy="14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Behavior</a:t>
              </a:r>
              <a:endParaRPr b="1"/>
            </a:p>
          </p:txBody>
        </p:sp>
        <p:sp>
          <p:nvSpPr>
            <p:cNvPr id="252935" name="Freeform 252934"/>
            <p:cNvSpPr/>
            <p:nvPr/>
          </p:nvSpPr>
          <p:spPr>
            <a:xfrm>
              <a:off x="4193" y="2574"/>
              <a:ext cx="1" cy="726"/>
            </a:xfrm>
            <a:custGeom>
              <a:avLst/>
              <a:gdLst/>
              <a:ahLst/>
              <a:cxnLst/>
              <a:pathLst>
                <a:path w="1" h="1815">
                  <a:moveTo>
                    <a:pt x="0" y="0"/>
                  </a:moveTo>
                  <a:lnTo>
                    <a:pt x="0" y="181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sm"/>
            </a:ln>
          </p:spPr>
          <p:txBody>
            <a:bodyPr/>
            <a:p>
              <a:endParaRPr lang="en-US"/>
            </a:p>
          </p:txBody>
        </p:sp>
        <p:sp>
          <p:nvSpPr>
            <p:cNvPr id="252936" name="Text Box 252935"/>
            <p:cNvSpPr txBox="1"/>
            <p:nvPr/>
          </p:nvSpPr>
          <p:spPr>
            <a:xfrm>
              <a:off x="3977" y="3366"/>
              <a:ext cx="426" cy="10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Physical</a:t>
              </a:r>
              <a:endParaRPr b="1"/>
            </a:p>
          </p:txBody>
        </p:sp>
        <p:sp>
          <p:nvSpPr>
            <p:cNvPr id="252937" name="Text Box 252936"/>
            <p:cNvSpPr txBox="1"/>
            <p:nvPr/>
          </p:nvSpPr>
          <p:spPr>
            <a:xfrm>
              <a:off x="3287" y="1500"/>
              <a:ext cx="588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>
                <a:spcBef>
                  <a:spcPct val="0"/>
                </a:spcBef>
              </a:pPr>
              <a:r>
                <a:rPr b="1"/>
                <a:t>Structural</a:t>
              </a:r>
              <a:endParaRPr b="1"/>
            </a:p>
          </p:txBody>
        </p:sp>
        <p:sp>
          <p:nvSpPr>
            <p:cNvPr id="252938" name="Text Box 252937"/>
            <p:cNvSpPr txBox="1"/>
            <p:nvPr/>
          </p:nvSpPr>
          <p:spPr>
            <a:xfrm>
              <a:off x="2681" y="1716"/>
              <a:ext cx="882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Processors, memories</a:t>
              </a:r>
            </a:p>
          </p:txBody>
        </p:sp>
        <p:sp>
          <p:nvSpPr>
            <p:cNvPr id="252939" name="Text Box 252938"/>
            <p:cNvSpPr txBox="1"/>
            <p:nvPr/>
          </p:nvSpPr>
          <p:spPr>
            <a:xfrm>
              <a:off x="2795" y="1912"/>
              <a:ext cx="894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Registers, FUs, MUXs</a:t>
              </a:r>
            </a:p>
          </p:txBody>
        </p:sp>
        <p:sp>
          <p:nvSpPr>
            <p:cNvPr id="252940" name="Text Box 252939"/>
            <p:cNvSpPr txBox="1"/>
            <p:nvPr/>
          </p:nvSpPr>
          <p:spPr>
            <a:xfrm>
              <a:off x="3107" y="2108"/>
              <a:ext cx="690" cy="1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Gates, flip-flops</a:t>
              </a:r>
            </a:p>
          </p:txBody>
        </p:sp>
        <p:sp>
          <p:nvSpPr>
            <p:cNvPr id="252941" name="Text Box 252940"/>
            <p:cNvSpPr txBox="1"/>
            <p:nvPr/>
          </p:nvSpPr>
          <p:spPr>
            <a:xfrm>
              <a:off x="3515" y="2316"/>
              <a:ext cx="444" cy="13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Transistors</a:t>
              </a:r>
            </a:p>
          </p:txBody>
        </p:sp>
        <p:sp>
          <p:nvSpPr>
            <p:cNvPr id="252942" name="Text Box 252941"/>
            <p:cNvSpPr txBox="1"/>
            <p:nvPr/>
          </p:nvSpPr>
          <p:spPr>
            <a:xfrm>
              <a:off x="4883" y="1716"/>
              <a:ext cx="805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Sequential programs</a:t>
              </a:r>
            </a:p>
          </p:txBody>
        </p:sp>
        <p:sp>
          <p:nvSpPr>
            <p:cNvPr id="252943" name="Text Box 252942"/>
            <p:cNvSpPr txBox="1"/>
            <p:nvPr/>
          </p:nvSpPr>
          <p:spPr>
            <a:xfrm>
              <a:off x="4745" y="1912"/>
              <a:ext cx="714" cy="13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Register transfers</a:t>
              </a:r>
            </a:p>
          </p:txBody>
        </p:sp>
        <p:sp>
          <p:nvSpPr>
            <p:cNvPr id="252944" name="Text Box 252943"/>
            <p:cNvSpPr txBox="1"/>
            <p:nvPr/>
          </p:nvSpPr>
          <p:spPr>
            <a:xfrm>
              <a:off x="4577" y="2108"/>
              <a:ext cx="852" cy="9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Logic equations/FSM</a:t>
              </a:r>
            </a:p>
          </p:txBody>
        </p:sp>
        <p:sp>
          <p:nvSpPr>
            <p:cNvPr id="252945" name="Text Box 252944"/>
            <p:cNvSpPr txBox="1"/>
            <p:nvPr/>
          </p:nvSpPr>
          <p:spPr>
            <a:xfrm>
              <a:off x="4427" y="2316"/>
              <a:ext cx="732" cy="13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Transfer functions</a:t>
              </a:r>
            </a:p>
          </p:txBody>
        </p:sp>
        <p:sp>
          <p:nvSpPr>
            <p:cNvPr id="252946" name="Text Box 252945"/>
            <p:cNvSpPr txBox="1"/>
            <p:nvPr/>
          </p:nvSpPr>
          <p:spPr>
            <a:xfrm>
              <a:off x="4295" y="2616"/>
              <a:ext cx="558" cy="10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Cell Layout</a:t>
              </a:r>
            </a:p>
          </p:txBody>
        </p:sp>
        <p:sp>
          <p:nvSpPr>
            <p:cNvPr id="252947" name="Text Box 252946"/>
            <p:cNvSpPr txBox="1"/>
            <p:nvPr/>
          </p:nvSpPr>
          <p:spPr>
            <a:xfrm>
              <a:off x="4295" y="2802"/>
              <a:ext cx="366" cy="114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Modules</a:t>
              </a:r>
            </a:p>
          </p:txBody>
        </p:sp>
        <p:sp>
          <p:nvSpPr>
            <p:cNvPr id="252948" name="Text Box 252947"/>
            <p:cNvSpPr txBox="1"/>
            <p:nvPr/>
          </p:nvSpPr>
          <p:spPr>
            <a:xfrm>
              <a:off x="4295" y="2976"/>
              <a:ext cx="294" cy="12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Chips</a:t>
              </a:r>
            </a:p>
          </p:txBody>
        </p:sp>
        <p:sp>
          <p:nvSpPr>
            <p:cNvPr id="252949" name="Text Box 252948"/>
            <p:cNvSpPr txBox="1"/>
            <p:nvPr/>
          </p:nvSpPr>
          <p:spPr>
            <a:xfrm>
              <a:off x="4295" y="3156"/>
              <a:ext cx="318" cy="10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l">
                <a:spcBef>
                  <a:spcPct val="0"/>
                </a:spcBef>
              </a:pPr>
              <a:r>
                <a:t>Boards</a:t>
              </a:r>
            </a:p>
          </p:txBody>
        </p:sp>
        <p:sp>
          <p:nvSpPr>
            <p:cNvPr id="252950" name="Straight Connector 252949"/>
            <p:cNvSpPr/>
            <p:nvPr/>
          </p:nvSpPr>
          <p:spPr>
            <a:xfrm>
              <a:off x="4133" y="265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1" name="Straight Connector 252950"/>
            <p:cNvSpPr/>
            <p:nvPr/>
          </p:nvSpPr>
          <p:spPr>
            <a:xfrm>
              <a:off x="4133" y="2842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2" name="Straight Connector 252951"/>
            <p:cNvSpPr/>
            <p:nvPr/>
          </p:nvSpPr>
          <p:spPr>
            <a:xfrm>
              <a:off x="4133" y="302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3" name="Straight Connector 252952"/>
            <p:cNvSpPr/>
            <p:nvPr/>
          </p:nvSpPr>
          <p:spPr>
            <a:xfrm>
              <a:off x="4133" y="319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4" name="Straight Connector 252953"/>
            <p:cNvSpPr/>
            <p:nvPr/>
          </p:nvSpPr>
          <p:spPr>
            <a:xfrm>
              <a:off x="3575" y="1746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5" name="Straight Connector 252954"/>
            <p:cNvSpPr/>
            <p:nvPr/>
          </p:nvSpPr>
          <p:spPr>
            <a:xfrm>
              <a:off x="3719" y="194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6" name="Straight Connector 252955"/>
            <p:cNvSpPr/>
            <p:nvPr/>
          </p:nvSpPr>
          <p:spPr>
            <a:xfrm>
              <a:off x="3851" y="215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7" name="Straight Connector 252956"/>
            <p:cNvSpPr/>
            <p:nvPr/>
          </p:nvSpPr>
          <p:spPr>
            <a:xfrm>
              <a:off x="4001" y="2364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8" name="Straight Connector 252957"/>
            <p:cNvSpPr/>
            <p:nvPr/>
          </p:nvSpPr>
          <p:spPr>
            <a:xfrm flipH="1">
              <a:off x="4703" y="1746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59" name="Straight Connector 252958"/>
            <p:cNvSpPr/>
            <p:nvPr/>
          </p:nvSpPr>
          <p:spPr>
            <a:xfrm flipH="1">
              <a:off x="4565" y="1948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60" name="Straight Connector 252959"/>
            <p:cNvSpPr/>
            <p:nvPr/>
          </p:nvSpPr>
          <p:spPr>
            <a:xfrm flipH="1">
              <a:off x="4427" y="2150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2961" name="Straight Connector 252960"/>
            <p:cNvSpPr/>
            <p:nvPr/>
          </p:nvSpPr>
          <p:spPr>
            <a:xfrm flipH="1">
              <a:off x="4277" y="2364"/>
              <a:ext cx="114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9FF"/>
      </a:accent5>
      <a:accent6>
        <a:srgbClr val="008900"/>
      </a:accent6>
      <a:hlink>
        <a:srgbClr val="FF0033"/>
      </a:hlink>
      <a:folHlink>
        <a:srgbClr val="CCCCCC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66CC"/>
        </a:lt1>
        <a:dk2>
          <a:srgbClr val="CBCBCB"/>
        </a:dk2>
        <a:lt2>
          <a:srgbClr val="000000"/>
        </a:lt2>
        <a:accent1>
          <a:srgbClr val="009999"/>
        </a:accent1>
        <a:accent2>
          <a:srgbClr val="FF9933"/>
        </a:accent2>
        <a:accent3>
          <a:srgbClr val="AAB9E2"/>
        </a:accent3>
        <a:accent4>
          <a:srgbClr val="DCDCDC"/>
        </a:accent4>
        <a:accent5>
          <a:srgbClr val="AACACA"/>
        </a:accent5>
        <a:accent6>
          <a:srgbClr val="E5892D"/>
        </a:accent6>
        <a:hlink>
          <a:srgbClr val="330099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9FF"/>
        </a:accent5>
        <a:accent6>
          <a:srgbClr val="0089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Designs\Contemporary.pot</Template>
  <TotalTime>0</TotalTime>
  <Words>26320</Words>
  <Application>WPS Presentation</Application>
  <PresentationFormat>On-screen Show</PresentationFormat>
  <Paragraphs>1498</Paragraphs>
  <Slides>57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5" baseType="lpstr">
      <vt:lpstr>Arial</vt:lpstr>
      <vt:lpstr>SimSun</vt:lpstr>
      <vt:lpstr>Wingdings</vt:lpstr>
      <vt:lpstr>Times New Roman</vt:lpstr>
      <vt:lpstr>Symbol</vt:lpstr>
      <vt:lpstr>Microsoft YaHei</vt:lpstr>
      <vt:lpstr>Arial Unicode MS</vt:lpstr>
      <vt:lpstr>Contemporary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University of California, Riverside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“short list” of embedded systems</dc:title>
  <dc:creator>vahid</dc:creator>
  <cp:lastModifiedBy>Administrator</cp:lastModifiedBy>
  <cp:revision>671</cp:revision>
  <cp:lastPrinted>2001-11-01T23:39:18Z</cp:lastPrinted>
  <dcterms:created xsi:type="dcterms:W3CDTF">2000-09-27T14:38:47Z</dcterms:created>
  <dcterms:modified xsi:type="dcterms:W3CDTF">2023-05-19T06:30:06Z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CE42DCA780A24ABF80CE8675CF977B94</vt:lpwstr>
  </property>
  <property fmtid="{D5CDD505-2E9C-101B-9397-08002B2CF9AE}" pid="3" name="KSOProductBuildVer">
    <vt:lpwstr>1033-11.2.0.11537</vt:lpwstr>
  </property>
</Properties>
</file>